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82" r:id="rId10"/>
    <p:sldId id="264" r:id="rId11"/>
    <p:sldId id="283" r:id="rId12"/>
    <p:sldId id="284" r:id="rId13"/>
    <p:sldId id="265" r:id="rId14"/>
    <p:sldId id="285" r:id="rId15"/>
    <p:sldId id="286" r:id="rId16"/>
    <p:sldId id="287" r:id="rId17"/>
    <p:sldId id="271" r:id="rId18"/>
    <p:sldId id="275" r:id="rId19"/>
    <p:sldId id="276" r:id="rId20"/>
    <p:sldId id="277" r:id="rId21"/>
  </p:sldIdLst>
  <p:sldSz cx="97155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a Toledo" initials="DT" lastIdx="33"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51A47"/>
    <a:srgbClr val="BA9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8F44A2F1-9E1F-4B54-A3A2-5F16C0AD49E2}"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4E4"/>
          </a:solidFill>
        </a:fill>
      </a:tcStyle>
    </a:wholeTbl>
    <a:band2H>
      <a:tcTxStyle/>
      <a:tcStyle>
        <a:tcBdr/>
        <a:fill>
          <a:solidFill>
            <a:srgbClr val="E6E6E6"/>
          </a:solidFill>
        </a:fill>
      </a:tcStyle>
    </a:band2H>
    <a:firstCol>
      <a:tcTxStyle b="on" i="off">
        <a:font>
          <a:latin typeface="Tw Cen MT"/>
          <a:ea typeface="Tw Cen MT"/>
          <a:cs typeface="Tw Cen MT"/>
        </a:font>
        <a:srgbClr val="FFFFFF"/>
      </a:tcTxStyle>
      <a:tcStyle>
        <a:tcBdr>
          <a:left>
            <a:ln w="12700" cap="flat">
              <a:solidFill>
                <a:srgbClr val="E4E4E4"/>
              </a:solidFill>
              <a:prstDash val="solid"/>
              <a:miter lim="400000"/>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E4E4E4"/>
              </a:solidFill>
              <a:prstDash val="solid"/>
              <a:miter lim="400000"/>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E4E4E4"/>
              </a:solidFill>
              <a:prstDash val="solid"/>
              <a:miter lim="400000"/>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741B47"/>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4679"/>
  </p:normalViewPr>
  <p:slideViewPr>
    <p:cSldViewPr snapToGrid="0" snapToObjects="1">
      <p:cViewPr varScale="1">
        <p:scale>
          <a:sx n="97" d="100"/>
          <a:sy n="97" d="100"/>
        </p:scale>
        <p:origin x="10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63517792"/>
      </p:ext>
    </p:extLst>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One column text">
    <p:spTree>
      <p:nvGrpSpPr>
        <p:cNvPr id="1" name=""/>
        <p:cNvGrpSpPr/>
        <p:nvPr/>
      </p:nvGrpSpPr>
      <p:grpSpPr>
        <a:xfrm>
          <a:off x="0" y="0"/>
          <a:ext cx="0" cy="0"/>
          <a:chOff x="0" y="0"/>
          <a:chExt cx="0" cy="0"/>
        </a:xfrm>
      </p:grpSpPr>
      <p:sp>
        <p:nvSpPr>
          <p:cNvPr id="2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grpSp>
        <p:nvGrpSpPr>
          <p:cNvPr id="29" name="Google Shape;15;p24"/>
          <p:cNvGrpSpPr/>
          <p:nvPr/>
        </p:nvGrpSpPr>
        <p:grpSpPr>
          <a:xfrm>
            <a:off x="242855" y="1756549"/>
            <a:ext cx="9346502" cy="5675924"/>
            <a:chOff x="0" y="0"/>
            <a:chExt cx="9346500" cy="5675922"/>
          </a:xfrm>
        </p:grpSpPr>
        <p:sp>
          <p:nvSpPr>
            <p:cNvPr id="27" name="Figura"/>
            <p:cNvSpPr/>
            <p:nvPr/>
          </p:nvSpPr>
          <p:spPr>
            <a:xfrm>
              <a:off x="-1" y="-1"/>
              <a:ext cx="9346502" cy="56759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w="12700" cap="flat">
              <a:noFill/>
              <a:miter lim="400000"/>
            </a:ln>
            <a:effectLst/>
          </p:spPr>
          <p:txBody>
            <a:bodyPr wrap="square" lIns="0" tIns="0" rIns="0" bIns="0" numCol="1" anchor="ctr">
              <a:noAutofit/>
            </a:bodyPr>
            <a:lstStyle/>
            <a:p>
              <a:endParaRPr/>
            </a:p>
          </p:txBody>
        </p:sp>
        <p:sp>
          <p:nvSpPr>
            <p:cNvPr id="28" name="Texto"/>
            <p:cNvSpPr txBox="1"/>
            <p:nvPr/>
          </p:nvSpPr>
          <p:spPr>
            <a:xfrm>
              <a:off x="0" y="2647844"/>
              <a:ext cx="9091318"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pic>
        <p:nvPicPr>
          <p:cNvPr id="30" name="Google Shape;16;p24" descr="Google Shape;16;p24"/>
          <p:cNvPicPr>
            <a:picLocks noChangeAspect="1"/>
          </p:cNvPicPr>
          <p:nvPr/>
        </p:nvPicPr>
        <p:blipFill>
          <a:blip r:embed="rId2">
            <a:extLst/>
          </a:blip>
          <a:stretch>
            <a:fillRect/>
          </a:stretch>
        </p:blipFill>
        <p:spPr>
          <a:xfrm>
            <a:off x="8272364" y="1222172"/>
            <a:ext cx="1080001" cy="241875"/>
          </a:xfrm>
          <a:prstGeom prst="rect">
            <a:avLst/>
          </a:prstGeom>
          <a:ln w="12700">
            <a:miter lim="400000"/>
          </a:ln>
        </p:spPr>
      </p:pic>
      <p:pic>
        <p:nvPicPr>
          <p:cNvPr id="31" name="Google Shape;17;p24" descr="Google Shape;17;p24"/>
          <p:cNvPicPr>
            <a:picLocks noChangeAspect="1"/>
          </p:cNvPicPr>
          <p:nvPr/>
        </p:nvPicPr>
        <p:blipFill>
          <a:blip r:embed="rId3">
            <a:extLst/>
          </a:blip>
          <a:stretch>
            <a:fillRect/>
          </a:stretch>
        </p:blipFill>
        <p:spPr>
          <a:xfrm>
            <a:off x="8272364" y="418596"/>
            <a:ext cx="1080001" cy="664778"/>
          </a:xfrm>
          <a:prstGeom prst="rect">
            <a:avLst/>
          </a:prstGeom>
          <a:ln w="12700">
            <a:miter lim="400000"/>
          </a:ln>
        </p:spPr>
      </p:pic>
      <p:pic>
        <p:nvPicPr>
          <p:cNvPr id="32" name="Google Shape;18;p24" descr="Google Shape;18;p24"/>
          <p:cNvPicPr>
            <a:picLocks noChangeAspect="1"/>
          </p:cNvPicPr>
          <p:nvPr/>
        </p:nvPicPr>
        <p:blipFill>
          <a:blip r:embed="rId4">
            <a:extLst/>
          </a:blip>
          <a:stretch>
            <a:fillRect/>
          </a:stretch>
        </p:blipFill>
        <p:spPr>
          <a:xfrm>
            <a:off x="436350" y="419800"/>
            <a:ext cx="3659450" cy="680475"/>
          </a:xfrm>
          <a:prstGeom prst="rect">
            <a:avLst/>
          </a:prstGeom>
          <a:ln w="12700">
            <a:miter lim="400000"/>
          </a:ln>
        </p:spPr>
      </p:pic>
      <p:sp>
        <p:nvSpPr>
          <p:cNvPr id="3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40" name="Google Shape;20;p27"/>
          <p:cNvSpPr/>
          <p:nvPr userDrawn="1"/>
        </p:nvSpPr>
        <p:spPr>
          <a:xfrm>
            <a:off x="180899" y="180900"/>
            <a:ext cx="7911002" cy="651000"/>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endParaRPr/>
          </a:p>
        </p:txBody>
      </p:sp>
      <p:grpSp>
        <p:nvGrpSpPr>
          <p:cNvPr id="43" name="Google Shape;21;p27"/>
          <p:cNvGrpSpPr/>
          <p:nvPr/>
        </p:nvGrpSpPr>
        <p:grpSpPr>
          <a:xfrm>
            <a:off x="8091899" y="451666"/>
            <a:ext cx="662101" cy="380235"/>
            <a:chOff x="0" y="0"/>
            <a:chExt cx="662099" cy="380233"/>
          </a:xfrm>
        </p:grpSpPr>
        <p:sp>
          <p:nvSpPr>
            <p:cNvPr id="41" name="Rectángulo"/>
            <p:cNvSpPr/>
            <p:nvPr/>
          </p:nvSpPr>
          <p:spPr>
            <a:xfrm>
              <a:off x="0" y="327733"/>
              <a:ext cx="662100" cy="52501"/>
            </a:xfrm>
            <a:prstGeom prst="rect">
              <a:avLst/>
            </a:prstGeom>
            <a:solidFill>
              <a:srgbClr val="0F69B4"/>
            </a:solidFill>
            <a:ln w="12700" cap="flat">
              <a:noFill/>
              <a:miter lim="400000"/>
            </a:ln>
            <a:effectLst/>
          </p:spPr>
          <p:txBody>
            <a:bodyPr wrap="square" lIns="0" tIns="0" rIns="0" bIns="0" numCol="1" anchor="b">
              <a:noAutofit/>
            </a:bodyPr>
            <a:lstStyle/>
            <a:p>
              <a:endParaRPr/>
            </a:p>
          </p:txBody>
        </p:sp>
        <p:sp>
          <p:nvSpPr>
            <p:cNvPr id="42" name="Texto"/>
            <p:cNvSpPr txBox="1"/>
            <p:nvPr/>
          </p:nvSpPr>
          <p:spPr>
            <a:xfrm>
              <a:off x="0" y="-1"/>
              <a:ext cx="662100"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grpSp>
        <p:nvGrpSpPr>
          <p:cNvPr id="46" name="Google Shape;22;p27"/>
          <p:cNvGrpSpPr/>
          <p:nvPr/>
        </p:nvGrpSpPr>
        <p:grpSpPr>
          <a:xfrm>
            <a:off x="8753999" y="451666"/>
            <a:ext cx="785401" cy="380235"/>
            <a:chOff x="0" y="0"/>
            <a:chExt cx="785400" cy="380233"/>
          </a:xfrm>
        </p:grpSpPr>
        <p:sp>
          <p:nvSpPr>
            <p:cNvPr id="44" name="Rectángulo"/>
            <p:cNvSpPr/>
            <p:nvPr/>
          </p:nvSpPr>
          <p:spPr>
            <a:xfrm>
              <a:off x="0" y="327733"/>
              <a:ext cx="785401" cy="52501"/>
            </a:xfrm>
            <a:prstGeom prst="rect">
              <a:avLst/>
            </a:prstGeom>
            <a:solidFill>
              <a:srgbClr val="EB3C46"/>
            </a:solidFill>
            <a:ln w="12700" cap="flat">
              <a:noFill/>
              <a:miter lim="400000"/>
            </a:ln>
            <a:effectLst/>
          </p:spPr>
          <p:txBody>
            <a:bodyPr wrap="square" lIns="0" tIns="0" rIns="0" bIns="0" numCol="1" anchor="b">
              <a:noAutofit/>
            </a:bodyPr>
            <a:lstStyle/>
            <a:p>
              <a:endParaRPr/>
            </a:p>
          </p:txBody>
        </p:sp>
        <p:sp>
          <p:nvSpPr>
            <p:cNvPr id="45" name="Texto"/>
            <p:cNvSpPr txBox="1"/>
            <p:nvPr/>
          </p:nvSpPr>
          <p:spPr>
            <a:xfrm>
              <a:off x="0" y="-1"/>
              <a:ext cx="785401"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sp>
        <p:nvSpPr>
          <p:cNvPr id="49" name="Número de diapositiva"/>
          <p:cNvSpPr txBox="1">
            <a:spLocks noGrp="1"/>
          </p:cNvSpPr>
          <p:nvPr>
            <p:ph type="sldNum" sz="quarter" idx="2"/>
          </p:nvPr>
        </p:nvSpPr>
        <p:spPr>
          <a:xfrm>
            <a:off x="371685" y="6881800"/>
            <a:ext cx="337161" cy="317118"/>
          </a:xfrm>
          <a:prstGeom prst="rect">
            <a:avLst/>
          </a:prstGeom>
        </p:spPr>
        <p:txBody>
          <a:bodyPr lIns="91424" tIns="91424" rIns="91424" bIns="91424" anchor="t"/>
          <a:lstStyle>
            <a:lvl1pPr>
              <a:defRPr sz="1100">
                <a:latin typeface="Calibri"/>
                <a:ea typeface="Calibri"/>
                <a:cs typeface="Calibri"/>
                <a:sym typeface="Calibri"/>
              </a:defRPr>
            </a:lvl1pPr>
          </a:lstStyle>
          <a:p>
            <a:fld id="{86CB4B4D-7CA3-9044-876B-883B54F8677D}" type="slidenum">
              <a:t>‹Nº›</a:t>
            </a:fld>
            <a:endParaRPr/>
          </a:p>
        </p:txBody>
      </p:sp>
      <p:sp>
        <p:nvSpPr>
          <p:cNvPr id="50" name="Google Shape;26;p27"/>
          <p:cNvSpPr txBox="1"/>
          <p:nvPr/>
        </p:nvSpPr>
        <p:spPr>
          <a:xfrm>
            <a:off x="375975" y="6881800"/>
            <a:ext cx="6786599" cy="35391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ES" dirty="0" smtClean="0">
                <a:solidFill>
                  <a:srgbClr val="000000"/>
                </a:solidFill>
              </a:rPr>
              <a:t>4</a:t>
            </a:r>
            <a:r>
              <a:rPr dirty="0" smtClean="0">
                <a:solidFill>
                  <a:srgbClr val="000000"/>
                </a:solidFill>
              </a:rPr>
              <a:t>° </a:t>
            </a:r>
            <a:r>
              <a:rPr dirty="0">
                <a:solidFill>
                  <a:srgbClr val="000000"/>
                </a:solidFill>
              </a:rPr>
              <a:t>Medio | Presentación</a:t>
            </a:r>
          </a:p>
        </p:txBody>
      </p:sp>
      <p:sp>
        <p:nvSpPr>
          <p:cNvPr id="14" name="Google Shape;23;p27"/>
          <p:cNvSpPr txBox="1"/>
          <p:nvPr userDrawn="1"/>
        </p:nvSpPr>
        <p:spPr>
          <a:xfrm>
            <a:off x="8443617" y="271142"/>
            <a:ext cx="1166701" cy="43085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r">
              <a:defRPr sz="1200">
                <a:latin typeface="Calibri"/>
                <a:ea typeface="Calibri"/>
                <a:cs typeface="Calibri"/>
                <a:sym typeface="Calibri"/>
              </a:defRPr>
            </a:pPr>
            <a:r>
              <a:rPr dirty="0"/>
              <a:t>Actividad </a:t>
            </a:r>
            <a:r>
              <a:rPr lang="es-ES" dirty="0" smtClean="0"/>
              <a:t>17</a:t>
            </a:r>
            <a:r>
              <a:rPr dirty="0" smtClean="0"/>
              <a:t>|</a:t>
            </a:r>
            <a:r>
              <a:rPr lang="es-ES" sz="1600" dirty="0" smtClean="0">
                <a:solidFill>
                  <a:srgbClr val="751A47"/>
                </a:solidFill>
              </a:rPr>
              <a:t>2</a:t>
            </a:r>
            <a:endParaRPr sz="1600" dirty="0">
              <a:solidFill>
                <a:srgbClr val="751A47"/>
              </a:solidFill>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sp>
        <p:nvSpPr>
          <p:cNvPr id="57" name="Google Shape;28;p25"/>
          <p:cNvSpPr/>
          <p:nvPr/>
        </p:nvSpPr>
        <p:spPr>
          <a:xfrm rot="10800000" flipH="1">
            <a:off x="180974" y="832249"/>
            <a:ext cx="9358202" cy="1236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w="12700">
            <a:miter lim="400000"/>
          </a:ln>
        </p:spPr>
        <p:txBody>
          <a:bodyPr lIns="0" tIns="0" rIns="0" bIns="0" anchor="ctr"/>
          <a:lstStyle/>
          <a:p>
            <a:endParaRPr/>
          </a:p>
        </p:txBody>
      </p:sp>
      <p:sp>
        <p:nvSpPr>
          <p:cNvPr id="58" name="Google Shape;29;p25"/>
          <p:cNvSpPr/>
          <p:nvPr/>
        </p:nvSpPr>
        <p:spPr>
          <a:xfrm>
            <a:off x="180899" y="180900"/>
            <a:ext cx="7911002" cy="651000"/>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endParaRPr/>
          </a:p>
        </p:txBody>
      </p:sp>
      <p:grpSp>
        <p:nvGrpSpPr>
          <p:cNvPr id="61" name="Google Shape;30;p25"/>
          <p:cNvGrpSpPr/>
          <p:nvPr userDrawn="1"/>
        </p:nvGrpSpPr>
        <p:grpSpPr>
          <a:xfrm>
            <a:off x="8091899" y="451666"/>
            <a:ext cx="662101" cy="380235"/>
            <a:chOff x="0" y="0"/>
            <a:chExt cx="662099" cy="380233"/>
          </a:xfrm>
        </p:grpSpPr>
        <p:sp>
          <p:nvSpPr>
            <p:cNvPr id="59" name="Rectángulo"/>
            <p:cNvSpPr/>
            <p:nvPr/>
          </p:nvSpPr>
          <p:spPr>
            <a:xfrm>
              <a:off x="0" y="327733"/>
              <a:ext cx="662100" cy="52501"/>
            </a:xfrm>
            <a:prstGeom prst="rect">
              <a:avLst/>
            </a:prstGeom>
            <a:solidFill>
              <a:srgbClr val="0F69B4"/>
            </a:solidFill>
            <a:ln w="12700" cap="flat">
              <a:noFill/>
              <a:miter lim="400000"/>
            </a:ln>
            <a:effectLst/>
          </p:spPr>
          <p:txBody>
            <a:bodyPr wrap="square" lIns="0" tIns="0" rIns="0" bIns="0" numCol="1" anchor="b">
              <a:noAutofit/>
            </a:bodyPr>
            <a:lstStyle/>
            <a:p>
              <a:endParaRPr/>
            </a:p>
          </p:txBody>
        </p:sp>
        <p:sp>
          <p:nvSpPr>
            <p:cNvPr id="60" name="Texto"/>
            <p:cNvSpPr txBox="1"/>
            <p:nvPr/>
          </p:nvSpPr>
          <p:spPr>
            <a:xfrm>
              <a:off x="0" y="-1"/>
              <a:ext cx="662100"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grpSp>
        <p:nvGrpSpPr>
          <p:cNvPr id="64" name="Google Shape;31;p25"/>
          <p:cNvGrpSpPr/>
          <p:nvPr/>
        </p:nvGrpSpPr>
        <p:grpSpPr>
          <a:xfrm>
            <a:off x="8753999" y="451666"/>
            <a:ext cx="785401" cy="380235"/>
            <a:chOff x="0" y="0"/>
            <a:chExt cx="785400" cy="380233"/>
          </a:xfrm>
        </p:grpSpPr>
        <p:sp>
          <p:nvSpPr>
            <p:cNvPr id="62" name="Rectángulo"/>
            <p:cNvSpPr/>
            <p:nvPr/>
          </p:nvSpPr>
          <p:spPr>
            <a:xfrm>
              <a:off x="0" y="327733"/>
              <a:ext cx="785401" cy="52501"/>
            </a:xfrm>
            <a:prstGeom prst="rect">
              <a:avLst/>
            </a:prstGeom>
            <a:solidFill>
              <a:srgbClr val="EB3C46"/>
            </a:solidFill>
            <a:ln w="12700" cap="flat">
              <a:noFill/>
              <a:miter lim="400000"/>
            </a:ln>
            <a:effectLst/>
          </p:spPr>
          <p:txBody>
            <a:bodyPr wrap="square" lIns="0" tIns="0" rIns="0" bIns="0" numCol="1" anchor="b">
              <a:noAutofit/>
            </a:bodyPr>
            <a:lstStyle/>
            <a:p>
              <a:endParaRPr/>
            </a:p>
          </p:txBody>
        </p:sp>
        <p:sp>
          <p:nvSpPr>
            <p:cNvPr id="63" name="Texto"/>
            <p:cNvSpPr txBox="1"/>
            <p:nvPr/>
          </p:nvSpPr>
          <p:spPr>
            <a:xfrm>
              <a:off x="0" y="-1"/>
              <a:ext cx="785401"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sp>
        <p:nvSpPr>
          <p:cNvPr id="66" name="Google Shape;33;p25"/>
          <p:cNvSpPr txBox="1"/>
          <p:nvPr/>
        </p:nvSpPr>
        <p:spPr>
          <a:xfrm>
            <a:off x="442650" y="350325"/>
            <a:ext cx="7441801" cy="40007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b="1">
                <a:solidFill>
                  <a:srgbClr val="FFFFFF"/>
                </a:solidFill>
                <a:latin typeface="Calibri"/>
                <a:ea typeface="Calibri"/>
                <a:cs typeface="Calibri"/>
                <a:sym typeface="Calibri"/>
              </a:defRPr>
            </a:pPr>
            <a:r>
              <a:rPr lang="es-ES_tradnl" dirty="0" smtClean="0"/>
              <a:t>MÓDULO</a:t>
            </a:r>
            <a:r>
              <a:rPr lang="es-ES_tradnl" b="0" dirty="0" smtClean="0"/>
              <a:t>  Mantenimiento De Motores</a:t>
            </a:r>
            <a:endParaRPr lang="es-ES_tradnl" b="0" dirty="0"/>
          </a:p>
        </p:txBody>
      </p:sp>
      <p:sp>
        <p:nvSpPr>
          <p:cNvPr id="67" name="Número de diapositiva"/>
          <p:cNvSpPr txBox="1">
            <a:spLocks noGrp="1"/>
          </p:cNvSpPr>
          <p:nvPr>
            <p:ph type="sldNum" sz="quarter" idx="2"/>
          </p:nvPr>
        </p:nvSpPr>
        <p:spPr>
          <a:xfrm>
            <a:off x="371685" y="6881800"/>
            <a:ext cx="337161" cy="317118"/>
          </a:xfrm>
          <a:prstGeom prst="rect">
            <a:avLst/>
          </a:prstGeom>
        </p:spPr>
        <p:txBody>
          <a:bodyPr lIns="91424" tIns="91424" rIns="91424" bIns="91424" anchor="t"/>
          <a:lstStyle>
            <a:lvl1pPr>
              <a:defRPr sz="1100">
                <a:latin typeface="Calibri"/>
                <a:ea typeface="Calibri"/>
                <a:cs typeface="Calibri"/>
                <a:sym typeface="Calibri"/>
              </a:defRPr>
            </a:lvl1pPr>
          </a:lstStyle>
          <a:p>
            <a:fld id="{86CB4B4D-7CA3-9044-876B-883B54F8677D}" type="slidenum">
              <a:t>‹Nº›</a:t>
            </a:fld>
            <a:endParaRPr/>
          </a:p>
        </p:txBody>
      </p:sp>
      <p:sp>
        <p:nvSpPr>
          <p:cNvPr id="68" name="Google Shape;35;p25"/>
          <p:cNvSpPr txBox="1"/>
          <p:nvPr/>
        </p:nvSpPr>
        <p:spPr>
          <a:xfrm>
            <a:off x="375975" y="6881800"/>
            <a:ext cx="6786599" cy="35391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ES" dirty="0" smtClean="0">
                <a:solidFill>
                  <a:srgbClr val="000000"/>
                </a:solidFill>
              </a:rPr>
              <a:t>4</a:t>
            </a:r>
            <a:r>
              <a:rPr dirty="0" smtClean="0">
                <a:solidFill>
                  <a:srgbClr val="000000"/>
                </a:solidFill>
              </a:rPr>
              <a:t>° </a:t>
            </a:r>
            <a:r>
              <a:rPr dirty="0">
                <a:solidFill>
                  <a:srgbClr val="000000"/>
                </a:solidFill>
              </a:rPr>
              <a:t>Medio | Presentación</a:t>
            </a:r>
          </a:p>
        </p:txBody>
      </p:sp>
      <p:sp>
        <p:nvSpPr>
          <p:cNvPr id="14" name="Google Shape;23;p27"/>
          <p:cNvSpPr txBox="1"/>
          <p:nvPr userDrawn="1"/>
        </p:nvSpPr>
        <p:spPr>
          <a:xfrm>
            <a:off x="8443617" y="271142"/>
            <a:ext cx="1166701" cy="43085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r">
              <a:defRPr sz="1200">
                <a:latin typeface="Calibri"/>
                <a:ea typeface="Calibri"/>
                <a:cs typeface="Calibri"/>
                <a:sym typeface="Calibri"/>
              </a:defRPr>
            </a:pPr>
            <a:r>
              <a:rPr dirty="0"/>
              <a:t>Actividad </a:t>
            </a:r>
            <a:r>
              <a:rPr lang="es-ES" dirty="0" smtClean="0"/>
              <a:t>17</a:t>
            </a:r>
            <a:r>
              <a:rPr dirty="0" smtClean="0"/>
              <a:t>|</a:t>
            </a:r>
            <a:r>
              <a:rPr lang="es-ES" sz="1600" dirty="0" smtClean="0">
                <a:solidFill>
                  <a:srgbClr val="751A47"/>
                </a:solidFill>
              </a:rPr>
              <a:t>2</a:t>
            </a:r>
            <a:endParaRPr sz="1600" dirty="0">
              <a:solidFill>
                <a:srgbClr val="751A47"/>
              </a:solidFill>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75" name="Google Shape;37;p26"/>
          <p:cNvSpPr/>
          <p:nvPr/>
        </p:nvSpPr>
        <p:spPr>
          <a:xfrm rot="10800000" flipH="1">
            <a:off x="181649" y="822024"/>
            <a:ext cx="9356702" cy="6531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0" tIns="0" rIns="0" bIns="0" anchor="ctr"/>
          <a:lstStyle/>
          <a:p>
            <a:endParaRPr/>
          </a:p>
        </p:txBody>
      </p:sp>
      <p:sp>
        <p:nvSpPr>
          <p:cNvPr id="76" name="Google Shape;38;p26"/>
          <p:cNvSpPr/>
          <p:nvPr/>
        </p:nvSpPr>
        <p:spPr>
          <a:xfrm>
            <a:off x="180899" y="180900"/>
            <a:ext cx="7911002" cy="651000"/>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endParaRPr/>
          </a:p>
        </p:txBody>
      </p:sp>
      <p:grpSp>
        <p:nvGrpSpPr>
          <p:cNvPr id="79" name="Google Shape;39;p26"/>
          <p:cNvGrpSpPr/>
          <p:nvPr/>
        </p:nvGrpSpPr>
        <p:grpSpPr>
          <a:xfrm>
            <a:off x="8091899" y="451666"/>
            <a:ext cx="662101" cy="380235"/>
            <a:chOff x="0" y="0"/>
            <a:chExt cx="662099" cy="380233"/>
          </a:xfrm>
        </p:grpSpPr>
        <p:sp>
          <p:nvSpPr>
            <p:cNvPr id="77" name="Rectángulo"/>
            <p:cNvSpPr/>
            <p:nvPr/>
          </p:nvSpPr>
          <p:spPr>
            <a:xfrm>
              <a:off x="0" y="327733"/>
              <a:ext cx="662100" cy="52501"/>
            </a:xfrm>
            <a:prstGeom prst="rect">
              <a:avLst/>
            </a:prstGeom>
            <a:solidFill>
              <a:srgbClr val="0F69B4"/>
            </a:solidFill>
            <a:ln w="12700" cap="flat">
              <a:noFill/>
              <a:miter lim="400000"/>
            </a:ln>
            <a:effectLst/>
          </p:spPr>
          <p:txBody>
            <a:bodyPr wrap="square" lIns="0" tIns="0" rIns="0" bIns="0" numCol="1" anchor="b">
              <a:noAutofit/>
            </a:bodyPr>
            <a:lstStyle/>
            <a:p>
              <a:endParaRPr/>
            </a:p>
          </p:txBody>
        </p:sp>
        <p:sp>
          <p:nvSpPr>
            <p:cNvPr id="78" name="Texto"/>
            <p:cNvSpPr txBox="1"/>
            <p:nvPr/>
          </p:nvSpPr>
          <p:spPr>
            <a:xfrm>
              <a:off x="0" y="-1"/>
              <a:ext cx="662100"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grpSp>
        <p:nvGrpSpPr>
          <p:cNvPr id="82" name="Google Shape;40;p26"/>
          <p:cNvGrpSpPr/>
          <p:nvPr userDrawn="1"/>
        </p:nvGrpSpPr>
        <p:grpSpPr>
          <a:xfrm>
            <a:off x="8753999" y="451666"/>
            <a:ext cx="785401" cy="380235"/>
            <a:chOff x="0" y="0"/>
            <a:chExt cx="785400" cy="380233"/>
          </a:xfrm>
        </p:grpSpPr>
        <p:sp>
          <p:nvSpPr>
            <p:cNvPr id="80" name="Rectángulo"/>
            <p:cNvSpPr/>
            <p:nvPr/>
          </p:nvSpPr>
          <p:spPr>
            <a:xfrm>
              <a:off x="0" y="327733"/>
              <a:ext cx="785401" cy="52501"/>
            </a:xfrm>
            <a:prstGeom prst="rect">
              <a:avLst/>
            </a:prstGeom>
            <a:solidFill>
              <a:srgbClr val="EB3C46"/>
            </a:solidFill>
            <a:ln w="12700" cap="flat">
              <a:noFill/>
              <a:miter lim="400000"/>
            </a:ln>
            <a:effectLst/>
          </p:spPr>
          <p:txBody>
            <a:bodyPr wrap="square" lIns="0" tIns="0" rIns="0" bIns="0" numCol="1" anchor="b">
              <a:noAutofit/>
            </a:bodyPr>
            <a:lstStyle/>
            <a:p>
              <a:endParaRPr/>
            </a:p>
          </p:txBody>
        </p:sp>
        <p:sp>
          <p:nvSpPr>
            <p:cNvPr id="81" name="Texto"/>
            <p:cNvSpPr txBox="1"/>
            <p:nvPr/>
          </p:nvSpPr>
          <p:spPr>
            <a:xfrm>
              <a:off x="0" y="-1"/>
              <a:ext cx="785401"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sp>
        <p:nvSpPr>
          <p:cNvPr id="85" name="Número de diapositiva"/>
          <p:cNvSpPr txBox="1">
            <a:spLocks noGrp="1"/>
          </p:cNvSpPr>
          <p:nvPr>
            <p:ph type="sldNum" sz="quarter" idx="2"/>
          </p:nvPr>
        </p:nvSpPr>
        <p:spPr>
          <a:xfrm>
            <a:off x="371685" y="6881800"/>
            <a:ext cx="337161" cy="317118"/>
          </a:xfrm>
          <a:prstGeom prst="rect">
            <a:avLst/>
          </a:prstGeom>
        </p:spPr>
        <p:txBody>
          <a:bodyPr lIns="91424" tIns="91424" rIns="91424" bIns="91424" anchor="t"/>
          <a:lstStyle>
            <a:lvl1pPr>
              <a:defRPr sz="1100">
                <a:latin typeface="Calibri"/>
                <a:ea typeface="Calibri"/>
                <a:cs typeface="Calibri"/>
                <a:sym typeface="Calibri"/>
              </a:defRPr>
            </a:lvl1pPr>
          </a:lstStyle>
          <a:p>
            <a:fld id="{86CB4B4D-7CA3-9044-876B-883B54F8677D}" type="slidenum">
              <a:t>‹Nº›</a:t>
            </a:fld>
            <a:endParaRPr/>
          </a:p>
        </p:txBody>
      </p:sp>
      <p:sp>
        <p:nvSpPr>
          <p:cNvPr id="86" name="Google Shape;44;p26"/>
          <p:cNvSpPr txBox="1"/>
          <p:nvPr/>
        </p:nvSpPr>
        <p:spPr>
          <a:xfrm>
            <a:off x="375975" y="6881800"/>
            <a:ext cx="6786599" cy="35391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ES" dirty="0" smtClean="0">
                <a:solidFill>
                  <a:srgbClr val="000000"/>
                </a:solidFill>
              </a:rPr>
              <a:t>4</a:t>
            </a:r>
            <a:r>
              <a:rPr dirty="0" smtClean="0">
                <a:solidFill>
                  <a:srgbClr val="000000"/>
                </a:solidFill>
              </a:rPr>
              <a:t>° </a:t>
            </a:r>
            <a:r>
              <a:rPr dirty="0">
                <a:solidFill>
                  <a:srgbClr val="000000"/>
                </a:solidFill>
              </a:rPr>
              <a:t>Medio | Presentación</a:t>
            </a:r>
          </a:p>
        </p:txBody>
      </p:sp>
      <p:sp>
        <p:nvSpPr>
          <p:cNvPr id="16" name="Google Shape;33;p25"/>
          <p:cNvSpPr txBox="1"/>
          <p:nvPr userDrawn="1"/>
        </p:nvSpPr>
        <p:spPr>
          <a:xfrm>
            <a:off x="442650" y="350325"/>
            <a:ext cx="7441801" cy="40007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b="1">
                <a:solidFill>
                  <a:srgbClr val="FFFFFF"/>
                </a:solidFill>
                <a:latin typeface="Calibri"/>
                <a:ea typeface="Calibri"/>
                <a:cs typeface="Calibri"/>
                <a:sym typeface="Calibri"/>
              </a:defRPr>
            </a:pPr>
            <a:r>
              <a:rPr lang="es-ES_tradnl" dirty="0" smtClean="0"/>
              <a:t>MÓDULO</a:t>
            </a:r>
            <a:r>
              <a:rPr lang="es-ES_tradnl" b="0" dirty="0" smtClean="0"/>
              <a:t>  Mantenimiento De Motores</a:t>
            </a:r>
            <a:endParaRPr lang="es-ES_tradnl" b="0" dirty="0"/>
          </a:p>
        </p:txBody>
      </p:sp>
      <p:sp>
        <p:nvSpPr>
          <p:cNvPr id="17" name="Google Shape;23;p27"/>
          <p:cNvSpPr txBox="1"/>
          <p:nvPr userDrawn="1"/>
        </p:nvSpPr>
        <p:spPr>
          <a:xfrm>
            <a:off x="8443617" y="271142"/>
            <a:ext cx="1166701" cy="43085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r">
              <a:defRPr sz="1200">
                <a:latin typeface="Calibri"/>
                <a:ea typeface="Calibri"/>
                <a:cs typeface="Calibri"/>
                <a:sym typeface="Calibri"/>
              </a:defRPr>
            </a:pPr>
            <a:r>
              <a:rPr dirty="0"/>
              <a:t>Actividad </a:t>
            </a:r>
            <a:r>
              <a:rPr lang="es-ES" dirty="0" smtClean="0"/>
              <a:t>17</a:t>
            </a:r>
            <a:r>
              <a:rPr dirty="0" smtClean="0"/>
              <a:t>|</a:t>
            </a:r>
            <a:r>
              <a:rPr lang="es-ES" sz="1600" dirty="0" smtClean="0">
                <a:solidFill>
                  <a:srgbClr val="751A47"/>
                </a:solidFill>
              </a:rPr>
              <a:t>2</a:t>
            </a:r>
            <a:endParaRPr sz="1600" dirty="0">
              <a:solidFill>
                <a:srgbClr val="751A47"/>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93" name="Google Shape;46;p28"/>
          <p:cNvSpPr/>
          <p:nvPr/>
        </p:nvSpPr>
        <p:spPr>
          <a:xfrm rot="10800000" flipH="1">
            <a:off x="181649" y="822024"/>
            <a:ext cx="9356702" cy="6531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5490"/>
            </a:srgbClr>
          </a:solidFill>
          <a:ln w="12700">
            <a:miter lim="400000"/>
          </a:ln>
        </p:spPr>
        <p:txBody>
          <a:bodyPr lIns="0" tIns="0" rIns="0" bIns="0" anchor="ctr"/>
          <a:lstStyle/>
          <a:p>
            <a:endParaRPr/>
          </a:p>
        </p:txBody>
      </p:sp>
      <p:sp>
        <p:nvSpPr>
          <p:cNvPr id="94" name="Google Shape;47;p28"/>
          <p:cNvSpPr/>
          <p:nvPr/>
        </p:nvSpPr>
        <p:spPr>
          <a:xfrm>
            <a:off x="180899" y="180900"/>
            <a:ext cx="7911002" cy="651000"/>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endParaRPr/>
          </a:p>
        </p:txBody>
      </p:sp>
      <p:grpSp>
        <p:nvGrpSpPr>
          <p:cNvPr id="97" name="Google Shape;48;p28"/>
          <p:cNvGrpSpPr/>
          <p:nvPr/>
        </p:nvGrpSpPr>
        <p:grpSpPr>
          <a:xfrm>
            <a:off x="8091899" y="451666"/>
            <a:ext cx="662101" cy="380235"/>
            <a:chOff x="0" y="0"/>
            <a:chExt cx="662099" cy="380233"/>
          </a:xfrm>
        </p:grpSpPr>
        <p:sp>
          <p:nvSpPr>
            <p:cNvPr id="95" name="Rectángulo"/>
            <p:cNvSpPr/>
            <p:nvPr/>
          </p:nvSpPr>
          <p:spPr>
            <a:xfrm>
              <a:off x="0" y="327733"/>
              <a:ext cx="662100" cy="52501"/>
            </a:xfrm>
            <a:prstGeom prst="rect">
              <a:avLst/>
            </a:prstGeom>
            <a:solidFill>
              <a:srgbClr val="0F69B4"/>
            </a:solidFill>
            <a:ln w="12700" cap="flat">
              <a:noFill/>
              <a:miter lim="400000"/>
            </a:ln>
            <a:effectLst/>
          </p:spPr>
          <p:txBody>
            <a:bodyPr wrap="square" lIns="0" tIns="0" rIns="0" bIns="0" numCol="1" anchor="b">
              <a:noAutofit/>
            </a:bodyPr>
            <a:lstStyle/>
            <a:p>
              <a:endParaRPr/>
            </a:p>
          </p:txBody>
        </p:sp>
        <p:sp>
          <p:nvSpPr>
            <p:cNvPr id="96" name="Texto"/>
            <p:cNvSpPr txBox="1"/>
            <p:nvPr/>
          </p:nvSpPr>
          <p:spPr>
            <a:xfrm>
              <a:off x="0" y="-1"/>
              <a:ext cx="662100"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grpSp>
        <p:nvGrpSpPr>
          <p:cNvPr id="100" name="Google Shape;49;p28"/>
          <p:cNvGrpSpPr/>
          <p:nvPr/>
        </p:nvGrpSpPr>
        <p:grpSpPr>
          <a:xfrm>
            <a:off x="8753999" y="451666"/>
            <a:ext cx="785401" cy="380235"/>
            <a:chOff x="0" y="0"/>
            <a:chExt cx="785400" cy="380233"/>
          </a:xfrm>
        </p:grpSpPr>
        <p:sp>
          <p:nvSpPr>
            <p:cNvPr id="98" name="Rectángulo"/>
            <p:cNvSpPr/>
            <p:nvPr/>
          </p:nvSpPr>
          <p:spPr>
            <a:xfrm>
              <a:off x="0" y="327733"/>
              <a:ext cx="785401" cy="52501"/>
            </a:xfrm>
            <a:prstGeom prst="rect">
              <a:avLst/>
            </a:prstGeom>
            <a:solidFill>
              <a:srgbClr val="EB3C46"/>
            </a:solidFill>
            <a:ln w="12700" cap="flat">
              <a:noFill/>
              <a:miter lim="400000"/>
            </a:ln>
            <a:effectLst/>
          </p:spPr>
          <p:txBody>
            <a:bodyPr wrap="square" lIns="0" tIns="0" rIns="0" bIns="0" numCol="1" anchor="b">
              <a:noAutofit/>
            </a:bodyPr>
            <a:lstStyle/>
            <a:p>
              <a:endParaRPr/>
            </a:p>
          </p:txBody>
        </p:sp>
        <p:sp>
          <p:nvSpPr>
            <p:cNvPr id="99" name="Texto"/>
            <p:cNvSpPr txBox="1"/>
            <p:nvPr/>
          </p:nvSpPr>
          <p:spPr>
            <a:xfrm>
              <a:off x="0" y="-1"/>
              <a:ext cx="785401"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sp>
        <p:nvSpPr>
          <p:cNvPr id="103" name="Número de diapositiva"/>
          <p:cNvSpPr txBox="1">
            <a:spLocks noGrp="1"/>
          </p:cNvSpPr>
          <p:nvPr>
            <p:ph type="sldNum" sz="quarter" idx="2"/>
          </p:nvPr>
        </p:nvSpPr>
        <p:spPr>
          <a:xfrm>
            <a:off x="371685" y="6881800"/>
            <a:ext cx="337161" cy="317118"/>
          </a:xfrm>
          <a:prstGeom prst="rect">
            <a:avLst/>
          </a:prstGeom>
        </p:spPr>
        <p:txBody>
          <a:bodyPr lIns="91424" tIns="91424" rIns="91424" bIns="91424" anchor="t"/>
          <a:lstStyle>
            <a:lvl1pPr>
              <a:defRPr sz="1100">
                <a:latin typeface="Calibri"/>
                <a:ea typeface="Calibri"/>
                <a:cs typeface="Calibri"/>
                <a:sym typeface="Calibri"/>
              </a:defRPr>
            </a:lvl1pPr>
          </a:lstStyle>
          <a:p>
            <a:fld id="{86CB4B4D-7CA3-9044-876B-883B54F8677D}" type="slidenum">
              <a:t>‹Nº›</a:t>
            </a:fld>
            <a:endParaRPr/>
          </a:p>
        </p:txBody>
      </p:sp>
      <p:sp>
        <p:nvSpPr>
          <p:cNvPr id="104" name="Google Shape;53;p28"/>
          <p:cNvSpPr txBox="1"/>
          <p:nvPr/>
        </p:nvSpPr>
        <p:spPr>
          <a:xfrm>
            <a:off x="375975" y="6881800"/>
            <a:ext cx="6786599" cy="353911"/>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ES" dirty="0" smtClean="0">
                <a:solidFill>
                  <a:srgbClr val="000000"/>
                </a:solidFill>
              </a:rPr>
              <a:t>4</a:t>
            </a:r>
            <a:r>
              <a:rPr dirty="0" smtClean="0">
                <a:solidFill>
                  <a:srgbClr val="000000"/>
                </a:solidFill>
              </a:rPr>
              <a:t>° </a:t>
            </a:r>
            <a:r>
              <a:rPr dirty="0">
                <a:solidFill>
                  <a:srgbClr val="000000"/>
                </a:solidFill>
              </a:rPr>
              <a:t>Medio | Presentación</a:t>
            </a:r>
          </a:p>
        </p:txBody>
      </p:sp>
      <p:sp>
        <p:nvSpPr>
          <p:cNvPr id="14" name="Google Shape;33;p25"/>
          <p:cNvSpPr txBox="1"/>
          <p:nvPr userDrawn="1"/>
        </p:nvSpPr>
        <p:spPr>
          <a:xfrm>
            <a:off x="442650" y="350325"/>
            <a:ext cx="7441801" cy="40007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b="1">
                <a:solidFill>
                  <a:srgbClr val="FFFFFF"/>
                </a:solidFill>
                <a:latin typeface="Calibri"/>
                <a:ea typeface="Calibri"/>
                <a:cs typeface="Calibri"/>
                <a:sym typeface="Calibri"/>
              </a:defRPr>
            </a:pPr>
            <a:r>
              <a:rPr lang="es-ES_tradnl" dirty="0" smtClean="0"/>
              <a:t>MÓDULO</a:t>
            </a:r>
            <a:r>
              <a:rPr lang="es-ES_tradnl" b="0" dirty="0" smtClean="0"/>
              <a:t>  Mantenimiento De Motores</a:t>
            </a:r>
            <a:endParaRPr lang="es-ES_tradnl" b="0" dirty="0"/>
          </a:p>
        </p:txBody>
      </p:sp>
      <p:sp>
        <p:nvSpPr>
          <p:cNvPr id="16" name="Google Shape;23;p27"/>
          <p:cNvSpPr txBox="1"/>
          <p:nvPr userDrawn="1"/>
        </p:nvSpPr>
        <p:spPr>
          <a:xfrm>
            <a:off x="8443617" y="271142"/>
            <a:ext cx="1166701" cy="430855"/>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gn="r">
              <a:defRPr sz="1200">
                <a:latin typeface="Calibri"/>
                <a:ea typeface="Calibri"/>
                <a:cs typeface="Calibri"/>
                <a:sym typeface="Calibri"/>
              </a:defRPr>
            </a:pPr>
            <a:r>
              <a:rPr dirty="0"/>
              <a:t>Actividad </a:t>
            </a:r>
            <a:r>
              <a:rPr lang="es-ES" dirty="0" smtClean="0"/>
              <a:t>17</a:t>
            </a:r>
            <a:r>
              <a:rPr dirty="0" smtClean="0"/>
              <a:t>|</a:t>
            </a:r>
            <a:r>
              <a:rPr lang="es-ES" sz="1600" dirty="0" smtClean="0">
                <a:solidFill>
                  <a:srgbClr val="751A47"/>
                </a:solidFill>
              </a:rPr>
              <a:t>2</a:t>
            </a:r>
            <a:endParaRPr sz="1600" dirty="0">
              <a:solidFill>
                <a:srgbClr val="751A47"/>
              </a:solidFill>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One column text 2">
    <p:spTree>
      <p:nvGrpSpPr>
        <p:cNvPr id="1" name=""/>
        <p:cNvGrpSpPr/>
        <p:nvPr/>
      </p:nvGrpSpPr>
      <p:grpSpPr>
        <a:xfrm>
          <a:off x="0" y="0"/>
          <a:ext cx="0" cy="0"/>
          <a:chOff x="0" y="0"/>
          <a:chExt cx="0" cy="0"/>
        </a:xfrm>
      </p:grpSpPr>
      <p:sp>
        <p:nvSpPr>
          <p:cNvPr id="111" name="Google Shape;55;p30"/>
          <p:cNvSpPr/>
          <p:nvPr/>
        </p:nvSpPr>
        <p:spPr>
          <a:xfrm rot="10800000" flipH="1">
            <a:off x="181649" y="822024"/>
            <a:ext cx="9356702" cy="6531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0" tIns="0" rIns="0" bIns="0" anchor="ctr"/>
          <a:lstStyle/>
          <a:p>
            <a:endParaRPr/>
          </a:p>
        </p:txBody>
      </p:sp>
      <p:grpSp>
        <p:nvGrpSpPr>
          <p:cNvPr id="114" name="Google Shape;56;p30"/>
          <p:cNvGrpSpPr/>
          <p:nvPr/>
        </p:nvGrpSpPr>
        <p:grpSpPr>
          <a:xfrm>
            <a:off x="8091899" y="451666"/>
            <a:ext cx="662101" cy="380235"/>
            <a:chOff x="0" y="0"/>
            <a:chExt cx="662099" cy="380233"/>
          </a:xfrm>
        </p:grpSpPr>
        <p:sp>
          <p:nvSpPr>
            <p:cNvPr id="112" name="Rectángulo"/>
            <p:cNvSpPr/>
            <p:nvPr/>
          </p:nvSpPr>
          <p:spPr>
            <a:xfrm>
              <a:off x="0" y="327733"/>
              <a:ext cx="662100" cy="52501"/>
            </a:xfrm>
            <a:prstGeom prst="rect">
              <a:avLst/>
            </a:prstGeom>
            <a:solidFill>
              <a:srgbClr val="0F69B4"/>
            </a:solidFill>
            <a:ln w="12700" cap="flat">
              <a:noFill/>
              <a:miter lim="400000"/>
            </a:ln>
            <a:effectLst/>
          </p:spPr>
          <p:txBody>
            <a:bodyPr wrap="square" lIns="0" tIns="0" rIns="0" bIns="0" numCol="1" anchor="b">
              <a:noAutofit/>
            </a:bodyPr>
            <a:lstStyle/>
            <a:p>
              <a:endParaRPr/>
            </a:p>
          </p:txBody>
        </p:sp>
        <p:sp>
          <p:nvSpPr>
            <p:cNvPr id="113" name="Texto"/>
            <p:cNvSpPr txBox="1"/>
            <p:nvPr/>
          </p:nvSpPr>
          <p:spPr>
            <a:xfrm>
              <a:off x="0" y="-1"/>
              <a:ext cx="662100"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grpSp>
        <p:nvGrpSpPr>
          <p:cNvPr id="117" name="Google Shape;57;p30"/>
          <p:cNvGrpSpPr/>
          <p:nvPr/>
        </p:nvGrpSpPr>
        <p:grpSpPr>
          <a:xfrm>
            <a:off x="8753999" y="451666"/>
            <a:ext cx="785401" cy="380235"/>
            <a:chOff x="0" y="0"/>
            <a:chExt cx="785400" cy="380233"/>
          </a:xfrm>
        </p:grpSpPr>
        <p:sp>
          <p:nvSpPr>
            <p:cNvPr id="115" name="Rectángulo"/>
            <p:cNvSpPr/>
            <p:nvPr/>
          </p:nvSpPr>
          <p:spPr>
            <a:xfrm>
              <a:off x="0" y="327733"/>
              <a:ext cx="785401" cy="52501"/>
            </a:xfrm>
            <a:prstGeom prst="rect">
              <a:avLst/>
            </a:prstGeom>
            <a:solidFill>
              <a:srgbClr val="EB3C46"/>
            </a:solidFill>
            <a:ln w="12700" cap="flat">
              <a:noFill/>
              <a:miter lim="400000"/>
            </a:ln>
            <a:effectLst/>
          </p:spPr>
          <p:txBody>
            <a:bodyPr wrap="square" lIns="0" tIns="0" rIns="0" bIns="0" numCol="1" anchor="b">
              <a:noAutofit/>
            </a:bodyPr>
            <a:lstStyle/>
            <a:p>
              <a:endParaRPr/>
            </a:p>
          </p:txBody>
        </p:sp>
        <p:sp>
          <p:nvSpPr>
            <p:cNvPr id="116" name="Texto"/>
            <p:cNvSpPr txBox="1"/>
            <p:nvPr/>
          </p:nvSpPr>
          <p:spPr>
            <a:xfrm>
              <a:off x="0" y="-1"/>
              <a:ext cx="785401"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b">
              <a:spAutoFit/>
            </a:bodyPr>
            <a:lstStyle/>
            <a:p>
              <a:r>
                <a:t> </a:t>
              </a:r>
            </a:p>
          </p:txBody>
        </p:sp>
      </p:grpSp>
      <p:sp>
        <p:nvSpPr>
          <p:cNvPr id="119" name="Google Shape;59;p30"/>
          <p:cNvSpPr txBox="1"/>
          <p:nvPr/>
        </p:nvSpPr>
        <p:spPr>
          <a:xfrm>
            <a:off x="8170651" y="288449"/>
            <a:ext cx="1166701" cy="37220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lvl1pPr algn="r">
              <a:defRPr b="1">
                <a:latin typeface="Calibri"/>
                <a:ea typeface="Calibri"/>
                <a:cs typeface="Calibri"/>
                <a:sym typeface="Calibri"/>
              </a:defRPr>
            </a:lvl1pPr>
          </a:lstStyle>
          <a:p>
            <a:r>
              <a:t>¡Atención!</a:t>
            </a:r>
          </a:p>
        </p:txBody>
      </p:sp>
      <p:sp>
        <p:nvSpPr>
          <p:cNvPr id="12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2" name="Google Shape;31;p6"/>
          <p:cNvSpPr/>
          <p:nvPr userDrawn="1"/>
        </p:nvSpPr>
        <p:spPr>
          <a:xfrm>
            <a:off x="181651" y="169641"/>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oogle Shape;7;p23"/>
          <p:cNvGrpSpPr/>
          <p:nvPr/>
        </p:nvGrpSpPr>
        <p:grpSpPr>
          <a:xfrm>
            <a:off x="242855" y="1756549"/>
            <a:ext cx="9346502" cy="5675924"/>
            <a:chOff x="0" y="0"/>
            <a:chExt cx="9346500" cy="5675922"/>
          </a:xfrm>
        </p:grpSpPr>
        <p:sp>
          <p:nvSpPr>
            <p:cNvPr id="2" name="Figura"/>
            <p:cNvSpPr/>
            <p:nvPr/>
          </p:nvSpPr>
          <p:spPr>
            <a:xfrm>
              <a:off x="-1" y="-1"/>
              <a:ext cx="9346502" cy="56759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9E1E4"/>
            </a:solidFill>
            <a:ln w="12700" cap="flat">
              <a:noFill/>
              <a:miter lim="400000"/>
            </a:ln>
            <a:effectLst/>
          </p:spPr>
          <p:txBody>
            <a:bodyPr wrap="square" lIns="0" tIns="0" rIns="0" bIns="0" numCol="1" anchor="ctr">
              <a:noAutofit/>
            </a:bodyPr>
            <a:lstStyle/>
            <a:p>
              <a:endParaRPr/>
            </a:p>
          </p:txBody>
        </p:sp>
        <p:sp>
          <p:nvSpPr>
            <p:cNvPr id="3" name="Texto"/>
            <p:cNvSpPr txBox="1"/>
            <p:nvPr/>
          </p:nvSpPr>
          <p:spPr>
            <a:xfrm>
              <a:off x="0" y="2647844"/>
              <a:ext cx="9091318"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pic>
        <p:nvPicPr>
          <p:cNvPr id="5" name="Google Shape;8;p23" descr="Google Shape;8;p23"/>
          <p:cNvPicPr>
            <a:picLocks noChangeAspect="1"/>
          </p:cNvPicPr>
          <p:nvPr/>
        </p:nvPicPr>
        <p:blipFill>
          <a:blip r:embed="rId9">
            <a:extLst/>
          </a:blip>
          <a:stretch>
            <a:fillRect/>
          </a:stretch>
        </p:blipFill>
        <p:spPr>
          <a:xfrm>
            <a:off x="436350" y="419800"/>
            <a:ext cx="3659450" cy="680475"/>
          </a:xfrm>
          <a:prstGeom prst="rect">
            <a:avLst/>
          </a:prstGeom>
          <a:ln w="12700">
            <a:miter lim="400000"/>
          </a:ln>
        </p:spPr>
      </p:pic>
      <p:sp>
        <p:nvSpPr>
          <p:cNvPr id="6" name="Google Shape;9;p23"/>
          <p:cNvSpPr/>
          <p:nvPr/>
        </p:nvSpPr>
        <p:spPr>
          <a:xfrm>
            <a:off x="436350" y="6464001"/>
            <a:ext cx="7891862" cy="680475"/>
          </a:xfrm>
          <a:prstGeom prst="roundRect">
            <a:avLst>
              <a:gd name="adj" fmla="val 19335"/>
            </a:avLst>
          </a:prstGeom>
          <a:solidFill>
            <a:srgbClr val="BB9BA5"/>
          </a:solidFill>
          <a:ln w="12700">
            <a:miter lim="400000"/>
          </a:ln>
        </p:spPr>
        <p:txBody>
          <a:bodyPr lIns="0" tIns="0" rIns="0" bIns="0" anchor="ctr"/>
          <a:lstStyle/>
          <a:p>
            <a:pPr algn="ctr">
              <a:defRPr>
                <a:solidFill>
                  <a:srgbClr val="FFFFFF"/>
                </a:solidFill>
              </a:defRPr>
            </a:pPr>
            <a:endParaRPr/>
          </a:p>
        </p:txBody>
      </p:sp>
      <p:pic>
        <p:nvPicPr>
          <p:cNvPr id="7" name="Google Shape;10;p23" descr="Google Shape;10;p23"/>
          <p:cNvPicPr>
            <a:picLocks noChangeAspect="1"/>
          </p:cNvPicPr>
          <p:nvPr/>
        </p:nvPicPr>
        <p:blipFill>
          <a:blip r:embed="rId10">
            <a:extLst/>
          </a:blip>
          <a:stretch>
            <a:fillRect/>
          </a:stretch>
        </p:blipFill>
        <p:spPr>
          <a:xfrm>
            <a:off x="433440" y="6464000"/>
            <a:ext cx="690483" cy="680476"/>
          </a:xfrm>
          <a:prstGeom prst="rect">
            <a:avLst/>
          </a:prstGeom>
          <a:ln w="12700">
            <a:miter lim="400000"/>
          </a:ln>
        </p:spPr>
      </p:pic>
      <p:pic>
        <p:nvPicPr>
          <p:cNvPr id="8" name="Google Shape;11;p23" descr="Google Shape;11;p23"/>
          <p:cNvPicPr>
            <a:picLocks noChangeAspect="1"/>
          </p:cNvPicPr>
          <p:nvPr/>
        </p:nvPicPr>
        <p:blipFill>
          <a:blip r:embed="rId11">
            <a:extLst/>
          </a:blip>
          <a:stretch>
            <a:fillRect/>
          </a:stretch>
        </p:blipFill>
        <p:spPr>
          <a:xfrm>
            <a:off x="8272364" y="1222172"/>
            <a:ext cx="1080001" cy="241875"/>
          </a:xfrm>
          <a:prstGeom prst="rect">
            <a:avLst/>
          </a:prstGeom>
          <a:ln w="12700">
            <a:miter lim="400000"/>
          </a:ln>
        </p:spPr>
      </p:pic>
      <p:pic>
        <p:nvPicPr>
          <p:cNvPr id="9" name="Google Shape;12;p23" descr="Google Shape;12;p23"/>
          <p:cNvPicPr>
            <a:picLocks noChangeAspect="1"/>
          </p:cNvPicPr>
          <p:nvPr/>
        </p:nvPicPr>
        <p:blipFill>
          <a:blip r:embed="rId12">
            <a:extLst/>
          </a:blip>
          <a:stretch>
            <a:fillRect/>
          </a:stretch>
        </p:blipFill>
        <p:spPr>
          <a:xfrm>
            <a:off x="8272364" y="418596"/>
            <a:ext cx="1080001" cy="664778"/>
          </a:xfrm>
          <a:prstGeom prst="rect">
            <a:avLst/>
          </a:prstGeom>
          <a:ln w="12700">
            <a:miter lim="400000"/>
          </a:ln>
        </p:spPr>
      </p:pic>
      <p:pic>
        <p:nvPicPr>
          <p:cNvPr id="10" name="Google Shape;13;p23" descr="Google Shape;13;p23"/>
          <p:cNvPicPr>
            <a:picLocks noChangeAspect="1"/>
          </p:cNvPicPr>
          <p:nvPr/>
        </p:nvPicPr>
        <p:blipFill>
          <a:blip r:embed="rId13">
            <a:extLst/>
          </a:blip>
          <a:stretch>
            <a:fillRect/>
          </a:stretch>
        </p:blipFill>
        <p:spPr>
          <a:xfrm>
            <a:off x="8521706" y="6387272"/>
            <a:ext cx="830660" cy="756001"/>
          </a:xfrm>
          <a:prstGeom prst="rect">
            <a:avLst/>
          </a:prstGeom>
          <a:ln w="12700">
            <a:miter lim="400000"/>
          </a:ln>
        </p:spPr>
      </p:pic>
      <p:sp>
        <p:nvSpPr>
          <p:cNvPr id="11" name="Texto del título"/>
          <p:cNvSpPr txBox="1">
            <a:spLocks noGrp="1"/>
          </p:cNvSpPr>
          <p:nvPr>
            <p:ph type="title"/>
          </p:nvPr>
        </p:nvSpPr>
        <p:spPr>
          <a:xfrm>
            <a:off x="485775" y="101453"/>
            <a:ext cx="8743950" cy="166173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Texto del título</a:t>
            </a:r>
          </a:p>
        </p:txBody>
      </p:sp>
      <p:sp>
        <p:nvSpPr>
          <p:cNvPr id="12" name="Nivel de texto 1…"/>
          <p:cNvSpPr txBox="1">
            <a:spLocks noGrp="1"/>
          </p:cNvSpPr>
          <p:nvPr>
            <p:ph type="body" idx="1"/>
          </p:nvPr>
        </p:nvSpPr>
        <p:spPr>
          <a:xfrm>
            <a:off x="485775" y="1763183"/>
            <a:ext cx="8743950" cy="5793317"/>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xfrm>
            <a:off x="4695825" y="6800556"/>
            <a:ext cx="2266950" cy="406401"/>
          </a:xfrm>
          <a:prstGeom prst="rect">
            <a:avLst/>
          </a:prstGeom>
          <a:ln w="12700">
            <a:miter lim="400000"/>
          </a:ln>
        </p:spPr>
        <p:txBody>
          <a:bodyPr wrap="none" lIns="45719" rIns="45719" anchor="ctr">
            <a:spAutoFit/>
          </a:bodyPr>
          <a:lstStyle>
            <a:lvl1pPr algn="r">
              <a:defRPr sz="1200"/>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9pPr>
    </p:titleStyle>
    <p:body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Google Shape;65;p1"/>
          <p:cNvSpPr txBox="1"/>
          <p:nvPr/>
        </p:nvSpPr>
        <p:spPr>
          <a:xfrm>
            <a:off x="1139099" y="834800"/>
            <a:ext cx="4156802" cy="36930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200" b="1">
                <a:solidFill>
                  <a:srgbClr val="741B47"/>
                </a:solidFill>
                <a:latin typeface="Calibri"/>
                <a:ea typeface="Calibri"/>
                <a:cs typeface="Calibri"/>
                <a:sym typeface="Calibri"/>
              </a:defRPr>
            </a:pPr>
            <a:r>
              <a:rPr dirty="0"/>
              <a:t>SECTOR METALMECÁNICA </a:t>
            </a:r>
            <a:r>
              <a:rPr b="0" dirty="0"/>
              <a:t>| NIVEL </a:t>
            </a:r>
            <a:r>
              <a:rPr lang="es-ES" b="0" dirty="0" smtClean="0"/>
              <a:t>4</a:t>
            </a:r>
            <a:r>
              <a:rPr b="0" dirty="0" smtClean="0"/>
              <a:t>° </a:t>
            </a:r>
            <a:r>
              <a:rPr b="0" dirty="0"/>
              <a:t>MEDIO</a:t>
            </a:r>
          </a:p>
        </p:txBody>
      </p:sp>
      <p:sp>
        <p:nvSpPr>
          <p:cNvPr id="7"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dirty="0" err="1">
                <a:solidFill>
                  <a:schemeClr val="lt1"/>
                </a:solidFill>
                <a:latin typeface="Calibri"/>
                <a:ea typeface="Calibri"/>
                <a:cs typeface="Calibri"/>
                <a:sym typeface="Calibri"/>
              </a:rPr>
              <a:t>En</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estos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documentos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utilizarán</a:t>
            </a:r>
            <a:r>
              <a:rPr lang="en-US" sz="1100" b="0" i="0" u="none" strike="noStrike" cap="none" dirty="0">
                <a:solidFill>
                  <a:schemeClr val="lt1"/>
                </a:solidFill>
                <a:latin typeface="Calibri"/>
                <a:ea typeface="Calibri"/>
                <a:cs typeface="Calibri"/>
                <a:sym typeface="Calibri"/>
              </a:rPr>
              <a:t> de </a:t>
            </a:r>
            <a:r>
              <a:rPr lang="en-US" sz="1100" b="0" i="0" u="none" strike="noStrike" cap="none" dirty="0" err="1">
                <a:solidFill>
                  <a:schemeClr val="lt1"/>
                </a:solidFill>
                <a:latin typeface="Calibri"/>
                <a:ea typeface="Calibri"/>
                <a:cs typeface="Calibri"/>
                <a:sym typeface="Calibri"/>
              </a:rPr>
              <a:t>manera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inclusiva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términos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estudiante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docente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compañero</a:t>
            </a:r>
            <a:r>
              <a:rPr lang="en-US" sz="1100" b="0" i="0" u="none" strike="noStrike" cap="none" dirty="0">
                <a:solidFill>
                  <a:schemeClr val="lt1"/>
                </a:solidFill>
                <a:latin typeface="Calibri"/>
                <a:ea typeface="Calibri"/>
                <a:cs typeface="Calibri"/>
                <a:sym typeface="Calibri"/>
              </a:rPr>
              <a:t> u </a:t>
            </a:r>
            <a:r>
              <a:rPr lang="en-US" sz="1100" b="0" i="0" u="none" strike="noStrike" cap="none" dirty="0" err="1">
                <a:solidFill>
                  <a:schemeClr val="lt1"/>
                </a:solidFill>
                <a:latin typeface="Calibri"/>
                <a:ea typeface="Calibri"/>
                <a:cs typeface="Calibri"/>
                <a:sym typeface="Calibri"/>
              </a:rPr>
              <a:t>otras</a:t>
            </a:r>
            <a:r>
              <a:rPr lang="en-US" sz="1100" b="0" i="0" u="none" strike="noStrike" cap="none" dirty="0">
                <a:solidFill>
                  <a:schemeClr val="lt1"/>
                </a:solidFill>
                <a:latin typeface="Calibri"/>
                <a:ea typeface="Calibri"/>
                <a:cs typeface="Calibri"/>
                <a:sym typeface="Calibri"/>
              </a:rPr>
              <a:t> palabras </a:t>
            </a:r>
            <a:r>
              <a:rPr lang="en-US" sz="1100" b="0" i="0" u="none" strike="noStrike" cap="none" dirty="0" err="1">
                <a:solidFill>
                  <a:schemeClr val="lt1"/>
                </a:solidFill>
                <a:latin typeface="Calibri"/>
                <a:ea typeface="Calibri"/>
                <a:cs typeface="Calibri"/>
                <a:sym typeface="Calibri"/>
              </a:rPr>
              <a:t>equivalentes</a:t>
            </a:r>
            <a:r>
              <a:rPr lang="en-US" sz="1100" b="0" i="0" u="none" strike="noStrike" cap="none" dirty="0">
                <a:solidFill>
                  <a:schemeClr val="lt1"/>
                </a:solidFill>
                <a:latin typeface="Calibri"/>
                <a:ea typeface="Calibri"/>
                <a:cs typeface="Calibri"/>
                <a:sym typeface="Calibri"/>
              </a:rPr>
              <a:t> y </a:t>
            </a:r>
            <a:r>
              <a:rPr lang="en-US" sz="1100" b="0" i="0" u="none" strike="noStrike" cap="none" dirty="0" err="1">
                <a:solidFill>
                  <a:schemeClr val="lt1"/>
                </a:solidFill>
                <a:latin typeface="Calibri"/>
                <a:ea typeface="Calibri"/>
                <a:cs typeface="Calibri"/>
                <a:sym typeface="Calibri"/>
              </a:rPr>
              <a:t>sus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respectivos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plurales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decir</a:t>
            </a:r>
            <a:r>
              <a:rPr lang="en-US" sz="1100" b="0" i="0" u="none" strike="noStrike" cap="none" dirty="0">
                <a:solidFill>
                  <a:schemeClr val="lt1"/>
                </a:solidFill>
                <a:latin typeface="Calibri"/>
                <a:ea typeface="Calibri"/>
                <a:cs typeface="Calibri"/>
                <a:sym typeface="Calibri"/>
              </a:rPr>
              <a:t>, con </a:t>
            </a:r>
            <a:r>
              <a:rPr lang="en-US" sz="1100" b="0" i="0" u="none" strike="noStrike" cap="none" dirty="0" err="1">
                <a:solidFill>
                  <a:schemeClr val="lt1"/>
                </a:solidFill>
                <a:latin typeface="Calibri"/>
                <a:ea typeface="Calibri"/>
                <a:cs typeface="Calibri"/>
                <a:sym typeface="Calibri"/>
              </a:rPr>
              <a:t>ellas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hace</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referencia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tanto</a:t>
            </a:r>
            <a:r>
              <a:rPr lang="en-US" sz="1100" b="0" i="0" u="none" strike="noStrike" cap="none" dirty="0">
                <a:solidFill>
                  <a:schemeClr val="lt1"/>
                </a:solidFill>
                <a:latin typeface="Calibri"/>
                <a:ea typeface="Calibri"/>
                <a:cs typeface="Calibri"/>
                <a:sym typeface="Calibri"/>
              </a:rPr>
              <a:t> a hombres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a </a:t>
            </a:r>
            <a:r>
              <a:rPr lang="en-US" sz="1100" b="0" i="0" u="none" strike="noStrike" cap="none" dirty="0" err="1">
                <a:solidFill>
                  <a:schemeClr val="lt1"/>
                </a:solidFill>
                <a:latin typeface="Calibri"/>
                <a:ea typeface="Calibri"/>
                <a:cs typeface="Calibri"/>
                <a:sym typeface="Calibri"/>
              </a:rPr>
              <a:t>mujeres</a:t>
            </a:r>
            <a:r>
              <a:rPr lang="en-US" sz="1100" b="0" i="0" u="none" strike="noStrike" cap="none" dirty="0">
                <a:solidFill>
                  <a:schemeClr val="lt1"/>
                </a:solidFill>
                <a:latin typeface="Calibri"/>
                <a:ea typeface="Calibri"/>
                <a:cs typeface="Calibri"/>
                <a:sym typeface="Calibri"/>
              </a:rPr>
              <a:t>.</a:t>
            </a:r>
            <a:endParaRPr sz="1100" b="0" i="0" u="none" strike="noStrike" cap="none" dirty="0">
              <a:solidFill>
                <a:schemeClr val="lt1"/>
              </a:solidFill>
              <a:latin typeface="Calibri"/>
              <a:ea typeface="Calibri"/>
              <a:cs typeface="Calibri"/>
              <a:sym typeface="Calibri"/>
            </a:endParaRPr>
          </a:p>
        </p:txBody>
      </p:sp>
      <p:sp>
        <p:nvSpPr>
          <p:cNvPr id="8"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MÓDULO </a:t>
            </a:r>
            <a:r>
              <a:rPr lang="en-US" sz="1500" b="1" i="0" u="none" strike="noStrike" cap="none" dirty="0" smtClean="0">
                <a:solidFill>
                  <a:srgbClr val="000000"/>
                </a:solidFill>
                <a:latin typeface="Calibri"/>
                <a:ea typeface="Calibri"/>
                <a:cs typeface="Calibri"/>
                <a:sym typeface="Calibri"/>
              </a:rPr>
              <a:t>6</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9" name="Google Shape;61;p13"/>
          <p:cNvSpPr txBox="1">
            <a:spLocks/>
          </p:cNvSpPr>
          <p:nvPr/>
        </p:nvSpPr>
        <p:spPr>
          <a:xfrm>
            <a:off x="365424" y="2361011"/>
            <a:ext cx="8740476" cy="4035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ES" sz="3600" b="1" dirty="0" smtClean="0">
                <a:solidFill>
                  <a:srgbClr val="741B47"/>
                </a:solidFill>
                <a:latin typeface="Calibri" panose="020F0502020204030204" pitchFamily="34" charset="0"/>
                <a:ea typeface="Roboto"/>
                <a:cs typeface="Calibri" panose="020F0502020204030204" pitchFamily="34" charset="0"/>
                <a:sym typeface="Roboto"/>
              </a:rPr>
              <a:t>MANTENIMIENTO DE MOTORES</a:t>
            </a:r>
            <a:endParaRPr lang="x-none" sz="3600" b="1" dirty="0">
              <a:solidFill>
                <a:srgbClr val="741B47"/>
              </a:solidFill>
              <a:latin typeface="Calibri" panose="020F0502020204030204" pitchFamily="34" charset="0"/>
              <a:ea typeface="Roboto"/>
              <a:cs typeface="Calibri" panose="020F0502020204030204" pitchFamily="34" charset="0"/>
              <a:sym typeface="Roboto"/>
            </a:endParaRPr>
          </a:p>
        </p:txBody>
      </p:sp>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0500" y="2900325"/>
            <a:ext cx="6623363" cy="3351848"/>
          </a:xfrm>
          <a:prstGeom prst="rect">
            <a:avLst/>
          </a:prstGeom>
        </p:spPr>
      </p:pic>
      <p:pic>
        <p:nvPicPr>
          <p:cNvPr id="14" name="Imagen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4039" y="3300367"/>
            <a:ext cx="1818807" cy="3168932"/>
          </a:xfrm>
          <a:prstGeom prst="rect">
            <a:avLst/>
          </a:prstGeom>
        </p:spPr>
      </p:pic>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496" y="3320875"/>
            <a:ext cx="2205558" cy="3143056"/>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Google Shape;25;p27"/>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
        <p:nvSpPr>
          <p:cNvPr id="9" name="CuadroTexto 8"/>
          <p:cNvSpPr txBox="1"/>
          <p:nvPr/>
        </p:nvSpPr>
        <p:spPr>
          <a:xfrm>
            <a:off x="1667677" y="2909241"/>
            <a:ext cx="5062366" cy="24724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s-CL" sz="1600" dirty="0">
                <a:solidFill>
                  <a:schemeClr val="bg2">
                    <a:lumMod val="50000"/>
                  </a:schemeClr>
                </a:solidFill>
                <a:latin typeface="Calibri" charset="0"/>
                <a:ea typeface="Calibri" charset="0"/>
                <a:cs typeface="Calibri" charset="0"/>
              </a:rPr>
              <a:t>A este tipo de inuyectores</a:t>
            </a:r>
            <a:r>
              <a:rPr lang="es-CL" sz="1600" dirty="0" smtClean="0">
                <a:solidFill>
                  <a:schemeClr val="bg2">
                    <a:lumMod val="50000"/>
                  </a:schemeClr>
                </a:solidFill>
                <a:latin typeface="Calibri" charset="0"/>
                <a:ea typeface="Calibri" charset="0"/>
                <a:cs typeface="Calibri" charset="0"/>
              </a:rPr>
              <a:t>, se </a:t>
            </a:r>
            <a:r>
              <a:rPr lang="es-CL" sz="1600" dirty="0">
                <a:solidFill>
                  <a:schemeClr val="bg2">
                    <a:lumMod val="50000"/>
                  </a:schemeClr>
                </a:solidFill>
                <a:latin typeface="Calibri" charset="0"/>
                <a:ea typeface="Calibri" charset="0"/>
                <a:cs typeface="Calibri" charset="0"/>
              </a:rPr>
              <a:t>le realizan las siguientes pruebas para observar su estado:</a:t>
            </a:r>
          </a:p>
          <a:p>
            <a:pPr marL="285750" indent="-285750">
              <a:lnSpc>
                <a:spcPts val="1960"/>
              </a:lnSpc>
              <a:buFont typeface="Arial" charset="0"/>
              <a:buChar char="•"/>
            </a:pPr>
            <a:endParaRPr lang="es-CL" sz="1600" dirty="0" smtClean="0">
              <a:solidFill>
                <a:schemeClr val="bg2">
                  <a:lumMod val="50000"/>
                </a:schemeClr>
              </a:solidFill>
              <a:latin typeface="Calibri" charset="0"/>
              <a:ea typeface="Calibri" charset="0"/>
              <a:cs typeface="Calibri" charset="0"/>
            </a:endParaRPr>
          </a:p>
          <a:p>
            <a:pPr marL="285750" indent="-285750">
              <a:buFont typeface="Arial" charset="0"/>
              <a:buChar char="•"/>
            </a:pPr>
            <a:r>
              <a:rPr lang="es-CL" sz="1600" b="1" dirty="0">
                <a:solidFill>
                  <a:schemeClr val="bg2">
                    <a:lumMod val="50000"/>
                  </a:schemeClr>
                </a:solidFill>
                <a:latin typeface="Calibri" charset="0"/>
                <a:ea typeface="Calibri" charset="0"/>
                <a:cs typeface="Calibri" charset="0"/>
              </a:rPr>
              <a:t>Prueba de resistencia de su bobina </a:t>
            </a:r>
            <a:r>
              <a:rPr lang="es-CL" sz="1600" b="1" dirty="0" smtClean="0">
                <a:solidFill>
                  <a:schemeClr val="bg2">
                    <a:lumMod val="50000"/>
                  </a:schemeClr>
                </a:solidFill>
                <a:latin typeface="Calibri" charset="0"/>
                <a:ea typeface="Calibri" charset="0"/>
                <a:cs typeface="Calibri" charset="0"/>
              </a:rPr>
              <a:t>interna</a:t>
            </a:r>
          </a:p>
          <a:p>
            <a:pPr marL="285750" indent="-285750">
              <a:buFont typeface="Arial" charset="0"/>
              <a:buChar char="•"/>
            </a:pPr>
            <a:endParaRPr lang="es-CL" sz="1600" b="1" dirty="0">
              <a:solidFill>
                <a:schemeClr val="bg2">
                  <a:lumMod val="50000"/>
                </a:schemeClr>
              </a:solidFill>
              <a:latin typeface="Calibri" charset="0"/>
              <a:ea typeface="Calibri" charset="0"/>
              <a:cs typeface="Calibri" charset="0"/>
            </a:endParaRPr>
          </a:p>
          <a:p>
            <a:pPr marL="285750" indent="-285750">
              <a:buFont typeface="Arial" charset="0"/>
              <a:buChar char="•"/>
            </a:pPr>
            <a:r>
              <a:rPr lang="es-CL" sz="1600" b="1" dirty="0">
                <a:solidFill>
                  <a:schemeClr val="bg2">
                    <a:lumMod val="50000"/>
                  </a:schemeClr>
                </a:solidFill>
                <a:latin typeface="Calibri" charset="0"/>
                <a:ea typeface="Calibri" charset="0"/>
                <a:cs typeface="Calibri" charset="0"/>
              </a:rPr>
              <a:t>Prueba de funcionamiento (ruido de operación</a:t>
            </a:r>
            <a:r>
              <a:rPr lang="es-CL" sz="1600" b="1" dirty="0" smtClean="0">
                <a:solidFill>
                  <a:schemeClr val="bg2">
                    <a:lumMod val="50000"/>
                  </a:schemeClr>
                </a:solidFill>
                <a:latin typeface="Calibri" charset="0"/>
                <a:ea typeface="Calibri" charset="0"/>
                <a:cs typeface="Calibri" charset="0"/>
              </a:rPr>
              <a:t>)</a:t>
            </a:r>
          </a:p>
          <a:p>
            <a:pPr marL="285750" indent="-285750">
              <a:buFont typeface="Arial" charset="0"/>
              <a:buChar char="•"/>
            </a:pPr>
            <a:endParaRPr lang="es-CL" sz="1600" b="1" dirty="0">
              <a:solidFill>
                <a:schemeClr val="bg2">
                  <a:lumMod val="50000"/>
                </a:schemeClr>
              </a:solidFill>
              <a:latin typeface="Calibri" charset="0"/>
              <a:ea typeface="Calibri" charset="0"/>
              <a:cs typeface="Calibri" charset="0"/>
            </a:endParaRPr>
          </a:p>
          <a:p>
            <a:pPr marL="285750" indent="-285750">
              <a:buFont typeface="Arial" charset="0"/>
              <a:buChar char="•"/>
            </a:pPr>
            <a:r>
              <a:rPr lang="es-CL" sz="1600" b="1" dirty="0">
                <a:solidFill>
                  <a:schemeClr val="bg2">
                    <a:lumMod val="50000"/>
                  </a:schemeClr>
                </a:solidFill>
                <a:latin typeface="Calibri" charset="0"/>
                <a:ea typeface="Calibri" charset="0"/>
                <a:cs typeface="Calibri" charset="0"/>
              </a:rPr>
              <a:t>Prueba de funcionamiento de circuito </a:t>
            </a:r>
            <a:r>
              <a:rPr lang="es-CL" sz="1600" b="1" dirty="0" smtClean="0">
                <a:solidFill>
                  <a:schemeClr val="bg2">
                    <a:lumMod val="50000"/>
                  </a:schemeClr>
                </a:solidFill>
                <a:latin typeface="Calibri" charset="0"/>
                <a:ea typeface="Calibri" charset="0"/>
                <a:cs typeface="Calibri" charset="0"/>
              </a:rPr>
              <a:t>eléctrico</a:t>
            </a:r>
          </a:p>
          <a:p>
            <a:pPr marL="285750" indent="-285750">
              <a:buFont typeface="Arial" charset="0"/>
              <a:buChar char="•"/>
            </a:pPr>
            <a:endParaRPr lang="es-CL" sz="1600" b="1" dirty="0">
              <a:solidFill>
                <a:schemeClr val="bg2">
                  <a:lumMod val="50000"/>
                </a:schemeClr>
              </a:solidFill>
              <a:latin typeface="Calibri" charset="0"/>
              <a:ea typeface="Calibri" charset="0"/>
              <a:cs typeface="Calibri" charset="0"/>
            </a:endParaRPr>
          </a:p>
          <a:p>
            <a:pPr marL="285750" indent="-285750">
              <a:buFont typeface="Arial" charset="0"/>
              <a:buChar char="•"/>
            </a:pPr>
            <a:r>
              <a:rPr lang="es-CL" sz="1600" b="1" dirty="0">
                <a:solidFill>
                  <a:schemeClr val="bg2">
                    <a:lumMod val="50000"/>
                  </a:schemeClr>
                </a:solidFill>
                <a:latin typeface="Calibri" charset="0"/>
                <a:ea typeface="Calibri" charset="0"/>
                <a:cs typeface="Calibri" charset="0"/>
              </a:rPr>
              <a:t>Prueba de inyección de combustible (abanico</a:t>
            </a:r>
            <a:r>
              <a:rPr lang="es-CL" sz="1600" b="1" dirty="0" smtClean="0">
                <a:solidFill>
                  <a:schemeClr val="bg2">
                    <a:lumMod val="50000"/>
                  </a:schemeClr>
                </a:solidFill>
                <a:latin typeface="Calibri" charset="0"/>
                <a:ea typeface="Calibri" charset="0"/>
                <a:cs typeface="Calibri" charset="0"/>
              </a:rPr>
              <a:t>)</a:t>
            </a:r>
            <a:endParaRPr lang="es-CL" sz="1600" b="1" dirty="0">
              <a:solidFill>
                <a:schemeClr val="bg2">
                  <a:lumMod val="50000"/>
                </a:schemeClr>
              </a:solidFill>
              <a:latin typeface="Calibri" charset="0"/>
              <a:ea typeface="Calibri" charset="0"/>
              <a:cs typeface="Calibri" charset="0"/>
            </a:endParaRPr>
          </a:p>
        </p:txBody>
      </p:sp>
      <p:sp>
        <p:nvSpPr>
          <p:cNvPr id="10" name="Rectángulo 9"/>
          <p:cNvSpPr/>
          <p:nvPr/>
        </p:nvSpPr>
        <p:spPr>
          <a:xfrm>
            <a:off x="1037011" y="2605636"/>
            <a:ext cx="6323698" cy="3600000"/>
          </a:xfrm>
          <a:prstGeom prst="rect">
            <a:avLst/>
          </a:prstGeom>
          <a:noFill/>
          <a:ln w="3175" cap="flat">
            <a:solidFill>
              <a:schemeClr val="tx1">
                <a:lumMod val="50000"/>
                <a:lumOff val="5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943" y="2619819"/>
            <a:ext cx="1843795" cy="3496084"/>
          </a:xfrm>
          <a:prstGeom prst="rect">
            <a:avLst/>
          </a:prstGeom>
        </p:spPr>
      </p:pic>
      <p:sp>
        <p:nvSpPr>
          <p:cNvPr id="15" name="CuadroTexto 14"/>
          <p:cNvSpPr txBox="1"/>
          <p:nvPr/>
        </p:nvSpPr>
        <p:spPr>
          <a:xfrm>
            <a:off x="1047496" y="2225451"/>
            <a:ext cx="435879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s-CL" sz="1600" b="1" dirty="0" smtClean="0">
                <a:solidFill>
                  <a:schemeClr val="bg2">
                    <a:lumMod val="50000"/>
                  </a:schemeClr>
                </a:solidFill>
                <a:latin typeface="Calibri" charset="0"/>
                <a:ea typeface="Calibri" charset="0"/>
                <a:cs typeface="Calibri" charset="0"/>
              </a:rPr>
              <a:t>INYECTORES DE COMBUSTIBLE</a:t>
            </a:r>
            <a:endParaRPr lang="es-CL" sz="1600" b="1" dirty="0">
              <a:solidFill>
                <a:schemeClr val="bg2">
                  <a:lumMod val="50000"/>
                </a:schemeClr>
              </a:solidFill>
              <a:latin typeface="Calibri" charset="0"/>
              <a:ea typeface="Calibri" charset="0"/>
              <a:cs typeface="Calibri" charset="0"/>
            </a:endParaRPr>
          </a:p>
        </p:txBody>
      </p:sp>
      <p:sp>
        <p:nvSpPr>
          <p:cNvPr id="17" name="Google Shape;173;p6"/>
          <p:cNvSpPr txBox="1"/>
          <p:nvPr/>
        </p:nvSpPr>
        <p:spPr>
          <a:xfrm>
            <a:off x="382499" y="927496"/>
            <a:ext cx="8950502" cy="104640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r>
              <a:rPr lang="es-CL" sz="2800" b="1" dirty="0">
                <a:solidFill>
                  <a:srgbClr val="751A47"/>
                </a:solidFill>
                <a:latin typeface="Calibri" charset="0"/>
                <a:ea typeface="Calibri" charset="0"/>
                <a:cs typeface="Calibri" charset="0"/>
              </a:rPr>
              <a:t>COMPONENTES PRINCIPALES DE SISTEMA DE ALIMENTACIÓN DE </a:t>
            </a:r>
            <a:r>
              <a:rPr lang="es-CL" sz="2800" b="1" dirty="0">
                <a:solidFill>
                  <a:srgbClr val="FF0000"/>
                </a:solidFill>
                <a:latin typeface="Calibri" charset="0"/>
                <a:ea typeface="Calibri" charset="0"/>
                <a:cs typeface="Calibri" charset="0"/>
              </a:rPr>
              <a:t>COMBUSTIBLE </a:t>
            </a:r>
            <a:r>
              <a:rPr lang="es-CL" sz="2800" b="1" dirty="0" smtClean="0">
                <a:solidFill>
                  <a:srgbClr val="FF0000"/>
                </a:solidFill>
                <a:latin typeface="Calibri" charset="0"/>
                <a:ea typeface="Calibri" charset="0"/>
                <a:cs typeface="Calibri" charset="0"/>
              </a:rPr>
              <a:t>MOTOR</a:t>
            </a:r>
            <a:endParaRPr lang="es-CL" sz="2800" b="1" dirty="0">
              <a:solidFill>
                <a:srgbClr val="FF0000"/>
              </a:solidFill>
              <a:latin typeface="Calibri" charset="0"/>
              <a:ea typeface="Calibri" charset="0"/>
              <a:cs typeface="Calibri"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Google Shape;25;p27"/>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sp>
        <p:nvSpPr>
          <p:cNvPr id="9" name="CuadroTexto 8"/>
          <p:cNvSpPr txBox="1"/>
          <p:nvPr/>
        </p:nvSpPr>
        <p:spPr>
          <a:xfrm>
            <a:off x="2778022" y="2909241"/>
            <a:ext cx="5062366" cy="3211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just"/>
            <a:r>
              <a:rPr lang="es-CL" sz="1600" dirty="0">
                <a:solidFill>
                  <a:schemeClr val="bg2">
                    <a:lumMod val="50000"/>
                  </a:schemeClr>
                </a:solidFill>
                <a:latin typeface="Calibri" charset="0"/>
                <a:ea typeface="Calibri" charset="0"/>
                <a:cs typeface="Calibri" charset="0"/>
              </a:rPr>
              <a:t>Cuando existe falla de inyectores los siguientes códigos se puede presentar:</a:t>
            </a:r>
          </a:p>
          <a:p>
            <a:pPr marL="285750" indent="-285750">
              <a:lnSpc>
                <a:spcPts val="1960"/>
              </a:lnSpc>
              <a:buFont typeface="Arial" charset="0"/>
              <a:buChar char="•"/>
            </a:pPr>
            <a:endParaRPr lang="es-CL" sz="1600" dirty="0" smtClean="0">
              <a:solidFill>
                <a:schemeClr val="bg2">
                  <a:lumMod val="50000"/>
                </a:schemeClr>
              </a:solidFill>
              <a:latin typeface="Calibri" charset="0"/>
              <a:ea typeface="Calibri" charset="0"/>
              <a:cs typeface="Calibri" charset="0"/>
            </a:endParaRPr>
          </a:p>
          <a:p>
            <a:pPr marL="1168400" indent="-1168400" algn="just"/>
            <a:r>
              <a:rPr lang="es-CL" sz="1600" b="1" dirty="0">
                <a:solidFill>
                  <a:schemeClr val="bg2">
                    <a:lumMod val="50000"/>
                  </a:schemeClr>
                </a:solidFill>
                <a:latin typeface="Calibri" charset="0"/>
                <a:ea typeface="Calibri" charset="0"/>
                <a:cs typeface="Calibri" charset="0"/>
              </a:rPr>
              <a:t>P0200=  </a:t>
            </a:r>
            <a:r>
              <a:rPr lang="es-CL" sz="1600" dirty="0">
                <a:solidFill>
                  <a:schemeClr val="bg2">
                    <a:lumMod val="50000"/>
                  </a:schemeClr>
                </a:solidFill>
                <a:latin typeface="Calibri" charset="0"/>
                <a:ea typeface="Calibri" charset="0"/>
                <a:cs typeface="Calibri" charset="0"/>
              </a:rPr>
              <a:t>Mal funcionamiento en circuito de </a:t>
            </a:r>
            <a:r>
              <a:rPr lang="es-CL" sz="1600" dirty="0" smtClean="0">
                <a:solidFill>
                  <a:schemeClr val="bg2">
                    <a:lumMod val="50000"/>
                  </a:schemeClr>
                </a:solidFill>
                <a:latin typeface="Calibri" charset="0"/>
                <a:ea typeface="Calibri" charset="0"/>
                <a:cs typeface="Calibri" charset="0"/>
              </a:rPr>
              <a:t>inyector</a:t>
            </a:r>
          </a:p>
          <a:p>
            <a:pPr marL="1168400" indent="-1168400" algn="just"/>
            <a:endParaRPr lang="es-CL" sz="1600" dirty="0" smtClean="0">
              <a:solidFill>
                <a:schemeClr val="bg2">
                  <a:lumMod val="50000"/>
                </a:schemeClr>
              </a:solidFill>
              <a:latin typeface="Calibri" charset="0"/>
              <a:ea typeface="Calibri" charset="0"/>
              <a:cs typeface="Calibri" charset="0"/>
            </a:endParaRPr>
          </a:p>
          <a:p>
            <a:pPr marL="1168400" indent="-1168400" algn="just"/>
            <a:r>
              <a:rPr lang="es-CL" sz="1600" b="1" dirty="0">
                <a:solidFill>
                  <a:schemeClr val="bg2">
                    <a:lumMod val="50000"/>
                  </a:schemeClr>
                </a:solidFill>
                <a:latin typeface="Calibri" charset="0"/>
                <a:ea typeface="Calibri" charset="0"/>
                <a:cs typeface="Calibri" charset="0"/>
              </a:rPr>
              <a:t>P0201= </a:t>
            </a:r>
            <a:r>
              <a:rPr lang="es-CL" sz="1600" dirty="0">
                <a:solidFill>
                  <a:schemeClr val="bg2">
                    <a:lumMod val="50000"/>
                  </a:schemeClr>
                </a:solidFill>
                <a:latin typeface="Calibri" charset="0"/>
                <a:ea typeface="Calibri" charset="0"/>
                <a:cs typeface="Calibri" charset="0"/>
              </a:rPr>
              <a:t>Mal funcionamiento en circuito de inyector Nº </a:t>
            </a:r>
            <a:r>
              <a:rPr lang="es-CL" sz="1600" dirty="0" smtClean="0">
                <a:solidFill>
                  <a:schemeClr val="bg2">
                    <a:lumMod val="50000"/>
                  </a:schemeClr>
                </a:solidFill>
                <a:latin typeface="Calibri" charset="0"/>
                <a:ea typeface="Calibri" charset="0"/>
                <a:cs typeface="Calibri" charset="0"/>
              </a:rPr>
              <a:t>1</a:t>
            </a:r>
          </a:p>
          <a:p>
            <a:pPr marL="1168400" indent="-1168400" algn="just"/>
            <a:endParaRPr lang="es-CL" sz="1600" dirty="0">
              <a:solidFill>
                <a:schemeClr val="bg2">
                  <a:lumMod val="50000"/>
                </a:schemeClr>
              </a:solidFill>
              <a:latin typeface="Calibri" charset="0"/>
              <a:ea typeface="Calibri" charset="0"/>
              <a:cs typeface="Calibri" charset="0"/>
            </a:endParaRPr>
          </a:p>
          <a:p>
            <a:pPr marL="1168400" indent="-1168400" algn="just"/>
            <a:r>
              <a:rPr lang="es-CL" sz="1600" b="1" dirty="0">
                <a:solidFill>
                  <a:schemeClr val="bg2">
                    <a:lumMod val="50000"/>
                  </a:schemeClr>
                </a:solidFill>
                <a:latin typeface="Calibri" charset="0"/>
                <a:ea typeface="Calibri" charset="0"/>
                <a:cs typeface="Calibri" charset="0"/>
              </a:rPr>
              <a:t>P0202= </a:t>
            </a:r>
            <a:r>
              <a:rPr lang="es-CL" sz="1600" dirty="0">
                <a:solidFill>
                  <a:schemeClr val="bg2">
                    <a:lumMod val="50000"/>
                  </a:schemeClr>
                </a:solidFill>
                <a:latin typeface="Calibri" charset="0"/>
                <a:ea typeface="Calibri" charset="0"/>
                <a:cs typeface="Calibri" charset="0"/>
              </a:rPr>
              <a:t>Mal funcionamiento en circuito de inyector Nº </a:t>
            </a:r>
            <a:r>
              <a:rPr lang="es-CL" sz="1600" dirty="0" smtClean="0">
                <a:solidFill>
                  <a:schemeClr val="bg2">
                    <a:lumMod val="50000"/>
                  </a:schemeClr>
                </a:solidFill>
                <a:latin typeface="Calibri" charset="0"/>
                <a:ea typeface="Calibri" charset="0"/>
                <a:cs typeface="Calibri" charset="0"/>
              </a:rPr>
              <a:t>2</a:t>
            </a:r>
          </a:p>
          <a:p>
            <a:pPr marL="1168400" indent="-1168400" algn="just"/>
            <a:endParaRPr lang="es-CL" sz="1600" dirty="0">
              <a:solidFill>
                <a:schemeClr val="bg2">
                  <a:lumMod val="50000"/>
                </a:schemeClr>
              </a:solidFill>
              <a:latin typeface="Calibri" charset="0"/>
              <a:ea typeface="Calibri" charset="0"/>
              <a:cs typeface="Calibri" charset="0"/>
            </a:endParaRPr>
          </a:p>
          <a:p>
            <a:pPr marL="1168400" indent="-1168400" algn="just"/>
            <a:r>
              <a:rPr lang="es-CL" sz="1600" b="1" dirty="0">
                <a:solidFill>
                  <a:schemeClr val="bg2">
                    <a:lumMod val="50000"/>
                  </a:schemeClr>
                </a:solidFill>
                <a:latin typeface="Calibri" charset="0"/>
                <a:ea typeface="Calibri" charset="0"/>
                <a:cs typeface="Calibri" charset="0"/>
              </a:rPr>
              <a:t>P0203= </a:t>
            </a:r>
            <a:r>
              <a:rPr lang="es-CL" sz="1600" dirty="0">
                <a:solidFill>
                  <a:schemeClr val="bg2">
                    <a:lumMod val="50000"/>
                  </a:schemeClr>
                </a:solidFill>
                <a:latin typeface="Calibri" charset="0"/>
                <a:ea typeface="Calibri" charset="0"/>
                <a:cs typeface="Calibri" charset="0"/>
              </a:rPr>
              <a:t>Mal funcionamiento en circuito de inyector Nº </a:t>
            </a:r>
            <a:r>
              <a:rPr lang="es-CL" sz="1600" dirty="0" smtClean="0">
                <a:solidFill>
                  <a:schemeClr val="bg2">
                    <a:lumMod val="50000"/>
                  </a:schemeClr>
                </a:solidFill>
                <a:latin typeface="Calibri" charset="0"/>
                <a:ea typeface="Calibri" charset="0"/>
                <a:cs typeface="Calibri" charset="0"/>
              </a:rPr>
              <a:t>3</a:t>
            </a:r>
          </a:p>
          <a:p>
            <a:pPr marL="1168400" indent="-1168400" algn="just"/>
            <a:endParaRPr lang="es-CL" sz="1600" dirty="0">
              <a:solidFill>
                <a:schemeClr val="bg2">
                  <a:lumMod val="50000"/>
                </a:schemeClr>
              </a:solidFill>
              <a:latin typeface="Calibri" charset="0"/>
              <a:ea typeface="Calibri" charset="0"/>
              <a:cs typeface="Calibri" charset="0"/>
            </a:endParaRPr>
          </a:p>
          <a:p>
            <a:pPr marL="1168400" indent="-1168400" algn="just"/>
            <a:r>
              <a:rPr lang="es-CL" sz="1600" b="1" dirty="0">
                <a:solidFill>
                  <a:schemeClr val="bg2">
                    <a:lumMod val="50000"/>
                  </a:schemeClr>
                </a:solidFill>
                <a:latin typeface="Calibri" charset="0"/>
                <a:ea typeface="Calibri" charset="0"/>
                <a:cs typeface="Calibri" charset="0"/>
              </a:rPr>
              <a:t>P0204= </a:t>
            </a:r>
            <a:r>
              <a:rPr lang="es-CL" sz="1600" dirty="0">
                <a:solidFill>
                  <a:schemeClr val="bg2">
                    <a:lumMod val="50000"/>
                  </a:schemeClr>
                </a:solidFill>
                <a:latin typeface="Calibri" charset="0"/>
                <a:ea typeface="Calibri" charset="0"/>
                <a:cs typeface="Calibri" charset="0"/>
              </a:rPr>
              <a:t>Mal funcionamiento en circuito de inyector Nº </a:t>
            </a:r>
            <a:r>
              <a:rPr lang="es-CL" sz="1600" dirty="0" smtClean="0">
                <a:solidFill>
                  <a:schemeClr val="bg2">
                    <a:lumMod val="50000"/>
                  </a:schemeClr>
                </a:solidFill>
                <a:latin typeface="Calibri" charset="0"/>
                <a:ea typeface="Calibri" charset="0"/>
                <a:cs typeface="Calibri" charset="0"/>
              </a:rPr>
              <a:t>4</a:t>
            </a:r>
            <a:endParaRPr lang="es-CL" sz="1600" dirty="0">
              <a:solidFill>
                <a:schemeClr val="bg2">
                  <a:lumMod val="50000"/>
                </a:schemeClr>
              </a:solidFill>
              <a:latin typeface="Calibri" charset="0"/>
              <a:ea typeface="Calibri" charset="0"/>
              <a:cs typeface="Calibri" charset="0"/>
            </a:endParaRPr>
          </a:p>
          <a:p>
            <a:pPr marL="1168400" indent="-1168400" algn="just"/>
            <a:endParaRPr lang="es-CL" sz="1600" dirty="0">
              <a:solidFill>
                <a:schemeClr val="bg2">
                  <a:lumMod val="50000"/>
                </a:schemeClr>
              </a:solidFill>
              <a:latin typeface="Calibri" charset="0"/>
              <a:ea typeface="Calibri" charset="0"/>
              <a:cs typeface="Calibri" charset="0"/>
            </a:endParaRPr>
          </a:p>
        </p:txBody>
      </p:sp>
      <p:sp>
        <p:nvSpPr>
          <p:cNvPr id="10" name="Rectángulo 9"/>
          <p:cNvSpPr/>
          <p:nvPr/>
        </p:nvSpPr>
        <p:spPr>
          <a:xfrm>
            <a:off x="2147356" y="2605636"/>
            <a:ext cx="6323698" cy="3600000"/>
          </a:xfrm>
          <a:prstGeom prst="rect">
            <a:avLst/>
          </a:prstGeom>
          <a:noFill/>
          <a:ln w="3175" cap="flat">
            <a:solidFill>
              <a:schemeClr val="tx1">
                <a:lumMod val="50000"/>
                <a:lumOff val="5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77178" y="2619819"/>
            <a:ext cx="1843795" cy="3496084"/>
          </a:xfrm>
          <a:prstGeom prst="rect">
            <a:avLst/>
          </a:prstGeom>
        </p:spPr>
      </p:pic>
      <p:sp>
        <p:nvSpPr>
          <p:cNvPr id="15" name="CuadroTexto 14"/>
          <p:cNvSpPr txBox="1"/>
          <p:nvPr/>
        </p:nvSpPr>
        <p:spPr>
          <a:xfrm>
            <a:off x="2778022" y="2225451"/>
            <a:ext cx="435879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s-CL" sz="1600" b="1" dirty="0" smtClean="0">
                <a:solidFill>
                  <a:schemeClr val="bg2">
                    <a:lumMod val="50000"/>
                  </a:schemeClr>
                </a:solidFill>
                <a:latin typeface="Calibri" charset="0"/>
                <a:ea typeface="Calibri" charset="0"/>
                <a:cs typeface="Calibri" charset="0"/>
              </a:rPr>
              <a:t>INYECTORES DE COMBUSTIBLE</a:t>
            </a:r>
            <a:endParaRPr lang="es-CL" sz="1600" b="1" dirty="0">
              <a:solidFill>
                <a:schemeClr val="bg2">
                  <a:lumMod val="50000"/>
                </a:schemeClr>
              </a:solidFill>
              <a:latin typeface="Calibri" charset="0"/>
              <a:ea typeface="Calibri" charset="0"/>
              <a:cs typeface="Calibri" charset="0"/>
            </a:endParaRPr>
          </a:p>
        </p:txBody>
      </p:sp>
      <p:sp>
        <p:nvSpPr>
          <p:cNvPr id="17" name="Google Shape;173;p6"/>
          <p:cNvSpPr txBox="1"/>
          <p:nvPr/>
        </p:nvSpPr>
        <p:spPr>
          <a:xfrm>
            <a:off x="382499" y="927496"/>
            <a:ext cx="8950502" cy="104640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r>
              <a:rPr lang="es-CL" sz="2800" b="1" dirty="0">
                <a:solidFill>
                  <a:srgbClr val="751A47"/>
                </a:solidFill>
                <a:latin typeface="Calibri" charset="0"/>
                <a:ea typeface="Calibri" charset="0"/>
                <a:cs typeface="Calibri" charset="0"/>
              </a:rPr>
              <a:t>COMPONENTES PRINCIPALES DE SISTEMA DE ALIMENTACIÓN DE </a:t>
            </a:r>
            <a:r>
              <a:rPr lang="es-CL" sz="2800" b="1" dirty="0">
                <a:solidFill>
                  <a:srgbClr val="FF0000"/>
                </a:solidFill>
                <a:latin typeface="Calibri" charset="0"/>
                <a:ea typeface="Calibri" charset="0"/>
                <a:cs typeface="Calibri" charset="0"/>
              </a:rPr>
              <a:t>COMBUSTIBLE </a:t>
            </a:r>
            <a:r>
              <a:rPr lang="es-CL" sz="2800" b="1" dirty="0" smtClean="0">
                <a:solidFill>
                  <a:srgbClr val="FF0000"/>
                </a:solidFill>
                <a:latin typeface="Calibri" charset="0"/>
                <a:ea typeface="Calibri" charset="0"/>
                <a:cs typeface="Calibri" charset="0"/>
              </a:rPr>
              <a:t>MOTOR</a:t>
            </a:r>
            <a:endParaRPr lang="es-CL" sz="2800" b="1" dirty="0">
              <a:solidFill>
                <a:srgbClr val="FF0000"/>
              </a:solidFill>
              <a:latin typeface="Calibri" charset="0"/>
              <a:ea typeface="Calibri" charset="0"/>
              <a:cs typeface="Calibri" charset="0"/>
            </a:endParaRPr>
          </a:p>
        </p:txBody>
      </p:sp>
    </p:spTree>
    <p:extLst>
      <p:ext uri="{BB962C8B-B14F-4D97-AF65-F5344CB8AC3E}">
        <p14:creationId xmlns:p14="http://schemas.microsoft.com/office/powerpoint/2010/main" val="195058117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Google Shape;25;p27"/>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12</a:t>
            </a:fld>
            <a:endParaRPr/>
          </a:p>
        </p:txBody>
      </p:sp>
      <p:sp>
        <p:nvSpPr>
          <p:cNvPr id="9" name="CuadroTexto 8"/>
          <p:cNvSpPr txBox="1"/>
          <p:nvPr/>
        </p:nvSpPr>
        <p:spPr>
          <a:xfrm>
            <a:off x="1449977" y="2909241"/>
            <a:ext cx="5603965" cy="3200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just"/>
            <a:r>
              <a:rPr lang="es-ES_tradnl" sz="1600" dirty="0">
                <a:latin typeface="Calibri" charset="0"/>
                <a:ea typeface="Calibri" charset="0"/>
                <a:cs typeface="Calibri" charset="0"/>
              </a:rPr>
              <a:t>Al existir falla de inyectores, se produce falla en los cilindros, por lo tanto, además de pueden registrar los siguientes códigos de </a:t>
            </a:r>
            <a:r>
              <a:rPr lang="es-ES_tradnl" sz="1600" dirty="0" smtClean="0">
                <a:latin typeface="Calibri" charset="0"/>
                <a:ea typeface="Calibri" charset="0"/>
                <a:cs typeface="Calibri" charset="0"/>
              </a:rPr>
              <a:t>fallas.</a:t>
            </a:r>
          </a:p>
          <a:p>
            <a:pPr algn="just"/>
            <a:endParaRPr lang="es-CL" sz="1600" dirty="0" smtClean="0">
              <a:solidFill>
                <a:schemeClr val="bg2">
                  <a:lumMod val="50000"/>
                </a:schemeClr>
              </a:solidFill>
              <a:latin typeface="Calibri" charset="0"/>
              <a:ea typeface="Calibri" charset="0"/>
              <a:cs typeface="Calibri" charset="0"/>
            </a:endParaRPr>
          </a:p>
          <a:p>
            <a:pPr marL="1168400" indent="-1168400" algn="just"/>
            <a:r>
              <a:rPr lang="es-CL" sz="1600" b="1" dirty="0">
                <a:solidFill>
                  <a:schemeClr val="bg2">
                    <a:lumMod val="50000"/>
                  </a:schemeClr>
                </a:solidFill>
                <a:latin typeface="Calibri" charset="0"/>
                <a:ea typeface="Calibri" charset="0"/>
                <a:cs typeface="Calibri" charset="0"/>
              </a:rPr>
              <a:t>P0300=  </a:t>
            </a:r>
            <a:r>
              <a:rPr lang="es-CL" sz="1600" dirty="0">
                <a:solidFill>
                  <a:schemeClr val="bg2">
                    <a:lumMod val="50000"/>
                  </a:schemeClr>
                </a:solidFill>
                <a:latin typeface="Calibri" charset="0"/>
                <a:ea typeface="Calibri" charset="0"/>
                <a:cs typeface="Calibri" charset="0"/>
              </a:rPr>
              <a:t>Mala combustión múltiple de cilindros.</a:t>
            </a:r>
          </a:p>
          <a:p>
            <a:pPr marL="285750" indent="-285750">
              <a:buFont typeface="Arial" charset="0"/>
              <a:buChar char="•"/>
            </a:pPr>
            <a:endParaRPr lang="es-CL" sz="1600" b="1" dirty="0">
              <a:solidFill>
                <a:schemeClr val="bg2">
                  <a:lumMod val="50000"/>
                </a:schemeClr>
              </a:solidFill>
              <a:latin typeface="Calibri" charset="0"/>
              <a:ea typeface="Calibri" charset="0"/>
              <a:cs typeface="Calibri" charset="0"/>
            </a:endParaRPr>
          </a:p>
          <a:p>
            <a:pPr marL="1168400" indent="-1168400" algn="just"/>
            <a:r>
              <a:rPr lang="es-CL" sz="1600" b="1" dirty="0">
                <a:solidFill>
                  <a:schemeClr val="bg2">
                    <a:lumMod val="50000"/>
                  </a:schemeClr>
                </a:solidFill>
                <a:latin typeface="Calibri" charset="0"/>
                <a:ea typeface="Calibri" charset="0"/>
                <a:cs typeface="Calibri" charset="0"/>
              </a:rPr>
              <a:t>P0301= </a:t>
            </a:r>
            <a:r>
              <a:rPr lang="es-CL" sz="1600" dirty="0">
                <a:solidFill>
                  <a:schemeClr val="bg2">
                    <a:lumMod val="50000"/>
                  </a:schemeClr>
                </a:solidFill>
                <a:latin typeface="Calibri" charset="0"/>
                <a:ea typeface="Calibri" charset="0"/>
                <a:cs typeface="Calibri" charset="0"/>
              </a:rPr>
              <a:t>Mala combustión de cilindro Nº </a:t>
            </a:r>
            <a:r>
              <a:rPr lang="es-CL" sz="1600" dirty="0" smtClean="0">
                <a:solidFill>
                  <a:schemeClr val="bg2">
                    <a:lumMod val="50000"/>
                  </a:schemeClr>
                </a:solidFill>
                <a:latin typeface="Calibri" charset="0"/>
                <a:ea typeface="Calibri" charset="0"/>
                <a:cs typeface="Calibri" charset="0"/>
              </a:rPr>
              <a:t>1</a:t>
            </a:r>
            <a:endParaRPr lang="es-CL" sz="1600" dirty="0">
              <a:solidFill>
                <a:schemeClr val="bg2">
                  <a:lumMod val="50000"/>
                </a:schemeClr>
              </a:solidFill>
              <a:latin typeface="Calibri" charset="0"/>
              <a:ea typeface="Calibri" charset="0"/>
              <a:cs typeface="Calibri" charset="0"/>
            </a:endParaRPr>
          </a:p>
          <a:p>
            <a:pPr marL="285750" indent="-285750">
              <a:buFont typeface="Arial" charset="0"/>
              <a:buChar char="•"/>
            </a:pPr>
            <a:endParaRPr lang="es-CL" sz="1600" b="1" dirty="0">
              <a:solidFill>
                <a:schemeClr val="bg2">
                  <a:lumMod val="50000"/>
                </a:schemeClr>
              </a:solidFill>
              <a:latin typeface="Calibri" charset="0"/>
              <a:ea typeface="Calibri" charset="0"/>
              <a:cs typeface="Calibri" charset="0"/>
            </a:endParaRPr>
          </a:p>
          <a:p>
            <a:pPr marL="1125538" indent="-1125538" algn="just"/>
            <a:r>
              <a:rPr lang="es-CL" sz="1600" b="1" dirty="0">
                <a:solidFill>
                  <a:schemeClr val="bg2">
                    <a:lumMod val="50000"/>
                  </a:schemeClr>
                </a:solidFill>
                <a:latin typeface="Calibri" charset="0"/>
                <a:ea typeface="Calibri" charset="0"/>
                <a:cs typeface="Calibri" charset="0"/>
              </a:rPr>
              <a:t>P0302= </a:t>
            </a:r>
            <a:r>
              <a:rPr lang="es-CL" sz="1600" dirty="0">
                <a:solidFill>
                  <a:schemeClr val="bg2">
                    <a:lumMod val="50000"/>
                  </a:schemeClr>
                </a:solidFill>
                <a:latin typeface="Calibri" charset="0"/>
                <a:ea typeface="Calibri" charset="0"/>
                <a:cs typeface="Calibri" charset="0"/>
              </a:rPr>
              <a:t>Mala combustión de cilindro Nº </a:t>
            </a:r>
            <a:r>
              <a:rPr lang="es-CL" sz="1600" dirty="0" smtClean="0">
                <a:solidFill>
                  <a:schemeClr val="bg2">
                    <a:lumMod val="50000"/>
                  </a:schemeClr>
                </a:solidFill>
                <a:latin typeface="Calibri" charset="0"/>
                <a:ea typeface="Calibri" charset="0"/>
                <a:cs typeface="Calibri" charset="0"/>
              </a:rPr>
              <a:t>2</a:t>
            </a:r>
            <a:endParaRPr lang="es-CL" sz="1600" dirty="0">
              <a:solidFill>
                <a:schemeClr val="bg2">
                  <a:lumMod val="50000"/>
                </a:schemeClr>
              </a:solidFill>
              <a:latin typeface="Calibri" charset="0"/>
              <a:ea typeface="Calibri" charset="0"/>
              <a:cs typeface="Calibri" charset="0"/>
            </a:endParaRPr>
          </a:p>
          <a:p>
            <a:pPr marL="285750" indent="-285750">
              <a:buFont typeface="Arial" charset="0"/>
              <a:buChar char="•"/>
            </a:pPr>
            <a:endParaRPr lang="es-CL" sz="1600" b="1" dirty="0">
              <a:solidFill>
                <a:schemeClr val="bg2">
                  <a:lumMod val="50000"/>
                </a:schemeClr>
              </a:solidFill>
              <a:latin typeface="Calibri" charset="0"/>
              <a:ea typeface="Calibri" charset="0"/>
              <a:cs typeface="Calibri" charset="0"/>
            </a:endParaRPr>
          </a:p>
          <a:p>
            <a:pPr marL="1030288" indent="-1030288" algn="just"/>
            <a:r>
              <a:rPr lang="es-CL" sz="1600" b="1" dirty="0">
                <a:solidFill>
                  <a:schemeClr val="bg2">
                    <a:lumMod val="50000"/>
                  </a:schemeClr>
                </a:solidFill>
                <a:latin typeface="Calibri" charset="0"/>
                <a:ea typeface="Calibri" charset="0"/>
                <a:cs typeface="Calibri" charset="0"/>
              </a:rPr>
              <a:t>P0303= </a:t>
            </a:r>
            <a:r>
              <a:rPr lang="es-CL" sz="1600" dirty="0">
                <a:solidFill>
                  <a:schemeClr val="bg2">
                    <a:lumMod val="50000"/>
                  </a:schemeClr>
                </a:solidFill>
                <a:latin typeface="Calibri" charset="0"/>
                <a:ea typeface="Calibri" charset="0"/>
                <a:cs typeface="Calibri" charset="0"/>
              </a:rPr>
              <a:t>Mala combustión de cilindro Nº </a:t>
            </a:r>
            <a:r>
              <a:rPr lang="es-CL" sz="1600" dirty="0" smtClean="0">
                <a:solidFill>
                  <a:schemeClr val="bg2">
                    <a:lumMod val="50000"/>
                  </a:schemeClr>
                </a:solidFill>
                <a:latin typeface="Calibri" charset="0"/>
                <a:ea typeface="Calibri" charset="0"/>
                <a:cs typeface="Calibri" charset="0"/>
              </a:rPr>
              <a:t>3</a:t>
            </a:r>
          </a:p>
          <a:p>
            <a:pPr marL="1030288" indent="-1030288" algn="just"/>
            <a:endParaRPr lang="es-CL" sz="1600" dirty="0" smtClean="0">
              <a:solidFill>
                <a:schemeClr val="bg2">
                  <a:lumMod val="50000"/>
                </a:schemeClr>
              </a:solidFill>
              <a:latin typeface="Calibri" charset="0"/>
              <a:ea typeface="Calibri" charset="0"/>
              <a:cs typeface="Calibri" charset="0"/>
            </a:endParaRPr>
          </a:p>
          <a:p>
            <a:pPr marL="1030288" indent="-1030288" algn="just"/>
            <a:r>
              <a:rPr lang="es-CL" sz="1600" b="1" dirty="0">
                <a:solidFill>
                  <a:schemeClr val="bg2">
                    <a:lumMod val="50000"/>
                  </a:schemeClr>
                </a:solidFill>
                <a:latin typeface="Calibri" charset="0"/>
                <a:ea typeface="Calibri" charset="0"/>
                <a:cs typeface="Calibri" charset="0"/>
              </a:rPr>
              <a:t>P0304= </a:t>
            </a:r>
            <a:r>
              <a:rPr lang="es-CL" sz="1600" dirty="0">
                <a:solidFill>
                  <a:schemeClr val="bg2">
                    <a:lumMod val="50000"/>
                  </a:schemeClr>
                </a:solidFill>
                <a:latin typeface="Calibri" charset="0"/>
                <a:ea typeface="Calibri" charset="0"/>
                <a:cs typeface="Calibri" charset="0"/>
              </a:rPr>
              <a:t>Mala combustión de cilindro Nº </a:t>
            </a:r>
            <a:r>
              <a:rPr lang="es-CL" sz="1600" dirty="0" smtClean="0">
                <a:solidFill>
                  <a:schemeClr val="bg2">
                    <a:lumMod val="50000"/>
                  </a:schemeClr>
                </a:solidFill>
                <a:latin typeface="Calibri" charset="0"/>
                <a:ea typeface="Calibri" charset="0"/>
                <a:cs typeface="Calibri" charset="0"/>
              </a:rPr>
              <a:t>4</a:t>
            </a:r>
            <a:endParaRPr lang="es-CL" sz="1600" dirty="0">
              <a:solidFill>
                <a:schemeClr val="bg2">
                  <a:lumMod val="50000"/>
                </a:schemeClr>
              </a:solidFill>
              <a:latin typeface="Calibri" charset="0"/>
              <a:ea typeface="Calibri" charset="0"/>
              <a:cs typeface="Calibri" charset="0"/>
            </a:endParaRPr>
          </a:p>
          <a:p>
            <a:pPr marL="1030288" indent="-1030288" algn="just"/>
            <a:endParaRPr lang="es-CL" sz="1600" dirty="0">
              <a:solidFill>
                <a:schemeClr val="bg2">
                  <a:lumMod val="50000"/>
                </a:schemeClr>
              </a:solidFill>
              <a:latin typeface="Avenir" panose="02000503020000020003" pitchFamily="2" charset="0"/>
            </a:endParaRPr>
          </a:p>
        </p:txBody>
      </p:sp>
      <p:sp>
        <p:nvSpPr>
          <p:cNvPr id="10" name="Rectángulo 9"/>
          <p:cNvSpPr/>
          <p:nvPr/>
        </p:nvSpPr>
        <p:spPr>
          <a:xfrm>
            <a:off x="1037011" y="2605636"/>
            <a:ext cx="6323698" cy="3600000"/>
          </a:xfrm>
          <a:prstGeom prst="rect">
            <a:avLst/>
          </a:prstGeom>
          <a:noFill/>
          <a:ln w="3175" cap="flat">
            <a:solidFill>
              <a:schemeClr val="tx1">
                <a:lumMod val="50000"/>
                <a:lumOff val="50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943" y="2619819"/>
            <a:ext cx="1843795" cy="3496084"/>
          </a:xfrm>
          <a:prstGeom prst="rect">
            <a:avLst/>
          </a:prstGeom>
        </p:spPr>
      </p:pic>
      <p:sp>
        <p:nvSpPr>
          <p:cNvPr id="15" name="CuadroTexto 14"/>
          <p:cNvSpPr txBox="1"/>
          <p:nvPr/>
        </p:nvSpPr>
        <p:spPr>
          <a:xfrm>
            <a:off x="1047496" y="2225451"/>
            <a:ext cx="435879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s-CL" sz="1600" b="1" dirty="0" smtClean="0">
                <a:solidFill>
                  <a:schemeClr val="bg2">
                    <a:lumMod val="50000"/>
                  </a:schemeClr>
                </a:solidFill>
                <a:latin typeface="Calibri" charset="0"/>
                <a:ea typeface="Calibri" charset="0"/>
                <a:cs typeface="Calibri" charset="0"/>
              </a:rPr>
              <a:t>INYECTORES DE COMBUSTIBLE</a:t>
            </a:r>
            <a:endParaRPr lang="es-CL" sz="1600" b="1" dirty="0">
              <a:solidFill>
                <a:schemeClr val="bg2">
                  <a:lumMod val="50000"/>
                </a:schemeClr>
              </a:solidFill>
              <a:latin typeface="Calibri" charset="0"/>
              <a:ea typeface="Calibri" charset="0"/>
              <a:cs typeface="Calibri" charset="0"/>
            </a:endParaRPr>
          </a:p>
        </p:txBody>
      </p:sp>
      <p:sp>
        <p:nvSpPr>
          <p:cNvPr id="17" name="Google Shape;173;p6"/>
          <p:cNvSpPr txBox="1"/>
          <p:nvPr/>
        </p:nvSpPr>
        <p:spPr>
          <a:xfrm>
            <a:off x="382499" y="927496"/>
            <a:ext cx="8950502" cy="104640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r>
              <a:rPr lang="es-CL" sz="2800" b="1" dirty="0">
                <a:solidFill>
                  <a:srgbClr val="751A47"/>
                </a:solidFill>
                <a:latin typeface="Calibri" charset="0"/>
                <a:ea typeface="Calibri" charset="0"/>
                <a:cs typeface="Calibri" charset="0"/>
              </a:rPr>
              <a:t>COMPONENTES PRINCIPALES DE SISTEMA DE ALIMENTACIÓN DE </a:t>
            </a:r>
            <a:r>
              <a:rPr lang="es-CL" sz="2800" b="1" dirty="0">
                <a:solidFill>
                  <a:srgbClr val="FF0000"/>
                </a:solidFill>
                <a:latin typeface="Calibri" charset="0"/>
                <a:ea typeface="Calibri" charset="0"/>
                <a:cs typeface="Calibri" charset="0"/>
              </a:rPr>
              <a:t>COMBUSTIBLE </a:t>
            </a:r>
            <a:r>
              <a:rPr lang="es-CL" sz="2800" b="1" dirty="0" smtClean="0">
                <a:solidFill>
                  <a:srgbClr val="FF0000"/>
                </a:solidFill>
                <a:latin typeface="Calibri" charset="0"/>
                <a:ea typeface="Calibri" charset="0"/>
                <a:cs typeface="Calibri" charset="0"/>
              </a:rPr>
              <a:t>MOTOR</a:t>
            </a:r>
            <a:endParaRPr lang="es-CL" sz="2800" b="1" dirty="0">
              <a:solidFill>
                <a:srgbClr val="FF0000"/>
              </a:solidFill>
              <a:latin typeface="Calibri" charset="0"/>
              <a:ea typeface="Calibri" charset="0"/>
              <a:cs typeface="Calibri" charset="0"/>
            </a:endParaRPr>
          </a:p>
        </p:txBody>
      </p:sp>
    </p:spTree>
    <p:extLst>
      <p:ext uri="{BB962C8B-B14F-4D97-AF65-F5344CB8AC3E}">
        <p14:creationId xmlns:p14="http://schemas.microsoft.com/office/powerpoint/2010/main" val="208000399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
        <p:nvSpPr>
          <p:cNvPr id="15" name="Google Shape;173;p6"/>
          <p:cNvSpPr txBox="1"/>
          <p:nvPr/>
        </p:nvSpPr>
        <p:spPr>
          <a:xfrm>
            <a:off x="382499" y="927496"/>
            <a:ext cx="8950502" cy="104640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r>
              <a:rPr lang="es-CL" sz="2800" b="1" dirty="0">
                <a:solidFill>
                  <a:srgbClr val="751A47"/>
                </a:solidFill>
                <a:latin typeface="Calibri" charset="0"/>
                <a:ea typeface="Calibri" charset="0"/>
                <a:cs typeface="Calibri" charset="0"/>
              </a:rPr>
              <a:t>COMPONENTES PRINCIPALES DE SISTEMA DE ALIMENTACIÓN DE </a:t>
            </a:r>
            <a:r>
              <a:rPr lang="es-CL" sz="2800" b="1" dirty="0">
                <a:solidFill>
                  <a:srgbClr val="FF0000"/>
                </a:solidFill>
                <a:latin typeface="Calibri" charset="0"/>
                <a:ea typeface="Calibri" charset="0"/>
                <a:cs typeface="Calibri" charset="0"/>
              </a:rPr>
              <a:t>COMBUSTIBLE </a:t>
            </a:r>
            <a:r>
              <a:rPr lang="es-CL" sz="2800" b="1" dirty="0" smtClean="0">
                <a:solidFill>
                  <a:srgbClr val="FF0000"/>
                </a:solidFill>
                <a:latin typeface="Calibri" charset="0"/>
                <a:ea typeface="Calibri" charset="0"/>
                <a:cs typeface="Calibri" charset="0"/>
              </a:rPr>
              <a:t>MOTOR</a:t>
            </a:r>
            <a:endParaRPr lang="es-CL" sz="2800" b="1" dirty="0">
              <a:solidFill>
                <a:srgbClr val="FF0000"/>
              </a:solidFill>
              <a:latin typeface="Calibri" charset="0"/>
              <a:ea typeface="Calibri" charset="0"/>
              <a:cs typeface="Calibri" charset="0"/>
            </a:endParaRPr>
          </a:p>
        </p:txBody>
      </p:sp>
      <p:sp>
        <p:nvSpPr>
          <p:cNvPr id="16" name="CuadroTexto 15"/>
          <p:cNvSpPr txBox="1"/>
          <p:nvPr/>
        </p:nvSpPr>
        <p:spPr>
          <a:xfrm>
            <a:off x="445267" y="2706961"/>
            <a:ext cx="4051132" cy="3693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just"/>
            <a:r>
              <a:rPr lang="es-CL" sz="1600" dirty="0">
                <a:solidFill>
                  <a:schemeClr val="bg2">
                    <a:lumMod val="50000"/>
                  </a:schemeClr>
                </a:solidFill>
                <a:latin typeface="Calibri" charset="0"/>
                <a:ea typeface="Calibri" charset="0"/>
                <a:cs typeface="Calibri" charset="0"/>
              </a:rPr>
              <a:t>Para motores a Gasolina de Inyección directa, existen inyectores del tipo piezoeléctricos, inyectores que son más eficientes para altas presiones de inyección</a:t>
            </a:r>
            <a:r>
              <a:rPr lang="es-CL" sz="1600" dirty="0" smtClean="0">
                <a:solidFill>
                  <a:schemeClr val="bg2">
                    <a:lumMod val="50000"/>
                  </a:schemeClr>
                </a:solidFill>
                <a:latin typeface="Calibri" charset="0"/>
                <a:ea typeface="Calibri" charset="0"/>
                <a:cs typeface="Calibri" charset="0"/>
              </a:rPr>
              <a:t>.</a:t>
            </a:r>
          </a:p>
          <a:p>
            <a:pPr algn="just"/>
            <a:endParaRPr lang="es-CL" sz="1600" dirty="0" smtClean="0">
              <a:solidFill>
                <a:schemeClr val="bg2">
                  <a:lumMod val="50000"/>
                </a:schemeClr>
              </a:solidFill>
              <a:latin typeface="Calibri" charset="0"/>
              <a:ea typeface="Calibri" charset="0"/>
              <a:cs typeface="Calibri" charset="0"/>
            </a:endParaRPr>
          </a:p>
          <a:p>
            <a:pPr algn="just"/>
            <a:r>
              <a:rPr lang="es-CL" sz="1600" dirty="0">
                <a:solidFill>
                  <a:schemeClr val="bg2">
                    <a:lumMod val="50000"/>
                  </a:schemeClr>
                </a:solidFill>
                <a:latin typeface="Calibri" charset="0"/>
                <a:ea typeface="Calibri" charset="0"/>
                <a:cs typeface="Calibri" charset="0"/>
              </a:rPr>
              <a:t>Con los inyectores del tipo piezoeléctricos, debido a su funcionamiento, es posible controlar de forma más flexible y exacta la cantidad de inyecciones que se producen</a:t>
            </a:r>
            <a:r>
              <a:rPr lang="es-CL" sz="1600" dirty="0" smtClean="0">
                <a:solidFill>
                  <a:schemeClr val="bg2">
                    <a:lumMod val="50000"/>
                  </a:schemeClr>
                </a:solidFill>
                <a:latin typeface="Calibri" charset="0"/>
                <a:ea typeface="Calibri" charset="0"/>
                <a:cs typeface="Calibri" charset="0"/>
              </a:rPr>
              <a:t>.</a:t>
            </a:r>
          </a:p>
          <a:p>
            <a:pPr algn="just"/>
            <a:endParaRPr lang="es-CL" sz="1600" dirty="0">
              <a:solidFill>
                <a:schemeClr val="bg2">
                  <a:lumMod val="50000"/>
                </a:schemeClr>
              </a:solidFill>
              <a:latin typeface="Calibri" charset="0"/>
              <a:ea typeface="Calibri" charset="0"/>
              <a:cs typeface="Calibri" charset="0"/>
            </a:endParaRPr>
          </a:p>
          <a:p>
            <a:pPr algn="just"/>
            <a:r>
              <a:rPr lang="es-CL" sz="1600" dirty="0">
                <a:solidFill>
                  <a:schemeClr val="bg2">
                    <a:lumMod val="50000"/>
                  </a:schemeClr>
                </a:solidFill>
                <a:latin typeface="Calibri" charset="0"/>
                <a:ea typeface="Calibri" charset="0"/>
                <a:cs typeface="Calibri" charset="0"/>
              </a:rPr>
              <a:t>De esta forma, se adapta de mejor forma el desarrollo del ciclo de inyección a las exigencias que se plantean en las diferentes condiciones operativas del motor (RPM), y se cumple con las normas medio ambientales</a:t>
            </a:r>
            <a:r>
              <a:rPr lang="es-CL" sz="1600" dirty="0" smtClean="0">
                <a:solidFill>
                  <a:schemeClr val="bg2">
                    <a:lumMod val="50000"/>
                  </a:schemeClr>
                </a:solidFill>
                <a:latin typeface="Calibri" charset="0"/>
                <a:ea typeface="Calibri" charset="0"/>
                <a:cs typeface="Calibri" charset="0"/>
              </a:rPr>
              <a:t>. </a:t>
            </a:r>
            <a:endParaRPr lang="es-CL" sz="1600" dirty="0">
              <a:solidFill>
                <a:schemeClr val="bg2">
                  <a:lumMod val="50000"/>
                </a:schemeClr>
              </a:solidFill>
              <a:latin typeface="Calibri" charset="0"/>
              <a:ea typeface="Calibri" charset="0"/>
              <a:cs typeface="Calibri" charset="0"/>
            </a:endParaRPr>
          </a:p>
        </p:txBody>
      </p:sp>
      <p:sp>
        <p:nvSpPr>
          <p:cNvPr id="17" name="CuadroTexto 16"/>
          <p:cNvSpPr txBox="1"/>
          <p:nvPr/>
        </p:nvSpPr>
        <p:spPr>
          <a:xfrm>
            <a:off x="445266" y="2311352"/>
            <a:ext cx="580155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s-CL" sz="1600" b="1" dirty="0" smtClean="0">
                <a:solidFill>
                  <a:schemeClr val="bg2">
                    <a:lumMod val="50000"/>
                  </a:schemeClr>
                </a:solidFill>
                <a:latin typeface="Calibri" charset="0"/>
                <a:ea typeface="Calibri" charset="0"/>
                <a:cs typeface="Calibri" charset="0"/>
              </a:rPr>
              <a:t>INYECTORES DE COMBUSTIBLE</a:t>
            </a:r>
            <a:endParaRPr lang="es-CL" sz="1600" b="1" dirty="0">
              <a:solidFill>
                <a:schemeClr val="bg2">
                  <a:lumMod val="50000"/>
                </a:schemeClr>
              </a:solidFill>
              <a:latin typeface="Calibri" charset="0"/>
              <a:ea typeface="Calibri" charset="0"/>
              <a:cs typeface="Calibri" charset="0"/>
            </a:endParaRPr>
          </a:p>
        </p:txBody>
      </p:sp>
      <p:sp>
        <p:nvSpPr>
          <p:cNvPr id="19" name="Rectángulo redondeado 18"/>
          <p:cNvSpPr/>
          <p:nvPr/>
        </p:nvSpPr>
        <p:spPr>
          <a:xfrm>
            <a:off x="5044932" y="2311352"/>
            <a:ext cx="4013748" cy="3240000"/>
          </a:xfrm>
          <a:prstGeom prst="roundRect">
            <a:avLst/>
          </a:prstGeom>
          <a:blipFill>
            <a:blip r:embed="rId2"/>
            <a:stretch>
              <a:fillRect/>
            </a:stretch>
          </a:blipFill>
          <a:ln w="50800" cap="flat">
            <a:solidFill>
              <a:srgbClr val="BA9BA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dirty="0">
              <a:ln>
                <a:noFill/>
              </a:ln>
              <a:solidFill>
                <a:srgbClr val="000000"/>
              </a:solidFill>
              <a:effectLst/>
              <a:uFillTx/>
              <a:latin typeface="+mj-lt"/>
              <a:ea typeface="+mj-ea"/>
              <a:cs typeface="+mj-cs"/>
              <a:sym typeface="Arial"/>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
        <p:nvSpPr>
          <p:cNvPr id="15" name="Google Shape;173;p6"/>
          <p:cNvSpPr txBox="1"/>
          <p:nvPr/>
        </p:nvSpPr>
        <p:spPr>
          <a:xfrm>
            <a:off x="382499" y="927496"/>
            <a:ext cx="8950502" cy="104640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r>
              <a:rPr lang="es-CL" sz="2800" b="1" dirty="0">
                <a:solidFill>
                  <a:srgbClr val="751A47"/>
                </a:solidFill>
                <a:latin typeface="Calibri" charset="0"/>
                <a:ea typeface="Calibri" charset="0"/>
                <a:cs typeface="Calibri" charset="0"/>
              </a:rPr>
              <a:t>COMPONENTES PRINCIPALES DE SISTEMA DE ALIMENTACIÓN DE </a:t>
            </a:r>
            <a:r>
              <a:rPr lang="es-CL" sz="2800" b="1" dirty="0">
                <a:solidFill>
                  <a:srgbClr val="FF0000"/>
                </a:solidFill>
                <a:latin typeface="Calibri" charset="0"/>
                <a:ea typeface="Calibri" charset="0"/>
                <a:cs typeface="Calibri" charset="0"/>
              </a:rPr>
              <a:t>COMBUSTIBLE </a:t>
            </a:r>
            <a:r>
              <a:rPr lang="es-CL" sz="2800" b="1" dirty="0" smtClean="0">
                <a:solidFill>
                  <a:srgbClr val="FF0000"/>
                </a:solidFill>
                <a:latin typeface="Calibri" charset="0"/>
                <a:ea typeface="Calibri" charset="0"/>
                <a:cs typeface="Calibri" charset="0"/>
              </a:rPr>
              <a:t>MOTOR</a:t>
            </a:r>
            <a:endParaRPr lang="es-CL" sz="2800" b="1" dirty="0">
              <a:solidFill>
                <a:srgbClr val="FF0000"/>
              </a:solidFill>
              <a:latin typeface="Calibri" charset="0"/>
              <a:ea typeface="Calibri" charset="0"/>
              <a:cs typeface="Calibri" charset="0"/>
            </a:endParaRPr>
          </a:p>
        </p:txBody>
      </p:sp>
      <p:sp>
        <p:nvSpPr>
          <p:cNvPr id="16" name="CuadroTexto 15"/>
          <p:cNvSpPr txBox="1"/>
          <p:nvPr/>
        </p:nvSpPr>
        <p:spPr>
          <a:xfrm>
            <a:off x="445267" y="2706961"/>
            <a:ext cx="4051132" cy="39395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just"/>
            <a:r>
              <a:rPr lang="es-CL" sz="1600" dirty="0">
                <a:solidFill>
                  <a:schemeClr val="bg2">
                    <a:lumMod val="50000"/>
                  </a:schemeClr>
                </a:solidFill>
                <a:latin typeface="Calibri" charset="0"/>
                <a:ea typeface="Calibri" charset="0"/>
                <a:cs typeface="Calibri" charset="0"/>
              </a:rPr>
              <a:t>Para motores a Gasolina de Inyección directa, existen inyectores del tipo piezoeléctricos, inyectores que son más eficientes para altas presiones de inyección. </a:t>
            </a:r>
            <a:endParaRPr lang="es-CL" sz="1600" dirty="0" smtClean="0">
              <a:solidFill>
                <a:schemeClr val="bg2">
                  <a:lumMod val="50000"/>
                </a:schemeClr>
              </a:solidFill>
              <a:latin typeface="Calibri" charset="0"/>
              <a:ea typeface="Calibri" charset="0"/>
              <a:cs typeface="Calibri" charset="0"/>
            </a:endParaRPr>
          </a:p>
          <a:p>
            <a:pPr algn="just"/>
            <a:endParaRPr lang="es-CL" sz="1600" dirty="0">
              <a:solidFill>
                <a:schemeClr val="bg2">
                  <a:lumMod val="50000"/>
                </a:schemeClr>
              </a:solidFill>
              <a:latin typeface="Calibri" charset="0"/>
              <a:ea typeface="Calibri" charset="0"/>
              <a:cs typeface="Calibri" charset="0"/>
            </a:endParaRPr>
          </a:p>
          <a:p>
            <a:pPr algn="just"/>
            <a:r>
              <a:rPr lang="es-CL" sz="1600" dirty="0">
                <a:solidFill>
                  <a:schemeClr val="bg2">
                    <a:lumMod val="50000"/>
                  </a:schemeClr>
                </a:solidFill>
                <a:latin typeface="Calibri" charset="0"/>
                <a:ea typeface="Calibri" charset="0"/>
                <a:cs typeface="Calibri" charset="0"/>
              </a:rPr>
              <a:t>Con los inyectores del tipo piezoeléctricos, debido a su funcionamiento, es posible controlar de forma más flexible y exacta la cantidad de inyecciones que se producen.</a:t>
            </a:r>
          </a:p>
          <a:p>
            <a:pPr algn="just"/>
            <a:endParaRPr lang="es-CL" sz="1600" dirty="0" smtClean="0">
              <a:solidFill>
                <a:schemeClr val="bg2">
                  <a:lumMod val="50000"/>
                </a:schemeClr>
              </a:solidFill>
              <a:latin typeface="Calibri" charset="0"/>
              <a:ea typeface="Calibri" charset="0"/>
              <a:cs typeface="Calibri" charset="0"/>
            </a:endParaRPr>
          </a:p>
          <a:p>
            <a:pPr algn="just"/>
            <a:r>
              <a:rPr lang="es-CL" sz="1600" dirty="0">
                <a:solidFill>
                  <a:schemeClr val="bg2">
                    <a:lumMod val="50000"/>
                  </a:schemeClr>
                </a:solidFill>
                <a:latin typeface="Calibri" charset="0"/>
                <a:ea typeface="Calibri" charset="0"/>
                <a:cs typeface="Calibri" charset="0"/>
              </a:rPr>
              <a:t>De esta forma, se adapta de mejor forma el desarrollo del ciclo de inyección a las exigencias que se plantean en las diferentes condiciones operativas del motor (RPM), y se cumple con las normas medio ambientales.</a:t>
            </a:r>
          </a:p>
          <a:p>
            <a:pPr algn="just"/>
            <a:endParaRPr lang="es-CL" sz="1600" dirty="0">
              <a:solidFill>
                <a:schemeClr val="bg2">
                  <a:lumMod val="50000"/>
                </a:schemeClr>
              </a:solidFill>
              <a:latin typeface="Calibri" charset="0"/>
              <a:ea typeface="Calibri" charset="0"/>
              <a:cs typeface="Calibri" charset="0"/>
            </a:endParaRPr>
          </a:p>
        </p:txBody>
      </p:sp>
      <p:sp>
        <p:nvSpPr>
          <p:cNvPr id="17" name="CuadroTexto 16"/>
          <p:cNvSpPr txBox="1"/>
          <p:nvPr/>
        </p:nvSpPr>
        <p:spPr>
          <a:xfrm>
            <a:off x="445266" y="2311352"/>
            <a:ext cx="580155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s-CL" sz="1600" b="1" dirty="0" smtClean="0">
                <a:solidFill>
                  <a:schemeClr val="bg2">
                    <a:lumMod val="50000"/>
                  </a:schemeClr>
                </a:solidFill>
                <a:latin typeface="Calibri" charset="0"/>
                <a:ea typeface="Calibri" charset="0"/>
                <a:cs typeface="Calibri" charset="0"/>
              </a:rPr>
              <a:t>INYECTORES DE COMBUSTIBLE</a:t>
            </a:r>
            <a:endParaRPr lang="es-CL" sz="1600" b="1" dirty="0">
              <a:solidFill>
                <a:schemeClr val="bg2">
                  <a:lumMod val="50000"/>
                </a:schemeClr>
              </a:solidFill>
              <a:latin typeface="Calibri" charset="0"/>
              <a:ea typeface="Calibri" charset="0"/>
              <a:cs typeface="Calibri" charset="0"/>
            </a:endParaRPr>
          </a:p>
        </p:txBody>
      </p:sp>
      <p:sp>
        <p:nvSpPr>
          <p:cNvPr id="19" name="Rectángulo redondeado 18"/>
          <p:cNvSpPr/>
          <p:nvPr/>
        </p:nvSpPr>
        <p:spPr>
          <a:xfrm>
            <a:off x="5044932" y="2311352"/>
            <a:ext cx="4013748" cy="3240000"/>
          </a:xfrm>
          <a:prstGeom prst="roundRect">
            <a:avLst/>
          </a:prstGeom>
          <a:blipFill>
            <a:blip r:embed="rId2"/>
            <a:stretch>
              <a:fillRect/>
            </a:stretch>
          </a:blipFill>
          <a:ln w="50800" cap="flat">
            <a:solidFill>
              <a:srgbClr val="BA9BA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191920756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a:p>
        </p:txBody>
      </p:sp>
      <p:sp>
        <p:nvSpPr>
          <p:cNvPr id="15" name="Google Shape;173;p6"/>
          <p:cNvSpPr txBox="1"/>
          <p:nvPr/>
        </p:nvSpPr>
        <p:spPr>
          <a:xfrm>
            <a:off x="382499" y="927496"/>
            <a:ext cx="8950502" cy="104640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r>
              <a:rPr lang="es-CL" sz="2800" b="1" dirty="0">
                <a:solidFill>
                  <a:srgbClr val="751A47"/>
                </a:solidFill>
                <a:latin typeface="Calibri" charset="0"/>
                <a:ea typeface="Calibri" charset="0"/>
                <a:cs typeface="Calibri" charset="0"/>
              </a:rPr>
              <a:t>COMPONENTES PRINCIPALES DE SISTEMA DE ALIMENTACIÓN DE </a:t>
            </a:r>
            <a:r>
              <a:rPr lang="es-CL" sz="2800" b="1" dirty="0">
                <a:solidFill>
                  <a:srgbClr val="FF0000"/>
                </a:solidFill>
                <a:latin typeface="Calibri" charset="0"/>
                <a:ea typeface="Calibri" charset="0"/>
                <a:cs typeface="Calibri" charset="0"/>
              </a:rPr>
              <a:t>COMBUSTIBLE </a:t>
            </a:r>
            <a:r>
              <a:rPr lang="es-CL" sz="2800" b="1" dirty="0" smtClean="0">
                <a:solidFill>
                  <a:srgbClr val="FF0000"/>
                </a:solidFill>
                <a:latin typeface="Calibri" charset="0"/>
                <a:ea typeface="Calibri" charset="0"/>
                <a:cs typeface="Calibri" charset="0"/>
              </a:rPr>
              <a:t>MOTOR</a:t>
            </a:r>
            <a:endParaRPr lang="es-CL" sz="2800" b="1" dirty="0">
              <a:solidFill>
                <a:srgbClr val="FF0000"/>
              </a:solidFill>
              <a:latin typeface="Calibri" charset="0"/>
              <a:ea typeface="Calibri" charset="0"/>
              <a:cs typeface="Calibri" charset="0"/>
            </a:endParaRPr>
          </a:p>
        </p:txBody>
      </p:sp>
      <p:sp>
        <p:nvSpPr>
          <p:cNvPr id="16" name="CuadroTexto 15"/>
          <p:cNvSpPr txBox="1"/>
          <p:nvPr/>
        </p:nvSpPr>
        <p:spPr>
          <a:xfrm>
            <a:off x="445267" y="2706961"/>
            <a:ext cx="4051132" cy="41857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just"/>
            <a:r>
              <a:rPr lang="es-CL" sz="1600" dirty="0">
                <a:solidFill>
                  <a:schemeClr val="bg2">
                    <a:lumMod val="50000"/>
                  </a:schemeClr>
                </a:solidFill>
                <a:latin typeface="Calibri" charset="0"/>
                <a:ea typeface="Calibri" charset="0"/>
                <a:cs typeface="Calibri" charset="0"/>
              </a:rPr>
              <a:t>En los sistemas de intyección Diesel, al igual que en los sistemas de intyección Directa Gasolina, también se utilizan inyectores del tipo piezoeléctrico</a:t>
            </a:r>
            <a:r>
              <a:rPr lang="es-CL" sz="1600" dirty="0" smtClean="0">
                <a:solidFill>
                  <a:schemeClr val="bg2">
                    <a:lumMod val="50000"/>
                  </a:schemeClr>
                </a:solidFill>
                <a:latin typeface="Calibri" charset="0"/>
                <a:ea typeface="Calibri" charset="0"/>
                <a:cs typeface="Calibri" charset="0"/>
              </a:rPr>
              <a:t>.</a:t>
            </a:r>
          </a:p>
          <a:p>
            <a:pPr algn="just"/>
            <a:endParaRPr lang="es-CL" sz="1600" dirty="0" smtClean="0">
              <a:solidFill>
                <a:schemeClr val="bg2">
                  <a:lumMod val="50000"/>
                </a:schemeClr>
              </a:solidFill>
              <a:latin typeface="Calibri" charset="0"/>
              <a:ea typeface="Calibri" charset="0"/>
              <a:cs typeface="Calibri" charset="0"/>
            </a:endParaRPr>
          </a:p>
          <a:p>
            <a:pPr algn="just"/>
            <a:r>
              <a:rPr lang="es-CL" sz="1600" dirty="0">
                <a:solidFill>
                  <a:schemeClr val="bg2">
                    <a:lumMod val="50000"/>
                  </a:schemeClr>
                </a:solidFill>
                <a:latin typeface="Calibri" charset="0"/>
                <a:ea typeface="Calibri" charset="0"/>
                <a:cs typeface="Calibri" charset="0"/>
              </a:rPr>
              <a:t>Su funcionamiento y conexión es igual a como se realiza en la inyección directa de gasolina</a:t>
            </a:r>
            <a:r>
              <a:rPr lang="es-CL" sz="1600" dirty="0" smtClean="0">
                <a:solidFill>
                  <a:schemeClr val="bg2">
                    <a:lumMod val="50000"/>
                  </a:schemeClr>
                </a:solidFill>
                <a:latin typeface="Calibri" charset="0"/>
                <a:ea typeface="Calibri" charset="0"/>
                <a:cs typeface="Calibri" charset="0"/>
              </a:rPr>
              <a:t>.</a:t>
            </a:r>
          </a:p>
          <a:p>
            <a:pPr algn="just"/>
            <a:endParaRPr lang="es-CL" sz="1600" dirty="0">
              <a:solidFill>
                <a:schemeClr val="bg2">
                  <a:lumMod val="50000"/>
                </a:schemeClr>
              </a:solidFill>
              <a:latin typeface="Calibri" charset="0"/>
              <a:ea typeface="Calibri" charset="0"/>
              <a:cs typeface="Calibri" charset="0"/>
            </a:endParaRPr>
          </a:p>
          <a:p>
            <a:pPr algn="just"/>
            <a:r>
              <a:rPr lang="es-CL" sz="1600" dirty="0">
                <a:solidFill>
                  <a:schemeClr val="bg2">
                    <a:lumMod val="50000"/>
                  </a:schemeClr>
                </a:solidFill>
                <a:latin typeface="Calibri" charset="0"/>
                <a:ea typeface="Calibri" charset="0"/>
                <a:cs typeface="Calibri" charset="0"/>
              </a:rPr>
              <a:t>Es decir, se conecta con ambos pines de conexión con la ECU de motor, y alcanza voltajes de apertura de 70 volts aproximados</a:t>
            </a:r>
            <a:r>
              <a:rPr lang="es-CL" sz="1600" dirty="0" smtClean="0">
                <a:solidFill>
                  <a:schemeClr val="bg2">
                    <a:lumMod val="50000"/>
                  </a:schemeClr>
                </a:solidFill>
                <a:latin typeface="Calibri" charset="0"/>
                <a:ea typeface="Calibri" charset="0"/>
                <a:cs typeface="Calibri" charset="0"/>
              </a:rPr>
              <a:t>.</a:t>
            </a:r>
          </a:p>
          <a:p>
            <a:pPr algn="just"/>
            <a:endParaRPr lang="es-CL" sz="1600" dirty="0">
              <a:solidFill>
                <a:schemeClr val="bg2">
                  <a:lumMod val="50000"/>
                </a:schemeClr>
              </a:solidFill>
              <a:latin typeface="Calibri" charset="0"/>
              <a:ea typeface="Calibri" charset="0"/>
              <a:cs typeface="Calibri" charset="0"/>
            </a:endParaRPr>
          </a:p>
          <a:p>
            <a:pPr algn="just"/>
            <a:r>
              <a:rPr lang="es-CL" sz="1600" dirty="0">
                <a:solidFill>
                  <a:schemeClr val="bg2">
                    <a:lumMod val="50000"/>
                  </a:schemeClr>
                </a:solidFill>
                <a:latin typeface="Calibri" charset="0"/>
                <a:ea typeface="Calibri" charset="0"/>
                <a:cs typeface="Calibri" charset="0"/>
              </a:rPr>
              <a:t>Las presiones de los sistemas de inyección Diesel pueden alcanzar hasta 2.200 bares, a diferencia de los 400 que puede alcanzar la inyección directa de gasolina.</a:t>
            </a:r>
          </a:p>
          <a:p>
            <a:pPr algn="just"/>
            <a:endParaRPr lang="es-CL" sz="1600" dirty="0">
              <a:solidFill>
                <a:schemeClr val="bg2">
                  <a:lumMod val="50000"/>
                </a:schemeClr>
              </a:solidFill>
              <a:latin typeface="Calibri" charset="0"/>
              <a:ea typeface="Calibri" charset="0"/>
              <a:cs typeface="Calibri" charset="0"/>
            </a:endParaRPr>
          </a:p>
        </p:txBody>
      </p:sp>
      <p:sp>
        <p:nvSpPr>
          <p:cNvPr id="17" name="CuadroTexto 16"/>
          <p:cNvSpPr txBox="1"/>
          <p:nvPr/>
        </p:nvSpPr>
        <p:spPr>
          <a:xfrm>
            <a:off x="445266" y="2311352"/>
            <a:ext cx="580155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s-CL" sz="1600" b="1" dirty="0" smtClean="0">
                <a:solidFill>
                  <a:schemeClr val="bg2">
                    <a:lumMod val="50000"/>
                  </a:schemeClr>
                </a:solidFill>
                <a:latin typeface="Calibri" charset="0"/>
                <a:ea typeface="Calibri" charset="0"/>
                <a:cs typeface="Calibri" charset="0"/>
              </a:rPr>
              <a:t>INYECTORES DE COMBUSTIBLE</a:t>
            </a:r>
            <a:endParaRPr lang="es-CL" sz="1600" b="1" dirty="0">
              <a:solidFill>
                <a:schemeClr val="bg2">
                  <a:lumMod val="50000"/>
                </a:schemeClr>
              </a:solidFill>
              <a:latin typeface="Calibri" charset="0"/>
              <a:ea typeface="Calibri" charset="0"/>
              <a:cs typeface="Calibri" charset="0"/>
            </a:endParaRPr>
          </a:p>
        </p:txBody>
      </p:sp>
      <p:grpSp>
        <p:nvGrpSpPr>
          <p:cNvPr id="2" name="Agrupar 1"/>
          <p:cNvGrpSpPr/>
          <p:nvPr/>
        </p:nvGrpSpPr>
        <p:grpSpPr>
          <a:xfrm>
            <a:off x="5460274" y="2311352"/>
            <a:ext cx="3240000" cy="4518462"/>
            <a:chOff x="5460274" y="2311352"/>
            <a:chExt cx="3240000" cy="4518462"/>
          </a:xfrm>
        </p:grpSpPr>
        <p:sp>
          <p:nvSpPr>
            <p:cNvPr id="19" name="Rectángulo redondeado 18"/>
            <p:cNvSpPr/>
            <p:nvPr/>
          </p:nvSpPr>
          <p:spPr>
            <a:xfrm>
              <a:off x="5460274" y="2311352"/>
              <a:ext cx="3240000" cy="4518462"/>
            </a:xfrm>
            <a:prstGeom prst="roundRect">
              <a:avLst/>
            </a:prstGeom>
            <a:solidFill>
              <a:srgbClr val="FFFFFF"/>
            </a:solidFill>
            <a:ln w="50800" cap="flat">
              <a:solidFill>
                <a:srgbClr val="BA9BA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dirty="0">
                <a:ln>
                  <a:noFill/>
                </a:ln>
                <a:solidFill>
                  <a:srgbClr val="000000"/>
                </a:solidFill>
                <a:effectLst/>
                <a:uFillTx/>
                <a:latin typeface="+mj-lt"/>
                <a:ea typeface="+mj-ea"/>
                <a:cs typeface="+mj-cs"/>
                <a:sym typeface="Arial"/>
              </a:endParaRPr>
            </a:p>
          </p:txBody>
        </p:sp>
        <p:pic>
          <p:nvPicPr>
            <p:cNvPr id="7" name="Imagen 6">
              <a:extLst>
                <a:ext uri="{FF2B5EF4-FFF2-40B4-BE49-F238E27FC236}">
                  <a16:creationId xmlns="" xmlns:a16="http://schemas.microsoft.com/office/drawing/2014/main" id="{ED2E75AF-DB91-DC41-864C-F3430F66C104}"/>
                </a:ext>
              </a:extLst>
            </p:cNvPr>
            <p:cNvPicPr>
              <a:picLocks noChangeAspect="1"/>
            </p:cNvPicPr>
            <p:nvPr/>
          </p:nvPicPr>
          <p:blipFill>
            <a:blip r:embed="rId2"/>
            <a:stretch>
              <a:fillRect/>
            </a:stretch>
          </p:blipFill>
          <p:spPr>
            <a:xfrm>
              <a:off x="5781586" y="2557573"/>
              <a:ext cx="2593855" cy="4118866"/>
            </a:xfrm>
            <a:prstGeom prst="rect">
              <a:avLst/>
            </a:prstGeom>
          </p:spPr>
        </p:pic>
      </p:grpSp>
    </p:spTree>
    <p:extLst>
      <p:ext uri="{BB962C8B-B14F-4D97-AF65-F5344CB8AC3E}">
        <p14:creationId xmlns:p14="http://schemas.microsoft.com/office/powerpoint/2010/main" val="177657989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Google Shape;25;p27"/>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a:p>
        </p:txBody>
      </p:sp>
      <p:sp>
        <p:nvSpPr>
          <p:cNvPr id="15" name="Google Shape;173;p6"/>
          <p:cNvSpPr txBox="1"/>
          <p:nvPr/>
        </p:nvSpPr>
        <p:spPr>
          <a:xfrm>
            <a:off x="382499" y="927496"/>
            <a:ext cx="8950502" cy="104640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r>
              <a:rPr lang="es-CL" sz="2800" b="1" dirty="0">
                <a:solidFill>
                  <a:srgbClr val="751A47"/>
                </a:solidFill>
                <a:latin typeface="Calibri" charset="0"/>
                <a:ea typeface="Calibri" charset="0"/>
                <a:cs typeface="Calibri" charset="0"/>
              </a:rPr>
              <a:t>COMPONENTES PRINCIPALES DE SISTEMA DE ALIMENTACIÓN DE </a:t>
            </a:r>
            <a:r>
              <a:rPr lang="es-CL" sz="2800" b="1" dirty="0">
                <a:solidFill>
                  <a:srgbClr val="FF0000"/>
                </a:solidFill>
                <a:latin typeface="Calibri" charset="0"/>
                <a:ea typeface="Calibri" charset="0"/>
                <a:cs typeface="Calibri" charset="0"/>
              </a:rPr>
              <a:t>COMBUSTIBLE </a:t>
            </a:r>
            <a:r>
              <a:rPr lang="es-CL" sz="2800" b="1" dirty="0" smtClean="0">
                <a:solidFill>
                  <a:srgbClr val="FF0000"/>
                </a:solidFill>
                <a:latin typeface="Calibri" charset="0"/>
                <a:ea typeface="Calibri" charset="0"/>
                <a:cs typeface="Calibri" charset="0"/>
              </a:rPr>
              <a:t>MOTOR</a:t>
            </a:r>
            <a:endParaRPr lang="es-CL" sz="2800" b="1" dirty="0">
              <a:solidFill>
                <a:srgbClr val="FF0000"/>
              </a:solidFill>
              <a:latin typeface="Calibri" charset="0"/>
              <a:ea typeface="Calibri" charset="0"/>
              <a:cs typeface="Calibri" charset="0"/>
            </a:endParaRPr>
          </a:p>
        </p:txBody>
      </p:sp>
      <p:grpSp>
        <p:nvGrpSpPr>
          <p:cNvPr id="6" name="Agrupar 5"/>
          <p:cNvGrpSpPr/>
          <p:nvPr/>
        </p:nvGrpSpPr>
        <p:grpSpPr>
          <a:xfrm>
            <a:off x="1619797" y="2132351"/>
            <a:ext cx="6400800" cy="4568894"/>
            <a:chOff x="1619797" y="2132351"/>
            <a:chExt cx="6400800" cy="4568894"/>
          </a:xfrm>
        </p:grpSpPr>
        <p:sp>
          <p:nvSpPr>
            <p:cNvPr id="17" name="CuadroTexto 16"/>
            <p:cNvSpPr txBox="1"/>
            <p:nvPr/>
          </p:nvSpPr>
          <p:spPr>
            <a:xfrm>
              <a:off x="2306015" y="2132351"/>
              <a:ext cx="502836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ctr"/>
              <a:r>
                <a:rPr lang="es-CL" sz="1600" b="1" dirty="0" smtClean="0">
                  <a:solidFill>
                    <a:schemeClr val="bg2">
                      <a:lumMod val="50000"/>
                    </a:schemeClr>
                  </a:solidFill>
                  <a:latin typeface="Calibri" charset="0"/>
                  <a:ea typeface="Calibri" charset="0"/>
                  <a:cs typeface="Calibri" charset="0"/>
                </a:rPr>
                <a:t>COMPONENTES DE INYECTORES DE COMBUSTIBLE DIESEL</a:t>
              </a:r>
              <a:endParaRPr lang="es-CL" sz="1600" b="1" dirty="0">
                <a:solidFill>
                  <a:schemeClr val="bg2">
                    <a:lumMod val="50000"/>
                  </a:schemeClr>
                </a:solidFill>
                <a:latin typeface="Calibri" charset="0"/>
                <a:ea typeface="Calibri" charset="0"/>
                <a:cs typeface="Calibri" charset="0"/>
              </a:endParaRPr>
            </a:p>
          </p:txBody>
        </p:sp>
        <p:sp>
          <p:nvSpPr>
            <p:cNvPr id="5" name="Rectángulo redondeado 4"/>
            <p:cNvSpPr/>
            <p:nvPr/>
          </p:nvSpPr>
          <p:spPr>
            <a:xfrm>
              <a:off x="1619797" y="2508068"/>
              <a:ext cx="6400800" cy="4193177"/>
            </a:xfrm>
            <a:prstGeom prst="roundRect">
              <a:avLst/>
            </a:prstGeom>
            <a:solidFill>
              <a:srgbClr val="FFFFFF"/>
            </a:solidFill>
            <a:ln w="38100" cap="flat">
              <a:solidFill>
                <a:srgbClr val="BA9BA5"/>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015" y="2625634"/>
              <a:ext cx="5028364" cy="4006486"/>
            </a:xfrm>
            <a:prstGeom prst="rect">
              <a:avLst/>
            </a:prstGeom>
          </p:spPr>
        </p:pic>
      </p:grpSp>
    </p:spTree>
    <p:extLst>
      <p:ext uri="{BB962C8B-B14F-4D97-AF65-F5344CB8AC3E}">
        <p14:creationId xmlns:p14="http://schemas.microsoft.com/office/powerpoint/2010/main" val="36558334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Google Shape;43;p26"/>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a:p>
        </p:txBody>
      </p:sp>
      <p:sp>
        <p:nvSpPr>
          <p:cNvPr id="314" name="Google Shape;240;p18"/>
          <p:cNvSpPr txBox="1"/>
          <p:nvPr/>
        </p:nvSpPr>
        <p:spPr>
          <a:xfrm>
            <a:off x="375974" y="1265366"/>
            <a:ext cx="8950502"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¿CUÁNTO APRENDIMOS?</a:t>
            </a:r>
          </a:p>
        </p:txBody>
      </p:sp>
      <p:grpSp>
        <p:nvGrpSpPr>
          <p:cNvPr id="317" name="Google Shape;242;p18"/>
          <p:cNvGrpSpPr/>
          <p:nvPr/>
        </p:nvGrpSpPr>
        <p:grpSpPr>
          <a:xfrm>
            <a:off x="2035276" y="2911885"/>
            <a:ext cx="6999673" cy="2696554"/>
            <a:chOff x="0" y="0"/>
            <a:chExt cx="6999671" cy="2696553"/>
          </a:xfrm>
        </p:grpSpPr>
        <p:sp>
          <p:nvSpPr>
            <p:cNvPr id="315" name="Rectángulo redondeado"/>
            <p:cNvSpPr/>
            <p:nvPr/>
          </p:nvSpPr>
          <p:spPr>
            <a:xfrm>
              <a:off x="0" y="0"/>
              <a:ext cx="6999672" cy="2696554"/>
            </a:xfrm>
            <a:prstGeom prst="roundRect">
              <a:avLst>
                <a:gd name="adj" fmla="val 16667"/>
              </a:avLst>
            </a:prstGeom>
            <a:solidFill>
              <a:srgbClr val="FFFFFF"/>
            </a:solidFill>
            <a:ln w="9525" cap="flat">
              <a:solidFill>
                <a:schemeClr val="accent2">
                  <a:lumOff val="21764"/>
                </a:schemeClr>
              </a:solidFill>
              <a:prstDash val="solid"/>
              <a:round/>
            </a:ln>
            <a:effectLst/>
          </p:spPr>
          <p:txBody>
            <a:bodyPr wrap="square" lIns="0" tIns="0" rIns="0" bIns="0" numCol="1" anchor="ctr">
              <a:noAutofit/>
            </a:bodyPr>
            <a:lstStyle/>
            <a:p>
              <a:endParaRPr/>
            </a:p>
          </p:txBody>
        </p:sp>
        <p:sp>
          <p:nvSpPr>
            <p:cNvPr id="316" name="Texto"/>
            <p:cNvSpPr txBox="1"/>
            <p:nvPr/>
          </p:nvSpPr>
          <p:spPr>
            <a:xfrm>
              <a:off x="131634" y="1158159"/>
              <a:ext cx="6736403"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sp>
        <p:nvSpPr>
          <p:cNvPr id="318" name="Google Shape;243;p18"/>
          <p:cNvSpPr txBox="1"/>
          <p:nvPr/>
        </p:nvSpPr>
        <p:spPr>
          <a:xfrm>
            <a:off x="3142380" y="3575887"/>
            <a:ext cx="5518294" cy="1104886"/>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p>
            <a:pPr>
              <a:lnSpc>
                <a:spcPct val="115000"/>
              </a:lnSpc>
              <a:defRPr sz="2000" b="1">
                <a:solidFill>
                  <a:srgbClr val="FF0000"/>
                </a:solidFill>
                <a:latin typeface="Calibri"/>
                <a:ea typeface="Calibri"/>
                <a:cs typeface="Calibri"/>
                <a:sym typeface="Calibri"/>
              </a:defRPr>
            </a:pPr>
            <a:r>
              <a:rPr lang="es-ES" dirty="0">
                <a:solidFill>
                  <a:srgbClr val="751A47"/>
                </a:solidFill>
              </a:rPr>
              <a:t>SISTEMAS DE ALIMENTACIÓN </a:t>
            </a:r>
            <a:r>
              <a:rPr lang="es-ES">
                <a:solidFill>
                  <a:srgbClr val="751A47"/>
                </a:solidFill>
              </a:rPr>
              <a:t>DE </a:t>
            </a:r>
            <a:r>
              <a:rPr lang="es-ES" smtClean="0">
                <a:solidFill>
                  <a:srgbClr val="FF0000"/>
                </a:solidFill>
              </a:rPr>
              <a:t>COMBUSTIBLE 4</a:t>
            </a:r>
            <a:endParaRPr lang="es-ES" dirty="0">
              <a:solidFill>
                <a:srgbClr val="FF0000"/>
              </a:solidFill>
            </a:endParaRPr>
          </a:p>
          <a:p>
            <a:pPr>
              <a:lnSpc>
                <a:spcPct val="115000"/>
              </a:lnSpc>
              <a:defRPr sz="1600">
                <a:latin typeface="Calibri"/>
                <a:ea typeface="Calibri"/>
                <a:cs typeface="Calibri"/>
                <a:sym typeface="Calibri"/>
              </a:defRPr>
            </a:pPr>
            <a:r>
              <a:rPr dirty="0" smtClean="0"/>
              <a:t>¡</a:t>
            </a:r>
            <a:r>
              <a:rPr dirty="0"/>
              <a:t>Ahora realizaremos una actividad que resume todo lo que hemos visto! </a:t>
            </a:r>
            <a:r>
              <a:rPr b="1" dirty="0">
                <a:solidFill>
                  <a:srgbClr val="76384D"/>
                </a:solidFill>
              </a:rPr>
              <a:t>¡Atentos!</a:t>
            </a:r>
          </a:p>
        </p:txBody>
      </p:sp>
      <p:sp>
        <p:nvSpPr>
          <p:cNvPr id="319" name="Google Shape;244;p18"/>
          <p:cNvSpPr txBox="1"/>
          <p:nvPr/>
        </p:nvSpPr>
        <p:spPr>
          <a:xfrm>
            <a:off x="366450" y="940231"/>
            <a:ext cx="4700400" cy="608834"/>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b="1">
                <a:latin typeface="Calibri"/>
                <a:ea typeface="Calibri"/>
                <a:cs typeface="Calibri"/>
                <a:sym typeface="Calibri"/>
              </a:defRPr>
            </a:lvl1pPr>
          </a:lstStyle>
          <a:p>
            <a:r>
              <a:t>REVISEMOS</a:t>
            </a:r>
          </a:p>
        </p:txBody>
      </p:sp>
      <p:sp>
        <p:nvSpPr>
          <p:cNvPr id="320" name="Google Shape;245;p18"/>
          <p:cNvSpPr txBox="1"/>
          <p:nvPr/>
        </p:nvSpPr>
        <p:spPr>
          <a:xfrm>
            <a:off x="4137874" y="1082185"/>
            <a:ext cx="834959" cy="877131"/>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gn="r">
              <a:lnSpc>
                <a:spcPct val="90000"/>
              </a:lnSpc>
              <a:defRPr sz="5000">
                <a:solidFill>
                  <a:srgbClr val="BA9BA5"/>
                </a:solidFill>
                <a:latin typeface="Calibri"/>
                <a:ea typeface="Calibri"/>
                <a:cs typeface="Calibri"/>
                <a:sym typeface="Calibri"/>
              </a:defRPr>
            </a:lvl1pPr>
          </a:lstStyle>
          <a:p>
            <a:r>
              <a:rPr lang="es-ES" smtClean="0"/>
              <a:t>17</a:t>
            </a:r>
            <a:endParaRPr dirty="0"/>
          </a:p>
        </p:txBody>
      </p:sp>
      <p:pic>
        <p:nvPicPr>
          <p:cNvPr id="321" name="Google Shape;246;p18" descr="Google Shape;246;p18"/>
          <p:cNvPicPr>
            <a:picLocks noChangeAspect="1"/>
          </p:cNvPicPr>
          <p:nvPr/>
        </p:nvPicPr>
        <p:blipFill>
          <a:blip r:embed="rId2">
            <a:extLst/>
          </a:blip>
          <a:stretch>
            <a:fillRect/>
          </a:stretch>
        </p:blipFill>
        <p:spPr>
          <a:xfrm>
            <a:off x="5474444" y="5389022"/>
            <a:ext cx="1651874" cy="884516"/>
          </a:xfrm>
          <a:prstGeom prst="rect">
            <a:avLst/>
          </a:prstGeom>
          <a:ln w="12700">
            <a:miter lim="400000"/>
          </a:ln>
        </p:spPr>
      </p:pic>
      <p:pic>
        <p:nvPicPr>
          <p:cNvPr id="322" name="Google Shape;247;p18" descr="Google Shape;247;p18"/>
          <p:cNvPicPr>
            <a:picLocks noChangeAspect="1"/>
          </p:cNvPicPr>
          <p:nvPr/>
        </p:nvPicPr>
        <p:blipFill>
          <a:blip r:embed="rId3">
            <a:extLst/>
          </a:blip>
          <a:stretch>
            <a:fillRect/>
          </a:stretch>
        </p:blipFill>
        <p:spPr>
          <a:xfrm>
            <a:off x="0" y="2474948"/>
            <a:ext cx="3854921" cy="3652249"/>
          </a:xfrm>
          <a:prstGeom prst="rect">
            <a:avLst/>
          </a:prstGeom>
          <a:ln w="12700">
            <a:miter lim="400000"/>
          </a:ln>
        </p:spPr>
      </p:pic>
      <p:pic>
        <p:nvPicPr>
          <p:cNvPr id="323" name="Google Shape;248;p18" descr="Google Shape;248;p18"/>
          <p:cNvPicPr>
            <a:picLocks noChangeAspect="1"/>
          </p:cNvPicPr>
          <p:nvPr/>
        </p:nvPicPr>
        <p:blipFill>
          <a:blip r:embed="rId4">
            <a:extLst/>
          </a:blip>
          <a:stretch>
            <a:fillRect/>
          </a:stretch>
        </p:blipFill>
        <p:spPr>
          <a:xfrm>
            <a:off x="7126316" y="5029930"/>
            <a:ext cx="1806826" cy="134821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Google Shape;278;p19"/>
          <p:cNvSpPr txBox="1"/>
          <p:nvPr/>
        </p:nvSpPr>
        <p:spPr>
          <a:xfrm>
            <a:off x="366450" y="905054"/>
            <a:ext cx="4700400" cy="60081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b="1">
                <a:latin typeface="Calibri"/>
                <a:ea typeface="Calibri"/>
                <a:cs typeface="Calibri"/>
                <a:sym typeface="Calibri"/>
              </a:defRPr>
            </a:lvl1pPr>
          </a:lstStyle>
          <a:p>
            <a:r>
              <a:t>ANTES DE COMENZAR LA ACTIVIDAD:</a:t>
            </a:r>
          </a:p>
        </p:txBody>
      </p:sp>
      <p:sp>
        <p:nvSpPr>
          <p:cNvPr id="358" name="Google Shape;279;p19"/>
          <p:cNvSpPr txBox="1"/>
          <p:nvPr/>
        </p:nvSpPr>
        <p:spPr>
          <a:xfrm>
            <a:off x="375977" y="1233670"/>
            <a:ext cx="1983765" cy="53616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ED423D"/>
                </a:solidFill>
                <a:latin typeface="Calibri"/>
                <a:ea typeface="Calibri"/>
                <a:cs typeface="Calibri"/>
                <a:sym typeface="Calibri"/>
              </a:defRPr>
            </a:lvl1pPr>
          </a:lstStyle>
          <a:p>
            <a:r>
              <a:t>¡ATENCIÓN!</a:t>
            </a:r>
          </a:p>
        </p:txBody>
      </p:sp>
      <p:sp>
        <p:nvSpPr>
          <p:cNvPr id="359" name="Google Shape;280;p19"/>
          <p:cNvSpPr txBox="1"/>
          <p:nvPr/>
        </p:nvSpPr>
        <p:spPr>
          <a:xfrm>
            <a:off x="1229039" y="1922016"/>
            <a:ext cx="7934626" cy="509359"/>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b="1">
                <a:solidFill>
                  <a:srgbClr val="741B47"/>
                </a:solidFill>
                <a:latin typeface="Calibri"/>
                <a:ea typeface="Calibri"/>
                <a:cs typeface="Calibri"/>
                <a:sym typeface="Calibri"/>
              </a:defRPr>
            </a:pPr>
            <a:r>
              <a:t>Materiales inflamables: </a:t>
            </a:r>
            <a:r>
              <a:rPr b="0">
                <a:solidFill>
                  <a:srgbClr val="000000"/>
                </a:solidFill>
              </a:rPr>
              <a:t>Tener máxima precaución al momento de  manipular o extraer el combustible de los sistemas del vehículo (bomba combustible, mangueras de inyección, etc). </a:t>
            </a:r>
          </a:p>
        </p:txBody>
      </p:sp>
      <p:sp>
        <p:nvSpPr>
          <p:cNvPr id="360" name="Google Shape;281;p19"/>
          <p:cNvSpPr txBox="1"/>
          <p:nvPr/>
        </p:nvSpPr>
        <p:spPr>
          <a:xfrm>
            <a:off x="1229038" y="2672931"/>
            <a:ext cx="7669157" cy="737960"/>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b="1">
                <a:solidFill>
                  <a:srgbClr val="741B47"/>
                </a:solidFill>
                <a:latin typeface="Calibri"/>
                <a:ea typeface="Calibri"/>
                <a:cs typeface="Calibri"/>
                <a:sym typeface="Calibri"/>
              </a:defRPr>
            </a:pPr>
            <a:r>
              <a:t>Protección obligatoria de la vista: </a:t>
            </a:r>
            <a:r>
              <a:rPr b="0">
                <a:solidFill>
                  <a:srgbClr val="000000"/>
                </a:solidFill>
              </a:rPr>
              <a:t>Se utilizarán antiparras siempre que exista riesgo de proyección de partículas a los ojos. (aceites, líquidos refrigerantes y de freno, virutas del disco de freno, uso de circuitos eléctricos, etc).</a:t>
            </a:r>
          </a:p>
        </p:txBody>
      </p:sp>
      <p:sp>
        <p:nvSpPr>
          <p:cNvPr id="361" name="Google Shape;282;p19"/>
          <p:cNvSpPr txBox="1"/>
          <p:nvPr/>
        </p:nvSpPr>
        <p:spPr>
          <a:xfrm>
            <a:off x="1229039" y="4508603"/>
            <a:ext cx="7865799" cy="509360"/>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b="1">
                <a:solidFill>
                  <a:srgbClr val="741B47"/>
                </a:solidFill>
                <a:latin typeface="Calibri"/>
                <a:ea typeface="Calibri"/>
                <a:cs typeface="Calibri"/>
                <a:sym typeface="Calibri"/>
              </a:defRPr>
            </a:pPr>
            <a:r>
              <a:t>Protección obligatoria de los pies: </a:t>
            </a:r>
            <a:r>
              <a:rPr b="0">
                <a:solidFill>
                  <a:srgbClr val="000000"/>
                </a:solidFill>
              </a:rPr>
              <a:t>Uso obligatorio de zapatos de seguridad al entrar al taller o laboratorio, en casos que exista riesgo de caídas de objetos pesados.</a:t>
            </a:r>
          </a:p>
        </p:txBody>
      </p:sp>
      <p:sp>
        <p:nvSpPr>
          <p:cNvPr id="362" name="Google Shape;283;p19"/>
          <p:cNvSpPr txBox="1"/>
          <p:nvPr/>
        </p:nvSpPr>
        <p:spPr>
          <a:xfrm>
            <a:off x="1229039" y="5298844"/>
            <a:ext cx="7030064" cy="737959"/>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b="1">
                <a:solidFill>
                  <a:srgbClr val="741B47"/>
                </a:solidFill>
                <a:latin typeface="Calibri"/>
                <a:ea typeface="Calibri"/>
                <a:cs typeface="Calibri"/>
                <a:sym typeface="Calibri"/>
              </a:defRPr>
            </a:pPr>
            <a:r>
              <a:t>Manipular herramientas </a:t>
            </a:r>
            <a:r>
              <a:rPr b="0">
                <a:solidFill>
                  <a:srgbClr val="000000"/>
                </a:solidFill>
              </a:rPr>
              <a:t>cuidadosamente.</a:t>
            </a:r>
          </a:p>
          <a:p>
            <a:pPr>
              <a:defRPr b="1">
                <a:solidFill>
                  <a:srgbClr val="741B47"/>
                </a:solidFill>
                <a:latin typeface="Calibri"/>
                <a:ea typeface="Calibri"/>
                <a:cs typeface="Calibri"/>
                <a:sym typeface="Calibri"/>
              </a:defRPr>
            </a:pPr>
            <a:r>
              <a:t>Asegurar la integridad física </a:t>
            </a:r>
            <a:r>
              <a:rPr b="0">
                <a:solidFill>
                  <a:srgbClr val="000000"/>
                </a:solidFill>
              </a:rPr>
              <a:t>propia y del grupo de trabajo.</a:t>
            </a:r>
          </a:p>
          <a:p>
            <a:pPr>
              <a:defRPr>
                <a:latin typeface="Calibri"/>
                <a:ea typeface="Calibri"/>
                <a:cs typeface="Calibri"/>
                <a:sym typeface="Calibri"/>
              </a:defRPr>
            </a:pPr>
            <a:r>
              <a:t>Circular solo por las </a:t>
            </a:r>
            <a:r>
              <a:rPr b="1">
                <a:solidFill>
                  <a:srgbClr val="741B47"/>
                </a:solidFill>
              </a:rPr>
              <a:t>zonas de seguridad </a:t>
            </a:r>
            <a:r>
              <a:t>demarcadas.</a:t>
            </a:r>
          </a:p>
        </p:txBody>
      </p:sp>
      <p:sp>
        <p:nvSpPr>
          <p:cNvPr id="363" name="Google Shape;284;p19"/>
          <p:cNvSpPr txBox="1"/>
          <p:nvPr/>
        </p:nvSpPr>
        <p:spPr>
          <a:xfrm>
            <a:off x="1229039" y="6272147"/>
            <a:ext cx="3883739" cy="509359"/>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a:latin typeface="Calibri"/>
                <a:ea typeface="Calibri"/>
                <a:cs typeface="Calibri"/>
                <a:sym typeface="Calibri"/>
              </a:defRPr>
            </a:pPr>
            <a:r>
              <a:t>Toda actividad debe desarrollarse </a:t>
            </a:r>
            <a:r>
              <a:rPr b="1">
                <a:solidFill>
                  <a:srgbClr val="741B47"/>
                </a:solidFill>
              </a:rPr>
              <a:t>bajo supervisión </a:t>
            </a:r>
            <a:r>
              <a:t>de la persona a cargo del taller o laboratorio.</a:t>
            </a:r>
          </a:p>
        </p:txBody>
      </p:sp>
      <p:grpSp>
        <p:nvGrpSpPr>
          <p:cNvPr id="366" name="Google Shape;285;p19"/>
          <p:cNvGrpSpPr/>
          <p:nvPr/>
        </p:nvGrpSpPr>
        <p:grpSpPr>
          <a:xfrm>
            <a:off x="-4655" y="1788830"/>
            <a:ext cx="1135368" cy="783006"/>
            <a:chOff x="0" y="0"/>
            <a:chExt cx="1135367" cy="783005"/>
          </a:xfrm>
        </p:grpSpPr>
        <p:sp>
          <p:nvSpPr>
            <p:cNvPr id="364" name="Google Shape;286;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65" name="Google Shape;287;p19" descr="Google Shape;287;p19"/>
            <p:cNvPicPr>
              <a:picLocks noChangeAspect="1"/>
            </p:cNvPicPr>
            <p:nvPr/>
          </p:nvPicPr>
          <p:blipFill>
            <a:blip r:embed="rId2">
              <a:extLst/>
            </a:blip>
            <a:stretch>
              <a:fillRect/>
            </a:stretch>
          </p:blipFill>
          <p:spPr>
            <a:xfrm>
              <a:off x="341852" y="157960"/>
              <a:ext cx="629466" cy="530551"/>
            </a:xfrm>
            <a:prstGeom prst="rect">
              <a:avLst/>
            </a:prstGeom>
            <a:ln w="12700" cap="flat">
              <a:noFill/>
              <a:miter lim="400000"/>
            </a:ln>
            <a:effectLst/>
          </p:spPr>
        </p:pic>
      </p:grpSp>
      <p:sp>
        <p:nvSpPr>
          <p:cNvPr id="367" name="Google Shape;288;p19"/>
          <p:cNvSpPr txBox="1"/>
          <p:nvPr/>
        </p:nvSpPr>
        <p:spPr>
          <a:xfrm>
            <a:off x="1229039" y="3536691"/>
            <a:ext cx="7865799" cy="737960"/>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a:defRPr b="1">
                <a:solidFill>
                  <a:srgbClr val="741B47"/>
                </a:solidFill>
                <a:latin typeface="Calibri"/>
                <a:ea typeface="Calibri"/>
                <a:cs typeface="Calibri"/>
                <a:sym typeface="Calibri"/>
              </a:defRPr>
            </a:pPr>
            <a:r>
              <a:t>Protección obligatoria de las manos: </a:t>
            </a:r>
            <a:r>
              <a:rPr b="0">
                <a:solidFill>
                  <a:srgbClr val="000000"/>
                </a:solidFill>
              </a:rPr>
              <a:t>Se utilizarán siempre guantes de protección cuando se manipulen cualquier tipo de fluidos, en uso de herramientas e intervención del motor, desarme de partes y trabajo en sistemas eléctricos. </a:t>
            </a:r>
          </a:p>
        </p:txBody>
      </p:sp>
      <p:grpSp>
        <p:nvGrpSpPr>
          <p:cNvPr id="370" name="Google Shape;289;p19"/>
          <p:cNvGrpSpPr/>
          <p:nvPr/>
        </p:nvGrpSpPr>
        <p:grpSpPr>
          <a:xfrm>
            <a:off x="-4655" y="2661653"/>
            <a:ext cx="1135368" cy="783007"/>
            <a:chOff x="0" y="0"/>
            <a:chExt cx="1135367" cy="783005"/>
          </a:xfrm>
        </p:grpSpPr>
        <p:sp>
          <p:nvSpPr>
            <p:cNvPr id="368" name="Google Shape;290;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69" name="Google Shape;291;p19" descr="Google Shape;291;p19"/>
            <p:cNvPicPr>
              <a:picLocks noChangeAspect="1"/>
            </p:cNvPicPr>
            <p:nvPr/>
          </p:nvPicPr>
          <p:blipFill>
            <a:blip r:embed="rId3">
              <a:extLst/>
            </a:blip>
            <a:stretch>
              <a:fillRect/>
            </a:stretch>
          </p:blipFill>
          <p:spPr>
            <a:xfrm>
              <a:off x="336602" y="143964"/>
              <a:ext cx="639966" cy="539400"/>
            </a:xfrm>
            <a:prstGeom prst="rect">
              <a:avLst/>
            </a:prstGeom>
            <a:ln w="12700" cap="flat">
              <a:noFill/>
              <a:miter lim="400000"/>
            </a:ln>
            <a:effectLst/>
          </p:spPr>
        </p:pic>
      </p:grpSp>
      <p:grpSp>
        <p:nvGrpSpPr>
          <p:cNvPr id="373" name="Google Shape;292;p19"/>
          <p:cNvGrpSpPr/>
          <p:nvPr/>
        </p:nvGrpSpPr>
        <p:grpSpPr>
          <a:xfrm>
            <a:off x="-4655" y="3534476"/>
            <a:ext cx="1135368" cy="783006"/>
            <a:chOff x="0" y="0"/>
            <a:chExt cx="1135367" cy="783005"/>
          </a:xfrm>
        </p:grpSpPr>
        <p:sp>
          <p:nvSpPr>
            <p:cNvPr id="371" name="Google Shape;293;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72" name="Google Shape;294;p19" descr="Google Shape;294;p19"/>
            <p:cNvPicPr>
              <a:picLocks noChangeAspect="1"/>
            </p:cNvPicPr>
            <p:nvPr/>
          </p:nvPicPr>
          <p:blipFill>
            <a:blip r:embed="rId4">
              <a:extLst/>
            </a:blip>
            <a:stretch>
              <a:fillRect/>
            </a:stretch>
          </p:blipFill>
          <p:spPr>
            <a:xfrm>
              <a:off x="355406" y="136148"/>
              <a:ext cx="602357" cy="507701"/>
            </a:xfrm>
            <a:prstGeom prst="rect">
              <a:avLst/>
            </a:prstGeom>
            <a:ln w="12700" cap="flat">
              <a:noFill/>
              <a:miter lim="400000"/>
            </a:ln>
            <a:effectLst/>
          </p:spPr>
        </p:pic>
      </p:grpSp>
      <p:grpSp>
        <p:nvGrpSpPr>
          <p:cNvPr id="376" name="Google Shape;295;p19"/>
          <p:cNvGrpSpPr/>
          <p:nvPr/>
        </p:nvGrpSpPr>
        <p:grpSpPr>
          <a:xfrm>
            <a:off x="-4655" y="4407299"/>
            <a:ext cx="1135368" cy="783007"/>
            <a:chOff x="0" y="0"/>
            <a:chExt cx="1135367" cy="783005"/>
          </a:xfrm>
        </p:grpSpPr>
        <p:sp>
          <p:nvSpPr>
            <p:cNvPr id="374" name="Google Shape;296;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75" name="Google Shape;297;p19" descr="Google Shape;297;p19"/>
            <p:cNvPicPr>
              <a:picLocks noChangeAspect="1"/>
            </p:cNvPicPr>
            <p:nvPr/>
          </p:nvPicPr>
          <p:blipFill>
            <a:blip r:embed="rId5">
              <a:extLst/>
            </a:blip>
            <a:stretch>
              <a:fillRect/>
            </a:stretch>
          </p:blipFill>
          <p:spPr>
            <a:xfrm>
              <a:off x="347637" y="138928"/>
              <a:ext cx="610126" cy="514250"/>
            </a:xfrm>
            <a:prstGeom prst="rect">
              <a:avLst/>
            </a:prstGeom>
            <a:ln w="12700" cap="flat">
              <a:noFill/>
              <a:miter lim="400000"/>
            </a:ln>
            <a:effectLst/>
          </p:spPr>
        </p:pic>
      </p:grpSp>
      <p:grpSp>
        <p:nvGrpSpPr>
          <p:cNvPr id="379" name="Google Shape;298;p19"/>
          <p:cNvGrpSpPr/>
          <p:nvPr/>
        </p:nvGrpSpPr>
        <p:grpSpPr>
          <a:xfrm>
            <a:off x="-4655" y="6167964"/>
            <a:ext cx="1135368" cy="783007"/>
            <a:chOff x="0" y="0"/>
            <a:chExt cx="1135367" cy="783005"/>
          </a:xfrm>
        </p:grpSpPr>
        <p:sp>
          <p:nvSpPr>
            <p:cNvPr id="377" name="Google Shape;299;p19"/>
            <p:cNvSpPr/>
            <p:nvPr/>
          </p:nvSpPr>
          <p:spPr>
            <a:xfrm rot="5400000">
              <a:off x="176181" y="-176182"/>
              <a:ext cx="783006" cy="1135369"/>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78" name="Google Shape;300;p19" descr="Google Shape;300;p19"/>
            <p:cNvPicPr>
              <a:picLocks noChangeAspect="1"/>
            </p:cNvPicPr>
            <p:nvPr/>
          </p:nvPicPr>
          <p:blipFill>
            <a:blip r:embed="rId6">
              <a:extLst/>
            </a:blip>
            <a:stretch>
              <a:fillRect/>
            </a:stretch>
          </p:blipFill>
          <p:spPr>
            <a:xfrm>
              <a:off x="323583" y="127375"/>
              <a:ext cx="666002" cy="561344"/>
            </a:xfrm>
            <a:prstGeom prst="rect">
              <a:avLst/>
            </a:prstGeom>
            <a:ln w="12700" cap="flat">
              <a:noFill/>
              <a:miter lim="400000"/>
            </a:ln>
            <a:effectLst/>
          </p:spPr>
        </p:pic>
      </p:grpSp>
      <p:grpSp>
        <p:nvGrpSpPr>
          <p:cNvPr id="382" name="Google Shape;301;p19"/>
          <p:cNvGrpSpPr/>
          <p:nvPr/>
        </p:nvGrpSpPr>
        <p:grpSpPr>
          <a:xfrm>
            <a:off x="-4656" y="5117148"/>
            <a:ext cx="1193248" cy="1156254"/>
            <a:chOff x="0" y="0"/>
            <a:chExt cx="1193246" cy="1156253"/>
          </a:xfrm>
        </p:grpSpPr>
        <p:sp>
          <p:nvSpPr>
            <p:cNvPr id="380" name="Google Shape;302;p19"/>
            <p:cNvSpPr/>
            <p:nvPr/>
          </p:nvSpPr>
          <p:spPr>
            <a:xfrm rot="5400000">
              <a:off x="176180" y="-13207"/>
              <a:ext cx="783007" cy="1135368"/>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defRPr>
              </a:pPr>
              <a:endParaRPr/>
            </a:p>
          </p:txBody>
        </p:sp>
        <p:pic>
          <p:nvPicPr>
            <p:cNvPr id="381" name="Google Shape;303;p19" descr="Google Shape;303;p19"/>
            <p:cNvPicPr>
              <a:picLocks noChangeAspect="1"/>
            </p:cNvPicPr>
            <p:nvPr/>
          </p:nvPicPr>
          <p:blipFill>
            <a:blip r:embed="rId7">
              <a:extLst/>
            </a:blip>
            <a:stretch>
              <a:fillRect/>
            </a:stretch>
          </p:blipFill>
          <p:spPr>
            <a:xfrm rot="19406135">
              <a:off x="146057" y="195256"/>
              <a:ext cx="908506" cy="765741"/>
            </a:xfrm>
            <a:prstGeom prst="rect">
              <a:avLst/>
            </a:prstGeom>
            <a:ln w="12700" cap="flat">
              <a:noFill/>
              <a:miter lim="400000"/>
            </a:ln>
            <a:effectLst/>
          </p:spPr>
        </p:pic>
      </p:grpSp>
      <p:pic>
        <p:nvPicPr>
          <p:cNvPr id="383" name="Google Shape;304;p19" descr="Google Shape;304;p19"/>
          <p:cNvPicPr>
            <a:picLocks noChangeAspect="1"/>
          </p:cNvPicPr>
          <p:nvPr/>
        </p:nvPicPr>
        <p:blipFill>
          <a:blip r:embed="rId8">
            <a:extLst/>
          </a:blip>
          <a:stretch>
            <a:fillRect/>
          </a:stretch>
        </p:blipFill>
        <p:spPr>
          <a:xfrm>
            <a:off x="5211105" y="4810371"/>
            <a:ext cx="4327511" cy="335382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Google Shape;52;p28"/>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a:p>
        </p:txBody>
      </p:sp>
      <p:sp>
        <p:nvSpPr>
          <p:cNvPr id="386" name="Google Shape;309;p41"/>
          <p:cNvSpPr txBox="1"/>
          <p:nvPr/>
        </p:nvSpPr>
        <p:spPr>
          <a:xfrm>
            <a:off x="375974" y="1265366"/>
            <a:ext cx="8950502"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ACTIVIDAD PRÁCTICA</a:t>
            </a:r>
          </a:p>
        </p:txBody>
      </p:sp>
      <p:grpSp>
        <p:nvGrpSpPr>
          <p:cNvPr id="389" name="Google Shape;310;p41"/>
          <p:cNvGrpSpPr/>
          <p:nvPr/>
        </p:nvGrpSpPr>
        <p:grpSpPr>
          <a:xfrm>
            <a:off x="375974" y="2370246"/>
            <a:ext cx="8839202" cy="3238194"/>
            <a:chOff x="0" y="0"/>
            <a:chExt cx="8839200" cy="3238192"/>
          </a:xfrm>
        </p:grpSpPr>
        <p:sp>
          <p:nvSpPr>
            <p:cNvPr id="387" name="Rectángulo redondeado"/>
            <p:cNvSpPr/>
            <p:nvPr/>
          </p:nvSpPr>
          <p:spPr>
            <a:xfrm>
              <a:off x="0" y="0"/>
              <a:ext cx="8839201" cy="3238193"/>
            </a:xfrm>
            <a:prstGeom prst="roundRect">
              <a:avLst>
                <a:gd name="adj" fmla="val 16667"/>
              </a:avLst>
            </a:prstGeom>
            <a:solidFill>
              <a:srgbClr val="FFFFFF"/>
            </a:solidFill>
            <a:ln w="9525" cap="flat">
              <a:solidFill>
                <a:schemeClr val="accent2">
                  <a:lumOff val="21764"/>
                </a:schemeClr>
              </a:solidFill>
              <a:prstDash val="solid"/>
              <a:round/>
            </a:ln>
            <a:effectLst/>
          </p:spPr>
          <p:txBody>
            <a:bodyPr wrap="square" lIns="0" tIns="0" rIns="0" bIns="0" numCol="1" anchor="ctr">
              <a:noAutofit/>
            </a:bodyPr>
            <a:lstStyle/>
            <a:p>
              <a:endParaRPr/>
            </a:p>
          </p:txBody>
        </p:sp>
        <p:sp>
          <p:nvSpPr>
            <p:cNvPr id="388" name="Texto"/>
            <p:cNvSpPr txBox="1"/>
            <p:nvPr/>
          </p:nvSpPr>
          <p:spPr>
            <a:xfrm>
              <a:off x="158076" y="1428979"/>
              <a:ext cx="8523049"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sp>
        <p:nvSpPr>
          <p:cNvPr id="390" name="Google Shape;311;p41"/>
          <p:cNvSpPr/>
          <p:nvPr/>
        </p:nvSpPr>
        <p:spPr>
          <a:xfrm>
            <a:off x="5279923" y="7354529"/>
            <a:ext cx="2723536" cy="205147"/>
          </a:xfrm>
          <a:prstGeom prst="rect">
            <a:avLst/>
          </a:prstGeom>
          <a:solidFill>
            <a:srgbClr val="FFFFFF"/>
          </a:solidFill>
          <a:ln w="12700">
            <a:miter lim="400000"/>
          </a:ln>
        </p:spPr>
        <p:txBody>
          <a:bodyPr lIns="0" tIns="0" rIns="0" bIns="0" anchor="ctr"/>
          <a:lstStyle/>
          <a:p>
            <a:pPr algn="ctr">
              <a:defRPr>
                <a:solidFill>
                  <a:srgbClr val="FFFFFF"/>
                </a:solidFill>
              </a:defRPr>
            </a:pPr>
            <a:endParaRPr/>
          </a:p>
        </p:txBody>
      </p:sp>
      <p:sp>
        <p:nvSpPr>
          <p:cNvPr id="391" name="Google Shape;312;p41"/>
          <p:cNvSpPr txBox="1"/>
          <p:nvPr/>
        </p:nvSpPr>
        <p:spPr>
          <a:xfrm>
            <a:off x="366450" y="996495"/>
            <a:ext cx="4700400" cy="60081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b="1">
                <a:latin typeface="Calibri"/>
                <a:ea typeface="Calibri"/>
                <a:cs typeface="Calibri"/>
                <a:sym typeface="Calibri"/>
              </a:defRPr>
            </a:lvl1pPr>
          </a:lstStyle>
          <a:p>
            <a:r>
              <a:t>¡PRACTIQUEMOS!</a:t>
            </a:r>
          </a:p>
        </p:txBody>
      </p:sp>
      <p:pic>
        <p:nvPicPr>
          <p:cNvPr id="392" name="Google Shape;313;p41" descr="Google Shape;313;p41"/>
          <p:cNvPicPr>
            <a:picLocks noChangeAspect="1"/>
          </p:cNvPicPr>
          <p:nvPr/>
        </p:nvPicPr>
        <p:blipFill>
          <a:blip r:embed="rId2">
            <a:extLst/>
          </a:blip>
          <a:stretch>
            <a:fillRect/>
          </a:stretch>
        </p:blipFill>
        <p:spPr>
          <a:xfrm>
            <a:off x="5188463" y="2370246"/>
            <a:ext cx="4539998" cy="5336913"/>
          </a:xfrm>
          <a:prstGeom prst="rect">
            <a:avLst/>
          </a:prstGeom>
          <a:ln w="12700">
            <a:miter lim="400000"/>
          </a:ln>
        </p:spPr>
      </p:pic>
      <p:sp>
        <p:nvSpPr>
          <p:cNvPr id="393" name="Google Shape;314;p41"/>
          <p:cNvSpPr txBox="1"/>
          <p:nvPr/>
        </p:nvSpPr>
        <p:spPr>
          <a:xfrm>
            <a:off x="958647" y="2872551"/>
            <a:ext cx="5455216" cy="1741983"/>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p>
            <a:pPr>
              <a:lnSpc>
                <a:spcPct val="115000"/>
              </a:lnSpc>
              <a:defRPr sz="2000" b="1">
                <a:solidFill>
                  <a:srgbClr val="FF0000"/>
                </a:solidFill>
                <a:latin typeface="Calibri"/>
                <a:ea typeface="Calibri"/>
                <a:cs typeface="Calibri"/>
                <a:sym typeface="Calibri"/>
              </a:defRPr>
            </a:pPr>
            <a:r>
              <a:rPr lang="es-ES" dirty="0">
                <a:solidFill>
                  <a:srgbClr val="751A47"/>
                </a:solidFill>
              </a:rPr>
              <a:t>SISTEMAS DE ALIMENTACIÓN DE </a:t>
            </a:r>
            <a:r>
              <a:rPr lang="es-ES" dirty="0">
                <a:solidFill>
                  <a:srgbClr val="FF0000"/>
                </a:solidFill>
              </a:rPr>
              <a:t>COMBUSTIBLE </a:t>
            </a:r>
            <a:r>
              <a:rPr lang="es-ES" dirty="0" smtClean="0">
                <a:solidFill>
                  <a:srgbClr val="FF0000"/>
                </a:solidFill>
              </a:rPr>
              <a:t>4</a:t>
            </a:r>
          </a:p>
          <a:p>
            <a:pPr>
              <a:lnSpc>
                <a:spcPct val="115000"/>
              </a:lnSpc>
              <a:defRPr sz="2000" b="1">
                <a:solidFill>
                  <a:srgbClr val="FF0000"/>
                </a:solidFill>
                <a:latin typeface="Calibri"/>
                <a:ea typeface="Calibri"/>
                <a:cs typeface="Calibri"/>
                <a:sym typeface="Calibri"/>
              </a:defRPr>
            </a:pPr>
            <a:endParaRPr lang="es-ES" dirty="0">
              <a:solidFill>
                <a:srgbClr val="FF0000"/>
              </a:solidFill>
            </a:endParaRPr>
          </a:p>
          <a:p>
            <a:pPr>
              <a:lnSpc>
                <a:spcPct val="115000"/>
              </a:lnSpc>
              <a:defRPr sz="1600">
                <a:latin typeface="Calibri"/>
                <a:ea typeface="Calibri"/>
                <a:cs typeface="Calibri"/>
                <a:sym typeface="Calibri"/>
              </a:defRPr>
            </a:pPr>
            <a:r>
              <a:rPr dirty="0" smtClean="0"/>
              <a:t>Ahora </a:t>
            </a:r>
            <a:r>
              <a:rPr dirty="0"/>
              <a:t>realizaremos una actividad práctica.</a:t>
            </a:r>
          </a:p>
          <a:p>
            <a:pPr>
              <a:lnSpc>
                <a:spcPct val="115000"/>
              </a:lnSpc>
              <a:defRPr sz="1600">
                <a:latin typeface="Calibri"/>
                <a:ea typeface="Calibri"/>
                <a:cs typeface="Calibri"/>
                <a:sym typeface="Calibri"/>
              </a:defRPr>
            </a:pPr>
            <a:r>
              <a:rPr dirty="0"/>
              <a:t>Te sugerimos </a:t>
            </a:r>
            <a:r>
              <a:rPr b="1" dirty="0">
                <a:solidFill>
                  <a:srgbClr val="76384D"/>
                </a:solidFill>
              </a:rPr>
              <a:t>seguir las instrucciones </a:t>
            </a:r>
            <a:r>
              <a:rPr dirty="0"/>
              <a:t>que van</a:t>
            </a:r>
          </a:p>
          <a:p>
            <a:pPr>
              <a:lnSpc>
                <a:spcPct val="115000"/>
              </a:lnSpc>
              <a:defRPr sz="1600">
                <a:latin typeface="Calibri"/>
                <a:ea typeface="Calibri"/>
                <a:cs typeface="Calibri"/>
                <a:sym typeface="Calibri"/>
              </a:defRPr>
            </a:pPr>
            <a:r>
              <a:rPr dirty="0"/>
              <a:t>Adjuntas en la guía que el profesor te entregará.</a:t>
            </a:r>
          </a:p>
        </p:txBody>
      </p:sp>
      <p:sp>
        <p:nvSpPr>
          <p:cNvPr id="394" name="Google Shape;315;p41"/>
          <p:cNvSpPr txBox="1"/>
          <p:nvPr/>
        </p:nvSpPr>
        <p:spPr>
          <a:xfrm>
            <a:off x="3652622" y="1038576"/>
            <a:ext cx="1022557" cy="1015630"/>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gn="r">
              <a:lnSpc>
                <a:spcPct val="90000"/>
              </a:lnSpc>
              <a:defRPr sz="6000">
                <a:solidFill>
                  <a:srgbClr val="BA9BA5"/>
                </a:solidFill>
                <a:latin typeface="Calibri"/>
                <a:ea typeface="Calibri"/>
                <a:cs typeface="Calibri"/>
                <a:sym typeface="Calibri"/>
              </a:defRPr>
            </a:lvl1pPr>
          </a:lstStyle>
          <a:p>
            <a:r>
              <a:rPr lang="es-ES" dirty="0" smtClean="0"/>
              <a:t>17</a:t>
            </a:r>
            <a:endParaRPr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76;p37"/>
          <p:cNvSpPr txBox="1"/>
          <p:nvPr/>
        </p:nvSpPr>
        <p:spPr>
          <a:xfrm>
            <a:off x="1139099" y="834800"/>
            <a:ext cx="4246595" cy="36930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defRPr sz="1200" b="1">
                <a:solidFill>
                  <a:srgbClr val="741B47"/>
                </a:solidFill>
                <a:latin typeface="Calibri"/>
                <a:ea typeface="Calibri"/>
                <a:cs typeface="Calibri"/>
                <a:sym typeface="Calibri"/>
              </a:defRPr>
            </a:pPr>
            <a:r>
              <a:rPr dirty="0"/>
              <a:t>MÓDULO </a:t>
            </a:r>
            <a:r>
              <a:rPr lang="es-ES" dirty="0"/>
              <a:t>6</a:t>
            </a:r>
            <a:r>
              <a:rPr dirty="0" smtClean="0"/>
              <a:t> </a:t>
            </a:r>
            <a:r>
              <a:rPr b="0" dirty="0" smtClean="0"/>
              <a:t>|</a:t>
            </a:r>
            <a:r>
              <a:rPr lang="es-ES" b="0" dirty="0" smtClean="0"/>
              <a:t>MANTENIMIENTO DE MOTORES</a:t>
            </a:r>
            <a:endParaRPr b="0" dirty="0"/>
          </a:p>
        </p:txBody>
      </p:sp>
      <p:sp>
        <p:nvSpPr>
          <p:cNvPr id="139" name="Google Shape;77;p37"/>
          <p:cNvSpPr txBox="1"/>
          <p:nvPr/>
        </p:nvSpPr>
        <p:spPr>
          <a:xfrm>
            <a:off x="365425" y="2026107"/>
            <a:ext cx="1444326" cy="415466"/>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500" b="1">
                <a:latin typeface="Calibri"/>
                <a:ea typeface="Calibri"/>
                <a:cs typeface="Calibri"/>
                <a:sym typeface="Calibri"/>
              </a:defRPr>
            </a:lvl1pPr>
          </a:lstStyle>
          <a:p>
            <a:r>
              <a:rPr dirty="0"/>
              <a:t>ACTIVIDAD </a:t>
            </a:r>
            <a:r>
              <a:rPr lang="es-ES" dirty="0" smtClean="0"/>
              <a:t>17</a:t>
            </a:r>
            <a:endParaRPr dirty="0"/>
          </a:p>
        </p:txBody>
      </p:sp>
      <p:sp>
        <p:nvSpPr>
          <p:cNvPr id="140" name="Google Shape;78;p37"/>
          <p:cNvSpPr txBox="1"/>
          <p:nvPr/>
        </p:nvSpPr>
        <p:spPr>
          <a:xfrm>
            <a:off x="365424" y="2200686"/>
            <a:ext cx="6481767" cy="118183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spAutoFit/>
          </a:bodyPr>
          <a:lstStyle/>
          <a:p>
            <a:pPr>
              <a:lnSpc>
                <a:spcPct val="90000"/>
              </a:lnSpc>
              <a:defRPr sz="3600" b="1">
                <a:solidFill>
                  <a:srgbClr val="741B47"/>
                </a:solidFill>
                <a:latin typeface="Calibri"/>
                <a:ea typeface="Calibri"/>
                <a:cs typeface="Calibri"/>
                <a:sym typeface="Calibri"/>
              </a:defRPr>
            </a:pPr>
            <a:r>
              <a:rPr lang="es-ES" dirty="0"/>
              <a:t>SISTEMAS DE ALIMENTACIÓN</a:t>
            </a:r>
          </a:p>
          <a:p>
            <a:pPr>
              <a:lnSpc>
                <a:spcPct val="90000"/>
              </a:lnSpc>
              <a:defRPr sz="3600" b="1">
                <a:solidFill>
                  <a:srgbClr val="741B47"/>
                </a:solidFill>
                <a:latin typeface="Calibri"/>
                <a:ea typeface="Calibri"/>
                <a:cs typeface="Calibri"/>
                <a:sym typeface="Calibri"/>
              </a:defRPr>
            </a:pPr>
            <a:r>
              <a:rPr lang="es-ES" dirty="0"/>
              <a:t>DE </a:t>
            </a:r>
            <a:r>
              <a:rPr lang="es-ES" dirty="0" smtClean="0"/>
              <a:t>COMBUSTIBLE 4</a:t>
            </a:r>
            <a:endParaRPr dirty="0">
              <a:solidFill>
                <a:srgbClr val="FF0000"/>
              </a:solidFill>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771" y="2883918"/>
            <a:ext cx="6159500" cy="4013200"/>
          </a:xfrm>
          <a:prstGeom prst="rect">
            <a:avLst/>
          </a:prstGeom>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Google Shape;52;p28"/>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a:p>
        </p:txBody>
      </p:sp>
      <p:grpSp>
        <p:nvGrpSpPr>
          <p:cNvPr id="399" name="Google Shape;320;p21"/>
          <p:cNvGrpSpPr/>
          <p:nvPr/>
        </p:nvGrpSpPr>
        <p:grpSpPr>
          <a:xfrm>
            <a:off x="383456" y="2370246"/>
            <a:ext cx="8839201" cy="3238194"/>
            <a:chOff x="0" y="0"/>
            <a:chExt cx="8839200" cy="3238192"/>
          </a:xfrm>
        </p:grpSpPr>
        <p:sp>
          <p:nvSpPr>
            <p:cNvPr id="397" name="Rectángulo redondeado"/>
            <p:cNvSpPr/>
            <p:nvPr/>
          </p:nvSpPr>
          <p:spPr>
            <a:xfrm>
              <a:off x="0" y="0"/>
              <a:ext cx="8839201" cy="3238193"/>
            </a:xfrm>
            <a:prstGeom prst="roundRect">
              <a:avLst>
                <a:gd name="adj" fmla="val 16667"/>
              </a:avLst>
            </a:prstGeom>
            <a:solidFill>
              <a:srgbClr val="FFFFFF"/>
            </a:solidFill>
            <a:ln w="9525" cap="flat">
              <a:solidFill>
                <a:schemeClr val="accent2">
                  <a:lumOff val="21764"/>
                </a:schemeClr>
              </a:solidFill>
              <a:prstDash val="solid"/>
              <a:round/>
            </a:ln>
            <a:effectLst/>
          </p:spPr>
          <p:txBody>
            <a:bodyPr wrap="square" lIns="0" tIns="0" rIns="0" bIns="0" numCol="1" anchor="ctr">
              <a:noAutofit/>
            </a:bodyPr>
            <a:lstStyle/>
            <a:p>
              <a:endParaRPr/>
            </a:p>
          </p:txBody>
        </p:sp>
        <p:sp>
          <p:nvSpPr>
            <p:cNvPr id="398" name="Texto"/>
            <p:cNvSpPr txBox="1"/>
            <p:nvPr/>
          </p:nvSpPr>
          <p:spPr>
            <a:xfrm>
              <a:off x="158076" y="1428979"/>
              <a:ext cx="8523049"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sp>
        <p:nvSpPr>
          <p:cNvPr id="400" name="Google Shape;321;p21"/>
          <p:cNvSpPr/>
          <p:nvPr/>
        </p:nvSpPr>
        <p:spPr>
          <a:xfrm>
            <a:off x="5279923" y="7354529"/>
            <a:ext cx="2723536" cy="205147"/>
          </a:xfrm>
          <a:prstGeom prst="rect">
            <a:avLst/>
          </a:prstGeom>
          <a:solidFill>
            <a:srgbClr val="FFFFFF"/>
          </a:solidFill>
          <a:ln w="12700">
            <a:miter lim="400000"/>
          </a:ln>
        </p:spPr>
        <p:txBody>
          <a:bodyPr lIns="0" tIns="0" rIns="0" bIns="0" anchor="ctr"/>
          <a:lstStyle/>
          <a:p>
            <a:pPr algn="ctr">
              <a:defRPr>
                <a:solidFill>
                  <a:srgbClr val="FFFFFF"/>
                </a:solidFill>
              </a:defRPr>
            </a:pPr>
            <a:endParaRPr/>
          </a:p>
        </p:txBody>
      </p:sp>
      <p:pic>
        <p:nvPicPr>
          <p:cNvPr id="401" name="Google Shape;322;p21" descr="Google Shape;322;p21"/>
          <p:cNvPicPr>
            <a:picLocks noChangeAspect="1"/>
          </p:cNvPicPr>
          <p:nvPr/>
        </p:nvPicPr>
        <p:blipFill>
          <a:blip r:embed="rId2">
            <a:extLst/>
          </a:blip>
          <a:stretch>
            <a:fillRect/>
          </a:stretch>
        </p:blipFill>
        <p:spPr>
          <a:xfrm>
            <a:off x="5102940" y="2710743"/>
            <a:ext cx="5190655" cy="4917757"/>
          </a:xfrm>
          <a:prstGeom prst="rect">
            <a:avLst/>
          </a:prstGeom>
          <a:ln w="12700">
            <a:miter lim="400000"/>
          </a:ln>
        </p:spPr>
      </p:pic>
      <p:sp>
        <p:nvSpPr>
          <p:cNvPr id="402" name="Google Shape;323;p21"/>
          <p:cNvSpPr txBox="1"/>
          <p:nvPr/>
        </p:nvSpPr>
        <p:spPr>
          <a:xfrm>
            <a:off x="375974" y="1265366"/>
            <a:ext cx="8950502"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TICKET DE SALIDA</a:t>
            </a:r>
          </a:p>
        </p:txBody>
      </p:sp>
      <p:sp>
        <p:nvSpPr>
          <p:cNvPr id="403" name="Google Shape;324;p21"/>
          <p:cNvSpPr txBox="1"/>
          <p:nvPr/>
        </p:nvSpPr>
        <p:spPr>
          <a:xfrm>
            <a:off x="366450" y="996495"/>
            <a:ext cx="4700400" cy="600810"/>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b="1">
                <a:latin typeface="Calibri"/>
                <a:ea typeface="Calibri"/>
                <a:cs typeface="Calibri"/>
                <a:sym typeface="Calibri"/>
              </a:defRPr>
            </a:lvl1pPr>
          </a:lstStyle>
          <a:p>
            <a:r>
              <a:t>ANTES DE TERMINAR:</a:t>
            </a:r>
          </a:p>
        </p:txBody>
      </p:sp>
      <p:sp>
        <p:nvSpPr>
          <p:cNvPr id="404" name="Google Shape;325;p21"/>
          <p:cNvSpPr txBox="1"/>
          <p:nvPr/>
        </p:nvSpPr>
        <p:spPr>
          <a:xfrm>
            <a:off x="958647" y="2831569"/>
            <a:ext cx="5455216" cy="2689165"/>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p>
            <a:pPr>
              <a:lnSpc>
                <a:spcPct val="115000"/>
              </a:lnSpc>
              <a:defRPr sz="2000" b="1">
                <a:solidFill>
                  <a:srgbClr val="FF0000"/>
                </a:solidFill>
                <a:latin typeface="Calibri"/>
                <a:ea typeface="Calibri"/>
                <a:cs typeface="Calibri"/>
                <a:sym typeface="Calibri"/>
              </a:defRPr>
            </a:pPr>
            <a:r>
              <a:rPr lang="es-ES" dirty="0">
                <a:solidFill>
                  <a:srgbClr val="751A47"/>
                </a:solidFill>
              </a:rPr>
              <a:t>SISTEMAS DE ALIMENTACIÓN DE </a:t>
            </a:r>
            <a:r>
              <a:rPr lang="es-ES" dirty="0">
                <a:solidFill>
                  <a:srgbClr val="FF0000"/>
                </a:solidFill>
              </a:rPr>
              <a:t>COMBUSTIBLE 4</a:t>
            </a:r>
          </a:p>
          <a:p>
            <a:pPr>
              <a:lnSpc>
                <a:spcPct val="115000"/>
              </a:lnSpc>
            </a:pPr>
            <a:endParaRPr sz="1600" dirty="0">
              <a:latin typeface="Calibri"/>
              <a:ea typeface="Calibri"/>
              <a:cs typeface="Calibri"/>
              <a:sym typeface="Calibri"/>
            </a:endParaRPr>
          </a:p>
          <a:p>
            <a:pPr>
              <a:lnSpc>
                <a:spcPct val="115000"/>
              </a:lnSpc>
              <a:defRPr sz="1600">
                <a:latin typeface="Calibri"/>
                <a:ea typeface="Calibri"/>
                <a:cs typeface="Calibri"/>
                <a:sym typeface="Calibri"/>
              </a:defRPr>
            </a:pPr>
            <a:r>
              <a:rPr dirty="0"/>
              <a:t>¡No olvides contestar la Autoevaluación y entregar el </a:t>
            </a:r>
            <a:r>
              <a:rPr dirty="0" smtClean="0"/>
              <a:t>Ticket</a:t>
            </a:r>
            <a:r>
              <a:rPr lang="es-ES" dirty="0" smtClean="0"/>
              <a:t/>
            </a:r>
            <a:br>
              <a:rPr lang="es-ES" dirty="0" smtClean="0"/>
            </a:br>
            <a:r>
              <a:rPr dirty="0" smtClean="0"/>
              <a:t>de </a:t>
            </a:r>
            <a:r>
              <a:rPr dirty="0"/>
              <a:t>Salida!</a:t>
            </a:r>
          </a:p>
          <a:p>
            <a:pPr>
              <a:lnSpc>
                <a:spcPct val="115000"/>
              </a:lnSpc>
            </a:pPr>
            <a:endParaRPr sz="1600" dirty="0"/>
          </a:p>
          <a:p>
            <a:pPr>
              <a:lnSpc>
                <a:spcPct val="115000"/>
              </a:lnSpc>
              <a:defRPr sz="2100" b="1">
                <a:solidFill>
                  <a:srgbClr val="741B47"/>
                </a:solidFill>
                <a:latin typeface="Calibri"/>
                <a:ea typeface="Calibri"/>
                <a:cs typeface="Calibri"/>
                <a:sym typeface="Calibri"/>
              </a:defRPr>
            </a:pPr>
            <a:r>
              <a:rPr dirty="0"/>
              <a:t>¡Hasta la próxima! </a:t>
            </a:r>
            <a:endParaRPr dirty="0">
              <a:latin typeface="+mj-lt"/>
              <a:ea typeface="+mj-ea"/>
              <a:cs typeface="+mj-cs"/>
              <a:sym typeface="Arial"/>
            </a:endParaRPr>
          </a:p>
          <a:p>
            <a:pPr>
              <a:defRPr sz="1600"/>
            </a:pPr>
            <a:r>
              <a:rPr sz="2100" b="1" dirty="0">
                <a:solidFill>
                  <a:srgbClr val="741B47"/>
                </a:solidFill>
              </a:rPr>
              <a:t/>
            </a:r>
            <a:br>
              <a:rPr sz="2100" b="1" dirty="0">
                <a:solidFill>
                  <a:srgbClr val="741B47"/>
                </a:solidFill>
              </a:rPr>
            </a:br>
            <a:endParaRPr sz="2100" b="1" dirty="0">
              <a:solidFill>
                <a:srgbClr val="741B47"/>
              </a:solidFill>
            </a:endParaRPr>
          </a:p>
        </p:txBody>
      </p:sp>
      <p:pic>
        <p:nvPicPr>
          <p:cNvPr id="405" name="Google Shape;326;p21" descr="Google Shape;326;p21"/>
          <p:cNvPicPr>
            <a:picLocks noChangeAspect="1"/>
          </p:cNvPicPr>
          <p:nvPr/>
        </p:nvPicPr>
        <p:blipFill>
          <a:blip r:embed="rId3">
            <a:extLst/>
          </a:blip>
          <a:stretch>
            <a:fillRect/>
          </a:stretch>
        </p:blipFill>
        <p:spPr>
          <a:xfrm>
            <a:off x="3210792" y="4159041"/>
            <a:ext cx="673177" cy="60372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Google Shape;25;p27"/>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
        <p:nvSpPr>
          <p:cNvPr id="144" name="Google Shape;35;p28"/>
          <p:cNvSpPr/>
          <p:nvPr/>
        </p:nvSpPr>
        <p:spPr>
          <a:xfrm rot="10800000" flipH="1">
            <a:off x="181649" y="822024"/>
            <a:ext cx="9356702" cy="65313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5882"/>
            </a:srgbClr>
          </a:solidFill>
          <a:ln w="12700">
            <a:miter lim="400000"/>
          </a:ln>
        </p:spPr>
        <p:txBody>
          <a:bodyPr lIns="45719" rIns="45719" anchor="ctr"/>
          <a:lstStyle/>
          <a:p>
            <a:endParaRPr/>
          </a:p>
        </p:txBody>
      </p:sp>
      <p:grpSp>
        <p:nvGrpSpPr>
          <p:cNvPr id="11" name="Google Shape;101;p3"/>
          <p:cNvGrpSpPr/>
          <p:nvPr/>
        </p:nvGrpSpPr>
        <p:grpSpPr>
          <a:xfrm>
            <a:off x="481781" y="1887795"/>
            <a:ext cx="4090219" cy="3898856"/>
            <a:chOff x="0" y="0"/>
            <a:chExt cx="4090218" cy="3116824"/>
          </a:xfrm>
        </p:grpSpPr>
        <p:sp>
          <p:nvSpPr>
            <p:cNvPr id="12" name="Rectángulo redondeado"/>
            <p:cNvSpPr/>
            <p:nvPr/>
          </p:nvSpPr>
          <p:spPr>
            <a:xfrm>
              <a:off x="0" y="0"/>
              <a:ext cx="4090219" cy="3116825"/>
            </a:xfrm>
            <a:prstGeom prst="roundRect">
              <a:avLst>
                <a:gd name="adj" fmla="val 8420"/>
              </a:avLst>
            </a:prstGeom>
            <a:solidFill>
              <a:srgbClr val="FFFFFF"/>
            </a:solidFill>
            <a:ln w="9525" cap="flat">
              <a:solidFill>
                <a:schemeClr val="accent2">
                  <a:lumOff val="21764"/>
                </a:schemeClr>
              </a:solidFill>
              <a:prstDash val="solid"/>
              <a:round/>
            </a:ln>
            <a:effectLst/>
          </p:spPr>
          <p:txBody>
            <a:bodyPr wrap="square" lIns="45719" tIns="45719" rIns="45719" bIns="45719" numCol="1" anchor="ctr">
              <a:noAutofit/>
            </a:bodyPr>
            <a:lstStyle/>
            <a:p>
              <a:endParaRPr/>
            </a:p>
          </p:txBody>
        </p:sp>
        <p:sp>
          <p:nvSpPr>
            <p:cNvPr id="13" name="Texto"/>
            <p:cNvSpPr txBox="1"/>
            <p:nvPr/>
          </p:nvSpPr>
          <p:spPr>
            <a:xfrm>
              <a:off x="76864" y="1368295"/>
              <a:ext cx="3936491"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pic>
        <p:nvPicPr>
          <p:cNvPr id="14" name="Imagen 21" descr="Imagen 21"/>
          <p:cNvPicPr>
            <a:picLocks noChangeAspect="1"/>
          </p:cNvPicPr>
          <p:nvPr/>
        </p:nvPicPr>
        <p:blipFill>
          <a:blip r:embed="rId2">
            <a:extLst/>
          </a:blip>
          <a:stretch>
            <a:fillRect/>
          </a:stretch>
        </p:blipFill>
        <p:spPr>
          <a:xfrm>
            <a:off x="375974" y="1796209"/>
            <a:ext cx="719663" cy="686190"/>
          </a:xfrm>
          <a:prstGeom prst="rect">
            <a:avLst/>
          </a:prstGeom>
          <a:ln w="12700">
            <a:miter lim="400000"/>
          </a:ln>
        </p:spPr>
      </p:pic>
      <p:sp>
        <p:nvSpPr>
          <p:cNvPr id="15" name="Google Shape;95;p3"/>
          <p:cNvSpPr txBox="1"/>
          <p:nvPr/>
        </p:nvSpPr>
        <p:spPr>
          <a:xfrm>
            <a:off x="375975" y="1265366"/>
            <a:ext cx="4864619"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dirty="0"/>
              <a:t>OBJETIVO DE APRENDIZAJE</a:t>
            </a:r>
          </a:p>
        </p:txBody>
      </p:sp>
      <p:pic>
        <p:nvPicPr>
          <p:cNvPr id="16" name="Imagen 26" descr="Imagen 26"/>
          <p:cNvPicPr>
            <a:picLocks noChangeAspect="1"/>
          </p:cNvPicPr>
          <p:nvPr/>
        </p:nvPicPr>
        <p:blipFill>
          <a:blip r:embed="rId3">
            <a:extLst/>
          </a:blip>
          <a:stretch>
            <a:fillRect/>
          </a:stretch>
        </p:blipFill>
        <p:spPr>
          <a:xfrm>
            <a:off x="3485784" y="2354963"/>
            <a:ext cx="5849285" cy="4478455"/>
          </a:xfrm>
          <a:prstGeom prst="rect">
            <a:avLst/>
          </a:prstGeom>
          <a:ln w="12700">
            <a:miter lim="400000"/>
          </a:ln>
        </p:spPr>
      </p:pic>
      <p:sp>
        <p:nvSpPr>
          <p:cNvPr id="17" name="Google Shape;84;p38"/>
          <p:cNvSpPr txBox="1"/>
          <p:nvPr/>
        </p:nvSpPr>
        <p:spPr>
          <a:xfrm>
            <a:off x="841992" y="2017772"/>
            <a:ext cx="3707737" cy="3582487"/>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115000"/>
              </a:lnSpc>
              <a:defRPr sz="1600">
                <a:latin typeface="Calibri"/>
                <a:ea typeface="Calibri"/>
                <a:cs typeface="Calibri"/>
                <a:sym typeface="Calibri"/>
              </a:defRPr>
            </a:lvl1pPr>
          </a:lstStyle>
          <a:p>
            <a:r>
              <a:rPr lang="es-ES_tradnl" dirty="0"/>
              <a:t> </a:t>
            </a:r>
            <a:r>
              <a:rPr lang="es-ES_tradnl" dirty="0" smtClean="0"/>
              <a:t>     </a:t>
            </a:r>
            <a:r>
              <a:rPr lang="es-ES_tradnl" dirty="0"/>
              <a:t>Inspeccionar y diagnosticar </a:t>
            </a:r>
            <a:r>
              <a:rPr lang="es-ES_tradnl" dirty="0" smtClean="0"/>
              <a:t>averías</a:t>
            </a:r>
            <a:br>
              <a:rPr lang="es-ES_tradnl" dirty="0" smtClean="0"/>
            </a:br>
            <a:r>
              <a:rPr lang="es-ES_tradnl" dirty="0" smtClean="0"/>
              <a:t>y fallas </a:t>
            </a:r>
            <a:r>
              <a:rPr lang="es-ES_tradnl" dirty="0"/>
              <a:t>en el funcionamiento mecánico, eléctrico o electrónico de vehículos motorizados, identificando el o los sistemas y componentes </a:t>
            </a:r>
            <a:r>
              <a:rPr lang="es-ES_tradnl" dirty="0" smtClean="0"/>
              <a:t>comprometidos,</a:t>
            </a:r>
          </a:p>
          <a:p>
            <a:r>
              <a:rPr lang="es-ES_tradnl" dirty="0" smtClean="0"/>
              <a:t>realizando </a:t>
            </a:r>
            <a:r>
              <a:rPr lang="es-ES_tradnl" dirty="0"/>
              <a:t>mediciones y </a:t>
            </a:r>
            <a:r>
              <a:rPr lang="es-ES_tradnl" dirty="0" smtClean="0"/>
              <a:t>controles de </a:t>
            </a:r>
            <a:r>
              <a:rPr lang="es-ES_tradnl" dirty="0"/>
              <a:t>verificación de </a:t>
            </a:r>
            <a:r>
              <a:rPr lang="es-ES_tradnl" dirty="0" smtClean="0"/>
              <a:t>distintas </a:t>
            </a:r>
          </a:p>
          <a:p>
            <a:r>
              <a:rPr lang="es-ES_tradnl" dirty="0" smtClean="0"/>
              <a:t>magnitudes mediante</a:t>
            </a:r>
            <a:br>
              <a:rPr lang="es-ES_tradnl" dirty="0" smtClean="0"/>
            </a:br>
            <a:r>
              <a:rPr lang="es-ES_tradnl" dirty="0" smtClean="0"/>
              <a:t>instrumentos </a:t>
            </a:r>
            <a:r>
              <a:rPr lang="es-ES_tradnl" dirty="0"/>
              <a:t>análogos </a:t>
            </a:r>
            <a:r>
              <a:rPr lang="es-ES_tradnl" dirty="0" smtClean="0"/>
              <a:t>y</a:t>
            </a:r>
            <a:br>
              <a:rPr lang="es-ES_tradnl" dirty="0" smtClean="0"/>
            </a:br>
            <a:r>
              <a:rPr lang="es-ES_tradnl" dirty="0" smtClean="0"/>
              <a:t>digitales, con </a:t>
            </a:r>
            <a:r>
              <a:rPr lang="es-ES_tradnl" dirty="0"/>
              <a:t>referencia a las especificaciones </a:t>
            </a:r>
            <a:r>
              <a:rPr lang="es-ES_tradnl" dirty="0" smtClean="0"/>
              <a:t>técnicas</a:t>
            </a:r>
            <a:br>
              <a:rPr lang="es-ES_tradnl" dirty="0" smtClean="0"/>
            </a:br>
            <a:r>
              <a:rPr lang="es-ES_tradnl" dirty="0" smtClean="0"/>
              <a:t>del </a:t>
            </a:r>
            <a:r>
              <a:rPr lang="es-ES_tradnl" dirty="0"/>
              <a:t>fabricante.</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Google Shape;111;p3"/>
          <p:cNvSpPr txBox="1"/>
          <p:nvPr/>
        </p:nvSpPr>
        <p:spPr>
          <a:xfrm>
            <a:off x="572273" y="2241783"/>
            <a:ext cx="5782098" cy="433933"/>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90000"/>
              </a:lnSpc>
              <a:defRPr sz="1800" b="1">
                <a:solidFill>
                  <a:srgbClr val="741B47"/>
                </a:solidFill>
                <a:latin typeface="Calibri"/>
                <a:ea typeface="Calibri"/>
                <a:cs typeface="Calibri"/>
                <a:sym typeface="Calibri"/>
              </a:defRPr>
            </a:lvl1pPr>
          </a:lstStyle>
          <a:p>
            <a:r>
              <a:rPr lang="es-ES" dirty="0" smtClean="0"/>
              <a:t>SISTEMAS DE ALIMENTACIÓN DE </a:t>
            </a:r>
            <a:r>
              <a:rPr lang="es-ES" dirty="0" smtClean="0">
                <a:solidFill>
                  <a:srgbClr val="FF0000"/>
                </a:solidFill>
              </a:rPr>
              <a:t>COMBUSTIBLE </a:t>
            </a:r>
            <a:r>
              <a:rPr lang="es-ES" dirty="0">
                <a:solidFill>
                  <a:srgbClr val="FF0000"/>
                </a:solidFill>
              </a:rPr>
              <a:t>3</a:t>
            </a:r>
            <a:endParaRPr dirty="0">
              <a:solidFill>
                <a:srgbClr val="FF0000"/>
              </a:solidFill>
            </a:endParaRPr>
          </a:p>
        </p:txBody>
      </p:sp>
      <p:sp>
        <p:nvSpPr>
          <p:cNvPr id="21" name="Google Shape;109;p3"/>
          <p:cNvSpPr txBox="1"/>
          <p:nvPr/>
        </p:nvSpPr>
        <p:spPr>
          <a:xfrm>
            <a:off x="375974" y="1265366"/>
            <a:ext cx="8950502"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rPr dirty="0"/>
              <a:t>¿QUÉ APRENDIMOS LA ACTIVIDAD ANTERIOR?</a:t>
            </a:r>
          </a:p>
        </p:txBody>
      </p:sp>
      <p:sp>
        <p:nvSpPr>
          <p:cNvPr id="22" name="Google Shape;134;p4"/>
          <p:cNvSpPr txBox="1"/>
          <p:nvPr/>
        </p:nvSpPr>
        <p:spPr>
          <a:xfrm>
            <a:off x="366450" y="1044609"/>
            <a:ext cx="4700400" cy="40007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b="1">
                <a:latin typeface="Calibri"/>
                <a:ea typeface="Calibri"/>
                <a:cs typeface="Calibri"/>
                <a:sym typeface="Calibri"/>
              </a:defRPr>
            </a:lvl1pPr>
          </a:lstStyle>
          <a:p>
            <a:r>
              <a:rPr lang="es-ES" dirty="0" smtClean="0"/>
              <a:t>RECORDEMOS</a:t>
            </a:r>
            <a:endParaRPr dirty="0"/>
          </a:p>
        </p:txBody>
      </p:sp>
      <p:sp>
        <p:nvSpPr>
          <p:cNvPr id="23" name="Google Shape;34;p25"/>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dirty="0"/>
          </a:p>
        </p:txBody>
      </p:sp>
      <p:grpSp>
        <p:nvGrpSpPr>
          <p:cNvPr id="50" name="Agrupar 49"/>
          <p:cNvGrpSpPr/>
          <p:nvPr/>
        </p:nvGrpSpPr>
        <p:grpSpPr>
          <a:xfrm>
            <a:off x="298987" y="2894103"/>
            <a:ext cx="4970725" cy="966744"/>
            <a:chOff x="312474" y="2947118"/>
            <a:chExt cx="4970725" cy="966744"/>
          </a:xfrm>
        </p:grpSpPr>
        <p:sp>
          <p:nvSpPr>
            <p:cNvPr id="51" name="Google Shape;121;p3"/>
            <p:cNvSpPr txBox="1"/>
            <p:nvPr/>
          </p:nvSpPr>
          <p:spPr>
            <a:xfrm>
              <a:off x="775665" y="2968842"/>
              <a:ext cx="4482134" cy="923297"/>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defRPr sz="1600">
                  <a:latin typeface="Calibri"/>
                  <a:ea typeface="Calibri"/>
                  <a:cs typeface="Calibri"/>
                  <a:sym typeface="Calibri"/>
                </a:defRPr>
              </a:lvl1pPr>
            </a:lstStyle>
            <a:p>
              <a:r>
                <a:rPr lang="es-ES" dirty="0"/>
                <a:t>Identificaste  el mantenimiento correctivo del sistema de alimentación de combustible, de acuerdo a lo propuesto en el manual del fabricante.</a:t>
              </a:r>
            </a:p>
          </p:txBody>
        </p:sp>
        <p:sp>
          <p:nvSpPr>
            <p:cNvPr id="52" name="Rectángulo redondeado"/>
            <p:cNvSpPr/>
            <p:nvPr/>
          </p:nvSpPr>
          <p:spPr>
            <a:xfrm>
              <a:off x="476510" y="2947118"/>
              <a:ext cx="4806689" cy="966744"/>
            </a:xfrm>
            <a:prstGeom prst="roundRect">
              <a:avLst>
                <a:gd name="adj" fmla="val 12346"/>
              </a:avLst>
            </a:prstGeom>
            <a:ln>
              <a:solidFill>
                <a:schemeClr val="accent2">
                  <a:lumOff val="21764"/>
                </a:schemeClr>
              </a:solidFill>
            </a:ln>
          </p:spPr>
          <p:txBody>
            <a:bodyPr lIns="0" tIns="0" rIns="0" bIns="0" anchor="ctr"/>
            <a:lstStyle/>
            <a:p>
              <a:endParaRPr/>
            </a:p>
          </p:txBody>
        </p:sp>
        <p:grpSp>
          <p:nvGrpSpPr>
            <p:cNvPr id="53" name="Google Shape;115;p3"/>
            <p:cNvGrpSpPr/>
            <p:nvPr/>
          </p:nvGrpSpPr>
          <p:grpSpPr>
            <a:xfrm>
              <a:off x="312474" y="3122730"/>
              <a:ext cx="376202" cy="615521"/>
              <a:chOff x="0" y="-39676"/>
              <a:chExt cx="376201" cy="615520"/>
            </a:xfrm>
          </p:grpSpPr>
          <p:sp>
            <p:nvSpPr>
              <p:cNvPr id="54" name="Google Shape;116;p3"/>
              <p:cNvSpPr/>
              <p:nvPr/>
            </p:nvSpPr>
            <p:spPr>
              <a:xfrm>
                <a:off x="0" y="84708"/>
                <a:ext cx="37620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55" name="Google Shape;117;p3"/>
              <p:cNvSpPr txBox="1"/>
              <p:nvPr/>
            </p:nvSpPr>
            <p:spPr>
              <a:xfrm>
                <a:off x="9524" y="-39676"/>
                <a:ext cx="300302" cy="6155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lang="es-ES" dirty="0" smtClean="0"/>
                  <a:t>1</a:t>
                </a:r>
                <a:endParaRPr dirty="0"/>
              </a:p>
            </p:txBody>
          </p:sp>
        </p:grpSp>
      </p:grpSp>
      <p:grpSp>
        <p:nvGrpSpPr>
          <p:cNvPr id="56" name="Agrupar 55"/>
          <p:cNvGrpSpPr/>
          <p:nvPr/>
        </p:nvGrpSpPr>
        <p:grpSpPr>
          <a:xfrm>
            <a:off x="298987" y="4171635"/>
            <a:ext cx="4970725" cy="1327297"/>
            <a:chOff x="312474" y="2947117"/>
            <a:chExt cx="4970725" cy="1327297"/>
          </a:xfrm>
        </p:grpSpPr>
        <p:sp>
          <p:nvSpPr>
            <p:cNvPr id="57" name="Google Shape;121;p3"/>
            <p:cNvSpPr txBox="1"/>
            <p:nvPr/>
          </p:nvSpPr>
          <p:spPr>
            <a:xfrm>
              <a:off x="775665" y="3015550"/>
              <a:ext cx="4482134" cy="1169519"/>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defRPr sz="1600">
                  <a:latin typeface="Calibri"/>
                  <a:ea typeface="Calibri"/>
                  <a:cs typeface="Calibri"/>
                  <a:sym typeface="Calibri"/>
                </a:defRPr>
              </a:lvl1pPr>
            </a:lstStyle>
            <a:p>
              <a:r>
                <a:rPr lang="es-ES" dirty="0"/>
                <a:t>Aplicaste  el mantenimiento correctivo a un automóvil, considerando las funciones del sistema de alimentación de combustible, según lo propuesto en el manual de servicio.</a:t>
              </a:r>
            </a:p>
          </p:txBody>
        </p:sp>
        <p:sp>
          <p:nvSpPr>
            <p:cNvPr id="58" name="Rectángulo redondeado"/>
            <p:cNvSpPr/>
            <p:nvPr/>
          </p:nvSpPr>
          <p:spPr>
            <a:xfrm>
              <a:off x="476510" y="2947117"/>
              <a:ext cx="4806689" cy="1327297"/>
            </a:xfrm>
            <a:prstGeom prst="roundRect">
              <a:avLst>
                <a:gd name="adj" fmla="val 12346"/>
              </a:avLst>
            </a:prstGeom>
            <a:ln>
              <a:solidFill>
                <a:schemeClr val="accent2">
                  <a:lumOff val="21764"/>
                </a:schemeClr>
              </a:solidFill>
            </a:ln>
          </p:spPr>
          <p:txBody>
            <a:bodyPr lIns="0" tIns="0" rIns="0" bIns="0" anchor="ctr"/>
            <a:lstStyle/>
            <a:p>
              <a:endParaRPr/>
            </a:p>
          </p:txBody>
        </p:sp>
        <p:grpSp>
          <p:nvGrpSpPr>
            <p:cNvPr id="59" name="Google Shape;115;p3"/>
            <p:cNvGrpSpPr/>
            <p:nvPr/>
          </p:nvGrpSpPr>
          <p:grpSpPr>
            <a:xfrm>
              <a:off x="312474" y="3320527"/>
              <a:ext cx="376202" cy="559565"/>
              <a:chOff x="0" y="158121"/>
              <a:chExt cx="376201" cy="559564"/>
            </a:xfrm>
          </p:grpSpPr>
          <p:sp>
            <p:nvSpPr>
              <p:cNvPr id="60" name="Google Shape;116;p3"/>
              <p:cNvSpPr/>
              <p:nvPr/>
            </p:nvSpPr>
            <p:spPr>
              <a:xfrm>
                <a:off x="0" y="254527"/>
                <a:ext cx="37620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61" name="Google Shape;117;p3"/>
              <p:cNvSpPr txBox="1"/>
              <p:nvPr/>
            </p:nvSpPr>
            <p:spPr>
              <a:xfrm>
                <a:off x="9524" y="158121"/>
                <a:ext cx="300302" cy="5595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lang="es-ES" dirty="0" smtClean="0"/>
                  <a:t>2</a:t>
                </a:r>
                <a:endParaRPr dirty="0"/>
              </a:p>
            </p:txBody>
          </p:sp>
        </p:grpSp>
      </p:grpSp>
      <p:sp>
        <p:nvSpPr>
          <p:cNvPr id="62" name="Google Shape;110;p3"/>
          <p:cNvSpPr/>
          <p:nvPr/>
        </p:nvSpPr>
        <p:spPr>
          <a:xfrm>
            <a:off x="5026616" y="3630159"/>
            <a:ext cx="696537" cy="696535"/>
          </a:xfrm>
          <a:prstGeom prst="ellipse">
            <a:avLst/>
          </a:prstGeom>
          <a:solidFill>
            <a:srgbClr val="FFFFFF"/>
          </a:solidFill>
          <a:ln w="12700">
            <a:miter lim="400000"/>
          </a:ln>
        </p:spPr>
        <p:txBody>
          <a:bodyPr lIns="0" tIns="0" rIns="0" bIns="0" anchor="ctr"/>
          <a:lstStyle/>
          <a:p>
            <a:pPr algn="ctr">
              <a:defRPr>
                <a:solidFill>
                  <a:srgbClr val="FFFFFF"/>
                </a:solidFill>
              </a:defRPr>
            </a:pPr>
            <a:endParaRPr/>
          </a:p>
        </p:txBody>
      </p:sp>
      <p:pic>
        <p:nvPicPr>
          <p:cNvPr id="63" name="Google Shape;124;p3" descr="Google Shape;124;p3"/>
          <p:cNvPicPr>
            <a:picLocks noChangeAspect="1"/>
          </p:cNvPicPr>
          <p:nvPr/>
        </p:nvPicPr>
        <p:blipFill>
          <a:blip r:embed="rId2">
            <a:extLst/>
          </a:blip>
          <a:stretch>
            <a:fillRect/>
          </a:stretch>
        </p:blipFill>
        <p:spPr>
          <a:xfrm>
            <a:off x="4844760" y="2500812"/>
            <a:ext cx="4863918" cy="460819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Google Shape;34;p25"/>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
        <p:nvSpPr>
          <p:cNvPr id="174" name="Google Shape;129;p4"/>
          <p:cNvSpPr txBox="1"/>
          <p:nvPr/>
        </p:nvSpPr>
        <p:spPr>
          <a:xfrm>
            <a:off x="375974" y="1265366"/>
            <a:ext cx="8950502"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ANTES DE COMENZAR</a:t>
            </a:r>
          </a:p>
        </p:txBody>
      </p:sp>
      <p:sp>
        <p:nvSpPr>
          <p:cNvPr id="180" name="Google Shape;134;p4"/>
          <p:cNvSpPr txBox="1"/>
          <p:nvPr/>
        </p:nvSpPr>
        <p:spPr>
          <a:xfrm>
            <a:off x="366450" y="992483"/>
            <a:ext cx="4700400" cy="608834"/>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b="1">
                <a:latin typeface="Calibri"/>
                <a:ea typeface="Calibri"/>
                <a:cs typeface="Calibri"/>
                <a:sym typeface="Calibri"/>
              </a:defRPr>
            </a:lvl1pPr>
          </a:lstStyle>
          <a:p>
            <a:r>
              <a:t>ALGUNAS PREGUNTAS</a:t>
            </a:r>
          </a:p>
        </p:txBody>
      </p:sp>
      <p:pic>
        <p:nvPicPr>
          <p:cNvPr id="190" name="Google Shape;145;p4" descr="Google Shape;145;p4"/>
          <p:cNvPicPr>
            <a:picLocks noChangeAspect="1"/>
          </p:cNvPicPr>
          <p:nvPr/>
        </p:nvPicPr>
        <p:blipFill>
          <a:blip r:embed="rId2">
            <a:extLst/>
          </a:blip>
          <a:stretch>
            <a:fillRect/>
          </a:stretch>
        </p:blipFill>
        <p:spPr>
          <a:xfrm>
            <a:off x="6549425" y="1315762"/>
            <a:ext cx="2670049" cy="5675377"/>
          </a:xfrm>
          <a:prstGeom prst="rect">
            <a:avLst/>
          </a:prstGeom>
          <a:ln w="12700">
            <a:miter lim="400000"/>
          </a:ln>
        </p:spPr>
      </p:pic>
      <p:sp>
        <p:nvSpPr>
          <p:cNvPr id="20" name="Google Shape;138;p4"/>
          <p:cNvSpPr txBox="1"/>
          <p:nvPr/>
        </p:nvSpPr>
        <p:spPr>
          <a:xfrm>
            <a:off x="375767" y="2298657"/>
            <a:ext cx="5442444" cy="538577"/>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90000"/>
              </a:lnSpc>
              <a:defRPr sz="2000" b="1">
                <a:solidFill>
                  <a:srgbClr val="741B47"/>
                </a:solidFill>
                <a:latin typeface="Calibri"/>
                <a:ea typeface="Calibri"/>
                <a:cs typeface="Calibri"/>
                <a:sym typeface="Calibri"/>
              </a:defRPr>
            </a:lvl1pPr>
          </a:lstStyle>
          <a:p>
            <a:pPr>
              <a:lnSpc>
                <a:spcPct val="115000"/>
              </a:lnSpc>
              <a:defRPr sz="2000" b="1">
                <a:solidFill>
                  <a:srgbClr val="FF0000"/>
                </a:solidFill>
                <a:latin typeface="Calibri"/>
                <a:ea typeface="Calibri"/>
                <a:cs typeface="Calibri"/>
                <a:sym typeface="Calibri"/>
              </a:defRPr>
            </a:pPr>
            <a:r>
              <a:rPr lang="es-ES" dirty="0">
                <a:solidFill>
                  <a:srgbClr val="751A47"/>
                </a:solidFill>
              </a:rPr>
              <a:t>SISTEMAS DE </a:t>
            </a:r>
            <a:r>
              <a:rPr lang="es-ES" dirty="0" smtClean="0">
                <a:solidFill>
                  <a:srgbClr val="751A47"/>
                </a:solidFill>
              </a:rPr>
              <a:t>ALIMENTACIÓN DE </a:t>
            </a:r>
            <a:r>
              <a:rPr lang="es-ES" dirty="0" smtClean="0">
                <a:solidFill>
                  <a:srgbClr val="FF0000"/>
                </a:solidFill>
              </a:rPr>
              <a:t>COMBUSTIBLE 4</a:t>
            </a:r>
            <a:endParaRPr lang="es-ES" dirty="0">
              <a:solidFill>
                <a:srgbClr val="FF0000"/>
              </a:solidFill>
            </a:endParaRPr>
          </a:p>
        </p:txBody>
      </p:sp>
      <p:sp>
        <p:nvSpPr>
          <p:cNvPr id="21" name="Google Shape;133;p4"/>
          <p:cNvSpPr txBox="1"/>
          <p:nvPr/>
        </p:nvSpPr>
        <p:spPr>
          <a:xfrm>
            <a:off x="506728" y="6403800"/>
            <a:ext cx="5388802" cy="31021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pPr>
              <a:lnSpc>
                <a:spcPct val="80000"/>
              </a:lnSpc>
              <a:defRPr sz="2100" b="1">
                <a:solidFill>
                  <a:srgbClr val="76384D"/>
                </a:solidFill>
                <a:latin typeface="Calibri"/>
                <a:ea typeface="Calibri"/>
                <a:cs typeface="Calibri"/>
                <a:sym typeface="Calibri"/>
              </a:defRPr>
            </a:pPr>
            <a:r>
              <a:t>¡Compartan experiencias </a:t>
            </a:r>
            <a:r>
              <a:rPr b="0"/>
              <a:t>con sus compañeros! </a:t>
            </a:r>
          </a:p>
        </p:txBody>
      </p:sp>
      <p:grpSp>
        <p:nvGrpSpPr>
          <p:cNvPr id="22" name="Agrupar 21"/>
          <p:cNvGrpSpPr/>
          <p:nvPr/>
        </p:nvGrpSpPr>
        <p:grpSpPr>
          <a:xfrm>
            <a:off x="375766" y="2582541"/>
            <a:ext cx="5884406" cy="1179560"/>
            <a:chOff x="375766" y="2793099"/>
            <a:chExt cx="5884406" cy="1029786"/>
          </a:xfrm>
        </p:grpSpPr>
        <p:sp>
          <p:nvSpPr>
            <p:cNvPr id="23" name="Rectángulo redondeado"/>
            <p:cNvSpPr/>
            <p:nvPr/>
          </p:nvSpPr>
          <p:spPr>
            <a:xfrm>
              <a:off x="375766" y="3005528"/>
              <a:ext cx="5650727" cy="743320"/>
            </a:xfrm>
            <a:prstGeom prst="roundRect">
              <a:avLst>
                <a:gd name="adj" fmla="val 15011"/>
              </a:avLst>
            </a:prstGeom>
            <a:ln>
              <a:solidFill>
                <a:schemeClr val="accent2">
                  <a:lumOff val="21764"/>
                </a:schemeClr>
              </a:solidFill>
            </a:ln>
          </p:spPr>
          <p:txBody>
            <a:bodyPr lIns="0" tIns="0" rIns="0" bIns="0" anchor="ctr"/>
            <a:lstStyle/>
            <a:p>
              <a:endParaRPr/>
            </a:p>
          </p:txBody>
        </p:sp>
        <p:sp>
          <p:nvSpPr>
            <p:cNvPr id="24" name="Google Shape;136;p4"/>
            <p:cNvSpPr txBox="1"/>
            <p:nvPr/>
          </p:nvSpPr>
          <p:spPr>
            <a:xfrm>
              <a:off x="464747" y="2918981"/>
              <a:ext cx="4898803" cy="903904"/>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115000"/>
                </a:lnSpc>
                <a:defRPr sz="1800">
                  <a:latin typeface="Calibri"/>
                  <a:ea typeface="Calibri"/>
                  <a:cs typeface="Calibri"/>
                  <a:sym typeface="Calibri"/>
                </a:defRPr>
              </a:lvl1pPr>
            </a:lstStyle>
            <a:p>
              <a:r>
                <a:rPr lang="es-ES" dirty="0"/>
                <a:t>¿Has tenido experiencia previa en el mantenimiento de un inyector de combustible?</a:t>
              </a:r>
            </a:p>
          </p:txBody>
        </p:sp>
        <p:pic>
          <p:nvPicPr>
            <p:cNvPr id="25" name="Google Shape;142;p4" descr="Google Shape;142;p4"/>
            <p:cNvPicPr>
              <a:picLocks noChangeAspect="1"/>
            </p:cNvPicPr>
            <p:nvPr/>
          </p:nvPicPr>
          <p:blipFill>
            <a:blip r:embed="rId3">
              <a:extLst/>
            </a:blip>
            <a:stretch>
              <a:fillRect/>
            </a:stretch>
          </p:blipFill>
          <p:spPr>
            <a:xfrm>
              <a:off x="5818211" y="2793099"/>
              <a:ext cx="441961" cy="438913"/>
            </a:xfrm>
            <a:prstGeom prst="rect">
              <a:avLst/>
            </a:prstGeom>
            <a:ln w="12700">
              <a:miter lim="400000"/>
            </a:ln>
          </p:spPr>
        </p:pic>
      </p:grpSp>
      <p:grpSp>
        <p:nvGrpSpPr>
          <p:cNvPr id="26" name="Agrupar 25"/>
          <p:cNvGrpSpPr/>
          <p:nvPr/>
        </p:nvGrpSpPr>
        <p:grpSpPr>
          <a:xfrm>
            <a:off x="375766" y="3746152"/>
            <a:ext cx="5871706" cy="861704"/>
            <a:chOff x="375766" y="3980112"/>
            <a:chExt cx="5871706" cy="947875"/>
          </a:xfrm>
        </p:grpSpPr>
        <p:grpSp>
          <p:nvGrpSpPr>
            <p:cNvPr id="27" name="Google Shape;131;p4"/>
            <p:cNvGrpSpPr/>
            <p:nvPr/>
          </p:nvGrpSpPr>
          <p:grpSpPr>
            <a:xfrm>
              <a:off x="375766" y="4192101"/>
              <a:ext cx="5650728" cy="735886"/>
              <a:chOff x="0" y="0"/>
              <a:chExt cx="5650726" cy="735885"/>
            </a:xfrm>
          </p:grpSpPr>
          <p:sp>
            <p:nvSpPr>
              <p:cNvPr id="30" name="Rectángulo redondeado"/>
              <p:cNvSpPr/>
              <p:nvPr/>
            </p:nvSpPr>
            <p:spPr>
              <a:xfrm>
                <a:off x="0" y="0"/>
                <a:ext cx="5650726" cy="735885"/>
              </a:xfrm>
              <a:prstGeom prst="roundRect">
                <a:avLst>
                  <a:gd name="adj" fmla="val 16667"/>
                </a:avLst>
              </a:prstGeom>
              <a:noFill/>
              <a:ln w="9525" cap="flat">
                <a:solidFill>
                  <a:schemeClr val="accent2">
                    <a:lumOff val="21764"/>
                  </a:schemeClr>
                </a:solidFill>
                <a:prstDash val="solid"/>
                <a:round/>
              </a:ln>
              <a:effectLst/>
            </p:spPr>
            <p:txBody>
              <a:bodyPr wrap="square" lIns="0" tIns="0" rIns="0" bIns="0" numCol="1" anchor="ctr">
                <a:noAutofit/>
              </a:bodyPr>
              <a:lstStyle/>
              <a:p>
                <a:endParaRPr/>
              </a:p>
            </p:txBody>
          </p:sp>
          <p:sp>
            <p:nvSpPr>
              <p:cNvPr id="31" name="Texto"/>
              <p:cNvSpPr txBox="1"/>
              <p:nvPr/>
            </p:nvSpPr>
            <p:spPr>
              <a:xfrm>
                <a:off x="32680" y="144611"/>
                <a:ext cx="5585365" cy="3802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sp>
          <p:nvSpPr>
            <p:cNvPr id="28" name="Google Shape;132;p4"/>
            <p:cNvSpPr txBox="1"/>
            <p:nvPr/>
          </p:nvSpPr>
          <p:spPr>
            <a:xfrm>
              <a:off x="492519" y="4310700"/>
              <a:ext cx="4790061" cy="532905"/>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nSpc>
                  <a:spcPct val="115000"/>
                </a:lnSpc>
                <a:defRPr sz="1800">
                  <a:latin typeface="Calibri"/>
                  <a:ea typeface="Calibri"/>
                  <a:cs typeface="Calibri"/>
                  <a:sym typeface="Calibri"/>
                </a:defRPr>
              </a:lvl1pPr>
            </a:lstStyle>
            <a:p>
              <a:r>
                <a:rPr lang="es-ES" dirty="0"/>
                <a:t>¿Son todos los inyectores iguales?</a:t>
              </a:r>
            </a:p>
          </p:txBody>
        </p:sp>
        <p:pic>
          <p:nvPicPr>
            <p:cNvPr id="29" name="Google Shape;143;p4" descr="Google Shape;143;p4"/>
            <p:cNvPicPr>
              <a:picLocks noChangeAspect="1"/>
            </p:cNvPicPr>
            <p:nvPr/>
          </p:nvPicPr>
          <p:blipFill>
            <a:blip r:embed="rId3">
              <a:extLst/>
            </a:blip>
            <a:stretch>
              <a:fillRect/>
            </a:stretch>
          </p:blipFill>
          <p:spPr>
            <a:xfrm>
              <a:off x="5805511" y="3980112"/>
              <a:ext cx="441961" cy="438913"/>
            </a:xfrm>
            <a:prstGeom prst="rect">
              <a:avLst/>
            </a:prstGeom>
            <a:ln w="12700">
              <a:miter lim="400000"/>
            </a:ln>
          </p:spPr>
        </p:pic>
      </p:gr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Google Shape;43;p26"/>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pic>
        <p:nvPicPr>
          <p:cNvPr id="203" name="Google Shape;164;p5" descr="Google Shape;164;p5"/>
          <p:cNvPicPr>
            <a:picLocks noChangeAspect="1"/>
          </p:cNvPicPr>
          <p:nvPr/>
        </p:nvPicPr>
        <p:blipFill>
          <a:blip r:embed="rId2">
            <a:extLst/>
          </a:blip>
          <a:stretch>
            <a:fillRect/>
          </a:stretch>
        </p:blipFill>
        <p:spPr>
          <a:xfrm>
            <a:off x="663221" y="2367775"/>
            <a:ext cx="2965719" cy="4328992"/>
          </a:xfrm>
          <a:prstGeom prst="rect">
            <a:avLst/>
          </a:prstGeom>
          <a:ln w="12700">
            <a:miter lim="400000"/>
          </a:ln>
        </p:spPr>
      </p:pic>
      <p:sp>
        <p:nvSpPr>
          <p:cNvPr id="205" name="Google Shape;166;p5"/>
          <p:cNvSpPr txBox="1"/>
          <p:nvPr/>
        </p:nvSpPr>
        <p:spPr>
          <a:xfrm>
            <a:off x="375974" y="1714294"/>
            <a:ext cx="6920518" cy="517802"/>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90000"/>
              </a:lnSpc>
              <a:defRPr sz="2000" b="1">
                <a:solidFill>
                  <a:srgbClr val="741B47"/>
                </a:solidFill>
                <a:latin typeface="Calibri"/>
                <a:ea typeface="Calibri"/>
                <a:cs typeface="Calibri"/>
                <a:sym typeface="Calibri"/>
              </a:defRPr>
            </a:lvl1pPr>
          </a:lstStyle>
          <a:p>
            <a:pPr>
              <a:lnSpc>
                <a:spcPct val="115000"/>
              </a:lnSpc>
              <a:defRPr sz="2000" b="1">
                <a:solidFill>
                  <a:srgbClr val="FF0000"/>
                </a:solidFill>
                <a:latin typeface="Calibri"/>
                <a:ea typeface="Calibri"/>
                <a:cs typeface="Calibri"/>
                <a:sym typeface="Calibri"/>
              </a:defRPr>
            </a:pPr>
            <a:r>
              <a:rPr lang="es-ES" dirty="0">
                <a:solidFill>
                  <a:srgbClr val="751A47"/>
                </a:solidFill>
              </a:rPr>
              <a:t>SISTEMAS DE ALIMENTACIÓN DE </a:t>
            </a:r>
            <a:r>
              <a:rPr lang="es-ES" dirty="0">
                <a:solidFill>
                  <a:srgbClr val="FF0000"/>
                </a:solidFill>
              </a:rPr>
              <a:t>COMBUSTIBLE 4</a:t>
            </a:r>
          </a:p>
        </p:txBody>
      </p:sp>
      <p:sp>
        <p:nvSpPr>
          <p:cNvPr id="206" name="Google Shape;167;p5"/>
          <p:cNvSpPr txBox="1"/>
          <p:nvPr/>
        </p:nvSpPr>
        <p:spPr>
          <a:xfrm>
            <a:off x="4017017" y="1043151"/>
            <a:ext cx="843082" cy="877131"/>
          </a:xfrm>
          <a:prstGeom prst="rect">
            <a:avLst/>
          </a:prstGeom>
          <a:ln w="12700">
            <a:miter lim="400000"/>
          </a:ln>
          <a:extLst>
            <a:ext uri="{C572A759-6A51-4108-AA02-DFA0A04FC94B}">
              <ma14:wrappingTextBoxFlag xmlns:ma14="http://schemas.microsoft.com/office/mac/drawingml/2011/main" xmlns="" val="1"/>
            </a:ext>
          </a:extLst>
        </p:spPr>
        <p:txBody>
          <a:bodyPr wrap="square" lIns="91424" tIns="91424" rIns="91424" bIns="91424" anchor="ctr">
            <a:spAutoFit/>
          </a:bodyPr>
          <a:lstStyle>
            <a:lvl1pPr algn="r">
              <a:lnSpc>
                <a:spcPct val="90000"/>
              </a:lnSpc>
              <a:defRPr sz="5000">
                <a:solidFill>
                  <a:srgbClr val="BA9BA5"/>
                </a:solidFill>
                <a:latin typeface="Calibri"/>
                <a:ea typeface="Calibri"/>
                <a:cs typeface="Calibri"/>
                <a:sym typeface="Calibri"/>
              </a:defRPr>
            </a:lvl1pPr>
          </a:lstStyle>
          <a:p>
            <a:r>
              <a:rPr lang="es-ES" dirty="0" smtClean="0"/>
              <a:t>17</a:t>
            </a:r>
            <a:endParaRPr dirty="0"/>
          </a:p>
        </p:txBody>
      </p:sp>
      <p:sp>
        <p:nvSpPr>
          <p:cNvPr id="207" name="Google Shape;168;p5"/>
          <p:cNvSpPr txBox="1"/>
          <p:nvPr/>
        </p:nvSpPr>
        <p:spPr>
          <a:xfrm>
            <a:off x="375975" y="1265366"/>
            <a:ext cx="3872883" cy="53616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nSpc>
                <a:spcPct val="80000"/>
              </a:lnSpc>
              <a:defRPr sz="2800" b="1">
                <a:solidFill>
                  <a:srgbClr val="741B47"/>
                </a:solidFill>
                <a:latin typeface="Calibri"/>
                <a:ea typeface="Calibri"/>
                <a:cs typeface="Calibri"/>
                <a:sym typeface="Calibri"/>
              </a:defRPr>
            </a:lvl1pPr>
          </a:lstStyle>
          <a:p>
            <a:r>
              <a:t>MENÚ DE LA ACTIVIDAD</a:t>
            </a:r>
          </a:p>
        </p:txBody>
      </p:sp>
      <p:sp>
        <p:nvSpPr>
          <p:cNvPr id="44" name="Google Shape;165;p5"/>
          <p:cNvSpPr txBox="1"/>
          <p:nvPr/>
        </p:nvSpPr>
        <p:spPr>
          <a:xfrm>
            <a:off x="4063851" y="2451185"/>
            <a:ext cx="4932407" cy="300554"/>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lvl1pPr>
              <a:defRPr sz="1600" b="1">
                <a:latin typeface="Calibri"/>
                <a:ea typeface="Calibri"/>
                <a:cs typeface="Calibri"/>
                <a:sym typeface="Calibri"/>
              </a:defRPr>
            </a:lvl1pPr>
          </a:lstStyle>
          <a:p>
            <a:r>
              <a:t>Al término de la actividad estarás en condiciones de:</a:t>
            </a:r>
          </a:p>
        </p:txBody>
      </p:sp>
      <p:grpSp>
        <p:nvGrpSpPr>
          <p:cNvPr id="45" name="Google Shape;151;p5"/>
          <p:cNvGrpSpPr/>
          <p:nvPr/>
        </p:nvGrpSpPr>
        <p:grpSpPr>
          <a:xfrm>
            <a:off x="4063481" y="2903239"/>
            <a:ext cx="5095871" cy="3014236"/>
            <a:chOff x="0" y="0"/>
            <a:chExt cx="5095869" cy="3508578"/>
          </a:xfrm>
        </p:grpSpPr>
        <p:sp>
          <p:nvSpPr>
            <p:cNvPr id="46" name="Rectángulo redondeado"/>
            <p:cNvSpPr/>
            <p:nvPr/>
          </p:nvSpPr>
          <p:spPr>
            <a:xfrm>
              <a:off x="0" y="0"/>
              <a:ext cx="5095870" cy="3508579"/>
            </a:xfrm>
            <a:prstGeom prst="roundRect">
              <a:avLst>
                <a:gd name="adj" fmla="val 5168"/>
              </a:avLst>
            </a:prstGeom>
            <a:solidFill>
              <a:srgbClr val="FFFFFF"/>
            </a:solidFill>
            <a:ln w="9525" cap="flat">
              <a:solidFill>
                <a:srgbClr val="000000"/>
              </a:solidFill>
              <a:prstDash val="solid"/>
              <a:round/>
            </a:ln>
            <a:effectLst/>
          </p:spPr>
          <p:txBody>
            <a:bodyPr wrap="square" lIns="0" tIns="0" rIns="0" bIns="0" numCol="1" anchor="ctr">
              <a:noAutofit/>
            </a:bodyPr>
            <a:lstStyle/>
            <a:p>
              <a:endParaRPr/>
            </a:p>
          </p:txBody>
        </p:sp>
        <p:sp>
          <p:nvSpPr>
            <p:cNvPr id="47" name="Texto"/>
            <p:cNvSpPr txBox="1"/>
            <p:nvPr/>
          </p:nvSpPr>
          <p:spPr>
            <a:xfrm>
              <a:off x="53108" y="1564172"/>
              <a:ext cx="4989654" cy="38023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p>
              <a:r>
                <a:t>    </a:t>
              </a:r>
            </a:p>
          </p:txBody>
        </p:sp>
      </p:grpSp>
      <p:grpSp>
        <p:nvGrpSpPr>
          <p:cNvPr id="48" name="Agrupar 47"/>
          <p:cNvGrpSpPr/>
          <p:nvPr/>
        </p:nvGrpSpPr>
        <p:grpSpPr>
          <a:xfrm>
            <a:off x="3880053" y="3104415"/>
            <a:ext cx="5086906" cy="1169519"/>
            <a:chOff x="3880053" y="3247731"/>
            <a:chExt cx="5086906" cy="1169519"/>
          </a:xfrm>
        </p:grpSpPr>
        <p:sp>
          <p:nvSpPr>
            <p:cNvPr id="49" name="Google Shape;152;p5"/>
            <p:cNvSpPr txBox="1"/>
            <p:nvPr/>
          </p:nvSpPr>
          <p:spPr>
            <a:xfrm>
              <a:off x="4520234" y="3247731"/>
              <a:ext cx="4446725" cy="11695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600">
                  <a:latin typeface="Calibri"/>
                  <a:ea typeface="Calibri"/>
                  <a:cs typeface="Calibri"/>
                  <a:sym typeface="Calibri"/>
                </a:defRPr>
              </a:lvl1pPr>
            </a:lstStyle>
            <a:p>
              <a:r>
                <a:rPr lang="es-ES" dirty="0"/>
                <a:t>Identificarás el mantenimiento correctivo del sistema de alimentación de combustible, de acuerdo a lo propuesto en el manual del fabricante.</a:t>
              </a:r>
            </a:p>
          </p:txBody>
        </p:sp>
        <p:grpSp>
          <p:nvGrpSpPr>
            <p:cNvPr id="50" name="Google Shape;155;p5"/>
            <p:cNvGrpSpPr/>
            <p:nvPr/>
          </p:nvGrpSpPr>
          <p:grpSpPr>
            <a:xfrm>
              <a:off x="3880053" y="3459904"/>
              <a:ext cx="376202" cy="536170"/>
              <a:chOff x="0" y="0"/>
              <a:chExt cx="376201" cy="536168"/>
            </a:xfrm>
          </p:grpSpPr>
          <p:sp>
            <p:nvSpPr>
              <p:cNvPr id="51" name="Google Shape;156;p5"/>
              <p:cNvSpPr/>
              <p:nvPr/>
            </p:nvSpPr>
            <p:spPr>
              <a:xfrm>
                <a:off x="0" y="75183"/>
                <a:ext cx="37620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52" name="Google Shape;157;p5"/>
              <p:cNvSpPr txBox="1"/>
              <p:nvPr/>
            </p:nvSpPr>
            <p:spPr>
              <a:xfrm>
                <a:off x="9524" y="0"/>
                <a:ext cx="300302" cy="5361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dirty="0"/>
                  <a:t>1</a:t>
                </a:r>
              </a:p>
            </p:txBody>
          </p:sp>
        </p:grpSp>
      </p:grpSp>
      <p:grpSp>
        <p:nvGrpSpPr>
          <p:cNvPr id="53" name="Agrupar 52"/>
          <p:cNvGrpSpPr/>
          <p:nvPr/>
        </p:nvGrpSpPr>
        <p:grpSpPr>
          <a:xfrm>
            <a:off x="3880053" y="4436827"/>
            <a:ext cx="5086906" cy="1169519"/>
            <a:chOff x="3880053" y="3247731"/>
            <a:chExt cx="5086906" cy="1169519"/>
          </a:xfrm>
        </p:grpSpPr>
        <p:sp>
          <p:nvSpPr>
            <p:cNvPr id="54" name="Google Shape;152;p5"/>
            <p:cNvSpPr txBox="1"/>
            <p:nvPr/>
          </p:nvSpPr>
          <p:spPr>
            <a:xfrm>
              <a:off x="4520234" y="3247731"/>
              <a:ext cx="4446725" cy="1169519"/>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defRPr sz="1600">
                  <a:latin typeface="Calibri"/>
                  <a:ea typeface="Calibri"/>
                  <a:cs typeface="Calibri"/>
                  <a:sym typeface="Calibri"/>
                </a:defRPr>
              </a:lvl1pPr>
            </a:lstStyle>
            <a:p>
              <a:r>
                <a:rPr lang="es-ES" dirty="0"/>
                <a:t>Aplicarás el mantenimiento correctivo a un automóvil, considerando las funciones del sistema de alimentación de combustible, según lo propuesto en el manual de servicio.</a:t>
              </a:r>
            </a:p>
          </p:txBody>
        </p:sp>
        <p:grpSp>
          <p:nvGrpSpPr>
            <p:cNvPr id="55" name="Google Shape;155;p5"/>
            <p:cNvGrpSpPr/>
            <p:nvPr/>
          </p:nvGrpSpPr>
          <p:grpSpPr>
            <a:xfrm>
              <a:off x="3880053" y="3420228"/>
              <a:ext cx="376202" cy="615521"/>
              <a:chOff x="0" y="-39676"/>
              <a:chExt cx="376201" cy="615520"/>
            </a:xfrm>
          </p:grpSpPr>
          <p:sp>
            <p:nvSpPr>
              <p:cNvPr id="56" name="Google Shape;156;p5"/>
              <p:cNvSpPr/>
              <p:nvPr/>
            </p:nvSpPr>
            <p:spPr>
              <a:xfrm>
                <a:off x="0" y="75183"/>
                <a:ext cx="376201" cy="385801"/>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endParaRPr/>
              </a:p>
            </p:txBody>
          </p:sp>
          <p:sp>
            <p:nvSpPr>
              <p:cNvPr id="57" name="Google Shape;157;p5"/>
              <p:cNvSpPr txBox="1"/>
              <p:nvPr/>
            </p:nvSpPr>
            <p:spPr>
              <a:xfrm>
                <a:off x="9524" y="-39676"/>
                <a:ext cx="300302" cy="6155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rPr lang="es-ES" dirty="0" smtClean="0"/>
                  <a:t>2</a:t>
                </a:r>
                <a:endParaRPr dirty="0"/>
              </a:p>
            </p:txBody>
          </p:sp>
        </p:grpSp>
      </p:gr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Google Shape;34;p25"/>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
        <p:nvSpPr>
          <p:cNvPr id="7" name="Google Shape;173;p6"/>
          <p:cNvSpPr txBox="1"/>
          <p:nvPr/>
        </p:nvSpPr>
        <p:spPr>
          <a:xfrm>
            <a:off x="382499" y="927496"/>
            <a:ext cx="8950502" cy="104640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r>
              <a:rPr lang="es-CL" sz="2800" b="1" dirty="0">
                <a:solidFill>
                  <a:srgbClr val="751A47"/>
                </a:solidFill>
                <a:latin typeface="Calibri" charset="0"/>
                <a:ea typeface="Calibri" charset="0"/>
                <a:cs typeface="Calibri" charset="0"/>
              </a:rPr>
              <a:t>COMPONENTES PRINCIPALES DE SISTEMA DE ALIMENTACIÓN DE </a:t>
            </a:r>
            <a:r>
              <a:rPr lang="es-CL" sz="2800" b="1" dirty="0">
                <a:solidFill>
                  <a:srgbClr val="FF0000"/>
                </a:solidFill>
                <a:latin typeface="Calibri" charset="0"/>
                <a:ea typeface="Calibri" charset="0"/>
                <a:cs typeface="Calibri" charset="0"/>
              </a:rPr>
              <a:t>COMBUSTIBLE </a:t>
            </a:r>
            <a:r>
              <a:rPr lang="es-CL" sz="2800" b="1" dirty="0" smtClean="0">
                <a:solidFill>
                  <a:srgbClr val="FF0000"/>
                </a:solidFill>
                <a:latin typeface="Calibri" charset="0"/>
                <a:ea typeface="Calibri" charset="0"/>
                <a:cs typeface="Calibri" charset="0"/>
              </a:rPr>
              <a:t>MOTOR</a:t>
            </a:r>
            <a:endParaRPr lang="es-CL" sz="2800" b="1" dirty="0">
              <a:solidFill>
                <a:srgbClr val="FF0000"/>
              </a:solidFill>
              <a:latin typeface="Calibri" charset="0"/>
              <a:ea typeface="Calibri" charset="0"/>
              <a:cs typeface="Calibri" charset="0"/>
            </a:endParaRPr>
          </a:p>
        </p:txBody>
      </p:sp>
      <p:sp>
        <p:nvSpPr>
          <p:cNvPr id="8" name="CuadroTexto 7"/>
          <p:cNvSpPr txBox="1"/>
          <p:nvPr/>
        </p:nvSpPr>
        <p:spPr>
          <a:xfrm>
            <a:off x="517065" y="3170009"/>
            <a:ext cx="4570870" cy="2215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285750" indent="-285750">
              <a:buFont typeface="Arial" charset="0"/>
              <a:buChar char="•"/>
            </a:pPr>
            <a:r>
              <a:rPr lang="es-CL" sz="1600" dirty="0">
                <a:solidFill>
                  <a:schemeClr val="bg2">
                    <a:lumMod val="50000"/>
                  </a:schemeClr>
                </a:solidFill>
                <a:latin typeface="Calibri" charset="0"/>
                <a:ea typeface="Calibri" charset="0"/>
                <a:cs typeface="Calibri" charset="0"/>
              </a:rPr>
              <a:t>Su función es suministrar el combustible pulverizado a cada cilindro</a:t>
            </a:r>
            <a:r>
              <a:rPr lang="es-CL" sz="1600" dirty="0" smtClean="0">
                <a:solidFill>
                  <a:schemeClr val="bg2">
                    <a:lumMod val="50000"/>
                  </a:schemeClr>
                </a:solidFill>
                <a:latin typeface="Calibri" charset="0"/>
                <a:ea typeface="Calibri" charset="0"/>
                <a:cs typeface="Calibri" charset="0"/>
              </a:rPr>
              <a:t>.</a:t>
            </a:r>
          </a:p>
          <a:p>
            <a:endParaRPr lang="es-CL" sz="1600" dirty="0" smtClean="0">
              <a:solidFill>
                <a:schemeClr val="bg2">
                  <a:lumMod val="50000"/>
                </a:schemeClr>
              </a:solidFill>
              <a:latin typeface="Calibri" charset="0"/>
              <a:ea typeface="Calibri" charset="0"/>
              <a:cs typeface="Calibri" charset="0"/>
            </a:endParaRPr>
          </a:p>
          <a:p>
            <a:pPr marL="285750" indent="-285750">
              <a:buFont typeface="Arial" charset="0"/>
              <a:buChar char="•"/>
            </a:pPr>
            <a:r>
              <a:rPr lang="es-CL" sz="1600" dirty="0">
                <a:solidFill>
                  <a:schemeClr val="bg2">
                    <a:lumMod val="50000"/>
                  </a:schemeClr>
                </a:solidFill>
                <a:latin typeface="Calibri" charset="0"/>
                <a:ea typeface="Calibri" charset="0"/>
                <a:cs typeface="Calibri" charset="0"/>
              </a:rPr>
              <a:t>Son controlados por el ECM, a través de un pulso negativo.</a:t>
            </a:r>
          </a:p>
          <a:p>
            <a:pPr marL="285750" indent="-285750">
              <a:buFont typeface="Arial" charset="0"/>
              <a:buChar char="•"/>
            </a:pPr>
            <a:endParaRPr lang="es-CL" sz="1600" dirty="0" smtClean="0">
              <a:solidFill>
                <a:schemeClr val="bg2">
                  <a:lumMod val="50000"/>
                </a:schemeClr>
              </a:solidFill>
              <a:latin typeface="Calibri" charset="0"/>
              <a:ea typeface="Calibri" charset="0"/>
              <a:cs typeface="Calibri" charset="0"/>
            </a:endParaRPr>
          </a:p>
          <a:p>
            <a:pPr marL="285750" indent="-285750">
              <a:buFont typeface="Arial" charset="0"/>
              <a:buChar char="•"/>
            </a:pPr>
            <a:r>
              <a:rPr lang="es-CL" sz="1600" dirty="0">
                <a:solidFill>
                  <a:schemeClr val="bg2">
                    <a:lumMod val="50000"/>
                  </a:schemeClr>
                </a:solidFill>
                <a:latin typeface="Calibri" charset="0"/>
                <a:ea typeface="Calibri" charset="0"/>
                <a:cs typeface="Calibri" charset="0"/>
              </a:rPr>
              <a:t>Se alcanza una presión de inyección de hasta 5 bares en promedio.</a:t>
            </a:r>
          </a:p>
          <a:p>
            <a:pPr marL="285750" indent="-285750">
              <a:buFont typeface="Arial" charset="0"/>
              <a:buChar char="•"/>
            </a:pPr>
            <a:endParaRPr lang="es-CL" sz="1600" dirty="0">
              <a:solidFill>
                <a:schemeClr val="bg2">
                  <a:lumMod val="50000"/>
                </a:schemeClr>
              </a:solidFill>
              <a:latin typeface="Calibri" charset="0"/>
              <a:ea typeface="Calibri" charset="0"/>
              <a:cs typeface="Calibri" charset="0"/>
            </a:endParaRPr>
          </a:p>
        </p:txBody>
      </p:sp>
      <p:sp>
        <p:nvSpPr>
          <p:cNvPr id="9" name="CuadroTexto 8"/>
          <p:cNvSpPr txBox="1"/>
          <p:nvPr/>
        </p:nvSpPr>
        <p:spPr>
          <a:xfrm>
            <a:off x="708846" y="2434462"/>
            <a:ext cx="580155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s-CL" sz="1600" b="1" dirty="0" smtClean="0">
                <a:solidFill>
                  <a:schemeClr val="bg2">
                    <a:lumMod val="50000"/>
                  </a:schemeClr>
                </a:solidFill>
                <a:latin typeface="Calibri" charset="0"/>
                <a:ea typeface="Calibri" charset="0"/>
                <a:cs typeface="Calibri" charset="0"/>
              </a:rPr>
              <a:t>INYECTORES DE COMBUSTIBLE</a:t>
            </a:r>
            <a:endParaRPr lang="es-CL" sz="1600" b="1" dirty="0">
              <a:solidFill>
                <a:schemeClr val="bg2">
                  <a:lumMod val="50000"/>
                </a:schemeClr>
              </a:solidFill>
              <a:latin typeface="Calibri" charset="0"/>
              <a:ea typeface="Calibri" charset="0"/>
              <a:cs typeface="Calibri" charset="0"/>
            </a:endParaRPr>
          </a:p>
        </p:txBody>
      </p:sp>
      <p:grpSp>
        <p:nvGrpSpPr>
          <p:cNvPr id="4" name="Agrupar 3"/>
          <p:cNvGrpSpPr/>
          <p:nvPr/>
        </p:nvGrpSpPr>
        <p:grpSpPr>
          <a:xfrm>
            <a:off x="5251269" y="2434462"/>
            <a:ext cx="2286000" cy="2367124"/>
            <a:chOff x="5251269" y="2434462"/>
            <a:chExt cx="2286000" cy="2367124"/>
          </a:xfrm>
        </p:grpSpPr>
        <p:sp>
          <p:nvSpPr>
            <p:cNvPr id="3" name="Rectángulo redondeado 2"/>
            <p:cNvSpPr/>
            <p:nvPr/>
          </p:nvSpPr>
          <p:spPr>
            <a:xfrm>
              <a:off x="5251269" y="2434462"/>
              <a:ext cx="2286000" cy="2367124"/>
            </a:xfrm>
            <a:prstGeom prst="roundRect">
              <a:avLst/>
            </a:prstGeom>
            <a:solidFill>
              <a:srgbClr val="FFFFFF"/>
            </a:solidFill>
            <a:ln w="50800" cap="flat">
              <a:solidFill>
                <a:schemeClr val="bg1">
                  <a:lumMod val="7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pic>
          <p:nvPicPr>
            <p:cNvPr id="17" name="Imagen 16">
              <a:extLst>
                <a:ext uri="{FF2B5EF4-FFF2-40B4-BE49-F238E27FC236}">
                  <a16:creationId xmlns="" xmlns:a16="http://schemas.microsoft.com/office/drawing/2014/main" id="{9A2E6159-C33F-BE4B-8481-934DF1EE8294}"/>
                </a:ext>
              </a:extLst>
            </p:cNvPr>
            <p:cNvPicPr>
              <a:picLocks noChangeAspect="1"/>
            </p:cNvPicPr>
            <p:nvPr/>
          </p:nvPicPr>
          <p:blipFill>
            <a:blip r:embed="rId2"/>
            <a:stretch>
              <a:fillRect/>
            </a:stretch>
          </p:blipFill>
          <p:spPr>
            <a:xfrm>
              <a:off x="5706265" y="2473652"/>
              <a:ext cx="1599115" cy="2220000"/>
            </a:xfrm>
            <a:prstGeom prst="rect">
              <a:avLst/>
            </a:prstGeom>
          </p:spPr>
        </p:pic>
      </p:grpSp>
      <p:grpSp>
        <p:nvGrpSpPr>
          <p:cNvPr id="5" name="Agrupar 4"/>
          <p:cNvGrpSpPr/>
          <p:nvPr/>
        </p:nvGrpSpPr>
        <p:grpSpPr>
          <a:xfrm>
            <a:off x="6874903" y="4314576"/>
            <a:ext cx="2203954" cy="2282166"/>
            <a:chOff x="6648994" y="4514676"/>
            <a:chExt cx="2286000" cy="2367124"/>
          </a:xfrm>
        </p:grpSpPr>
        <p:sp>
          <p:nvSpPr>
            <p:cNvPr id="16" name="Rectángulo redondeado 15"/>
            <p:cNvSpPr/>
            <p:nvPr/>
          </p:nvSpPr>
          <p:spPr>
            <a:xfrm>
              <a:off x="6648994" y="4514676"/>
              <a:ext cx="2286000" cy="2367124"/>
            </a:xfrm>
            <a:prstGeom prst="roundRect">
              <a:avLst/>
            </a:prstGeom>
            <a:solidFill>
              <a:srgbClr val="FFFFFF"/>
            </a:solidFill>
            <a:ln w="50800" cap="flat">
              <a:solidFill>
                <a:schemeClr val="bg1">
                  <a:lumMod val="7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s-ES_tradnl" sz="1400" b="0" i="0" u="none" strike="noStrike" cap="none" spc="0" normalizeH="0" baseline="0">
                <a:ln>
                  <a:noFill/>
                </a:ln>
                <a:solidFill>
                  <a:srgbClr val="000000"/>
                </a:solidFill>
                <a:effectLst/>
                <a:uFillTx/>
                <a:latin typeface="+mj-lt"/>
                <a:ea typeface="+mj-ea"/>
                <a:cs typeface="+mj-cs"/>
                <a:sym typeface="Arial"/>
              </a:endParaRPr>
            </a:p>
          </p:txBody>
        </p:sp>
        <p:pic>
          <p:nvPicPr>
            <p:cNvPr id="19" name="Imagen 18">
              <a:extLst>
                <a:ext uri="{FF2B5EF4-FFF2-40B4-BE49-F238E27FC236}">
                  <a16:creationId xmlns="" xmlns:a16="http://schemas.microsoft.com/office/drawing/2014/main" id="{C344DA87-2432-4E47-95D8-1B73BCC10236}"/>
                </a:ext>
              </a:extLst>
            </p:cNvPr>
            <p:cNvPicPr>
              <a:picLocks noChangeAspect="1"/>
            </p:cNvPicPr>
            <p:nvPr/>
          </p:nvPicPr>
          <p:blipFill>
            <a:blip r:embed="rId3"/>
            <a:stretch>
              <a:fillRect/>
            </a:stretch>
          </p:blipFill>
          <p:spPr>
            <a:xfrm>
              <a:off x="6818410" y="4654462"/>
              <a:ext cx="1947169" cy="2098953"/>
            </a:xfrm>
            <a:prstGeom prst="rect">
              <a:avLst/>
            </a:prstGeom>
          </p:spPr>
        </p:pic>
      </p:gr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Google Shape;25;p27"/>
          <p:cNvSpPr txBox="1">
            <a:spLocks noGrp="1"/>
          </p:cNvSpPr>
          <p:nvPr>
            <p:ph type="sldNum" sz="quarter" idx="2"/>
          </p:nvPr>
        </p:nvSpPr>
        <p:spPr>
          <a:xfrm>
            <a:off x="442490" y="6881800"/>
            <a:ext cx="266356"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
        <p:nvSpPr>
          <p:cNvPr id="6" name="CuadroTexto 5"/>
          <p:cNvSpPr txBox="1"/>
          <p:nvPr/>
        </p:nvSpPr>
        <p:spPr>
          <a:xfrm>
            <a:off x="708847" y="2781800"/>
            <a:ext cx="4228913" cy="39395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285750" indent="-285750">
              <a:buFont typeface="Arial" charset="0"/>
              <a:buChar char="•"/>
            </a:pPr>
            <a:r>
              <a:rPr lang="es-CL" sz="1600" dirty="0">
                <a:solidFill>
                  <a:schemeClr val="bg2">
                    <a:lumMod val="50000"/>
                  </a:schemeClr>
                </a:solidFill>
                <a:latin typeface="Calibri" charset="0"/>
                <a:ea typeface="Calibri" charset="0"/>
                <a:cs typeface="Calibri" charset="0"/>
              </a:rPr>
              <a:t>Es una electro válvula que en su interior posee una bobina, que al ser energizada produce un campo magnético, la cual permite que la aguja que se instala en su interior se despegue de su asiento o tobera para inyectar el combustible</a:t>
            </a:r>
            <a:r>
              <a:rPr lang="es-CL" sz="1600" dirty="0" smtClean="0">
                <a:solidFill>
                  <a:schemeClr val="bg2">
                    <a:lumMod val="50000"/>
                  </a:schemeClr>
                </a:solidFill>
                <a:latin typeface="Calibri" charset="0"/>
                <a:ea typeface="Calibri" charset="0"/>
                <a:cs typeface="Calibri" charset="0"/>
              </a:rPr>
              <a:t>.</a:t>
            </a:r>
          </a:p>
          <a:p>
            <a:pPr marL="285750" indent="-285750">
              <a:buFont typeface="Arial" charset="0"/>
              <a:buChar char="•"/>
            </a:pPr>
            <a:endParaRPr lang="es-CL" sz="1600" dirty="0" smtClean="0">
              <a:solidFill>
                <a:schemeClr val="bg2">
                  <a:lumMod val="50000"/>
                </a:schemeClr>
              </a:solidFill>
              <a:latin typeface="Calibri" charset="0"/>
              <a:ea typeface="Calibri" charset="0"/>
              <a:cs typeface="Calibri" charset="0"/>
            </a:endParaRPr>
          </a:p>
          <a:p>
            <a:pPr marL="285750" indent="-285750">
              <a:buFont typeface="Arial" charset="0"/>
              <a:buChar char="•"/>
            </a:pPr>
            <a:r>
              <a:rPr lang="es-CL" sz="1600" dirty="0">
                <a:solidFill>
                  <a:schemeClr val="bg2">
                    <a:lumMod val="50000"/>
                  </a:schemeClr>
                </a:solidFill>
                <a:latin typeface="Calibri" charset="0"/>
                <a:ea typeface="Calibri" charset="0"/>
                <a:cs typeface="Calibri" charset="0"/>
              </a:rPr>
              <a:t>Posee 2 conexiones hidráulicas una conectada al riel de inyección y la otra conectada a la culata del motor, en ambos extremos posee un o`ring para sellar. </a:t>
            </a:r>
            <a:endParaRPr lang="es-CL" sz="1600" dirty="0" smtClean="0">
              <a:solidFill>
                <a:schemeClr val="bg2">
                  <a:lumMod val="50000"/>
                </a:schemeClr>
              </a:solidFill>
              <a:latin typeface="Calibri" charset="0"/>
              <a:ea typeface="Calibri" charset="0"/>
              <a:cs typeface="Calibri" charset="0"/>
            </a:endParaRPr>
          </a:p>
          <a:p>
            <a:pPr marL="285750" indent="-285750">
              <a:buFont typeface="Arial" charset="0"/>
              <a:buChar char="•"/>
            </a:pPr>
            <a:endParaRPr lang="es-CL" sz="1600" dirty="0">
              <a:solidFill>
                <a:schemeClr val="bg2">
                  <a:lumMod val="50000"/>
                </a:schemeClr>
              </a:solidFill>
              <a:latin typeface="Calibri" charset="0"/>
              <a:ea typeface="Calibri" charset="0"/>
              <a:cs typeface="Calibri" charset="0"/>
            </a:endParaRPr>
          </a:p>
          <a:p>
            <a:pPr marL="285750" indent="-285750">
              <a:buFont typeface="Arial" charset="0"/>
              <a:buChar char="•"/>
            </a:pPr>
            <a:r>
              <a:rPr lang="es-CL" sz="1600" dirty="0">
                <a:solidFill>
                  <a:schemeClr val="bg2">
                    <a:lumMod val="50000"/>
                  </a:schemeClr>
                </a:solidFill>
                <a:latin typeface="Calibri" charset="0"/>
                <a:ea typeface="Calibri" charset="0"/>
                <a:cs typeface="Calibri" charset="0"/>
              </a:rPr>
              <a:t>Posee 2 conexiones eléctricas, una se conecta a la alimentación de voltaje de batería mientras que la otra se conecta a la ECM, controlando los pulsos de inyección. </a:t>
            </a:r>
          </a:p>
          <a:p>
            <a:pPr marL="285750" indent="-285750">
              <a:buFont typeface="Arial" charset="0"/>
              <a:buChar char="•"/>
            </a:pPr>
            <a:endParaRPr lang="es-CL" sz="1600" dirty="0">
              <a:solidFill>
                <a:schemeClr val="bg2">
                  <a:lumMod val="50000"/>
                </a:schemeClr>
              </a:solidFill>
              <a:latin typeface="Calibri" charset="0"/>
              <a:ea typeface="Calibri" charset="0"/>
              <a:cs typeface="Calibri" charset="0"/>
            </a:endParaRPr>
          </a:p>
        </p:txBody>
      </p:sp>
      <p:sp>
        <p:nvSpPr>
          <p:cNvPr id="7" name="CuadroTexto 6"/>
          <p:cNvSpPr txBox="1"/>
          <p:nvPr/>
        </p:nvSpPr>
        <p:spPr>
          <a:xfrm>
            <a:off x="708846" y="2434462"/>
            <a:ext cx="5801555"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r>
              <a:rPr lang="es-CL" sz="1600" b="1" dirty="0" smtClean="0">
                <a:solidFill>
                  <a:schemeClr val="bg2">
                    <a:lumMod val="50000"/>
                  </a:schemeClr>
                </a:solidFill>
                <a:latin typeface="Calibri" charset="0"/>
                <a:ea typeface="Calibri" charset="0"/>
                <a:cs typeface="Calibri" charset="0"/>
              </a:rPr>
              <a:t>INYECTORES DE COMBUSTIBLE</a:t>
            </a:r>
            <a:endParaRPr lang="es-CL" sz="1600" b="1" dirty="0">
              <a:solidFill>
                <a:schemeClr val="bg2">
                  <a:lumMod val="50000"/>
                </a:schemeClr>
              </a:solidFill>
              <a:latin typeface="Calibri" charset="0"/>
              <a:ea typeface="Calibri" charset="0"/>
              <a:cs typeface="Calibri" charset="0"/>
            </a:endParaRPr>
          </a:p>
        </p:txBody>
      </p:sp>
      <p:sp>
        <p:nvSpPr>
          <p:cNvPr id="8" name="Google Shape;173;p6"/>
          <p:cNvSpPr txBox="1"/>
          <p:nvPr/>
        </p:nvSpPr>
        <p:spPr>
          <a:xfrm>
            <a:off x="382499" y="927496"/>
            <a:ext cx="8950502" cy="1046408"/>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p>
            <a:r>
              <a:rPr lang="es-CL" sz="2800" b="1" dirty="0">
                <a:solidFill>
                  <a:srgbClr val="751A47"/>
                </a:solidFill>
                <a:latin typeface="Calibri" charset="0"/>
                <a:ea typeface="Calibri" charset="0"/>
                <a:cs typeface="Calibri" charset="0"/>
              </a:rPr>
              <a:t>COMPONENTES PRINCIPALES DE SISTEMA DE ALIMENTACIÓN DE </a:t>
            </a:r>
            <a:r>
              <a:rPr lang="es-CL" sz="2800" b="1" dirty="0">
                <a:solidFill>
                  <a:srgbClr val="FF0000"/>
                </a:solidFill>
                <a:latin typeface="Calibri" charset="0"/>
                <a:ea typeface="Calibri" charset="0"/>
                <a:cs typeface="Calibri" charset="0"/>
              </a:rPr>
              <a:t>COMBUSTIBLE </a:t>
            </a:r>
            <a:r>
              <a:rPr lang="es-CL" sz="2800" b="1" dirty="0" smtClean="0">
                <a:solidFill>
                  <a:srgbClr val="FF0000"/>
                </a:solidFill>
                <a:latin typeface="Calibri" charset="0"/>
                <a:ea typeface="Calibri" charset="0"/>
                <a:cs typeface="Calibri" charset="0"/>
              </a:rPr>
              <a:t>MOTOR</a:t>
            </a:r>
            <a:endParaRPr lang="es-CL" sz="2800" b="1" dirty="0">
              <a:solidFill>
                <a:srgbClr val="FF0000"/>
              </a:solidFill>
              <a:latin typeface="Calibri" charset="0"/>
              <a:ea typeface="Calibri" charset="0"/>
              <a:cs typeface="Calibri"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0825" y="2277506"/>
            <a:ext cx="3878368" cy="4604294"/>
          </a:xfrm>
          <a:prstGeom prst="rect">
            <a:avLst/>
          </a:prstGeom>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Google Shape;52;p28"/>
          <p:cNvSpPr txBox="1">
            <a:spLocks noGrp="1"/>
          </p:cNvSpPr>
          <p:nvPr>
            <p:ph type="sldNum" sz="quarter" idx="2"/>
          </p:nvPr>
        </p:nvSpPr>
        <p:spPr>
          <a:xfrm>
            <a:off x="371685" y="6881800"/>
            <a:ext cx="337161" cy="31711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
        <p:nvSpPr>
          <p:cNvPr id="400" name="Google Shape;321;p21"/>
          <p:cNvSpPr/>
          <p:nvPr/>
        </p:nvSpPr>
        <p:spPr>
          <a:xfrm>
            <a:off x="5279923" y="7354529"/>
            <a:ext cx="2723536" cy="205147"/>
          </a:xfrm>
          <a:prstGeom prst="rect">
            <a:avLst/>
          </a:prstGeom>
          <a:solidFill>
            <a:srgbClr val="FFFFFF"/>
          </a:solidFill>
          <a:ln w="12700">
            <a:miter lim="400000"/>
          </a:ln>
        </p:spPr>
        <p:txBody>
          <a:bodyPr lIns="0" tIns="0" rIns="0" bIns="0" anchor="ctr"/>
          <a:lstStyle/>
          <a:p>
            <a:pPr algn="ctr">
              <a:defRPr>
                <a:solidFill>
                  <a:srgbClr val="FFFFFF"/>
                </a:solidFill>
              </a:defRPr>
            </a:pPr>
            <a:endParaRPr/>
          </a:p>
        </p:txBody>
      </p:sp>
      <p:pic>
        <p:nvPicPr>
          <p:cNvPr id="12" name="Google Shape;191;p46"/>
          <p:cNvPicPr preferRelativeResize="0"/>
          <p:nvPr/>
        </p:nvPicPr>
        <p:blipFill rotWithShape="1">
          <a:blip r:embed="rId2">
            <a:alphaModFix/>
          </a:blip>
          <a:srcRect/>
          <a:stretch/>
        </p:blipFill>
        <p:spPr>
          <a:xfrm>
            <a:off x="5941562" y="1567119"/>
            <a:ext cx="2962656" cy="5248656"/>
          </a:xfrm>
          <a:prstGeom prst="rect">
            <a:avLst/>
          </a:prstGeom>
          <a:noFill/>
          <a:ln>
            <a:noFill/>
          </a:ln>
        </p:spPr>
      </p:pic>
      <p:sp>
        <p:nvSpPr>
          <p:cNvPr id="13" name="Google Shape;192;p46"/>
          <p:cNvSpPr txBox="1"/>
          <p:nvPr/>
        </p:nvSpPr>
        <p:spPr>
          <a:xfrm>
            <a:off x="506729" y="5822930"/>
            <a:ext cx="49956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741B47"/>
                </a:solidFill>
                <a:latin typeface="Calibri"/>
                <a:ea typeface="Calibri"/>
                <a:cs typeface="Calibri"/>
                <a:sym typeface="Calibri"/>
              </a:rPr>
              <a:t>¡Comparte tus respuestas!</a:t>
            </a:r>
            <a:endParaRPr sz="1400" b="0" i="0" u="none" strike="noStrike" cap="none">
              <a:solidFill>
                <a:srgbClr val="000000"/>
              </a:solidFill>
              <a:latin typeface="Arial"/>
              <a:ea typeface="Arial"/>
              <a:cs typeface="Arial"/>
              <a:sym typeface="Arial"/>
            </a:endParaRPr>
          </a:p>
        </p:txBody>
      </p:sp>
      <p:sp>
        <p:nvSpPr>
          <p:cNvPr id="14" name="Google Shape;193;p46"/>
          <p:cNvSpPr/>
          <p:nvPr/>
        </p:nvSpPr>
        <p:spPr>
          <a:xfrm>
            <a:off x="371783" y="2258677"/>
            <a:ext cx="5146800" cy="1186652"/>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5" name="Google Shape;194;p46"/>
          <p:cNvPicPr preferRelativeResize="0"/>
          <p:nvPr/>
        </p:nvPicPr>
        <p:blipFill rotWithShape="1">
          <a:blip r:embed="rId3">
            <a:alphaModFix/>
          </a:blip>
          <a:srcRect/>
          <a:stretch/>
        </p:blipFill>
        <p:spPr>
          <a:xfrm>
            <a:off x="5262651" y="2061749"/>
            <a:ext cx="477100" cy="477100"/>
          </a:xfrm>
          <a:prstGeom prst="rect">
            <a:avLst/>
          </a:prstGeom>
          <a:noFill/>
          <a:ln>
            <a:noFill/>
          </a:ln>
        </p:spPr>
      </p:pic>
      <p:sp>
        <p:nvSpPr>
          <p:cNvPr id="16" name="Google Shape;195;p46"/>
          <p:cNvSpPr txBox="1"/>
          <p:nvPr/>
        </p:nvSpPr>
        <p:spPr>
          <a:xfrm>
            <a:off x="732228" y="2488980"/>
            <a:ext cx="4425900" cy="512210"/>
          </a:xfrm>
          <a:prstGeom prst="rect">
            <a:avLst/>
          </a:prstGeom>
          <a:noFill/>
          <a:ln>
            <a:noFill/>
          </a:ln>
        </p:spPr>
        <p:txBody>
          <a:bodyPr spcFirstLastPara="1" wrap="square" lIns="91425" tIns="45700" rIns="91425" bIns="45700" anchor="t" anchorCtr="0">
            <a:noAutofit/>
          </a:bodyPr>
          <a:lstStyle/>
          <a:p>
            <a:r>
              <a:rPr lang="es-ES" sz="1600" dirty="0">
                <a:latin typeface="Calibri" charset="0"/>
                <a:ea typeface="Calibri" charset="0"/>
                <a:cs typeface="Calibri" charset="0"/>
              </a:rPr>
              <a:t>¿Qué importancia tienen los inyectores de combustibles?</a:t>
            </a:r>
          </a:p>
          <a:p>
            <a:r>
              <a:rPr lang="es-ES" sz="1600" dirty="0">
                <a:latin typeface="Calibri" charset="0"/>
                <a:ea typeface="Calibri" charset="0"/>
                <a:cs typeface="Calibri" charset="0"/>
              </a:rPr>
              <a:t>Comenta.</a:t>
            </a:r>
          </a:p>
        </p:txBody>
      </p:sp>
      <p:sp>
        <p:nvSpPr>
          <p:cNvPr id="17" name="Google Shape;196;p46"/>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741B47"/>
                </a:solidFill>
                <a:latin typeface="Calibri"/>
                <a:ea typeface="Calibri"/>
                <a:cs typeface="Calibri"/>
                <a:sym typeface="Calibri"/>
              </a:rPr>
              <a:t>REFLEXIONEMOS</a:t>
            </a:r>
            <a:endParaRPr sz="3100" b="1" i="0" u="none" strike="noStrike" cap="none">
              <a:solidFill>
                <a:srgbClr val="741B47"/>
              </a:solidFill>
              <a:latin typeface="Calibri"/>
              <a:ea typeface="Calibri"/>
              <a:cs typeface="Calibri"/>
              <a:sym typeface="Calibri"/>
            </a:endParaRPr>
          </a:p>
        </p:txBody>
      </p:sp>
      <p:sp>
        <p:nvSpPr>
          <p:cNvPr id="18" name="Google Shape;197;p46"/>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HAGAMOS UNA PAUSA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6016350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1734</TotalTime>
  <Words>1221</Words>
  <Application>Microsoft Office PowerPoint</Application>
  <PresentationFormat>Personalizado</PresentationFormat>
  <Paragraphs>169</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Avenir</vt:lpstr>
      <vt:lpstr>Calibri</vt:lpstr>
      <vt:lpstr>Roboto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Toledo</cp:lastModifiedBy>
  <cp:revision>58</cp:revision>
  <cp:lastPrinted>2021-01-27T00:03:36Z</cp:lastPrinted>
  <dcterms:modified xsi:type="dcterms:W3CDTF">2021-01-29T06:40:50Z</dcterms:modified>
</cp:coreProperties>
</file>