
<file path=[Content_Types].xml><?xml version="1.0" encoding="utf-8"?>
<Types xmlns="http://schemas.openxmlformats.org/package/2006/content-types"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7559675" cx="972025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381">
          <p15:clr>
            <a:srgbClr val="A4A3A4"/>
          </p15:clr>
        </p15:guide>
        <p15:guide id="2" pos="3061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1" roundtripDataSignature="AMtx7mio2Tp11nCklDNXNmdL1xL65pCvr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381" orient="horz"/>
        <p:guide pos="306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customschemas.google.com/relationships/presentationmetadata" Target="meta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youtube.com/watch?v=c0L4gNKwjRw&amp;ab_channel=vtenlinea" TargetMode="Externa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5" name="Google Shape;55;p1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43:notes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44:notes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700" u="sng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https://www.youtube.com/watch?v=c0L4gNKwjRw</a:t>
            </a:r>
            <a:endParaRPr/>
          </a:p>
        </p:txBody>
      </p:sp>
      <p:sp>
        <p:nvSpPr>
          <p:cNvPr id="182" name="Google Shape;182;p45:notes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2" name="Google Shape;192;p46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8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6" name="Google Shape;226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47:notes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37:notes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8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" name="Google Shape;72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5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7" name="Google Shape;10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39:notes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40:notes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41:notes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42:notes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2.png"/><Relationship Id="rId6" Type="http://schemas.openxmlformats.org/officeDocument/2006/relationships/image" Target="../media/image8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1_One column text">
    <p:spTree>
      <p:nvGrpSpPr>
        <p:cNvPr id="6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23"/>
          <p:cNvSpPr/>
          <p:nvPr/>
        </p:nvSpPr>
        <p:spPr>
          <a:xfrm>
            <a:off x="270565" y="1747314"/>
            <a:ext cx="9346500" cy="5675922"/>
          </a:xfrm>
          <a:prstGeom prst="round1Rect">
            <a:avLst>
              <a:gd fmla="val 15350" name="adj"/>
            </a:avLst>
          </a:prstGeom>
          <a:solidFill>
            <a:srgbClr val="C4D7CD">
              <a:alpha val="64705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8;p23"/>
          <p:cNvSpPr/>
          <p:nvPr/>
        </p:nvSpPr>
        <p:spPr>
          <a:xfrm>
            <a:off x="436350" y="6464001"/>
            <a:ext cx="7891862" cy="680474"/>
          </a:xfrm>
          <a:prstGeom prst="roundRect">
            <a:avLst>
              <a:gd fmla="val 19335" name="adj"/>
            </a:avLst>
          </a:prstGeom>
          <a:solidFill>
            <a:srgbClr val="8EB99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Google Shape;9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72365" y="1222172"/>
            <a:ext cx="1080000" cy="24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72365" y="418596"/>
            <a:ext cx="1080000" cy="664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521706" y="6387272"/>
            <a:ext cx="830659" cy="75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3443" y="419875"/>
            <a:ext cx="4210917" cy="68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33441" y="6464037"/>
            <a:ext cx="690406" cy="68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4"/>
          <p:cNvSpPr/>
          <p:nvPr/>
        </p:nvSpPr>
        <p:spPr>
          <a:xfrm>
            <a:off x="242856" y="1756550"/>
            <a:ext cx="9346500" cy="5675922"/>
          </a:xfrm>
          <a:prstGeom prst="round1Rect">
            <a:avLst>
              <a:gd fmla="val 15350" name="adj"/>
            </a:avLst>
          </a:prstGeom>
          <a:solidFill>
            <a:srgbClr val="EE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" name="Google Shape;16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72365" y="1222172"/>
            <a:ext cx="1080000" cy="24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72365" y="418596"/>
            <a:ext cx="1080000" cy="664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3443" y="419875"/>
            <a:ext cx="4210917" cy="68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6"/>
          <p:cNvSpPr/>
          <p:nvPr/>
        </p:nvSpPr>
        <p:spPr>
          <a:xfrm flipH="1" rot="10800000">
            <a:off x="181650" y="822025"/>
            <a:ext cx="9356700" cy="6531300"/>
          </a:xfrm>
          <a:prstGeom prst="round1Rect">
            <a:avLst>
              <a:gd fmla="val 15350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26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26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26"/>
          <p:cNvSpPr/>
          <p:nvPr/>
        </p:nvSpPr>
        <p:spPr>
          <a:xfrm>
            <a:off x="180900" y="180900"/>
            <a:ext cx="7911000" cy="6510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29754D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26"/>
          <p:cNvSpPr txBox="1"/>
          <p:nvPr/>
        </p:nvSpPr>
        <p:spPr>
          <a:xfrm>
            <a:off x="8443618" y="271143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5|</a:t>
            </a:r>
            <a:r>
              <a:rPr b="0" i="0" lang="en-US" sz="16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25" name="Google Shape;25;p26"/>
          <p:cNvSpPr txBox="1"/>
          <p:nvPr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b="0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Automatización de sistemas eléctricos industriales</a:t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26"/>
          <p:cNvSpPr txBox="1"/>
          <p:nvPr/>
        </p:nvSpPr>
        <p:spPr>
          <a:xfrm>
            <a:off x="180900" y="6881800"/>
            <a:ext cx="527945" cy="2647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100" u="none" cap="none" strike="noStrik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26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</a:t>
            </a:r>
            <a:r>
              <a:rPr b="0" i="0" lang="en-US" sz="11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 ELECTRICIDAD </a:t>
            </a: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4° Medio | Presentación</a:t>
            </a:r>
            <a:endParaRPr b="0" i="0" sz="1100" u="none" cap="none" strike="noStrik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7"/>
          <p:cNvSpPr/>
          <p:nvPr/>
        </p:nvSpPr>
        <p:spPr>
          <a:xfrm>
            <a:off x="180900" y="180900"/>
            <a:ext cx="7911000" cy="6510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29754D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27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27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27"/>
          <p:cNvSpPr txBox="1"/>
          <p:nvPr/>
        </p:nvSpPr>
        <p:spPr>
          <a:xfrm>
            <a:off x="8443618" y="271143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5|</a:t>
            </a:r>
            <a:r>
              <a:rPr b="0" i="0" lang="en-US" sz="16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33" name="Google Shape;33;p27"/>
          <p:cNvSpPr txBox="1"/>
          <p:nvPr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b="0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Automatización de sistemas eléctricos industriales</a:t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27"/>
          <p:cNvSpPr txBox="1"/>
          <p:nvPr/>
        </p:nvSpPr>
        <p:spPr>
          <a:xfrm>
            <a:off x="180900" y="6881800"/>
            <a:ext cx="527945" cy="2647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100" u="none" cap="none" strike="noStrik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27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</a:t>
            </a:r>
            <a:r>
              <a:rPr b="0" i="0" lang="en-US" sz="11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 ELECTRICIDAD </a:t>
            </a: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4° Medio | Presentación</a:t>
            </a:r>
            <a:endParaRPr b="0" i="0" sz="1100" u="none" cap="none" strike="noStrik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1_One column text 2">
    <p:bg>
      <p:bgPr>
        <a:solidFill>
          <a:schemeClr val="lt1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2"/>
          <p:cNvSpPr/>
          <p:nvPr/>
        </p:nvSpPr>
        <p:spPr>
          <a:xfrm flipH="1" rot="10800000">
            <a:off x="181650" y="822025"/>
            <a:ext cx="9356700" cy="6531300"/>
          </a:xfrm>
          <a:prstGeom prst="round1Rect">
            <a:avLst>
              <a:gd fmla="val 15350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32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32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32"/>
          <p:cNvSpPr/>
          <p:nvPr/>
        </p:nvSpPr>
        <p:spPr>
          <a:xfrm>
            <a:off x="181651" y="180900"/>
            <a:ext cx="7909200" cy="651000"/>
          </a:xfrm>
          <a:prstGeom prst="round2SameRect">
            <a:avLst>
              <a:gd fmla="val 16667" name="adj1"/>
              <a:gd fmla="val 0" name="adj2"/>
            </a:avLst>
          </a:prstGeom>
          <a:blipFill rotWithShape="1">
            <a:blip r:embed="rId2">
              <a:alphaModFix/>
            </a:blip>
            <a:tile algn="tl" flip="none" tx="0" sx="100000" ty="0" sy="100000"/>
          </a:blip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32"/>
          <p:cNvSpPr txBox="1"/>
          <p:nvPr/>
        </p:nvSpPr>
        <p:spPr>
          <a:xfrm>
            <a:off x="8170652" y="288449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¡Atención!</a:t>
            </a:r>
            <a:endParaRPr b="1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32"/>
          <p:cNvSpPr txBox="1"/>
          <p:nvPr/>
        </p:nvSpPr>
        <p:spPr>
          <a:xfrm>
            <a:off x="180900" y="6881800"/>
            <a:ext cx="527945" cy="2647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100" u="none" cap="none" strike="noStrik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32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</a:t>
            </a:r>
            <a:r>
              <a:rPr b="0" i="0" lang="en-US" sz="11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 ELECTRICIDAD </a:t>
            </a: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|4° Medio | Presentación</a:t>
            </a:r>
            <a:endParaRPr b="0" i="0" sz="1100" u="none" cap="none" strike="noStrik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8"/>
          <p:cNvSpPr/>
          <p:nvPr/>
        </p:nvSpPr>
        <p:spPr>
          <a:xfrm flipH="1" rot="10800000">
            <a:off x="181650" y="822025"/>
            <a:ext cx="9356700" cy="6531300"/>
          </a:xfrm>
          <a:prstGeom prst="round1Rect">
            <a:avLst>
              <a:gd fmla="val 15350" name="adj"/>
            </a:avLst>
          </a:prstGeom>
          <a:solidFill>
            <a:srgbClr val="D7E3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28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28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28"/>
          <p:cNvSpPr txBox="1"/>
          <p:nvPr/>
        </p:nvSpPr>
        <p:spPr>
          <a:xfrm>
            <a:off x="180900" y="6881800"/>
            <a:ext cx="527945" cy="2647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100" u="none" cap="none" strike="noStrik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28"/>
          <p:cNvSpPr/>
          <p:nvPr/>
        </p:nvSpPr>
        <p:spPr>
          <a:xfrm>
            <a:off x="180900" y="180900"/>
            <a:ext cx="7911000" cy="6510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29754D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28"/>
          <p:cNvSpPr txBox="1"/>
          <p:nvPr/>
        </p:nvSpPr>
        <p:spPr>
          <a:xfrm>
            <a:off x="8443618" y="271143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5|</a:t>
            </a:r>
            <a:r>
              <a:rPr b="0" i="0" lang="en-US" sz="16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51" name="Google Shape;51;p28"/>
          <p:cNvSpPr txBox="1"/>
          <p:nvPr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b="0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Automatización de sistemas eléctricos industriales</a:t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28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</a:t>
            </a:r>
            <a:r>
              <a:rPr b="0" i="0" lang="en-US" sz="11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 ELECTRICIDAD </a:t>
            </a: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4° Medio | Presentación</a:t>
            </a:r>
            <a:endParaRPr b="0" i="0" sz="1100" u="none" cap="none" strike="noStrik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png"/><Relationship Id="rId4" Type="http://schemas.openxmlformats.org/officeDocument/2006/relationships/hyperlink" Target="https://www.youtube.com/watch?v=c0L4gNKwjRw" TargetMode="External"/><Relationship Id="rId5" Type="http://schemas.openxmlformats.org/officeDocument/2006/relationships/hyperlink" Target="https://www.youtube.com/watch?v=c0L4gNKwjRw" TargetMode="External"/><Relationship Id="rId6" Type="http://schemas.openxmlformats.org/officeDocument/2006/relationships/hyperlink" Target="https://www.youtube.com/watch?v=c0L4gNKwjRw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9.png"/><Relationship Id="rId4" Type="http://schemas.openxmlformats.org/officeDocument/2006/relationships/image" Target="../media/image23.png"/><Relationship Id="rId11" Type="http://schemas.openxmlformats.org/officeDocument/2006/relationships/image" Target="../media/image28.png"/><Relationship Id="rId10" Type="http://schemas.openxmlformats.org/officeDocument/2006/relationships/image" Target="../media/image33.png"/><Relationship Id="rId9" Type="http://schemas.openxmlformats.org/officeDocument/2006/relationships/image" Target="../media/image29.png"/><Relationship Id="rId5" Type="http://schemas.openxmlformats.org/officeDocument/2006/relationships/image" Target="../media/image20.png"/><Relationship Id="rId6" Type="http://schemas.openxmlformats.org/officeDocument/2006/relationships/image" Target="../media/image18.png"/><Relationship Id="rId7" Type="http://schemas.openxmlformats.org/officeDocument/2006/relationships/image" Target="../media/image22.png"/><Relationship Id="rId8" Type="http://schemas.openxmlformats.org/officeDocument/2006/relationships/image" Target="../media/image2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0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1.png"/><Relationship Id="rId4" Type="http://schemas.openxmlformats.org/officeDocument/2006/relationships/image" Target="../media/image2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3.png"/><Relationship Id="rId6" Type="http://schemas.openxmlformats.org/officeDocument/2006/relationships/image" Target="../media/image1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gif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gif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"/>
          <p:cNvSpPr txBox="1"/>
          <p:nvPr/>
        </p:nvSpPr>
        <p:spPr>
          <a:xfrm>
            <a:off x="1176619" y="6648293"/>
            <a:ext cx="7012134" cy="311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1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 estos documentos se utilizarán de manera inclusiva términos como: el estudiante, el docente, el compañero u otras palabras equivalentes y sus respectivos plurales, es decir, con ellas, se hace referencia tanto a hombres como a mujeres.</a:t>
            </a:r>
            <a:endParaRPr b="0" i="0" sz="11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1"/>
          <p:cNvSpPr txBox="1"/>
          <p:nvPr/>
        </p:nvSpPr>
        <p:spPr>
          <a:xfrm>
            <a:off x="1139100" y="834800"/>
            <a:ext cx="41568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SECTOR ELECTRICIDAD </a:t>
            </a:r>
            <a:r>
              <a:rPr b="0" i="0" lang="en-US" sz="12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| NIVEL 4° MEDIO</a:t>
            </a:r>
            <a:endParaRPr b="0" i="0" sz="12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1"/>
          <p:cNvSpPr txBox="1"/>
          <p:nvPr/>
        </p:nvSpPr>
        <p:spPr>
          <a:xfrm>
            <a:off x="374950" y="2144650"/>
            <a:ext cx="1444325" cy="17838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US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MÓDULO 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1"/>
          <p:cNvSpPr txBox="1"/>
          <p:nvPr/>
        </p:nvSpPr>
        <p:spPr>
          <a:xfrm>
            <a:off x="365425" y="2451145"/>
            <a:ext cx="3948668" cy="278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AUTOMATIZACIÓN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DE SISTEMAS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ELÉCTRICOS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INDUSTRIALES		</a:t>
            </a:r>
            <a:endParaRPr b="1" i="0" sz="36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1" name="Google Shape;61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47770" y="2687071"/>
            <a:ext cx="5707068" cy="37252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43"/>
          <p:cNvSpPr txBox="1"/>
          <p:nvPr/>
        </p:nvSpPr>
        <p:spPr>
          <a:xfrm>
            <a:off x="375974" y="1178092"/>
            <a:ext cx="5023339" cy="47950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EL PUENTE H</a:t>
            </a:r>
            <a:endParaRPr/>
          </a:p>
        </p:txBody>
      </p:sp>
      <p:sp>
        <p:nvSpPr>
          <p:cNvPr id="164" name="Google Shape;164;p43"/>
          <p:cNvSpPr/>
          <p:nvPr/>
        </p:nvSpPr>
        <p:spPr>
          <a:xfrm>
            <a:off x="844061" y="1761892"/>
            <a:ext cx="2954216" cy="769143"/>
          </a:xfrm>
          <a:prstGeom prst="roundRect">
            <a:avLst>
              <a:gd fmla="val 16792" name="adj"/>
            </a:avLst>
          </a:prstGeom>
          <a:solidFill>
            <a:srgbClr val="D7E3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43"/>
          <p:cNvSpPr txBox="1"/>
          <p:nvPr/>
        </p:nvSpPr>
        <p:spPr>
          <a:xfrm>
            <a:off x="1082289" y="1789736"/>
            <a:ext cx="2434634" cy="71345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85750" lvl="0" marL="2857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1" i="0" lang="en-US" sz="1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¿Cómo funciona?</a:t>
            </a:r>
            <a:endParaRPr/>
          </a:p>
        </p:txBody>
      </p:sp>
      <p:sp>
        <p:nvSpPr>
          <p:cNvPr id="166" name="Google Shape;166;p43"/>
          <p:cNvSpPr/>
          <p:nvPr/>
        </p:nvSpPr>
        <p:spPr>
          <a:xfrm>
            <a:off x="844060" y="2754923"/>
            <a:ext cx="7971693" cy="3950677"/>
          </a:xfrm>
          <a:prstGeom prst="roundRect">
            <a:avLst>
              <a:gd fmla="val 6525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43"/>
          <p:cNvSpPr txBox="1"/>
          <p:nvPr/>
        </p:nvSpPr>
        <p:spPr>
          <a:xfrm>
            <a:off x="1188842" y="3738725"/>
            <a:ext cx="2981163" cy="23855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 forma más común de hacer un puente H es usando interruptores de estado sólido (son llamados transistores), puesto que sus tiempos de vida y frecuencias de conmutación son mucho más altas.</a:t>
            </a:r>
            <a:endParaRPr/>
          </a:p>
        </p:txBody>
      </p:sp>
      <p:pic>
        <p:nvPicPr>
          <p:cNvPr id="168" name="Google Shape;168;p43"/>
          <p:cNvPicPr preferRelativeResize="0"/>
          <p:nvPr/>
        </p:nvPicPr>
        <p:blipFill rotWithShape="1">
          <a:blip r:embed="rId3">
            <a:alphaModFix/>
          </a:blip>
          <a:srcRect b="0" l="0" r="0" t="4145"/>
          <a:stretch/>
        </p:blipFill>
        <p:spPr>
          <a:xfrm>
            <a:off x="4860131" y="3425119"/>
            <a:ext cx="3632999" cy="3040031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43"/>
          <p:cNvSpPr/>
          <p:nvPr/>
        </p:nvSpPr>
        <p:spPr>
          <a:xfrm>
            <a:off x="5289458" y="3089592"/>
            <a:ext cx="2750594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ESQUEMA ELECTRÓNICO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4"/>
          <p:cNvSpPr txBox="1"/>
          <p:nvPr/>
        </p:nvSpPr>
        <p:spPr>
          <a:xfrm>
            <a:off x="375974" y="1178092"/>
            <a:ext cx="5023339" cy="47950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EL PUENTE H</a:t>
            </a:r>
            <a:endParaRPr/>
          </a:p>
        </p:txBody>
      </p:sp>
      <p:sp>
        <p:nvSpPr>
          <p:cNvPr id="175" name="Google Shape;175;p44"/>
          <p:cNvSpPr/>
          <p:nvPr/>
        </p:nvSpPr>
        <p:spPr>
          <a:xfrm>
            <a:off x="844061" y="1761892"/>
            <a:ext cx="5261566" cy="769143"/>
          </a:xfrm>
          <a:prstGeom prst="roundRect">
            <a:avLst>
              <a:gd fmla="val 16792" name="adj"/>
            </a:avLst>
          </a:prstGeom>
          <a:solidFill>
            <a:srgbClr val="D7E3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44"/>
          <p:cNvSpPr txBox="1"/>
          <p:nvPr/>
        </p:nvSpPr>
        <p:spPr>
          <a:xfrm>
            <a:off x="1082289" y="1789736"/>
            <a:ext cx="5023338" cy="71345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85750" lvl="0" marL="2857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1" i="0" lang="en-US" sz="1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Modelo L298N para prototipos electrónicos.</a:t>
            </a:r>
            <a:endParaRPr/>
          </a:p>
        </p:txBody>
      </p:sp>
      <p:sp>
        <p:nvSpPr>
          <p:cNvPr id="177" name="Google Shape;177;p44"/>
          <p:cNvSpPr/>
          <p:nvPr/>
        </p:nvSpPr>
        <p:spPr>
          <a:xfrm>
            <a:off x="844060" y="2754923"/>
            <a:ext cx="7971693" cy="3950677"/>
          </a:xfrm>
          <a:prstGeom prst="roundRect">
            <a:avLst>
              <a:gd fmla="val 6525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44"/>
          <p:cNvSpPr txBox="1"/>
          <p:nvPr/>
        </p:nvSpPr>
        <p:spPr>
          <a:xfrm>
            <a:off x="1262634" y="3004535"/>
            <a:ext cx="7050093" cy="95488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 módulo L298N posee dos canales de Puente H, pudiéndolos utilizar para controlar dos motores DC o un motor Paso a Paso, controlando el sentido de giro y velocidad.</a:t>
            </a:r>
            <a:endParaRPr/>
          </a:p>
        </p:txBody>
      </p:sp>
      <p:pic>
        <p:nvPicPr>
          <p:cNvPr id="179" name="Google Shape;179;p44"/>
          <p:cNvPicPr preferRelativeResize="0"/>
          <p:nvPr/>
        </p:nvPicPr>
        <p:blipFill rotWithShape="1">
          <a:blip r:embed="rId3">
            <a:alphaModFix/>
          </a:blip>
          <a:srcRect b="8116" l="0" r="0" t="2931"/>
          <a:stretch/>
        </p:blipFill>
        <p:spPr>
          <a:xfrm>
            <a:off x="2372017" y="3959417"/>
            <a:ext cx="5172453" cy="26279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45"/>
          <p:cNvSpPr txBox="1"/>
          <p:nvPr/>
        </p:nvSpPr>
        <p:spPr>
          <a:xfrm>
            <a:off x="375974" y="1178092"/>
            <a:ext cx="5023339" cy="47950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EL PUENTE H</a:t>
            </a:r>
            <a:endParaRPr/>
          </a:p>
        </p:txBody>
      </p:sp>
      <p:sp>
        <p:nvSpPr>
          <p:cNvPr id="185" name="Google Shape;185;p45"/>
          <p:cNvSpPr/>
          <p:nvPr/>
        </p:nvSpPr>
        <p:spPr>
          <a:xfrm>
            <a:off x="844061" y="1761892"/>
            <a:ext cx="5261566" cy="769143"/>
          </a:xfrm>
          <a:prstGeom prst="roundRect">
            <a:avLst>
              <a:gd fmla="val 16792" name="adj"/>
            </a:avLst>
          </a:prstGeom>
          <a:solidFill>
            <a:srgbClr val="D7E3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45"/>
          <p:cNvSpPr txBox="1"/>
          <p:nvPr/>
        </p:nvSpPr>
        <p:spPr>
          <a:xfrm>
            <a:off x="1082289" y="1789736"/>
            <a:ext cx="5023338" cy="71345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85750" lvl="0" marL="2857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1" i="0" lang="en-US" sz="1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Modelo L298N para prototipos electrónicos</a:t>
            </a:r>
            <a:endParaRPr b="1" i="0" sz="18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45"/>
          <p:cNvSpPr/>
          <p:nvPr/>
        </p:nvSpPr>
        <p:spPr>
          <a:xfrm>
            <a:off x="844060" y="2754923"/>
            <a:ext cx="7971693" cy="3950677"/>
          </a:xfrm>
          <a:prstGeom prst="roundRect">
            <a:avLst>
              <a:gd fmla="val 6525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8" name="Google Shape;188;p45"/>
          <p:cNvPicPr preferRelativeResize="0"/>
          <p:nvPr/>
        </p:nvPicPr>
        <p:blipFill rotWithShape="1">
          <a:blip r:embed="rId3">
            <a:alphaModFix/>
          </a:blip>
          <a:srcRect b="7480" l="9055" r="5437" t="7091"/>
          <a:stretch/>
        </p:blipFill>
        <p:spPr>
          <a:xfrm>
            <a:off x="4191991" y="3471628"/>
            <a:ext cx="4607284" cy="3091831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45"/>
          <p:cNvSpPr txBox="1"/>
          <p:nvPr/>
        </p:nvSpPr>
        <p:spPr>
          <a:xfrm>
            <a:off x="1051619" y="3219894"/>
            <a:ext cx="3140372" cy="217695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continuación se presenta el esquema de sus pines y un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7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video</a:t>
            </a:r>
            <a:r>
              <a:rPr b="0" i="0" lang="en-US" sz="17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 </a:t>
            </a:r>
            <a:r>
              <a:rPr b="0" i="0" lang="en-US" sz="1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como manual de uso. 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0" i="0" lang="en-US" sz="1700" u="sng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https://www.youtube.com/watch?v=c0L4gNKwjRw</a:t>
            </a:r>
            <a:endParaRPr b="0" i="0" sz="1700" u="sng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" name="Google Shape;194;p46"/>
          <p:cNvGrpSpPr/>
          <p:nvPr/>
        </p:nvGrpSpPr>
        <p:grpSpPr>
          <a:xfrm>
            <a:off x="24834" y="2705494"/>
            <a:ext cx="5835185" cy="1156253"/>
            <a:chOff x="-4655" y="2600094"/>
            <a:chExt cx="5835185" cy="1156253"/>
          </a:xfrm>
        </p:grpSpPr>
        <p:sp>
          <p:nvSpPr>
            <p:cNvPr id="195" name="Google Shape;195;p46"/>
            <p:cNvSpPr txBox="1"/>
            <p:nvPr/>
          </p:nvSpPr>
          <p:spPr>
            <a:xfrm>
              <a:off x="1238190" y="2992823"/>
              <a:ext cx="4592340" cy="3385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Manipular</a:t>
              </a:r>
              <a:r>
                <a:rPr b="1" i="0" lang="en-US" sz="1600" u="none" cap="none" strike="noStrike">
                  <a:solidFill>
                    <a:srgbClr val="29754D"/>
                  </a:solidFill>
                  <a:latin typeface="Calibri"/>
                  <a:ea typeface="Calibri"/>
                  <a:cs typeface="Calibri"/>
                  <a:sym typeface="Calibri"/>
                </a:rPr>
                <a:t> cuidadosamente </a:t>
              </a:r>
              <a:r>
                <a:rPr b="0" i="0" lang="en-US" sz="1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herramientas.</a:t>
              </a:r>
              <a:endPara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96" name="Google Shape;196;p46"/>
            <p:cNvGrpSpPr/>
            <p:nvPr/>
          </p:nvGrpSpPr>
          <p:grpSpPr>
            <a:xfrm>
              <a:off x="-4655" y="2600094"/>
              <a:ext cx="1193246" cy="1156253"/>
              <a:chOff x="-4655" y="5117148"/>
              <a:chExt cx="1193246" cy="1156253"/>
            </a:xfrm>
          </p:grpSpPr>
          <p:sp>
            <p:nvSpPr>
              <p:cNvPr id="197" name="Google Shape;197;p46"/>
              <p:cNvSpPr/>
              <p:nvPr/>
            </p:nvSpPr>
            <p:spPr>
              <a:xfrm rot="5400000">
                <a:off x="171526" y="5103942"/>
                <a:ext cx="783005" cy="1135367"/>
              </a:xfrm>
              <a:prstGeom prst="round2Same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198" name="Google Shape;198;p46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 rot="-2193866">
                <a:off x="141403" y="5312405"/>
                <a:ext cx="908505" cy="76574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199" name="Google Shape;199;p46"/>
          <p:cNvGrpSpPr/>
          <p:nvPr/>
        </p:nvGrpSpPr>
        <p:grpSpPr>
          <a:xfrm>
            <a:off x="24834" y="5827421"/>
            <a:ext cx="5833478" cy="783005"/>
            <a:chOff x="-4655" y="5414468"/>
            <a:chExt cx="5833478" cy="783005"/>
          </a:xfrm>
        </p:grpSpPr>
        <p:grpSp>
          <p:nvGrpSpPr>
            <p:cNvPr id="200" name="Google Shape;200;p46"/>
            <p:cNvGrpSpPr/>
            <p:nvPr/>
          </p:nvGrpSpPr>
          <p:grpSpPr>
            <a:xfrm>
              <a:off x="-4655" y="5414468"/>
              <a:ext cx="1135367" cy="783005"/>
              <a:chOff x="-4655" y="6167965"/>
              <a:chExt cx="1135367" cy="783005"/>
            </a:xfrm>
          </p:grpSpPr>
          <p:sp>
            <p:nvSpPr>
              <p:cNvPr id="201" name="Google Shape;201;p46"/>
              <p:cNvSpPr/>
              <p:nvPr/>
            </p:nvSpPr>
            <p:spPr>
              <a:xfrm rot="5400000">
                <a:off x="171526" y="5991784"/>
                <a:ext cx="783005" cy="1135367"/>
              </a:xfrm>
              <a:prstGeom prst="round2Same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202" name="Google Shape;202;p46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318928" y="6295340"/>
                <a:ext cx="666001" cy="56134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203" name="Google Shape;203;p46"/>
            <p:cNvSpPr txBox="1"/>
            <p:nvPr/>
          </p:nvSpPr>
          <p:spPr>
            <a:xfrm>
              <a:off x="1267686" y="5513603"/>
              <a:ext cx="4561137" cy="5847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Toda actividad debe desarrollarse </a:t>
              </a:r>
              <a:r>
                <a:rPr b="1" i="0" lang="en-US" sz="1600" u="none" cap="none" strike="noStrike">
                  <a:solidFill>
                    <a:srgbClr val="29754D"/>
                  </a:solidFill>
                  <a:latin typeface="Calibri"/>
                  <a:ea typeface="Calibri"/>
                  <a:cs typeface="Calibri"/>
                  <a:sym typeface="Calibri"/>
                </a:rPr>
                <a:t>bajo supervisión </a:t>
              </a: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de la persona a cargo del taller o laboratorio.</a:t>
              </a:r>
              <a:endPara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4" name="Google Shape;204;p46"/>
          <p:cNvGrpSpPr/>
          <p:nvPr/>
        </p:nvGrpSpPr>
        <p:grpSpPr>
          <a:xfrm>
            <a:off x="-4662" y="1887157"/>
            <a:ext cx="9305977" cy="783005"/>
            <a:chOff x="-4662" y="1887157"/>
            <a:chExt cx="9305977" cy="783005"/>
          </a:xfrm>
        </p:grpSpPr>
        <p:sp>
          <p:nvSpPr>
            <p:cNvPr id="205" name="Google Shape;205;p46"/>
            <p:cNvSpPr/>
            <p:nvPr/>
          </p:nvSpPr>
          <p:spPr>
            <a:xfrm rot="5400000">
              <a:off x="4256824" y="-2374329"/>
              <a:ext cx="783005" cy="9305977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46"/>
            <p:cNvSpPr txBox="1"/>
            <p:nvPr/>
          </p:nvSpPr>
          <p:spPr>
            <a:xfrm>
              <a:off x="4015218" y="2109402"/>
              <a:ext cx="2975521" cy="3385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600" u="none" cap="none" strike="noStrike">
                  <a:solidFill>
                    <a:srgbClr val="29754D"/>
                  </a:solidFill>
                  <a:latin typeface="Calibri"/>
                  <a:ea typeface="Calibri"/>
                  <a:cs typeface="Calibri"/>
                  <a:sym typeface="Calibri"/>
                </a:rPr>
                <a:t>Utilizar EPPs</a:t>
              </a:r>
              <a:r>
                <a:rPr b="1" i="0" lang="en-US" sz="1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b="0" i="0" lang="en-US" sz="1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para el autocuidado.</a:t>
              </a:r>
              <a:endPara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07" name="Google Shape;207;p4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44140" y="2008659"/>
              <a:ext cx="640678" cy="54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8" name="Google Shape;208;p46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287737" y="2008960"/>
              <a:ext cx="639965" cy="5393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9" name="Google Shape;209;p46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2230621" y="2024809"/>
              <a:ext cx="602356" cy="507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0" name="Google Shape;210;p46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3135897" y="2021535"/>
              <a:ext cx="610125" cy="51424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11" name="Google Shape;211;p46"/>
          <p:cNvGrpSpPr/>
          <p:nvPr/>
        </p:nvGrpSpPr>
        <p:grpSpPr>
          <a:xfrm>
            <a:off x="24834" y="4846110"/>
            <a:ext cx="5764508" cy="783005"/>
            <a:chOff x="-4655" y="3650215"/>
            <a:chExt cx="5764508" cy="783005"/>
          </a:xfrm>
        </p:grpSpPr>
        <p:sp>
          <p:nvSpPr>
            <p:cNvPr id="212" name="Google Shape;212;p46"/>
            <p:cNvSpPr txBox="1"/>
            <p:nvPr/>
          </p:nvSpPr>
          <p:spPr>
            <a:xfrm>
              <a:off x="1267686" y="3872460"/>
              <a:ext cx="4492167" cy="3385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600" u="none" cap="none" strike="noStrike">
                  <a:solidFill>
                    <a:srgbClr val="29754D"/>
                  </a:solidFill>
                  <a:latin typeface="Calibri"/>
                  <a:ea typeface="Calibri"/>
                  <a:cs typeface="Calibri"/>
                  <a:sym typeface="Calibri"/>
                </a:rPr>
                <a:t>Ser ordenado </a:t>
              </a:r>
              <a:r>
                <a:rPr b="0" i="0" lang="en-US" sz="1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 el área de trabajo.</a:t>
              </a:r>
              <a:endPara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3" name="Google Shape;213;p46"/>
            <p:cNvGrpSpPr/>
            <p:nvPr/>
          </p:nvGrpSpPr>
          <p:grpSpPr>
            <a:xfrm>
              <a:off x="-4655" y="3650215"/>
              <a:ext cx="1135367" cy="783005"/>
              <a:chOff x="-4655" y="4407300"/>
              <a:chExt cx="1135367" cy="783005"/>
            </a:xfrm>
          </p:grpSpPr>
          <p:sp>
            <p:nvSpPr>
              <p:cNvPr id="214" name="Google Shape;214;p46"/>
              <p:cNvSpPr/>
              <p:nvPr/>
            </p:nvSpPr>
            <p:spPr>
              <a:xfrm rot="5400000">
                <a:off x="171526" y="4231119"/>
                <a:ext cx="783005" cy="1135367"/>
              </a:xfrm>
              <a:prstGeom prst="round2Same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215" name="Google Shape;215;p46"/>
              <p:cNvPicPr preferRelativeResize="0"/>
              <p:nvPr/>
            </p:nvPicPr>
            <p:blipFill rotWithShape="1">
              <a:blip r:embed="rId9">
                <a:alphaModFix/>
              </a:blip>
              <a:srcRect b="0" l="0" r="0" t="0"/>
              <a:stretch/>
            </p:blipFill>
            <p:spPr>
              <a:xfrm>
                <a:off x="297313" y="4517616"/>
                <a:ext cx="683390" cy="576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216" name="Google Shape;216;p46"/>
          <p:cNvGrpSpPr/>
          <p:nvPr/>
        </p:nvGrpSpPr>
        <p:grpSpPr>
          <a:xfrm>
            <a:off x="24834" y="3864798"/>
            <a:ext cx="6503786" cy="783005"/>
            <a:chOff x="2481" y="4582469"/>
            <a:chExt cx="6503786" cy="783005"/>
          </a:xfrm>
        </p:grpSpPr>
        <p:sp>
          <p:nvSpPr>
            <p:cNvPr id="217" name="Google Shape;217;p46"/>
            <p:cNvSpPr txBox="1"/>
            <p:nvPr/>
          </p:nvSpPr>
          <p:spPr>
            <a:xfrm>
              <a:off x="1267687" y="4681604"/>
              <a:ext cx="5238580" cy="5847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600" u="none" cap="none" strike="noStrike">
                  <a:solidFill>
                    <a:srgbClr val="29754D"/>
                  </a:solidFill>
                  <a:latin typeface="Calibri"/>
                  <a:ea typeface="Calibri"/>
                  <a:cs typeface="Calibri"/>
                  <a:sym typeface="Calibri"/>
                </a:rPr>
                <a:t>Ser cuidadoso y respetuoso </a:t>
              </a:r>
              <a:r>
                <a:rPr b="0" i="0" lang="en-US" sz="1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 los integrantes del equipo de trabajo, asegurando la </a:t>
              </a:r>
              <a:r>
                <a:rPr b="1" i="0" lang="en-US" sz="1600" u="none" cap="none" strike="noStrike">
                  <a:solidFill>
                    <a:srgbClr val="29754D"/>
                  </a:solidFill>
                  <a:latin typeface="Calibri"/>
                  <a:ea typeface="Calibri"/>
                  <a:cs typeface="Calibri"/>
                  <a:sym typeface="Calibri"/>
                </a:rPr>
                <a:t>integridad física </a:t>
              </a:r>
              <a:r>
                <a:rPr b="0" i="0" lang="en-US" sz="1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 todos.</a:t>
              </a:r>
              <a:endPara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8" name="Google Shape;218;p46"/>
            <p:cNvGrpSpPr/>
            <p:nvPr/>
          </p:nvGrpSpPr>
          <p:grpSpPr>
            <a:xfrm>
              <a:off x="2481" y="4582469"/>
              <a:ext cx="1135367" cy="783005"/>
              <a:chOff x="2481" y="5287632"/>
              <a:chExt cx="1135367" cy="783005"/>
            </a:xfrm>
          </p:grpSpPr>
          <p:sp>
            <p:nvSpPr>
              <p:cNvPr id="219" name="Google Shape;219;p46"/>
              <p:cNvSpPr/>
              <p:nvPr/>
            </p:nvSpPr>
            <p:spPr>
              <a:xfrm rot="5400000">
                <a:off x="178662" y="5111451"/>
                <a:ext cx="783005" cy="1135367"/>
              </a:xfrm>
              <a:prstGeom prst="round2Same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220" name="Google Shape;220;p46"/>
              <p:cNvPicPr preferRelativeResize="0"/>
              <p:nvPr/>
            </p:nvPicPr>
            <p:blipFill rotWithShape="1">
              <a:blip r:embed="rId10">
                <a:alphaModFix/>
              </a:blip>
              <a:srcRect b="0" l="0" r="0" t="0"/>
              <a:stretch/>
            </p:blipFill>
            <p:spPr>
              <a:xfrm>
                <a:off x="254788" y="5365345"/>
                <a:ext cx="740725" cy="62432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pic>
        <p:nvPicPr>
          <p:cNvPr id="221" name="Google Shape;221;p46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5836197" y="3780266"/>
            <a:ext cx="3760094" cy="3779409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46"/>
          <p:cNvSpPr txBox="1"/>
          <p:nvPr/>
        </p:nvSpPr>
        <p:spPr>
          <a:xfrm>
            <a:off x="375975" y="1373700"/>
            <a:ext cx="4690875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C73E32"/>
                </a:solidFill>
                <a:latin typeface="Calibri"/>
                <a:ea typeface="Calibri"/>
                <a:cs typeface="Calibri"/>
                <a:sym typeface="Calibri"/>
              </a:rPr>
              <a:t>¡ATENCIÓN!</a:t>
            </a:r>
            <a:endParaRPr b="1" i="0" sz="3100" u="none" cap="none" strike="noStrike">
              <a:solidFill>
                <a:srgbClr val="C73E3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46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ANTES DE COMENZAR LA ACTIVIDAD: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8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¿CUÁNTO APRENDIMOS?</a:t>
            </a:r>
            <a:endParaRPr b="1" i="0" sz="31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9" name="Google Shape;229;p18"/>
          <p:cNvGrpSpPr/>
          <p:nvPr/>
        </p:nvGrpSpPr>
        <p:grpSpPr>
          <a:xfrm>
            <a:off x="2035277" y="2911885"/>
            <a:ext cx="6999671" cy="2696553"/>
            <a:chOff x="4461133" y="3098700"/>
            <a:chExt cx="4657800" cy="1525000"/>
          </a:xfrm>
        </p:grpSpPr>
        <p:sp>
          <p:nvSpPr>
            <p:cNvPr id="230" name="Google Shape;230;p18"/>
            <p:cNvSpPr/>
            <p:nvPr/>
          </p:nvSpPr>
          <p:spPr>
            <a:xfrm>
              <a:off x="4461133" y="3098700"/>
              <a:ext cx="4657800" cy="15250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18"/>
            <p:cNvSpPr txBox="1"/>
            <p:nvPr/>
          </p:nvSpPr>
          <p:spPr>
            <a:xfrm>
              <a:off x="5442536" y="3625505"/>
              <a:ext cx="3323687" cy="4380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000" u="none" cap="none" strike="noStrike">
                  <a:solidFill>
                    <a:srgbClr val="29754D"/>
                  </a:solidFill>
                  <a:latin typeface="Calibri"/>
                  <a:ea typeface="Calibri"/>
                  <a:cs typeface="Calibri"/>
                  <a:sym typeface="Calibri"/>
                </a:rPr>
                <a:t>EL PUENTE H</a:t>
              </a:r>
              <a:endParaRPr/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¡Ahora realizaremos una actividad que resume todo lo que hemos visto! </a:t>
              </a:r>
              <a:endParaRPr/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600" u="none" cap="none" strike="noStrike">
                  <a:solidFill>
                    <a:srgbClr val="29754D"/>
                  </a:solidFill>
                  <a:latin typeface="Calibri"/>
                  <a:ea typeface="Calibri"/>
                  <a:cs typeface="Calibri"/>
                  <a:sym typeface="Calibri"/>
                </a:rPr>
                <a:t>¡Atentos, atentas!</a:t>
              </a:r>
              <a:endParaRPr/>
            </a:p>
          </p:txBody>
        </p:sp>
      </p:grpSp>
      <p:sp>
        <p:nvSpPr>
          <p:cNvPr id="232" name="Google Shape;232;p18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REVISEMOS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18"/>
          <p:cNvSpPr txBox="1"/>
          <p:nvPr/>
        </p:nvSpPr>
        <p:spPr>
          <a:xfrm>
            <a:off x="4125175" y="1184197"/>
            <a:ext cx="466492" cy="52109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-US" sz="5000" u="none" cap="none" strike="noStrike">
                <a:solidFill>
                  <a:srgbClr val="8EB99F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b="0" i="0" sz="5000" u="none" cap="none" strike="noStrike">
              <a:solidFill>
                <a:srgbClr val="8EB99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4" name="Google Shape;234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74444" y="5389023"/>
            <a:ext cx="1651873" cy="884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892" y="2531975"/>
            <a:ext cx="3856770" cy="365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126317" y="5056194"/>
            <a:ext cx="1806825" cy="134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47"/>
          <p:cNvSpPr/>
          <p:nvPr/>
        </p:nvSpPr>
        <p:spPr>
          <a:xfrm>
            <a:off x="383456" y="2370247"/>
            <a:ext cx="8839201" cy="3238192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47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TICKET DE SALIDA</a:t>
            </a:r>
            <a:endParaRPr b="1" i="0" sz="31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47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ANTES DE TERMINAR:</a:t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47"/>
          <p:cNvSpPr txBox="1"/>
          <p:nvPr/>
        </p:nvSpPr>
        <p:spPr>
          <a:xfrm>
            <a:off x="958647" y="3788886"/>
            <a:ext cx="5107856" cy="77453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EL PUENTE H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¡No olvides contestar y entregar el Ticket de Salida!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¡Hasta la próxima! </a:t>
            </a:r>
            <a:endParaRPr b="1" i="0" sz="2100" u="none" cap="none" strike="noStrike">
              <a:solidFill>
                <a:srgbClr val="29754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1" i="0" sz="1600" u="none" cap="none" strike="noStrike">
              <a:solidFill>
                <a:srgbClr val="7638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5" name="Google Shape;245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37318" y="3028336"/>
            <a:ext cx="2663305" cy="4168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45755" y="4261017"/>
            <a:ext cx="674379" cy="60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7"/>
          <p:cNvSpPr txBox="1"/>
          <p:nvPr/>
        </p:nvSpPr>
        <p:spPr>
          <a:xfrm>
            <a:off x="1139100" y="834799"/>
            <a:ext cx="4809524" cy="34085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MÓDULO 8 </a:t>
            </a:r>
            <a:r>
              <a:rPr b="0" i="0" lang="en-US" sz="12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| AUTOMATIZACIÓN DE SISTEMAS ELÉCTRICOS INDUSTRIALES</a:t>
            </a:r>
            <a:endParaRPr b="0" i="0" sz="12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37"/>
          <p:cNvSpPr txBox="1"/>
          <p:nvPr/>
        </p:nvSpPr>
        <p:spPr>
          <a:xfrm>
            <a:off x="365425" y="2144650"/>
            <a:ext cx="1444325" cy="17838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US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37"/>
          <p:cNvSpPr txBox="1"/>
          <p:nvPr/>
        </p:nvSpPr>
        <p:spPr>
          <a:xfrm>
            <a:off x="365425" y="2144650"/>
            <a:ext cx="3186667" cy="178004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EL PUENTE H</a:t>
            </a:r>
            <a:endParaRPr/>
          </a:p>
        </p:txBody>
      </p:sp>
      <p:pic>
        <p:nvPicPr>
          <p:cNvPr id="69" name="Google Shape;69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72941" y="2028092"/>
            <a:ext cx="7004813" cy="51500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8"/>
          <p:cNvSpPr/>
          <p:nvPr/>
        </p:nvSpPr>
        <p:spPr>
          <a:xfrm>
            <a:off x="4766523" y="2346374"/>
            <a:ext cx="2980513" cy="3817095"/>
          </a:xfrm>
          <a:prstGeom prst="roundRect">
            <a:avLst>
              <a:gd fmla="val 5451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38"/>
          <p:cNvSpPr/>
          <p:nvPr/>
        </p:nvSpPr>
        <p:spPr>
          <a:xfrm>
            <a:off x="1649549" y="2346374"/>
            <a:ext cx="2980513" cy="3817095"/>
          </a:xfrm>
          <a:prstGeom prst="roundRect">
            <a:avLst>
              <a:gd fmla="val 5451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6" name="Google Shape;76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57285" y="1980974"/>
            <a:ext cx="765041" cy="729458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44105" y="2258130"/>
            <a:ext cx="3223256" cy="3035128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38"/>
          <p:cNvSpPr txBox="1"/>
          <p:nvPr/>
        </p:nvSpPr>
        <p:spPr>
          <a:xfrm>
            <a:off x="4914212" y="3507536"/>
            <a:ext cx="2740958" cy="134107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Programa dispositivos de automatización de procesos industriales, de acuerdo a los requerimientos y a las especificaciones técnicas.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38"/>
          <p:cNvSpPr txBox="1"/>
          <p:nvPr/>
        </p:nvSpPr>
        <p:spPr>
          <a:xfrm>
            <a:off x="5057556" y="2934381"/>
            <a:ext cx="2396712" cy="40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APRENDIZAJE ESPERADO</a:t>
            </a:r>
            <a:endParaRPr b="0" i="0" sz="18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0" name="Google Shape;80;p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-340870" y="2668912"/>
            <a:ext cx="3054031" cy="4190933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38"/>
          <p:cNvSpPr txBox="1"/>
          <p:nvPr/>
        </p:nvSpPr>
        <p:spPr>
          <a:xfrm>
            <a:off x="1755646" y="2934381"/>
            <a:ext cx="2768317" cy="40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METODOLOGÍA SELECCIONADA</a:t>
            </a:r>
            <a:endParaRPr b="0" i="0" sz="18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38"/>
          <p:cNvSpPr txBox="1"/>
          <p:nvPr/>
        </p:nvSpPr>
        <p:spPr>
          <a:xfrm>
            <a:off x="1814810" y="3507536"/>
            <a:ext cx="2714922" cy="199149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Texto Guía</a:t>
            </a:r>
            <a:endParaRPr/>
          </a:p>
        </p:txBody>
      </p:sp>
      <p:pic>
        <p:nvPicPr>
          <p:cNvPr id="83" name="Google Shape;83;p3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873555" y="1980974"/>
            <a:ext cx="766449" cy="73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5"/>
          <p:cNvSpPr/>
          <p:nvPr/>
        </p:nvSpPr>
        <p:spPr>
          <a:xfrm>
            <a:off x="4139384" y="2649415"/>
            <a:ext cx="4892151" cy="2548529"/>
          </a:xfrm>
          <a:prstGeom prst="roundRect">
            <a:avLst>
              <a:gd fmla="val 7468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5"/>
          <p:cNvSpPr txBox="1"/>
          <p:nvPr/>
        </p:nvSpPr>
        <p:spPr>
          <a:xfrm>
            <a:off x="4441048" y="2916239"/>
            <a:ext cx="4566385" cy="19360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de conocimientos previos</a:t>
            </a:r>
            <a:endParaRPr/>
          </a:p>
          <a:p>
            <a:pPr indent="0" lvl="0" marL="0" marR="0" rtl="0" algn="l">
              <a:lnSpc>
                <a:spcPct val="2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 Puente H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Cuánto Aprendimos</a:t>
            </a:r>
            <a:endParaRPr/>
          </a:p>
          <a:p>
            <a:pPr indent="0" lvl="0" marL="0" marR="0" rtl="0" algn="l">
              <a:lnSpc>
                <a:spcPct val="2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Ticket de Salida</a:t>
            </a:r>
            <a:endParaRPr/>
          </a:p>
        </p:txBody>
      </p:sp>
      <p:grpSp>
        <p:nvGrpSpPr>
          <p:cNvPr id="90" name="Google Shape;90;p5"/>
          <p:cNvGrpSpPr/>
          <p:nvPr/>
        </p:nvGrpSpPr>
        <p:grpSpPr>
          <a:xfrm>
            <a:off x="3993524" y="2928497"/>
            <a:ext cx="286654" cy="300747"/>
            <a:chOff x="4059878" y="2133326"/>
            <a:chExt cx="286654" cy="300747"/>
          </a:xfrm>
        </p:grpSpPr>
        <p:sp>
          <p:nvSpPr>
            <p:cNvPr id="91" name="Google Shape;91;p5"/>
            <p:cNvSpPr/>
            <p:nvPr/>
          </p:nvSpPr>
          <p:spPr>
            <a:xfrm>
              <a:off x="4081630" y="2162411"/>
              <a:ext cx="264902" cy="271662"/>
            </a:xfrm>
            <a:prstGeom prst="roundRect">
              <a:avLst>
                <a:gd fmla="val 16667" name="adj"/>
              </a:avLst>
            </a:prstGeom>
            <a:solidFill>
              <a:srgbClr val="2975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29754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5"/>
            <p:cNvSpPr txBox="1"/>
            <p:nvPr/>
          </p:nvSpPr>
          <p:spPr>
            <a:xfrm>
              <a:off x="4059878" y="2133326"/>
              <a:ext cx="211457" cy="2716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1" i="0" lang="en-US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b="1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3" name="Google Shape;93;p5"/>
          <p:cNvGrpSpPr/>
          <p:nvPr/>
        </p:nvGrpSpPr>
        <p:grpSpPr>
          <a:xfrm>
            <a:off x="3993524" y="3479090"/>
            <a:ext cx="286654" cy="300747"/>
            <a:chOff x="4055115" y="2797383"/>
            <a:chExt cx="286654" cy="300747"/>
          </a:xfrm>
        </p:grpSpPr>
        <p:sp>
          <p:nvSpPr>
            <p:cNvPr id="94" name="Google Shape;94;p5"/>
            <p:cNvSpPr/>
            <p:nvPr/>
          </p:nvSpPr>
          <p:spPr>
            <a:xfrm>
              <a:off x="4076867" y="2826468"/>
              <a:ext cx="264902" cy="271662"/>
            </a:xfrm>
            <a:prstGeom prst="roundRect">
              <a:avLst>
                <a:gd fmla="val 16667" name="adj"/>
              </a:avLst>
            </a:prstGeom>
            <a:solidFill>
              <a:srgbClr val="2975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5"/>
            <p:cNvSpPr txBox="1"/>
            <p:nvPr/>
          </p:nvSpPr>
          <p:spPr>
            <a:xfrm>
              <a:off x="4055115" y="2797383"/>
              <a:ext cx="211457" cy="2716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1" i="0" lang="en-US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b="1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" name="Google Shape;96;p5"/>
          <p:cNvGrpSpPr/>
          <p:nvPr/>
        </p:nvGrpSpPr>
        <p:grpSpPr>
          <a:xfrm>
            <a:off x="4003219" y="3979989"/>
            <a:ext cx="276959" cy="300747"/>
            <a:chOff x="4064810" y="3494301"/>
            <a:chExt cx="276959" cy="300747"/>
          </a:xfrm>
        </p:grpSpPr>
        <p:sp>
          <p:nvSpPr>
            <p:cNvPr id="97" name="Google Shape;97;p5"/>
            <p:cNvSpPr/>
            <p:nvPr/>
          </p:nvSpPr>
          <p:spPr>
            <a:xfrm>
              <a:off x="4076867" y="3523386"/>
              <a:ext cx="264902" cy="271662"/>
            </a:xfrm>
            <a:prstGeom prst="roundRect">
              <a:avLst>
                <a:gd fmla="val 16667" name="adj"/>
              </a:avLst>
            </a:prstGeom>
            <a:solidFill>
              <a:srgbClr val="2975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5"/>
            <p:cNvSpPr txBox="1"/>
            <p:nvPr/>
          </p:nvSpPr>
          <p:spPr>
            <a:xfrm>
              <a:off x="4064810" y="3494301"/>
              <a:ext cx="211457" cy="2716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1" i="0" lang="en-US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b="1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9" name="Google Shape;99;p5"/>
          <p:cNvSpPr txBox="1"/>
          <p:nvPr/>
        </p:nvSpPr>
        <p:spPr>
          <a:xfrm>
            <a:off x="4076866" y="1309036"/>
            <a:ext cx="4563041" cy="42471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EL PUENTE H</a:t>
            </a:r>
            <a:endParaRPr/>
          </a:p>
        </p:txBody>
      </p:sp>
      <p:sp>
        <p:nvSpPr>
          <p:cNvPr id="100" name="Google Shape;100;p5"/>
          <p:cNvSpPr txBox="1"/>
          <p:nvPr/>
        </p:nvSpPr>
        <p:spPr>
          <a:xfrm>
            <a:off x="375975" y="1373700"/>
            <a:ext cx="4107535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MENÚ DE LA ACTIVIDAD</a:t>
            </a:r>
            <a:endParaRPr b="1" i="0" sz="31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1" name="Google Shape;101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4397" y="2347898"/>
            <a:ext cx="3019065" cy="440686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2" name="Google Shape;102;p5"/>
          <p:cNvGrpSpPr/>
          <p:nvPr/>
        </p:nvGrpSpPr>
        <p:grpSpPr>
          <a:xfrm>
            <a:off x="3993524" y="4523156"/>
            <a:ext cx="286654" cy="300747"/>
            <a:chOff x="4055115" y="3494301"/>
            <a:chExt cx="286654" cy="300747"/>
          </a:xfrm>
        </p:grpSpPr>
        <p:sp>
          <p:nvSpPr>
            <p:cNvPr id="103" name="Google Shape;103;p5"/>
            <p:cNvSpPr/>
            <p:nvPr/>
          </p:nvSpPr>
          <p:spPr>
            <a:xfrm>
              <a:off x="4076867" y="3523386"/>
              <a:ext cx="264902" cy="271662"/>
            </a:xfrm>
            <a:prstGeom prst="roundRect">
              <a:avLst>
                <a:gd fmla="val 16667" name="adj"/>
              </a:avLst>
            </a:prstGeom>
            <a:solidFill>
              <a:srgbClr val="2975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5"/>
            <p:cNvSpPr txBox="1"/>
            <p:nvPr/>
          </p:nvSpPr>
          <p:spPr>
            <a:xfrm>
              <a:off x="4055115" y="3494301"/>
              <a:ext cx="211457" cy="2716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1" i="0" lang="en-US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 b="1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"/>
          <p:cNvSpPr/>
          <p:nvPr/>
        </p:nvSpPr>
        <p:spPr>
          <a:xfrm>
            <a:off x="464463" y="2555714"/>
            <a:ext cx="5146719" cy="2812708"/>
          </a:xfrm>
          <a:prstGeom prst="roundRect">
            <a:avLst>
              <a:gd fmla="val 9635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3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CONOCIMIENTOS PREVIOS</a:t>
            </a:r>
            <a:endParaRPr b="1" i="0" sz="31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3"/>
          <p:cNvSpPr txBox="1"/>
          <p:nvPr/>
        </p:nvSpPr>
        <p:spPr>
          <a:xfrm>
            <a:off x="816853" y="3218280"/>
            <a:ext cx="4491127" cy="152098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EL PUENTE H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Ahora veamos cómo lo que ya has aprendido refuerza y mejora lo que estás a punto de aprender.</a:t>
            </a:r>
            <a:endParaRPr/>
          </a:p>
        </p:txBody>
      </p:sp>
      <p:sp>
        <p:nvSpPr>
          <p:cNvPr id="112" name="Google Shape;112;p3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3"/>
          <p:cNvSpPr txBox="1"/>
          <p:nvPr/>
        </p:nvSpPr>
        <p:spPr>
          <a:xfrm>
            <a:off x="4321821" y="1184197"/>
            <a:ext cx="466492" cy="52109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-US" sz="5000" u="none" cap="none" strike="noStrike">
                <a:solidFill>
                  <a:srgbClr val="8EB99F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b="0" i="0" sz="5000" u="none" cap="none" strike="noStrike">
              <a:solidFill>
                <a:srgbClr val="8EB99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/Users/ivangonzalez/Desktop/IVAN G 2020/2020/DUOC/ARTES/OVNI-01.png" id="114" name="Google Shape;11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10679" y="2233935"/>
            <a:ext cx="4400488" cy="45351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9"/>
          <p:cNvSpPr txBox="1"/>
          <p:nvPr/>
        </p:nvSpPr>
        <p:spPr>
          <a:xfrm>
            <a:off x="375974" y="1178092"/>
            <a:ext cx="5023339" cy="47950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EL PUENTE H</a:t>
            </a:r>
            <a:endParaRPr/>
          </a:p>
        </p:txBody>
      </p:sp>
      <p:sp>
        <p:nvSpPr>
          <p:cNvPr id="120" name="Google Shape;120;p39"/>
          <p:cNvSpPr/>
          <p:nvPr/>
        </p:nvSpPr>
        <p:spPr>
          <a:xfrm>
            <a:off x="844061" y="1761892"/>
            <a:ext cx="3376247" cy="769143"/>
          </a:xfrm>
          <a:prstGeom prst="roundRect">
            <a:avLst>
              <a:gd fmla="val 16792" name="adj"/>
            </a:avLst>
          </a:prstGeom>
          <a:solidFill>
            <a:srgbClr val="D7E3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39"/>
          <p:cNvSpPr txBox="1"/>
          <p:nvPr/>
        </p:nvSpPr>
        <p:spPr>
          <a:xfrm>
            <a:off x="1082289" y="1789736"/>
            <a:ext cx="2645649" cy="71345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85750" lvl="0" marL="2857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1" i="0" lang="en-US" sz="1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¿Qué es un puente H?</a:t>
            </a:r>
            <a:endParaRPr/>
          </a:p>
        </p:txBody>
      </p:sp>
      <p:sp>
        <p:nvSpPr>
          <p:cNvPr id="122" name="Google Shape;122;p39"/>
          <p:cNvSpPr/>
          <p:nvPr/>
        </p:nvSpPr>
        <p:spPr>
          <a:xfrm>
            <a:off x="844060" y="2754923"/>
            <a:ext cx="7971693" cy="3950677"/>
          </a:xfrm>
          <a:prstGeom prst="roundRect">
            <a:avLst>
              <a:gd fmla="val 6525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39"/>
          <p:cNvSpPr txBox="1"/>
          <p:nvPr/>
        </p:nvSpPr>
        <p:spPr>
          <a:xfrm>
            <a:off x="1188842" y="3405616"/>
            <a:ext cx="3169604" cy="197516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 </a:t>
            </a:r>
            <a:r>
              <a:rPr b="1" i="0" lang="en-US" sz="17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puente H </a:t>
            </a:r>
            <a:r>
              <a:rPr b="0" i="0" lang="en-US" sz="1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 un circuito electrónico que permite a un motor eléctrico DC girar en ambos sentidos, avanzar y retroceder.</a:t>
            </a:r>
            <a:endParaRPr/>
          </a:p>
        </p:txBody>
      </p:sp>
      <p:sp>
        <p:nvSpPr>
          <p:cNvPr id="124" name="Google Shape;124;p39"/>
          <p:cNvSpPr/>
          <p:nvPr/>
        </p:nvSpPr>
        <p:spPr>
          <a:xfrm>
            <a:off x="5677161" y="3236339"/>
            <a:ext cx="2021707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ESQUEMA ELÉCTRICO</a:t>
            </a:r>
            <a:endParaRPr/>
          </a:p>
        </p:txBody>
      </p:sp>
      <p:pic>
        <p:nvPicPr>
          <p:cNvPr id="125" name="Google Shape;125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60131" y="3726346"/>
            <a:ext cx="3671290" cy="25647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0"/>
          <p:cNvSpPr txBox="1"/>
          <p:nvPr/>
        </p:nvSpPr>
        <p:spPr>
          <a:xfrm>
            <a:off x="375974" y="1178092"/>
            <a:ext cx="5023339" cy="47950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EL PUENTE H</a:t>
            </a:r>
            <a:endParaRPr/>
          </a:p>
        </p:txBody>
      </p:sp>
      <p:sp>
        <p:nvSpPr>
          <p:cNvPr id="131" name="Google Shape;131;p40"/>
          <p:cNvSpPr/>
          <p:nvPr/>
        </p:nvSpPr>
        <p:spPr>
          <a:xfrm>
            <a:off x="844061" y="1761892"/>
            <a:ext cx="2954216" cy="769143"/>
          </a:xfrm>
          <a:prstGeom prst="roundRect">
            <a:avLst>
              <a:gd fmla="val 16792" name="adj"/>
            </a:avLst>
          </a:prstGeom>
          <a:solidFill>
            <a:srgbClr val="D7E3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40"/>
          <p:cNvSpPr txBox="1"/>
          <p:nvPr/>
        </p:nvSpPr>
        <p:spPr>
          <a:xfrm>
            <a:off x="1082289" y="1789736"/>
            <a:ext cx="2434634" cy="71345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85750" lvl="0" marL="2857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1" i="0" lang="en-US" sz="1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¿Cómo funciona?</a:t>
            </a:r>
            <a:endParaRPr/>
          </a:p>
        </p:txBody>
      </p:sp>
      <p:sp>
        <p:nvSpPr>
          <p:cNvPr id="133" name="Google Shape;133;p40"/>
          <p:cNvSpPr/>
          <p:nvPr/>
        </p:nvSpPr>
        <p:spPr>
          <a:xfrm>
            <a:off x="844060" y="2754923"/>
            <a:ext cx="7971693" cy="3950677"/>
          </a:xfrm>
          <a:prstGeom prst="roundRect">
            <a:avLst>
              <a:gd fmla="val 6525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40"/>
          <p:cNvSpPr txBox="1"/>
          <p:nvPr/>
        </p:nvSpPr>
        <p:spPr>
          <a:xfrm>
            <a:off x="1188842" y="3412879"/>
            <a:ext cx="3169604" cy="197516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 puente H se construye con 4 interruptores. Cuando los interruptores S1 y S4 están cerrados ( S2 y S3 abiertos ) se aplica una tensión haciendo girar el motor en un sentido.</a:t>
            </a:r>
            <a:endParaRPr/>
          </a:p>
        </p:txBody>
      </p:sp>
      <p:pic>
        <p:nvPicPr>
          <p:cNvPr descr="puente H" id="135" name="Google Shape;135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28784" y="3412879"/>
            <a:ext cx="4032448" cy="3162301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40"/>
          <p:cNvSpPr/>
          <p:nvPr/>
        </p:nvSpPr>
        <p:spPr>
          <a:xfrm>
            <a:off x="5337829" y="3074325"/>
            <a:ext cx="2073682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ESQUEMA ELÉCTRICO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41"/>
          <p:cNvSpPr txBox="1"/>
          <p:nvPr/>
        </p:nvSpPr>
        <p:spPr>
          <a:xfrm>
            <a:off x="375974" y="1178092"/>
            <a:ext cx="5023339" cy="47950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EL PUENTE H</a:t>
            </a:r>
            <a:endParaRPr/>
          </a:p>
        </p:txBody>
      </p:sp>
      <p:sp>
        <p:nvSpPr>
          <p:cNvPr id="142" name="Google Shape;142;p41"/>
          <p:cNvSpPr/>
          <p:nvPr/>
        </p:nvSpPr>
        <p:spPr>
          <a:xfrm>
            <a:off x="844061" y="1761892"/>
            <a:ext cx="2954216" cy="769143"/>
          </a:xfrm>
          <a:prstGeom prst="roundRect">
            <a:avLst>
              <a:gd fmla="val 16792" name="adj"/>
            </a:avLst>
          </a:prstGeom>
          <a:solidFill>
            <a:srgbClr val="D7E3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41"/>
          <p:cNvSpPr txBox="1"/>
          <p:nvPr/>
        </p:nvSpPr>
        <p:spPr>
          <a:xfrm>
            <a:off x="1082289" y="1789736"/>
            <a:ext cx="2434634" cy="71345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85750" lvl="0" marL="2857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1" i="0" lang="en-US" sz="1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¿Cómo funciona?</a:t>
            </a:r>
            <a:endParaRPr/>
          </a:p>
        </p:txBody>
      </p:sp>
      <p:sp>
        <p:nvSpPr>
          <p:cNvPr id="144" name="Google Shape;144;p41"/>
          <p:cNvSpPr/>
          <p:nvPr/>
        </p:nvSpPr>
        <p:spPr>
          <a:xfrm>
            <a:off x="844060" y="2754923"/>
            <a:ext cx="7971693" cy="3950677"/>
          </a:xfrm>
          <a:prstGeom prst="roundRect">
            <a:avLst>
              <a:gd fmla="val 6525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41"/>
          <p:cNvSpPr txBox="1"/>
          <p:nvPr/>
        </p:nvSpPr>
        <p:spPr>
          <a:xfrm>
            <a:off x="1188842" y="3412880"/>
            <a:ext cx="3169604" cy="149909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Abriendo los interruptores S1 y S4 (cerrando S2 y S3), el voltaje se invierte, permitiendo el giro en sentido inverso del motor.</a:t>
            </a:r>
            <a:endParaRPr/>
          </a:p>
        </p:txBody>
      </p:sp>
      <p:sp>
        <p:nvSpPr>
          <p:cNvPr id="146" name="Google Shape;146;p41"/>
          <p:cNvSpPr/>
          <p:nvPr/>
        </p:nvSpPr>
        <p:spPr>
          <a:xfrm>
            <a:off x="5337829" y="3074325"/>
            <a:ext cx="2073682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ESQUEMA ELÉCTRICO</a:t>
            </a:r>
            <a:endParaRPr/>
          </a:p>
        </p:txBody>
      </p:sp>
      <p:pic>
        <p:nvPicPr>
          <p:cNvPr descr="puente H" id="147" name="Google Shape;147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14232" y="3412878"/>
            <a:ext cx="4032448" cy="3162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42"/>
          <p:cNvSpPr txBox="1"/>
          <p:nvPr/>
        </p:nvSpPr>
        <p:spPr>
          <a:xfrm>
            <a:off x="375974" y="1178092"/>
            <a:ext cx="5023339" cy="47950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EL PUENTE H</a:t>
            </a:r>
            <a:endParaRPr/>
          </a:p>
        </p:txBody>
      </p:sp>
      <p:sp>
        <p:nvSpPr>
          <p:cNvPr id="153" name="Google Shape;153;p42"/>
          <p:cNvSpPr/>
          <p:nvPr/>
        </p:nvSpPr>
        <p:spPr>
          <a:xfrm>
            <a:off x="844061" y="1761892"/>
            <a:ext cx="2954216" cy="769143"/>
          </a:xfrm>
          <a:prstGeom prst="roundRect">
            <a:avLst>
              <a:gd fmla="val 16792" name="adj"/>
            </a:avLst>
          </a:prstGeom>
          <a:solidFill>
            <a:srgbClr val="D7E3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42"/>
          <p:cNvSpPr txBox="1"/>
          <p:nvPr/>
        </p:nvSpPr>
        <p:spPr>
          <a:xfrm>
            <a:off x="1082289" y="1789736"/>
            <a:ext cx="2434634" cy="71345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85750" lvl="0" marL="2857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1" i="0" lang="en-US" sz="1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¿Cómo funciona?</a:t>
            </a:r>
            <a:endParaRPr/>
          </a:p>
        </p:txBody>
      </p:sp>
      <p:sp>
        <p:nvSpPr>
          <p:cNvPr id="155" name="Google Shape;155;p42"/>
          <p:cNvSpPr/>
          <p:nvPr/>
        </p:nvSpPr>
        <p:spPr>
          <a:xfrm>
            <a:off x="844060" y="2754923"/>
            <a:ext cx="7971693" cy="3950677"/>
          </a:xfrm>
          <a:prstGeom prst="roundRect">
            <a:avLst>
              <a:gd fmla="val 6525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42"/>
          <p:cNvSpPr txBox="1"/>
          <p:nvPr/>
        </p:nvSpPr>
        <p:spPr>
          <a:xfrm>
            <a:off x="1188842" y="3412880"/>
            <a:ext cx="3169604" cy="260105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También se puede usar para frenarlo, al hacer un corto entre los bornes del motor, o incluso puede usarse para permitir que el motor frene bajo su propia inercia, cuando desconectamos el motor de la fuente que lo alimenta.</a:t>
            </a:r>
            <a:endParaRPr/>
          </a:p>
        </p:txBody>
      </p:sp>
      <p:sp>
        <p:nvSpPr>
          <p:cNvPr id="157" name="Google Shape;157;p42"/>
          <p:cNvSpPr/>
          <p:nvPr/>
        </p:nvSpPr>
        <p:spPr>
          <a:xfrm>
            <a:off x="5550258" y="3075791"/>
            <a:ext cx="2073682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TABLA DE VERDAD</a:t>
            </a:r>
            <a:endParaRPr/>
          </a:p>
        </p:txBody>
      </p:sp>
      <p:pic>
        <p:nvPicPr>
          <p:cNvPr id="158" name="Google Shape;158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05751" y="3493875"/>
            <a:ext cx="3169605" cy="25786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Toledo</dc:creator>
</cp:coreProperties>
</file>