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7559675" cx="972025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81">
          <p15:clr>
            <a:srgbClr val="A4A3A4"/>
          </p15:clr>
        </p15:guide>
        <p15:guide id="2" pos="3061">
          <p15:clr>
            <a:srgbClr val="A4A3A4"/>
          </p15:clr>
        </p15:guide>
        <p15:guide id="3" orient="horz" pos="299">
          <p15:clr>
            <a:srgbClr val="A4A3A4"/>
          </p15:clr>
        </p15:guide>
        <p15:guide id="4" pos="6122">
          <p15:clr>
            <a:srgbClr val="A4A3A4"/>
          </p15:clr>
        </p15:guide>
      </p15:sldGuideLst>
    </p:ext>
    <p:ext uri="http://customooxmlschemas.google.com/">
      <go:slidesCustomData xmlns:go="http://customooxmlschemas.google.com/" r:id="rId49" roundtripDataSignature="AMtx7mhfcsHghzDhpHLFW8iGpDFumDHPR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81" orient="horz"/>
        <p:guide pos="3061"/>
        <p:guide pos="299" orient="horz"/>
        <p:guide pos="612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youtube.com/watch?v=zeeVmyF3Mk4"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6" name="Google Shape;56;p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4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4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4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https://www.youtube.com/watch?v=ZajzrvUAzio</a:t>
            </a:r>
            <a:endParaRPr/>
          </a:p>
        </p:txBody>
      </p:sp>
      <p:sp>
        <p:nvSpPr>
          <p:cNvPr id="193" name="Google Shape;193;p4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4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p50: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3" name="Google Shape;213;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5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8" name="Google Shape;238;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52: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8" name="Google Shape;24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5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5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rPr lang="en-US" sz="1200" u="sng">
                <a:solidFill>
                  <a:srgbClr val="99CA3C"/>
                </a:solidFill>
                <a:latin typeface="Calibri"/>
                <a:ea typeface="Calibri"/>
                <a:cs typeface="Calibri"/>
                <a:sym typeface="Calibri"/>
                <a:hlinkClick r:id="rId2">
                  <a:extLst>
                    <a:ext uri="{A12FA001-AC4F-418D-AE19-62706E023703}">
                      <ahyp:hlinkClr val="tx"/>
                    </a:ext>
                  </a:extLst>
                </a:hlinkClick>
              </a:rPr>
              <a:t>https://www.youtube.com/watch?v=zeeVmyF3Mk4</a:t>
            </a:r>
            <a:endParaRPr/>
          </a:p>
        </p:txBody>
      </p:sp>
      <p:sp>
        <p:nvSpPr>
          <p:cNvPr id="283" name="Google Shape;283;p5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5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5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5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5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p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6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6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6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3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 name="Google Shape;73;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0" name="Shape 370"/>
        <p:cNvGrpSpPr/>
        <p:nvPr/>
      </p:nvGrpSpPr>
      <p:grpSpPr>
        <a:xfrm>
          <a:off x="0" y="0"/>
          <a:ext cx="0" cy="0"/>
          <a:chOff x="0" y="0"/>
          <a:chExt cx="0" cy="0"/>
        </a:xfrm>
      </p:grpSpPr>
      <p:sp>
        <p:nvSpPr>
          <p:cNvPr id="371" name="Google Shape;371;p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6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9" name="Shape 379"/>
        <p:cNvGrpSpPr/>
        <p:nvPr/>
      </p:nvGrpSpPr>
      <p:grpSpPr>
        <a:xfrm>
          <a:off x="0" y="0"/>
          <a:ext cx="0" cy="0"/>
          <a:chOff x="0" y="0"/>
          <a:chExt cx="0" cy="0"/>
        </a:xfrm>
      </p:grpSpPr>
      <p:sp>
        <p:nvSpPr>
          <p:cNvPr id="380" name="Google Shape;380;p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64: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8" name="Shape 388"/>
        <p:cNvGrpSpPr/>
        <p:nvPr/>
      </p:nvGrpSpPr>
      <p:grpSpPr>
        <a:xfrm>
          <a:off x="0" y="0"/>
          <a:ext cx="0" cy="0"/>
          <a:chOff x="0" y="0"/>
          <a:chExt cx="0" cy="0"/>
        </a:xfrm>
      </p:grpSpPr>
      <p:sp>
        <p:nvSpPr>
          <p:cNvPr id="389" name="Google Shape;389;p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65: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9" name="Shape 399"/>
        <p:cNvGrpSpPr/>
        <p:nvPr/>
      </p:nvGrpSpPr>
      <p:grpSpPr>
        <a:xfrm>
          <a:off x="0" y="0"/>
          <a:ext cx="0" cy="0"/>
          <a:chOff x="0" y="0"/>
          <a:chExt cx="0" cy="0"/>
        </a:xfrm>
      </p:grpSpPr>
      <p:sp>
        <p:nvSpPr>
          <p:cNvPr id="400" name="Google Shape;400;p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66: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67: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68: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6" name="Shape 426"/>
        <p:cNvGrpSpPr/>
        <p:nvPr/>
      </p:nvGrpSpPr>
      <p:grpSpPr>
        <a:xfrm>
          <a:off x="0" y="0"/>
          <a:ext cx="0" cy="0"/>
          <a:chOff x="0" y="0"/>
          <a:chExt cx="0" cy="0"/>
        </a:xfrm>
      </p:grpSpPr>
      <p:sp>
        <p:nvSpPr>
          <p:cNvPr id="427" name="Google Shape;427;p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6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5" name="Shape 435"/>
        <p:cNvGrpSpPr/>
        <p:nvPr/>
      </p:nvGrpSpPr>
      <p:grpSpPr>
        <a:xfrm>
          <a:off x="0" y="0"/>
          <a:ext cx="0" cy="0"/>
          <a:chOff x="0" y="0"/>
          <a:chExt cx="0" cy="0"/>
        </a:xfrm>
      </p:grpSpPr>
      <p:sp>
        <p:nvSpPr>
          <p:cNvPr id="436" name="Google Shape;436;p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7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p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7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2" name="Shape 452"/>
        <p:cNvGrpSpPr/>
        <p:nvPr/>
      </p:nvGrpSpPr>
      <p:grpSpPr>
        <a:xfrm>
          <a:off x="0" y="0"/>
          <a:ext cx="0" cy="0"/>
          <a:chOff x="0" y="0"/>
          <a:chExt cx="0" cy="0"/>
        </a:xfrm>
      </p:grpSpPr>
      <p:sp>
        <p:nvSpPr>
          <p:cNvPr id="453" name="Google Shape;453;p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7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p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73: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0" name="Shape 470"/>
        <p:cNvGrpSpPr/>
        <p:nvPr/>
      </p:nvGrpSpPr>
      <p:grpSpPr>
        <a:xfrm>
          <a:off x="0" y="0"/>
          <a:ext cx="0" cy="0"/>
          <a:chOff x="0" y="0"/>
          <a:chExt cx="0" cy="0"/>
        </a:xfrm>
      </p:grpSpPr>
      <p:sp>
        <p:nvSpPr>
          <p:cNvPr id="471" name="Google Shape;471;p18: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2" name="Google Shape;472;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84" name="Google Shape;484;p19: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6" name="Shape 516"/>
        <p:cNvGrpSpPr/>
        <p:nvPr/>
      </p:nvGrpSpPr>
      <p:grpSpPr>
        <a:xfrm>
          <a:off x="0" y="0"/>
          <a:ext cx="0" cy="0"/>
          <a:chOff x="0" y="0"/>
          <a:chExt cx="0" cy="0"/>
        </a:xfrm>
      </p:grpSpPr>
      <p:sp>
        <p:nvSpPr>
          <p:cNvPr id="517" name="Google Shape;517;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518" name="Google Shape;518;p21: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p3:notes"/>
          <p:cNvSpPr/>
          <p:nvPr>
            <p:ph idx="2" type="sldImg"/>
          </p:nvPr>
        </p:nvSpPr>
        <p:spPr>
          <a:xfrm>
            <a:off x="1225550" y="685800"/>
            <a:ext cx="4408488"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 name="Google Shape;9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39: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40: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41: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42:notes"/>
          <p:cNvSpPr/>
          <p:nvPr>
            <p:ph idx="2" type="sldImg"/>
          </p:nvPr>
        </p:nvSpPr>
        <p:spPr>
          <a:xfrm>
            <a:off x="1224953" y="685800"/>
            <a:ext cx="44088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image" Target="../media/image5.png"/><Relationship Id="rId6"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7.pn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p:spTree>
      <p:nvGrpSpPr>
        <p:cNvPr id="6" name="Shape 6"/>
        <p:cNvGrpSpPr/>
        <p:nvPr/>
      </p:nvGrpSpPr>
      <p:grpSpPr>
        <a:xfrm>
          <a:off x="0" y="0"/>
          <a:ext cx="0" cy="0"/>
          <a:chOff x="0" y="0"/>
          <a:chExt cx="0" cy="0"/>
        </a:xfrm>
      </p:grpSpPr>
      <p:sp>
        <p:nvSpPr>
          <p:cNvPr id="7" name="Google Shape;7;p23"/>
          <p:cNvSpPr/>
          <p:nvPr/>
        </p:nvSpPr>
        <p:spPr>
          <a:xfrm>
            <a:off x="270565" y="1747314"/>
            <a:ext cx="9346500" cy="5675922"/>
          </a:xfrm>
          <a:prstGeom prst="round1Rect">
            <a:avLst>
              <a:gd fmla="val 15350" name="adj"/>
            </a:avLst>
          </a:prstGeom>
          <a:solidFill>
            <a:srgbClr val="C4D7CD">
              <a:alpha val="87843"/>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 name="Google Shape;8;p23"/>
          <p:cNvSpPr/>
          <p:nvPr/>
        </p:nvSpPr>
        <p:spPr>
          <a:xfrm>
            <a:off x="436350" y="6464001"/>
            <a:ext cx="7891862" cy="680474"/>
          </a:xfrm>
          <a:prstGeom prst="roundRect">
            <a:avLst>
              <a:gd fmla="val 19335"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9" name="Google Shape;9;p23"/>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0" name="Google Shape;10;p23"/>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1" name="Google Shape;11;p23"/>
          <p:cNvPicPr preferRelativeResize="0"/>
          <p:nvPr/>
        </p:nvPicPr>
        <p:blipFill rotWithShape="1">
          <a:blip r:embed="rId4">
            <a:alphaModFix/>
          </a:blip>
          <a:srcRect b="0" l="0" r="0" t="0"/>
          <a:stretch/>
        </p:blipFill>
        <p:spPr>
          <a:xfrm>
            <a:off x="8521706" y="6387272"/>
            <a:ext cx="830659" cy="756000"/>
          </a:xfrm>
          <a:prstGeom prst="rect">
            <a:avLst/>
          </a:prstGeom>
          <a:noFill/>
          <a:ln>
            <a:noFill/>
          </a:ln>
        </p:spPr>
      </p:pic>
      <p:pic>
        <p:nvPicPr>
          <p:cNvPr id="12" name="Google Shape;12;p23"/>
          <p:cNvPicPr preferRelativeResize="0"/>
          <p:nvPr/>
        </p:nvPicPr>
        <p:blipFill rotWithShape="1">
          <a:blip r:embed="rId5">
            <a:alphaModFix/>
          </a:blip>
          <a:srcRect b="0" l="0" r="0" t="0"/>
          <a:stretch/>
        </p:blipFill>
        <p:spPr>
          <a:xfrm>
            <a:off x="433443" y="419875"/>
            <a:ext cx="4210917" cy="680400"/>
          </a:xfrm>
          <a:prstGeom prst="rect">
            <a:avLst/>
          </a:prstGeom>
          <a:noFill/>
          <a:ln>
            <a:noFill/>
          </a:ln>
        </p:spPr>
      </p:pic>
      <p:pic>
        <p:nvPicPr>
          <p:cNvPr id="13" name="Google Shape;13;p23"/>
          <p:cNvPicPr preferRelativeResize="0"/>
          <p:nvPr/>
        </p:nvPicPr>
        <p:blipFill rotWithShape="1">
          <a:blip r:embed="rId6">
            <a:alphaModFix/>
          </a:blip>
          <a:srcRect b="0" l="0" r="0" t="0"/>
          <a:stretch/>
        </p:blipFill>
        <p:spPr>
          <a:xfrm>
            <a:off x="433441" y="6464037"/>
            <a:ext cx="690406" cy="680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 name="Shape 14"/>
        <p:cNvGrpSpPr/>
        <p:nvPr/>
      </p:nvGrpSpPr>
      <p:grpSpPr>
        <a:xfrm>
          <a:off x="0" y="0"/>
          <a:ext cx="0" cy="0"/>
          <a:chOff x="0" y="0"/>
          <a:chExt cx="0" cy="0"/>
        </a:xfrm>
      </p:grpSpPr>
      <p:sp>
        <p:nvSpPr>
          <p:cNvPr id="15" name="Google Shape;15;p24"/>
          <p:cNvSpPr/>
          <p:nvPr/>
        </p:nvSpPr>
        <p:spPr>
          <a:xfrm>
            <a:off x="242856" y="1756550"/>
            <a:ext cx="9346500" cy="5675922"/>
          </a:xfrm>
          <a:prstGeom prst="round1Rect">
            <a:avLst>
              <a:gd fmla="val 15350" name="adj"/>
            </a:avLst>
          </a:prstGeom>
          <a:solidFill>
            <a:srgbClr val="EEEEE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6" name="Google Shape;16;p24"/>
          <p:cNvPicPr preferRelativeResize="0"/>
          <p:nvPr/>
        </p:nvPicPr>
        <p:blipFill rotWithShape="1">
          <a:blip r:embed="rId2">
            <a:alphaModFix/>
          </a:blip>
          <a:srcRect b="0" l="0" r="0" t="0"/>
          <a:stretch/>
        </p:blipFill>
        <p:spPr>
          <a:xfrm>
            <a:off x="8272365" y="1222172"/>
            <a:ext cx="1080000" cy="241875"/>
          </a:xfrm>
          <a:prstGeom prst="rect">
            <a:avLst/>
          </a:prstGeom>
          <a:noFill/>
          <a:ln>
            <a:noFill/>
          </a:ln>
        </p:spPr>
      </p:pic>
      <p:pic>
        <p:nvPicPr>
          <p:cNvPr id="17" name="Google Shape;17;p24"/>
          <p:cNvPicPr preferRelativeResize="0"/>
          <p:nvPr/>
        </p:nvPicPr>
        <p:blipFill rotWithShape="1">
          <a:blip r:embed="rId3">
            <a:alphaModFix/>
          </a:blip>
          <a:srcRect b="0" l="0" r="0" t="0"/>
          <a:stretch/>
        </p:blipFill>
        <p:spPr>
          <a:xfrm>
            <a:off x="8272365" y="418596"/>
            <a:ext cx="1080000" cy="664778"/>
          </a:xfrm>
          <a:prstGeom prst="rect">
            <a:avLst/>
          </a:prstGeom>
          <a:noFill/>
          <a:ln>
            <a:noFill/>
          </a:ln>
        </p:spPr>
      </p:pic>
      <p:pic>
        <p:nvPicPr>
          <p:cNvPr id="18" name="Google Shape;18;p24"/>
          <p:cNvPicPr preferRelativeResize="0"/>
          <p:nvPr/>
        </p:nvPicPr>
        <p:blipFill rotWithShape="1">
          <a:blip r:embed="rId4">
            <a:alphaModFix/>
          </a:blip>
          <a:srcRect b="0" l="0" r="0" t="0"/>
          <a:stretch/>
        </p:blipFill>
        <p:spPr>
          <a:xfrm>
            <a:off x="433443" y="419875"/>
            <a:ext cx="4210917" cy="68040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9" name="Shape 19"/>
        <p:cNvGrpSpPr/>
        <p:nvPr/>
      </p:nvGrpSpPr>
      <p:grpSpPr>
        <a:xfrm>
          <a:off x="0" y="0"/>
          <a:ext cx="0" cy="0"/>
          <a:chOff x="0" y="0"/>
          <a:chExt cx="0" cy="0"/>
        </a:xfrm>
      </p:grpSpPr>
      <p:sp>
        <p:nvSpPr>
          <p:cNvPr id="20" name="Google Shape;20;p26"/>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26"/>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2" name="Google Shape;22;p26"/>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3" name="Google Shape;23;p26"/>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26"/>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25" name="Google Shape;25;p26"/>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26" name="Google Shape;26;p26"/>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Mantenimiento de máquinas, equipos y sistemas eléctricos</a:t>
            </a:r>
            <a:endParaRPr b="0" i="0" sz="1400" u="none" cap="none" strike="noStrike">
              <a:solidFill>
                <a:schemeClr val="lt1"/>
              </a:solidFill>
              <a:latin typeface="Arial"/>
              <a:ea typeface="Arial"/>
              <a:cs typeface="Arial"/>
              <a:sym typeface="Arial"/>
            </a:endParaRPr>
          </a:p>
        </p:txBody>
      </p:sp>
      <p:sp>
        <p:nvSpPr>
          <p:cNvPr id="27" name="Google Shape;27;p26"/>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25"/>
          <p:cNvSpPr/>
          <p:nvPr/>
        </p:nvSpPr>
        <p:spPr>
          <a:xfrm flipH="1" rot="10800000">
            <a:off x="180975" y="832250"/>
            <a:ext cx="9358200" cy="1236900"/>
          </a:xfrm>
          <a:prstGeom prst="round1Rect">
            <a:avLst>
              <a:gd fmla="val 50000" name="adj"/>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25"/>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1" name="Google Shape;31;p25"/>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 name="Google Shape;32;p25"/>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33" name="Google Shape;33;p25"/>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25"/>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35" name="Google Shape;35;p25"/>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36" name="Google Shape;36;p25"/>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Mantenimiento de máquinas, equipos y sistemas eléctricos</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7" name="Shape 37"/>
        <p:cNvGrpSpPr/>
        <p:nvPr/>
      </p:nvGrpSpPr>
      <p:grpSpPr>
        <a:xfrm>
          <a:off x="0" y="0"/>
          <a:ext cx="0" cy="0"/>
          <a:chOff x="0" y="0"/>
          <a:chExt cx="0" cy="0"/>
        </a:xfrm>
      </p:grpSpPr>
      <p:sp>
        <p:nvSpPr>
          <p:cNvPr id="38" name="Google Shape;38;p28"/>
          <p:cNvSpPr/>
          <p:nvPr/>
        </p:nvSpPr>
        <p:spPr>
          <a:xfrm flipH="1" rot="10800000">
            <a:off x="181650" y="822025"/>
            <a:ext cx="9356700" cy="6531300"/>
          </a:xfrm>
          <a:prstGeom prst="round1Rect">
            <a:avLst>
              <a:gd fmla="val 15350" name="adj"/>
            </a:avLst>
          </a:prstGeom>
          <a:solidFill>
            <a:srgbClr val="D7E3D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 name="Google Shape;40;p28"/>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 name="Google Shape;41;p28"/>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42" name="Google Shape;42;p28"/>
          <p:cNvSpPr/>
          <p:nvPr/>
        </p:nvSpPr>
        <p:spPr>
          <a:xfrm>
            <a:off x="180900" y="180900"/>
            <a:ext cx="7911000" cy="651000"/>
          </a:xfrm>
          <a:prstGeom prst="round2SameRect">
            <a:avLst>
              <a:gd fmla="val 16667" name="adj1"/>
              <a:gd fmla="val 0" name="adj2"/>
            </a:avLst>
          </a:prstGeom>
          <a:solidFill>
            <a:srgbClr val="29754D"/>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28"/>
          <p:cNvSpPr txBox="1"/>
          <p:nvPr/>
        </p:nvSpPr>
        <p:spPr>
          <a:xfrm>
            <a:off x="8443618" y="271143"/>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0" i="0" lang="en-US" sz="1200" u="none" cap="none" strike="noStrike">
                <a:solidFill>
                  <a:srgbClr val="000000"/>
                </a:solidFill>
                <a:latin typeface="Calibri"/>
                <a:ea typeface="Calibri"/>
                <a:cs typeface="Calibri"/>
                <a:sym typeface="Calibri"/>
              </a:rPr>
              <a:t>Actividad 6|</a:t>
            </a:r>
            <a:r>
              <a:rPr b="0" i="0" lang="en-US" sz="1600" u="none" cap="none" strike="noStrike">
                <a:solidFill>
                  <a:srgbClr val="29754D"/>
                </a:solidFill>
                <a:latin typeface="Calibri"/>
                <a:ea typeface="Calibri"/>
                <a:cs typeface="Calibri"/>
                <a:sym typeface="Calibri"/>
              </a:rPr>
              <a:t>3</a:t>
            </a:r>
            <a:endParaRPr b="0" i="0" sz="1600" u="none" cap="none" strike="noStrike">
              <a:solidFill>
                <a:srgbClr val="29754D"/>
              </a:solidFill>
              <a:latin typeface="Calibri"/>
              <a:ea typeface="Calibri"/>
              <a:cs typeface="Calibri"/>
              <a:sym typeface="Calibri"/>
            </a:endParaRPr>
          </a:p>
        </p:txBody>
      </p:sp>
      <p:sp>
        <p:nvSpPr>
          <p:cNvPr id="44" name="Google Shape;44;p28"/>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
        <p:nvSpPr>
          <p:cNvPr id="45" name="Google Shape;45;p28"/>
          <p:cNvSpPr txBox="1"/>
          <p:nvPr/>
        </p:nvSpPr>
        <p:spPr>
          <a:xfrm>
            <a:off x="442650" y="350325"/>
            <a:ext cx="7441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chemeClr val="lt1"/>
                </a:solidFill>
                <a:latin typeface="Calibri"/>
                <a:ea typeface="Calibri"/>
                <a:cs typeface="Calibri"/>
                <a:sym typeface="Calibri"/>
              </a:rPr>
              <a:t>MÓDULO</a:t>
            </a:r>
            <a:r>
              <a:rPr b="0" i="0" lang="en-US" sz="1400" u="none" cap="none" strike="noStrike">
                <a:solidFill>
                  <a:schemeClr val="lt1"/>
                </a:solidFill>
                <a:latin typeface="Calibri"/>
                <a:ea typeface="Calibri"/>
                <a:cs typeface="Calibri"/>
                <a:sym typeface="Calibri"/>
              </a:rPr>
              <a:t>  Mantenimiento de máquinas, equipos y sistemas eléctricos</a:t>
            </a:r>
            <a:endParaRPr b="0" i="0" sz="14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1_One column text 2">
    <p:bg>
      <p:bgPr>
        <a:solidFill>
          <a:schemeClr val="lt1"/>
        </a:solidFill>
      </p:bgPr>
    </p:bg>
    <p:spTree>
      <p:nvGrpSpPr>
        <p:cNvPr id="46" name="Shape 46"/>
        <p:cNvGrpSpPr/>
        <p:nvPr/>
      </p:nvGrpSpPr>
      <p:grpSpPr>
        <a:xfrm>
          <a:off x="0" y="0"/>
          <a:ext cx="0" cy="0"/>
          <a:chOff x="0" y="0"/>
          <a:chExt cx="0" cy="0"/>
        </a:xfrm>
      </p:grpSpPr>
      <p:sp>
        <p:nvSpPr>
          <p:cNvPr id="47" name="Google Shape;47;p30"/>
          <p:cNvSpPr/>
          <p:nvPr/>
        </p:nvSpPr>
        <p:spPr>
          <a:xfrm flipH="1" rot="10800000">
            <a:off x="181650" y="822025"/>
            <a:ext cx="9356700" cy="6531300"/>
          </a:xfrm>
          <a:prstGeom prst="round1Rect">
            <a:avLst>
              <a:gd fmla="val 15350" name="adj"/>
            </a:avLst>
          </a:prstGeom>
          <a:solidFill>
            <a:srgbClr val="EFEFE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30"/>
          <p:cNvSpPr/>
          <p:nvPr/>
        </p:nvSpPr>
        <p:spPr>
          <a:xfrm>
            <a:off x="8091900" y="779400"/>
            <a:ext cx="662100" cy="52500"/>
          </a:xfrm>
          <a:prstGeom prst="rect">
            <a:avLst/>
          </a:prstGeom>
          <a:solidFill>
            <a:srgbClr val="0F69B4"/>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9" name="Google Shape;49;p30"/>
          <p:cNvSpPr/>
          <p:nvPr/>
        </p:nvSpPr>
        <p:spPr>
          <a:xfrm>
            <a:off x="8754000" y="779400"/>
            <a:ext cx="785400" cy="52500"/>
          </a:xfrm>
          <a:prstGeom prst="rect">
            <a:avLst/>
          </a:prstGeom>
          <a:solidFill>
            <a:srgbClr val="EB3C46"/>
          </a:solid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0" name="Google Shape;50;p30"/>
          <p:cNvSpPr/>
          <p:nvPr/>
        </p:nvSpPr>
        <p:spPr>
          <a:xfrm>
            <a:off x="181651" y="180900"/>
            <a:ext cx="7909200" cy="651000"/>
          </a:xfrm>
          <a:prstGeom prst="round2SameRect">
            <a:avLst>
              <a:gd fmla="val 16667" name="adj1"/>
              <a:gd fmla="val 0" name="adj2"/>
            </a:avLst>
          </a:prstGeom>
          <a:blipFill rotWithShape="1">
            <a:blip r:embed="rId2">
              <a:alphaModFix/>
            </a:blip>
            <a:tile algn="tl" flip="none" tx="0" sx="100000" ty="0" sy="100000"/>
          </a:blip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30"/>
          <p:cNvSpPr txBox="1"/>
          <p:nvPr/>
        </p:nvSpPr>
        <p:spPr>
          <a:xfrm>
            <a:off x="8170652" y="288449"/>
            <a:ext cx="1166700" cy="3477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200"/>
              <a:buFont typeface="Arial"/>
              <a:buNone/>
            </a:pPr>
            <a:r>
              <a:rPr b="1" i="0" lang="en-US" sz="1400" u="none" cap="none" strike="noStrike">
                <a:solidFill>
                  <a:schemeClr val="dk1"/>
                </a:solidFill>
                <a:latin typeface="Calibri"/>
                <a:ea typeface="Calibri"/>
                <a:cs typeface="Calibri"/>
                <a:sym typeface="Calibri"/>
              </a:rPr>
              <a:t>¡Atención!</a:t>
            </a:r>
            <a:endParaRPr b="1" i="0" sz="1400" u="none" cap="none" strike="noStrike">
              <a:solidFill>
                <a:schemeClr val="dk1"/>
              </a:solidFill>
              <a:latin typeface="Calibri"/>
              <a:ea typeface="Calibri"/>
              <a:cs typeface="Calibri"/>
              <a:sym typeface="Calibri"/>
            </a:endParaRPr>
          </a:p>
        </p:txBody>
      </p:sp>
      <p:sp>
        <p:nvSpPr>
          <p:cNvPr id="52" name="Google Shape;52;p30"/>
          <p:cNvSpPr txBox="1"/>
          <p:nvPr/>
        </p:nvSpPr>
        <p:spPr>
          <a:xfrm>
            <a:off x="180900" y="6881800"/>
            <a:ext cx="527945" cy="264724"/>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1100"/>
              <a:buFont typeface="Arial"/>
              <a:buNone/>
            </a:pPr>
            <a:fld id="{00000000-1234-1234-1234-123412341234}" type="slidenum">
              <a:rPr b="0" i="0" lang="en-US" sz="1100" u="none" cap="none" strike="noStrike">
                <a:solidFill>
                  <a:srgbClr val="000000"/>
                </a:solidFill>
                <a:latin typeface="Calibri"/>
                <a:ea typeface="Calibri"/>
                <a:cs typeface="Calibri"/>
                <a:sym typeface="Calibri"/>
              </a:rPr>
              <a:t>‹#›</a:t>
            </a:fld>
            <a:endParaRPr b="0" i="0" sz="1100" u="none" cap="none" strike="noStrike">
              <a:solidFill>
                <a:srgbClr val="741B47"/>
              </a:solidFill>
              <a:latin typeface="Calibri"/>
              <a:ea typeface="Calibri"/>
              <a:cs typeface="Calibri"/>
              <a:sym typeface="Calibri"/>
            </a:endParaRPr>
          </a:p>
        </p:txBody>
      </p:sp>
      <p:sp>
        <p:nvSpPr>
          <p:cNvPr id="53" name="Google Shape;53;p30"/>
          <p:cNvSpPr txBox="1"/>
          <p:nvPr/>
        </p:nvSpPr>
        <p:spPr>
          <a:xfrm>
            <a:off x="375975" y="6881800"/>
            <a:ext cx="6786600" cy="347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rPr b="0" i="0" lang="en-US" sz="1100" u="none" cap="none" strike="noStrike">
                <a:solidFill>
                  <a:srgbClr val="741B47"/>
                </a:solidFill>
                <a:latin typeface="Calibri"/>
                <a:ea typeface="Calibri"/>
                <a:cs typeface="Calibri"/>
                <a:sym typeface="Calibri"/>
              </a:rPr>
              <a:t>       </a:t>
            </a:r>
            <a:r>
              <a:rPr b="0" i="0" lang="en-US" sz="1100" u="none" cap="none" strike="noStrike">
                <a:solidFill>
                  <a:srgbClr val="29754D"/>
                </a:solidFill>
                <a:latin typeface="Calibri"/>
                <a:ea typeface="Calibri"/>
                <a:cs typeface="Calibri"/>
                <a:sym typeface="Calibri"/>
              </a:rPr>
              <a:t> ELECTRICIDAD </a:t>
            </a:r>
            <a:r>
              <a:rPr b="0" i="0" lang="en-US" sz="1100" u="none" cap="none" strike="noStrike">
                <a:solidFill>
                  <a:srgbClr val="000000"/>
                </a:solidFill>
                <a:latin typeface="Calibri"/>
                <a:ea typeface="Calibri"/>
                <a:cs typeface="Calibri"/>
                <a:sym typeface="Calibri"/>
              </a:rPr>
              <a:t>| 3° Medio | Presentación</a:t>
            </a:r>
            <a:endParaRPr b="0" i="0" sz="1100" u="none" cap="none" strike="noStrike">
              <a:solidFill>
                <a:srgbClr val="741B47"/>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image" Target="../media/image1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hyperlink" Target="https://www.youtube.com/watch?v=ZajzrvUAzio" TargetMode="External"/><Relationship Id="rId4" Type="http://schemas.openxmlformats.org/officeDocument/2006/relationships/hyperlink" Target="https://www.youtube.com/watch?v=ZajzrvUAzio" TargetMode="External"/><Relationship Id="rId5" Type="http://schemas.openxmlformats.org/officeDocument/2006/relationships/image" Target="../media/image15.png"/><Relationship Id="rId6"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6.png"/><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Relationship Id="rId3"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0.xml"/><Relationship Id="rId3" Type="http://schemas.openxmlformats.org/officeDocument/2006/relationships/image" Target="../media/image1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1.xml"/><Relationship Id="rId3"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0.png"/><Relationship Id="rId4" Type="http://schemas.openxmlformats.org/officeDocument/2006/relationships/hyperlink" Target="https://www.youtube.com/watch?v=zeeVmyF3Mk4" TargetMode="External"/><Relationship Id="rId5"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28.jpg"/><Relationship Id="rId4" Type="http://schemas.openxmlformats.org/officeDocument/2006/relationships/image" Target="../media/image45.jpg"/><Relationship Id="rId5" Type="http://schemas.openxmlformats.org/officeDocument/2006/relationships/image" Target="../media/image27.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31.jpg"/><Relationship Id="rId4" Type="http://schemas.openxmlformats.org/officeDocument/2006/relationships/image" Target="../media/image35.jpg"/><Relationship Id="rId5" Type="http://schemas.openxmlformats.org/officeDocument/2006/relationships/image" Target="../media/image4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3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6.xml"/><Relationship Id="rId3" Type="http://schemas.openxmlformats.org/officeDocument/2006/relationships/image" Target="../media/image1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7.xml"/><Relationship Id="rId3" Type="http://schemas.openxmlformats.org/officeDocument/2006/relationships/image" Target="../media/image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9.xml"/><Relationship Id="rId3"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1.png"/><Relationship Id="rId5"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1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6.xml"/><Relationship Id="rId3" Type="http://schemas.openxmlformats.org/officeDocument/2006/relationships/image" Target="../media/image3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7.xml"/><Relationship Id="rId3" Type="http://schemas.openxmlformats.org/officeDocument/2006/relationships/image" Target="../media/image4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2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 Id="rId3" Type="http://schemas.openxmlformats.org/officeDocument/2006/relationships/image" Target="../media/image23.png"/><Relationship Id="rId4" Type="http://schemas.openxmlformats.org/officeDocument/2006/relationships/hyperlink" Target="https://www.youtube.com/watch?v=c3qlDCs1EGA" TargetMode="External"/><Relationship Id="rId5" Type="http://schemas.openxmlformats.org/officeDocument/2006/relationships/hyperlink" Target="https://www.youtube.com/watch?v=pAFzBfxSjoM" TargetMode="External"/><Relationship Id="rId6" Type="http://schemas.openxmlformats.org/officeDocument/2006/relationships/hyperlink" Target="https://www.youtube.com/watch?v=pmdmM2Wq1Q0&amp;t=43s"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39.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image" Target="../media/image34.png"/><Relationship Id="rId4" Type="http://schemas.openxmlformats.org/officeDocument/2006/relationships/image" Target="../media/image37.png"/><Relationship Id="rId11" Type="http://schemas.openxmlformats.org/officeDocument/2006/relationships/image" Target="../media/image48.png"/><Relationship Id="rId10" Type="http://schemas.openxmlformats.org/officeDocument/2006/relationships/image" Target="../media/image46.png"/><Relationship Id="rId9" Type="http://schemas.openxmlformats.org/officeDocument/2006/relationships/image" Target="../media/image53.png"/><Relationship Id="rId5" Type="http://schemas.openxmlformats.org/officeDocument/2006/relationships/image" Target="../media/image51.png"/><Relationship Id="rId6" Type="http://schemas.openxmlformats.org/officeDocument/2006/relationships/image" Target="../media/image41.png"/><Relationship Id="rId7" Type="http://schemas.openxmlformats.org/officeDocument/2006/relationships/image" Target="../media/image38.png"/><Relationship Id="rId8" Type="http://schemas.openxmlformats.org/officeDocument/2006/relationships/image" Target="../media/image5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3.xml"/><Relationship Id="rId3" Type="http://schemas.openxmlformats.org/officeDocument/2006/relationships/image" Target="../media/image44.png"/><Relationship Id="rId4" Type="http://schemas.openxmlformats.org/officeDocument/2006/relationships/image" Target="../media/image5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
          <p:cNvSpPr txBox="1"/>
          <p:nvPr/>
        </p:nvSpPr>
        <p:spPr>
          <a:xfrm>
            <a:off x="1176619" y="6648293"/>
            <a:ext cx="7012134" cy="311887"/>
          </a:xfrm>
          <a:prstGeom prst="rect">
            <a:avLst/>
          </a:prstGeom>
          <a:noFill/>
          <a:ln>
            <a:noFill/>
          </a:ln>
        </p:spPr>
        <p:txBody>
          <a:bodyPr anchorCtr="0" anchor="ctr" bIns="91425" lIns="91425" spcFirstLastPara="1" rIns="91425" wrap="square" tIns="91425">
            <a:noAutofit/>
          </a:bodyPr>
          <a:lstStyle/>
          <a:p>
            <a:pPr indent="0" lvl="1" marL="0" marR="0" rtl="0" algn="just">
              <a:lnSpc>
                <a:spcPct val="100000"/>
              </a:lnSpc>
              <a:spcBef>
                <a:spcPts val="0"/>
              </a:spcBef>
              <a:spcAft>
                <a:spcPts val="0"/>
              </a:spcAft>
              <a:buClr>
                <a:srgbClr val="000000"/>
              </a:buClr>
              <a:buSzPts val="1100"/>
              <a:buFont typeface="Arial"/>
              <a:buNone/>
            </a:pPr>
            <a:r>
              <a:rPr b="0" i="0" lang="en-US" sz="1100" u="none" cap="none" strike="noStrike">
                <a:solidFill>
                  <a:schemeClr val="lt1"/>
                </a:solidFill>
                <a:latin typeface="Calibri"/>
                <a:ea typeface="Calibri"/>
                <a:cs typeface="Calibri"/>
                <a:sym typeface="Calibri"/>
              </a:rPr>
              <a:t>En estos documentos se utilizarán de manera inclusiva términos como: el estudiante, el docente, el compañero u otras palabras equivalentes y sus respectivos plurales, es decir, con ellas, se hace referencia tanto a hombres como a mujeres.</a:t>
            </a:r>
            <a:endParaRPr b="0" i="0" sz="1100" u="none" cap="none" strike="noStrike">
              <a:solidFill>
                <a:schemeClr val="lt1"/>
              </a:solidFill>
              <a:latin typeface="Calibri"/>
              <a:ea typeface="Calibri"/>
              <a:cs typeface="Calibri"/>
              <a:sym typeface="Calibri"/>
            </a:endParaRPr>
          </a:p>
        </p:txBody>
      </p:sp>
      <p:sp>
        <p:nvSpPr>
          <p:cNvPr id="59" name="Google Shape;59;p1"/>
          <p:cNvSpPr txBox="1"/>
          <p:nvPr/>
        </p:nvSpPr>
        <p:spPr>
          <a:xfrm>
            <a:off x="1139100" y="834800"/>
            <a:ext cx="4156800" cy="319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0" lang="en-US" sz="1200" u="none" cap="none" strike="noStrike">
                <a:solidFill>
                  <a:srgbClr val="29754D"/>
                </a:solidFill>
                <a:latin typeface="Calibri"/>
                <a:ea typeface="Calibri"/>
                <a:cs typeface="Calibri"/>
                <a:sym typeface="Calibri"/>
              </a:rPr>
              <a:t>SECTOR ELECTRICIDAD </a:t>
            </a:r>
            <a:r>
              <a:rPr b="0" i="0" lang="en-US" sz="1200" u="none" cap="none" strike="noStrike">
                <a:solidFill>
                  <a:srgbClr val="29754D"/>
                </a:solidFill>
                <a:latin typeface="Calibri"/>
                <a:ea typeface="Calibri"/>
                <a:cs typeface="Calibri"/>
                <a:sym typeface="Calibri"/>
              </a:rPr>
              <a:t>| NIVEL 3° MEDIO</a:t>
            </a:r>
            <a:endParaRPr b="0" i="0" sz="1200" u="none" cap="none" strike="noStrike">
              <a:solidFill>
                <a:srgbClr val="29754D"/>
              </a:solidFill>
              <a:latin typeface="Calibri"/>
              <a:ea typeface="Calibri"/>
              <a:cs typeface="Calibri"/>
              <a:sym typeface="Calibri"/>
            </a:endParaRPr>
          </a:p>
        </p:txBody>
      </p:sp>
      <p:sp>
        <p:nvSpPr>
          <p:cNvPr id="60" name="Google Shape;60;p1"/>
          <p:cNvSpPr txBox="1"/>
          <p:nvPr/>
        </p:nvSpPr>
        <p:spPr>
          <a:xfrm>
            <a:off x="349550" y="21319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MÓDULO 4</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pic>
        <p:nvPicPr>
          <p:cNvPr descr="Mono-Modulo4.png" id="61" name="Google Shape;61;p1"/>
          <p:cNvPicPr preferRelativeResize="0"/>
          <p:nvPr/>
        </p:nvPicPr>
        <p:blipFill rotWithShape="1">
          <a:blip r:embed="rId3">
            <a:alphaModFix/>
          </a:blip>
          <a:srcRect b="0" l="0" r="0" t="0"/>
          <a:stretch/>
        </p:blipFill>
        <p:spPr>
          <a:xfrm>
            <a:off x="3864685" y="2313053"/>
            <a:ext cx="5426158" cy="3943116"/>
          </a:xfrm>
          <a:prstGeom prst="rect">
            <a:avLst/>
          </a:prstGeom>
          <a:noFill/>
          <a:ln>
            <a:noFill/>
          </a:ln>
        </p:spPr>
      </p:pic>
      <p:sp>
        <p:nvSpPr>
          <p:cNvPr id="62" name="Google Shape;62;p1"/>
          <p:cNvSpPr/>
          <p:nvPr/>
        </p:nvSpPr>
        <p:spPr>
          <a:xfrm>
            <a:off x="360363" y="2267506"/>
            <a:ext cx="5291138" cy="1365502"/>
          </a:xfrm>
          <a:prstGeom prst="rect">
            <a:avLst/>
          </a:prstGeom>
          <a:noFill/>
          <a:ln>
            <a:noFill/>
          </a:ln>
        </p:spPr>
        <p:txBody>
          <a:bodyPr anchorCtr="0" anchor="t" bIns="45700" lIns="91425" spcFirstLastPara="1" rIns="91425" wrap="square" tIns="45700">
            <a:spAutoFit/>
          </a:bodyPr>
          <a:lstStyle/>
          <a:p>
            <a:pPr indent="0" lvl="0" marL="0" marR="0" rtl="0" algn="l">
              <a:lnSpc>
                <a:spcPct val="80000"/>
              </a:lnSpc>
              <a:spcBef>
                <a:spcPts val="0"/>
              </a:spcBef>
              <a:spcAft>
                <a:spcPts val="0"/>
              </a:spcAft>
              <a:buNone/>
            </a:pPr>
            <a:r>
              <a:rPr b="1" i="0" lang="en-US" sz="3400" u="none" cap="none" strike="noStrike">
                <a:solidFill>
                  <a:srgbClr val="29754D"/>
                </a:solidFill>
                <a:latin typeface="Calibri"/>
                <a:ea typeface="Calibri"/>
                <a:cs typeface="Calibri"/>
                <a:sym typeface="Calibri"/>
              </a:rPr>
              <a:t>MANTENIMIENTO DE MÁQUINAS, EQUIPOS </a:t>
            </a:r>
            <a:br>
              <a:rPr b="1" i="0" lang="en-US" sz="3400" u="none" cap="none" strike="noStrike">
                <a:solidFill>
                  <a:srgbClr val="29754D"/>
                </a:solidFill>
                <a:latin typeface="Calibri"/>
                <a:ea typeface="Calibri"/>
                <a:cs typeface="Calibri"/>
                <a:sym typeface="Calibri"/>
              </a:rPr>
            </a:br>
            <a:r>
              <a:rPr b="1" i="0" lang="en-US" sz="3400" u="none" cap="none" strike="noStrike">
                <a:solidFill>
                  <a:srgbClr val="29754D"/>
                </a:solidFill>
                <a:latin typeface="Calibri"/>
                <a:ea typeface="Calibri"/>
                <a:cs typeface="Calibri"/>
                <a:sym typeface="Calibri"/>
              </a:rPr>
              <a:t>Y SISTEMAS ELÉCTRICOS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3"/>
          <p:cNvSpPr/>
          <p:nvPr/>
        </p:nvSpPr>
        <p:spPr>
          <a:xfrm>
            <a:off x="520700" y="2667000"/>
            <a:ext cx="7048500" cy="34036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52" name="Google Shape;152;p43"/>
          <p:cNvPicPr preferRelativeResize="0"/>
          <p:nvPr/>
        </p:nvPicPr>
        <p:blipFill rotWithShape="1">
          <a:blip r:embed="rId3">
            <a:alphaModFix/>
          </a:blip>
          <a:srcRect b="0" l="0" r="0" t="0"/>
          <a:stretch/>
        </p:blipFill>
        <p:spPr>
          <a:xfrm>
            <a:off x="6969706" y="2298699"/>
            <a:ext cx="1751820" cy="3117209"/>
          </a:xfrm>
          <a:prstGeom prst="rect">
            <a:avLst/>
          </a:prstGeom>
          <a:noFill/>
          <a:ln>
            <a:noFill/>
          </a:ln>
        </p:spPr>
      </p:pic>
      <p:sp>
        <p:nvSpPr>
          <p:cNvPr id="153" name="Google Shape;153;p43"/>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29754D"/>
                </a:solidFill>
                <a:latin typeface="Calibri"/>
                <a:ea typeface="Calibri"/>
                <a:cs typeface="Calibri"/>
                <a:sym typeface="Calibri"/>
              </a:rPr>
              <a:t>MANTENIMIENTO CORRECTIVO (MC)</a:t>
            </a:r>
            <a:endParaRPr b="1" i="0" sz="2800" u="none" cap="none" strike="noStrike">
              <a:solidFill>
                <a:srgbClr val="29754D"/>
              </a:solidFill>
              <a:latin typeface="Calibri"/>
              <a:ea typeface="Calibri"/>
              <a:cs typeface="Calibri"/>
              <a:sym typeface="Calibri"/>
            </a:endParaRPr>
          </a:p>
        </p:txBody>
      </p:sp>
      <p:sp>
        <p:nvSpPr>
          <p:cNvPr id="154" name="Google Shape;154;p43"/>
          <p:cNvSpPr txBox="1"/>
          <p:nvPr/>
        </p:nvSpPr>
        <p:spPr>
          <a:xfrm>
            <a:off x="760548" y="2942154"/>
            <a:ext cx="6427652" cy="310696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Supongamos tenemos un equipo eléctrico que no enciende. Si no contamos con ninguna noción o antecedente de fallas anteriores entonces se recomienda comenzar a revisar desde lo más básico a lo más complejo. </a:t>
            </a:r>
            <a:r>
              <a:rPr b="0" i="1" lang="en-US" sz="1800" u="none" cap="none" strike="noStrike">
                <a:solidFill>
                  <a:schemeClr val="dk1"/>
                </a:solidFill>
                <a:latin typeface="Calibri"/>
                <a:ea typeface="Calibri"/>
                <a:cs typeface="Calibri"/>
                <a:sym typeface="Calibri"/>
              </a:rPr>
              <a:t>Por ejemplo:</a:t>
            </a:r>
            <a:endParaRPr b="0" i="1" sz="1800" u="none" cap="none" strike="noStrike">
              <a:solidFill>
                <a:srgbClr val="000000"/>
              </a:solidFill>
              <a:latin typeface="Calibri"/>
              <a:ea typeface="Calibri"/>
              <a:cs typeface="Calibri"/>
              <a:sym typeface="Calibri"/>
            </a:endParaRPr>
          </a:p>
          <a:p>
            <a:pPr indent="0" lvl="0" marL="0" marR="0" rtl="0" algn="l">
              <a:lnSpc>
                <a:spcPct val="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12400" lvl="1" marL="417600" marR="0" rtl="0" algn="l">
              <a:lnSpc>
                <a:spcPct val="110000"/>
              </a:lnSpc>
              <a:spcBef>
                <a:spcPts val="0"/>
              </a:spcBef>
              <a:spcAft>
                <a:spcPts val="0"/>
              </a:spcAft>
              <a:buClr>
                <a:schemeClr val="dk1"/>
              </a:buClr>
              <a:buSzPts val="2000"/>
              <a:buFont typeface="Arial"/>
              <a:buChar char="•"/>
            </a:pPr>
            <a:r>
              <a:rPr b="1" i="0" lang="en-US" sz="1800" u="none" cap="none" strike="noStrike">
                <a:solidFill>
                  <a:srgbClr val="29754D"/>
                </a:solidFill>
                <a:latin typeface="Calibri"/>
                <a:ea typeface="Calibri"/>
                <a:cs typeface="Calibri"/>
                <a:sym typeface="Calibri"/>
              </a:rPr>
              <a:t>Verificar</a:t>
            </a:r>
            <a:r>
              <a:rPr b="0" i="0" lang="en-US" sz="1800" u="none" cap="none" strike="noStrike">
                <a:solidFill>
                  <a:schemeClr val="dk1"/>
                </a:solidFill>
                <a:latin typeface="Calibri"/>
                <a:ea typeface="Calibri"/>
                <a:cs typeface="Calibri"/>
                <a:sym typeface="Calibri"/>
              </a:rPr>
              <a:t> que el equipo se encuentra encendido o que no está accionado algún elemento de seguridad que corte la energía.</a:t>
            </a:r>
            <a:endParaRPr/>
          </a:p>
          <a:p>
            <a:pPr indent="-85399" lvl="1" marL="417600" marR="0" rtl="0" algn="l">
              <a:lnSpc>
                <a:spcPct val="5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212400" lvl="1" marL="417600" marR="0" rtl="0" algn="l">
              <a:lnSpc>
                <a:spcPct val="110000"/>
              </a:lnSpc>
              <a:spcBef>
                <a:spcPts val="0"/>
              </a:spcBef>
              <a:spcAft>
                <a:spcPts val="0"/>
              </a:spcAft>
              <a:buClr>
                <a:schemeClr val="dk1"/>
              </a:buClr>
              <a:buSzPts val="2000"/>
              <a:buFont typeface="Arial"/>
              <a:buChar char="•"/>
            </a:pPr>
            <a:r>
              <a:rPr b="1" i="0" lang="en-US" sz="1800" u="none" cap="none" strike="noStrike">
                <a:solidFill>
                  <a:srgbClr val="29754D"/>
                </a:solidFill>
                <a:latin typeface="Calibri"/>
                <a:ea typeface="Calibri"/>
                <a:cs typeface="Calibri"/>
                <a:sym typeface="Calibri"/>
              </a:rPr>
              <a:t>Verificar</a:t>
            </a:r>
            <a:r>
              <a:rPr b="0" i="0" lang="en-US" sz="1800" u="none" cap="none" strike="noStrike">
                <a:solidFill>
                  <a:schemeClr val="dk1"/>
                </a:solidFill>
                <a:latin typeface="Calibri"/>
                <a:ea typeface="Calibri"/>
                <a:cs typeface="Calibri"/>
                <a:sym typeface="Calibri"/>
              </a:rPr>
              <a:t> que el equipo se encuentre conectado a una red de alimentación eléctrica óptima.</a:t>
            </a:r>
            <a:endParaRPr b="0" i="0" sz="1800" u="none" cap="none" strike="noStrike">
              <a:solidFill>
                <a:srgbClr val="000000"/>
              </a:solidFill>
              <a:latin typeface="Calibri"/>
              <a:ea typeface="Calibri"/>
              <a:cs typeface="Calibri"/>
              <a:sym typeface="Calibri"/>
            </a:endParaRPr>
          </a:p>
          <a:p>
            <a:pPr indent="0" lvl="1" marL="584200" marR="0" rtl="0" algn="just">
              <a:lnSpc>
                <a:spcPct val="11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44"/>
          <p:cNvSpPr/>
          <p:nvPr/>
        </p:nvSpPr>
        <p:spPr>
          <a:xfrm>
            <a:off x="520700" y="2501451"/>
            <a:ext cx="8158020" cy="374694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0" name="Google Shape;160;p44"/>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29754D"/>
                </a:solidFill>
                <a:latin typeface="Calibri"/>
                <a:ea typeface="Calibri"/>
                <a:cs typeface="Calibri"/>
                <a:sym typeface="Calibri"/>
              </a:rPr>
              <a:t>MANTENIMIENTO CORRECTIVO (MC)</a:t>
            </a:r>
            <a:endParaRPr b="1" i="0" sz="2800" u="none" cap="none" strike="noStrike">
              <a:solidFill>
                <a:srgbClr val="29754D"/>
              </a:solidFill>
              <a:latin typeface="Calibri"/>
              <a:ea typeface="Calibri"/>
              <a:cs typeface="Calibri"/>
              <a:sym typeface="Calibri"/>
            </a:endParaRPr>
          </a:p>
        </p:txBody>
      </p:sp>
      <p:sp>
        <p:nvSpPr>
          <p:cNvPr id="161" name="Google Shape;161;p44"/>
          <p:cNvSpPr txBox="1"/>
          <p:nvPr/>
        </p:nvSpPr>
        <p:spPr>
          <a:xfrm>
            <a:off x="881393" y="2826318"/>
            <a:ext cx="6078207" cy="3106965"/>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A medida que se van descartando las fallas básicas se debe ir aumentando el nivel de revisión. Lo siguiente que se puede corroborar podría ser lo siguiente:</a:t>
            </a:r>
            <a:endParaRPr/>
          </a:p>
          <a:p>
            <a:pPr indent="0" lvl="0" marL="0" marR="0" rtl="0" algn="l">
              <a:lnSpc>
                <a:spcPct val="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12400" lvl="1" marL="216000" marR="0" rtl="0" algn="l">
              <a:lnSpc>
                <a:spcPct val="110000"/>
              </a:lnSpc>
              <a:spcBef>
                <a:spcPts val="0"/>
              </a:spcBef>
              <a:spcAft>
                <a:spcPts val="0"/>
              </a:spcAft>
              <a:buClr>
                <a:schemeClr val="dk1"/>
              </a:buClr>
              <a:buSzPts val="2000"/>
              <a:buFont typeface="Arial"/>
              <a:buChar char="•"/>
            </a:pPr>
            <a:r>
              <a:rPr b="1" i="0" lang="en-US" sz="1800" u="none" cap="none" strike="noStrike">
                <a:solidFill>
                  <a:srgbClr val="29754D"/>
                </a:solidFill>
                <a:latin typeface="Calibri"/>
                <a:ea typeface="Calibri"/>
                <a:cs typeface="Calibri"/>
                <a:sym typeface="Calibri"/>
              </a:rPr>
              <a:t>Verificar</a:t>
            </a:r>
            <a:r>
              <a:rPr b="0" i="0" lang="en-US" sz="1800" u="none" cap="none" strike="noStrike">
                <a:solidFill>
                  <a:srgbClr val="29754D"/>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que el conductor desde el punto de alimentación (un enchufe por ejemplo) al punto de conexión (el equipo) posee continuidad. Esto se debe realizar con el conductor des-energizado.</a:t>
            </a:r>
            <a:endParaRPr b="0" i="0" sz="1800" u="none" cap="none" strike="noStrike">
              <a:solidFill>
                <a:schemeClr val="dk1"/>
              </a:solidFill>
              <a:latin typeface="Calibri"/>
              <a:ea typeface="Calibri"/>
              <a:cs typeface="Calibri"/>
              <a:sym typeface="Calibri"/>
            </a:endParaRPr>
          </a:p>
          <a:p>
            <a:pPr indent="0" lvl="1" marL="216000" marR="0" rtl="0" algn="l">
              <a:lnSpc>
                <a:spcPct val="5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212400" lvl="1" marL="216000" marR="0" rtl="0" algn="l">
              <a:lnSpc>
                <a:spcPct val="110000"/>
              </a:lnSpc>
              <a:spcBef>
                <a:spcPts val="0"/>
              </a:spcBef>
              <a:spcAft>
                <a:spcPts val="0"/>
              </a:spcAft>
              <a:buClr>
                <a:schemeClr val="dk1"/>
              </a:buClr>
              <a:buSzPts val="2000"/>
              <a:buFont typeface="Arial"/>
              <a:buChar char="•"/>
            </a:pPr>
            <a:r>
              <a:rPr b="1" i="0" lang="en-US" sz="1800" u="none" cap="none" strike="noStrike">
                <a:solidFill>
                  <a:srgbClr val="29754D"/>
                </a:solidFill>
                <a:latin typeface="Calibri"/>
                <a:ea typeface="Calibri"/>
                <a:cs typeface="Calibri"/>
                <a:sym typeface="Calibri"/>
              </a:rPr>
              <a:t>Verificar</a:t>
            </a:r>
            <a:r>
              <a:rPr b="0" i="0" lang="en-US" sz="1800" u="none" cap="none" strike="noStrike">
                <a:solidFill>
                  <a:srgbClr val="29754D"/>
                </a:solidFill>
                <a:latin typeface="Calibri"/>
                <a:ea typeface="Calibri"/>
                <a:cs typeface="Calibri"/>
                <a:sym typeface="Calibri"/>
              </a:rPr>
              <a:t> </a:t>
            </a:r>
            <a:r>
              <a:rPr b="0" i="0" lang="en-US" sz="1800" u="none" cap="none" strike="noStrike">
                <a:solidFill>
                  <a:schemeClr val="dk1"/>
                </a:solidFill>
                <a:latin typeface="Calibri"/>
                <a:ea typeface="Calibri"/>
                <a:cs typeface="Calibri"/>
                <a:sym typeface="Calibri"/>
              </a:rPr>
              <a:t>que no exista algún fusible quemado, en el tablero eléctrico, producto de algún cortocircuito ocurrido.</a:t>
            </a:r>
            <a:endParaRPr b="0" i="0" sz="1800" u="none" cap="none" strike="noStrike">
              <a:solidFill>
                <a:schemeClr val="dk1"/>
              </a:solidFill>
              <a:latin typeface="Calibri"/>
              <a:ea typeface="Calibri"/>
              <a:cs typeface="Calibri"/>
              <a:sym typeface="Calibri"/>
            </a:endParaRPr>
          </a:p>
        </p:txBody>
      </p:sp>
      <p:sp>
        <p:nvSpPr>
          <p:cNvPr id="162" name="Google Shape;162;p44"/>
          <p:cNvSpPr txBox="1"/>
          <p:nvPr/>
        </p:nvSpPr>
        <p:spPr>
          <a:xfrm>
            <a:off x="5714718" y="6543858"/>
            <a:ext cx="6716442" cy="392375"/>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pic>
        <p:nvPicPr>
          <p:cNvPr descr="Mono1-Rojo.png" id="163" name="Google Shape;163;p44"/>
          <p:cNvPicPr preferRelativeResize="0"/>
          <p:nvPr/>
        </p:nvPicPr>
        <p:blipFill rotWithShape="1">
          <a:blip r:embed="rId3">
            <a:alphaModFix/>
          </a:blip>
          <a:srcRect b="0" l="0" r="0" t="0"/>
          <a:stretch/>
        </p:blipFill>
        <p:spPr>
          <a:xfrm flipH="1">
            <a:off x="6254369" y="3302000"/>
            <a:ext cx="3326191" cy="348755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5"/>
          <p:cNvSpPr/>
          <p:nvPr/>
        </p:nvSpPr>
        <p:spPr>
          <a:xfrm>
            <a:off x="520700" y="2501451"/>
            <a:ext cx="8158020" cy="374694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69" name="Google Shape;169;p45"/>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29754D"/>
                </a:solidFill>
                <a:latin typeface="Calibri"/>
                <a:ea typeface="Calibri"/>
                <a:cs typeface="Calibri"/>
                <a:sym typeface="Calibri"/>
              </a:rPr>
              <a:t>MANTENIMIENTO CORRECTIVO (MC)</a:t>
            </a:r>
            <a:endParaRPr b="1" i="0" sz="2800" u="none" cap="none" strike="noStrike">
              <a:solidFill>
                <a:srgbClr val="29754D"/>
              </a:solidFill>
              <a:latin typeface="Calibri"/>
              <a:ea typeface="Calibri"/>
              <a:cs typeface="Calibri"/>
              <a:sym typeface="Calibri"/>
            </a:endParaRPr>
          </a:p>
        </p:txBody>
      </p:sp>
      <p:sp>
        <p:nvSpPr>
          <p:cNvPr id="170" name="Google Shape;170;p45"/>
          <p:cNvSpPr txBox="1"/>
          <p:nvPr/>
        </p:nvSpPr>
        <p:spPr>
          <a:xfrm>
            <a:off x="5714718" y="6543858"/>
            <a:ext cx="6716442" cy="392375"/>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pic>
        <p:nvPicPr>
          <p:cNvPr descr="Mono1-Rojo.png" id="171" name="Google Shape;171;p45"/>
          <p:cNvPicPr preferRelativeResize="0"/>
          <p:nvPr/>
        </p:nvPicPr>
        <p:blipFill rotWithShape="1">
          <a:blip r:embed="rId3">
            <a:alphaModFix/>
          </a:blip>
          <a:srcRect b="0" l="0" r="0" t="0"/>
          <a:stretch/>
        </p:blipFill>
        <p:spPr>
          <a:xfrm flipH="1">
            <a:off x="6254369" y="3302000"/>
            <a:ext cx="3326191" cy="3487555"/>
          </a:xfrm>
          <a:prstGeom prst="rect">
            <a:avLst/>
          </a:prstGeom>
          <a:noFill/>
          <a:ln>
            <a:noFill/>
          </a:ln>
        </p:spPr>
      </p:pic>
      <p:sp>
        <p:nvSpPr>
          <p:cNvPr id="172" name="Google Shape;172;p45"/>
          <p:cNvSpPr txBox="1"/>
          <p:nvPr/>
        </p:nvSpPr>
        <p:spPr>
          <a:xfrm>
            <a:off x="760388" y="2879645"/>
            <a:ext cx="5957912" cy="3051565"/>
          </a:xfrm>
          <a:prstGeom prst="rect">
            <a:avLst/>
          </a:prstGeom>
          <a:noFill/>
          <a:ln>
            <a:noFill/>
          </a:ln>
        </p:spPr>
        <p:txBody>
          <a:bodyPr anchorCtr="0" anchor="t" bIns="45700" lIns="91425" spcFirstLastPara="1" rIns="91425" wrap="square" tIns="45700">
            <a:spAutoFit/>
          </a:bodyPr>
          <a:lstStyle/>
          <a:p>
            <a:pPr indent="-212400" lvl="1" marL="216000" marR="0" rtl="0" algn="l">
              <a:lnSpc>
                <a:spcPct val="110000"/>
              </a:lnSpc>
              <a:spcBef>
                <a:spcPts val="0"/>
              </a:spcBef>
              <a:spcAft>
                <a:spcPts val="0"/>
              </a:spcAft>
              <a:buClr>
                <a:srgbClr val="29754D"/>
              </a:buClr>
              <a:buSzPts val="2000"/>
              <a:buFont typeface="Arial"/>
              <a:buChar char="•"/>
            </a:pPr>
            <a:r>
              <a:rPr b="0" i="0" lang="en-US" sz="1800" u="none" cap="none" strike="noStrike">
                <a:solidFill>
                  <a:schemeClr val="dk1"/>
                </a:solidFill>
                <a:latin typeface="Calibri"/>
                <a:ea typeface="Calibri"/>
                <a:cs typeface="Calibri"/>
                <a:sym typeface="Calibri"/>
              </a:rPr>
              <a:t>Cabe destacar que cuando se realiza un mantenimiento correctivo es importante dejar un </a:t>
            </a:r>
            <a:r>
              <a:rPr b="1" i="0" lang="en-US" sz="1800" u="none" cap="none" strike="noStrike">
                <a:solidFill>
                  <a:schemeClr val="dk1"/>
                </a:solidFill>
                <a:latin typeface="Calibri"/>
                <a:ea typeface="Calibri"/>
                <a:cs typeface="Calibri"/>
                <a:sym typeface="Calibri"/>
              </a:rPr>
              <a:t>registro </a:t>
            </a:r>
            <a:r>
              <a:rPr b="0" i="0" lang="en-US" sz="1800" u="none" cap="none" strike="noStrike">
                <a:solidFill>
                  <a:schemeClr val="dk1"/>
                </a:solidFill>
                <a:latin typeface="Calibri"/>
                <a:ea typeface="Calibri"/>
                <a:cs typeface="Calibri"/>
                <a:sym typeface="Calibri"/>
              </a:rPr>
              <a:t>de los </a:t>
            </a:r>
            <a:r>
              <a:rPr b="1" i="0" lang="en-US" sz="1800" u="none" cap="none" strike="noStrike">
                <a:solidFill>
                  <a:schemeClr val="dk1"/>
                </a:solidFill>
                <a:latin typeface="Calibri"/>
                <a:ea typeface="Calibri"/>
                <a:cs typeface="Calibri"/>
                <a:sym typeface="Calibri"/>
              </a:rPr>
              <a:t>elementos analizados, </a:t>
            </a:r>
            <a:r>
              <a:rPr b="0" i="0" lang="en-US" sz="1800" u="none" cap="none" strike="noStrike">
                <a:solidFill>
                  <a:schemeClr val="dk1"/>
                </a:solidFill>
                <a:latin typeface="Calibri"/>
                <a:ea typeface="Calibri"/>
                <a:cs typeface="Calibri"/>
                <a:sym typeface="Calibri"/>
              </a:rPr>
              <a:t>de las </a:t>
            </a:r>
            <a:r>
              <a:rPr b="1" i="0" lang="en-US" sz="1800" u="none" cap="none" strike="noStrike">
                <a:solidFill>
                  <a:schemeClr val="dk1"/>
                </a:solidFill>
                <a:latin typeface="Calibri"/>
                <a:ea typeface="Calibri"/>
                <a:cs typeface="Calibri"/>
                <a:sym typeface="Calibri"/>
              </a:rPr>
              <a:t>pruebas realizadas </a:t>
            </a:r>
            <a:r>
              <a:rPr b="0" i="0" lang="en-US" sz="1800" u="none" cap="none" strike="noStrike">
                <a:solidFill>
                  <a:schemeClr val="dk1"/>
                </a:solidFill>
                <a:latin typeface="Calibri"/>
                <a:ea typeface="Calibri"/>
                <a:cs typeface="Calibri"/>
                <a:sym typeface="Calibri"/>
              </a:rPr>
              <a:t>y la </a:t>
            </a:r>
            <a:r>
              <a:rPr b="1" i="0" lang="en-US" sz="1800" u="none" cap="none" strike="noStrike">
                <a:solidFill>
                  <a:schemeClr val="dk1"/>
                </a:solidFill>
                <a:latin typeface="Calibri"/>
                <a:ea typeface="Calibri"/>
                <a:cs typeface="Calibri"/>
                <a:sym typeface="Calibri"/>
              </a:rPr>
              <a:t>falla encontrada</a:t>
            </a:r>
            <a:r>
              <a:rPr b="0" i="0" lang="en-US" sz="1800" u="none" cap="none" strike="noStrike">
                <a:solidFill>
                  <a:schemeClr val="dk1"/>
                </a:solidFill>
                <a:latin typeface="Calibri"/>
                <a:ea typeface="Calibri"/>
                <a:cs typeface="Calibri"/>
                <a:sym typeface="Calibri"/>
              </a:rPr>
              <a:t>. </a:t>
            </a:r>
            <a:endParaRPr b="0" i="0" sz="1800" u="none" cap="none" strike="noStrike">
              <a:solidFill>
                <a:schemeClr val="dk1"/>
              </a:solidFill>
              <a:latin typeface="Calibri"/>
              <a:ea typeface="Calibri"/>
              <a:cs typeface="Calibri"/>
              <a:sym typeface="Calibri"/>
            </a:endParaRPr>
          </a:p>
          <a:p>
            <a:pPr indent="-85399" lvl="1" marL="216000" marR="0" rtl="0" algn="l">
              <a:lnSpc>
                <a:spcPct val="80000"/>
              </a:lnSpc>
              <a:spcBef>
                <a:spcPts val="0"/>
              </a:spcBef>
              <a:spcAft>
                <a:spcPts val="0"/>
              </a:spcAft>
              <a:buClr>
                <a:srgbClr val="29754D"/>
              </a:buClr>
              <a:buSzPts val="2000"/>
              <a:buFont typeface="Arial"/>
              <a:buNone/>
            </a:pPr>
            <a:r>
              <a:t/>
            </a:r>
            <a:endParaRPr b="0" i="0" sz="1800" u="none" cap="none" strike="noStrike">
              <a:solidFill>
                <a:schemeClr val="dk1"/>
              </a:solidFill>
              <a:latin typeface="Calibri"/>
              <a:ea typeface="Calibri"/>
              <a:cs typeface="Calibri"/>
              <a:sym typeface="Calibri"/>
            </a:endParaRPr>
          </a:p>
          <a:p>
            <a:pPr indent="-212400" lvl="1" marL="216000" marR="0" rtl="0" algn="l">
              <a:lnSpc>
                <a:spcPct val="110000"/>
              </a:lnSpc>
              <a:spcBef>
                <a:spcPts val="0"/>
              </a:spcBef>
              <a:spcAft>
                <a:spcPts val="0"/>
              </a:spcAft>
              <a:buClr>
                <a:srgbClr val="29754D"/>
              </a:buClr>
              <a:buSzPts val="2000"/>
              <a:buFont typeface="Arial"/>
              <a:buChar char="•"/>
            </a:pPr>
            <a:r>
              <a:rPr b="0" i="0" lang="en-US" sz="1800" u="none" cap="none" strike="noStrike">
                <a:solidFill>
                  <a:schemeClr val="dk1"/>
                </a:solidFill>
                <a:latin typeface="Calibri"/>
                <a:ea typeface="Calibri"/>
                <a:cs typeface="Calibri"/>
                <a:sym typeface="Calibri"/>
              </a:rPr>
              <a:t>Esto permitirá poder realizar un </a:t>
            </a:r>
            <a:r>
              <a:rPr b="1" i="0" lang="en-US" sz="1800" u="none" cap="none" strike="noStrike">
                <a:solidFill>
                  <a:schemeClr val="dk1"/>
                </a:solidFill>
                <a:latin typeface="Calibri"/>
                <a:ea typeface="Calibri"/>
                <a:cs typeface="Calibri"/>
                <a:sym typeface="Calibri"/>
              </a:rPr>
              <a:t>procedimiento de inspección</a:t>
            </a:r>
            <a:r>
              <a:rPr b="0" i="0" lang="en-US" sz="1800" u="none" cap="none" strike="noStrike">
                <a:solidFill>
                  <a:schemeClr val="dk1"/>
                </a:solidFill>
                <a:latin typeface="Calibri"/>
                <a:ea typeface="Calibri"/>
                <a:cs typeface="Calibri"/>
                <a:sym typeface="Calibri"/>
              </a:rPr>
              <a:t>, para cada equipo en particular, en caso que no se cuente con ello y poder discriminar si las fallas son recurrentes en algún mismo elemento que pueda estar fallando por alguna condición de sobre voltaje, sobrecorriente, etc.</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46"/>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sp>
        <p:nvSpPr>
          <p:cNvPr id="178" name="Google Shape;178;p46"/>
          <p:cNvSpPr txBox="1"/>
          <p:nvPr/>
        </p:nvSpPr>
        <p:spPr>
          <a:xfrm>
            <a:off x="5714718" y="6543858"/>
            <a:ext cx="6716442" cy="392375"/>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grpSp>
        <p:nvGrpSpPr>
          <p:cNvPr id="179" name="Google Shape;179;p46"/>
          <p:cNvGrpSpPr/>
          <p:nvPr/>
        </p:nvGrpSpPr>
        <p:grpSpPr>
          <a:xfrm flipH="1">
            <a:off x="501457" y="2184017"/>
            <a:ext cx="8039018" cy="4025899"/>
            <a:chOff x="520700" y="2222501"/>
            <a:chExt cx="8039018" cy="4025899"/>
          </a:xfrm>
        </p:grpSpPr>
        <p:sp>
          <p:nvSpPr>
            <p:cNvPr id="180" name="Google Shape;180;p46"/>
            <p:cNvSpPr/>
            <p:nvPr/>
          </p:nvSpPr>
          <p:spPr>
            <a:xfrm>
              <a:off x="520700" y="2501451"/>
              <a:ext cx="7188200" cy="374694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Niña-Casco.png" id="181" name="Google Shape;181;p46"/>
            <p:cNvPicPr preferRelativeResize="0"/>
            <p:nvPr/>
          </p:nvPicPr>
          <p:blipFill rotWithShape="1">
            <a:blip r:embed="rId3">
              <a:alphaModFix/>
            </a:blip>
            <a:srcRect b="6357" l="0" r="0" t="0"/>
            <a:stretch/>
          </p:blipFill>
          <p:spPr>
            <a:xfrm>
              <a:off x="6578452" y="2222501"/>
              <a:ext cx="1981266" cy="4013199"/>
            </a:xfrm>
            <a:prstGeom prst="rect">
              <a:avLst/>
            </a:prstGeom>
            <a:noFill/>
            <a:ln>
              <a:noFill/>
            </a:ln>
          </p:spPr>
        </p:pic>
      </p:grpSp>
      <p:sp>
        <p:nvSpPr>
          <p:cNvPr id="182" name="Google Shape;182;p46"/>
          <p:cNvSpPr txBox="1"/>
          <p:nvPr/>
        </p:nvSpPr>
        <p:spPr>
          <a:xfrm>
            <a:off x="2625054" y="2809007"/>
            <a:ext cx="5646406" cy="3162364"/>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rgbClr val="29754D"/>
              </a:buClr>
              <a:buSzPts val="1800"/>
              <a:buFont typeface="Arial"/>
              <a:buChar char="•"/>
            </a:pPr>
            <a:r>
              <a:rPr b="0" i="0" lang="en-US" sz="1800" u="none" cap="none" strike="noStrike">
                <a:solidFill>
                  <a:schemeClr val="dk1"/>
                </a:solidFill>
                <a:latin typeface="Calibri"/>
                <a:ea typeface="Calibri"/>
                <a:cs typeface="Calibri"/>
                <a:sym typeface="Calibri"/>
              </a:rPr>
              <a:t>En caso que fuera un motor, por ejemplo: un </a:t>
            </a:r>
            <a:r>
              <a:rPr b="1" i="0" lang="en-US" sz="1800" u="none" cap="none" strike="noStrike">
                <a:solidFill>
                  <a:schemeClr val="dk1"/>
                </a:solidFill>
                <a:latin typeface="Calibri"/>
                <a:ea typeface="Calibri"/>
                <a:cs typeface="Calibri"/>
                <a:sym typeface="Calibri"/>
              </a:rPr>
              <a:t>motor monofásico jaula de ardilla</a:t>
            </a:r>
            <a:r>
              <a:rPr b="0" i="0" lang="en-US" sz="1800" u="none" cap="none" strike="noStrike">
                <a:solidFill>
                  <a:schemeClr val="dk1"/>
                </a:solidFill>
                <a:latin typeface="Calibri"/>
                <a:ea typeface="Calibri"/>
                <a:cs typeface="Calibri"/>
                <a:sym typeface="Calibri"/>
              </a:rPr>
              <a:t>. Deberemos revisar si las conexiones se encuentran bien hechas y si el condensador se encuentra funcionando.</a:t>
            </a:r>
            <a:endParaRPr b="0" i="0" sz="1800" u="none" cap="none" strike="noStrike">
              <a:solidFill>
                <a:srgbClr val="000000"/>
              </a:solidFill>
              <a:latin typeface="Calibri"/>
              <a:ea typeface="Calibri"/>
              <a:cs typeface="Calibri"/>
              <a:sym typeface="Calibri"/>
            </a:endParaRPr>
          </a:p>
          <a:p>
            <a:pPr indent="-62100" lvl="0" marL="176400" marR="0" rtl="0" algn="l">
              <a:lnSpc>
                <a:spcPct val="60000"/>
              </a:lnSpc>
              <a:spcBef>
                <a:spcPts val="0"/>
              </a:spcBef>
              <a:spcAft>
                <a:spcPts val="0"/>
              </a:spcAft>
              <a:buClr>
                <a:srgbClr val="29754D"/>
              </a:buClr>
              <a:buSzPts val="18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10000"/>
              </a:lnSpc>
              <a:spcBef>
                <a:spcPts val="0"/>
              </a:spcBef>
              <a:spcAft>
                <a:spcPts val="0"/>
              </a:spcAft>
              <a:buClr>
                <a:srgbClr val="29754D"/>
              </a:buClr>
              <a:buSzPts val="1800"/>
              <a:buFont typeface="Arial"/>
              <a:buChar char="•"/>
            </a:pPr>
            <a:r>
              <a:rPr b="0" i="0" lang="en-US" sz="1800" u="none" cap="none" strike="noStrike">
                <a:solidFill>
                  <a:schemeClr val="dk1"/>
                </a:solidFill>
                <a:latin typeface="Calibri"/>
                <a:ea typeface="Calibri"/>
                <a:cs typeface="Calibri"/>
                <a:sym typeface="Calibri"/>
              </a:rPr>
              <a:t>Para esto se debe comprobar que la </a:t>
            </a:r>
            <a:r>
              <a:rPr b="1" i="0" lang="en-US" sz="1800" u="none" cap="none" strike="noStrike">
                <a:solidFill>
                  <a:schemeClr val="dk1"/>
                </a:solidFill>
                <a:latin typeface="Calibri"/>
                <a:ea typeface="Calibri"/>
                <a:cs typeface="Calibri"/>
                <a:sym typeface="Calibri"/>
              </a:rPr>
              <a:t>capacitancia del condensador</a:t>
            </a:r>
            <a:r>
              <a:rPr b="0" i="0" lang="en-US" sz="1800" u="none" cap="none" strike="noStrike">
                <a:solidFill>
                  <a:schemeClr val="dk1"/>
                </a:solidFill>
                <a:latin typeface="Calibri"/>
                <a:ea typeface="Calibri"/>
                <a:cs typeface="Calibri"/>
                <a:sym typeface="Calibri"/>
              </a:rPr>
              <a:t> es la que indica el fabricante.</a:t>
            </a:r>
            <a:endParaRPr b="0" i="0" sz="1800" u="none" cap="none" strike="noStrike">
              <a:solidFill>
                <a:srgbClr val="000000"/>
              </a:solidFill>
              <a:latin typeface="Calibri"/>
              <a:ea typeface="Calibri"/>
              <a:cs typeface="Calibri"/>
              <a:sym typeface="Calibri"/>
            </a:endParaRPr>
          </a:p>
          <a:p>
            <a:pPr indent="-62100" lvl="0" marL="176400" marR="0" rtl="0" algn="l">
              <a:lnSpc>
                <a:spcPct val="60000"/>
              </a:lnSpc>
              <a:spcBef>
                <a:spcPts val="0"/>
              </a:spcBef>
              <a:spcAft>
                <a:spcPts val="0"/>
              </a:spcAft>
              <a:buClr>
                <a:srgbClr val="29754D"/>
              </a:buClr>
              <a:buSzPts val="18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10000"/>
              </a:lnSpc>
              <a:spcBef>
                <a:spcPts val="0"/>
              </a:spcBef>
              <a:spcAft>
                <a:spcPts val="0"/>
              </a:spcAft>
              <a:buClr>
                <a:srgbClr val="29754D"/>
              </a:buClr>
              <a:buSzPts val="1800"/>
              <a:buFont typeface="Arial"/>
              <a:buChar char="•"/>
            </a:pPr>
            <a:r>
              <a:rPr b="0" i="0" lang="en-US" sz="1800" u="none" cap="none" strike="noStrike">
                <a:solidFill>
                  <a:schemeClr val="dk1"/>
                </a:solidFill>
                <a:latin typeface="Calibri"/>
                <a:ea typeface="Calibri"/>
                <a:cs typeface="Calibri"/>
                <a:sym typeface="Calibri"/>
              </a:rPr>
              <a:t>Es importante mencionar que para medir capacitancia se necesita un multitester que posea esta función, ya que no todos los multitester la poseen.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47"/>
          <p:cNvSpPr txBox="1"/>
          <p:nvPr/>
        </p:nvSpPr>
        <p:spPr>
          <a:xfrm>
            <a:off x="5714718" y="6543858"/>
            <a:ext cx="6716442" cy="392375"/>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
        <p:nvSpPr>
          <p:cNvPr id="188" name="Google Shape;188;p47"/>
          <p:cNvSpPr/>
          <p:nvPr/>
        </p:nvSpPr>
        <p:spPr>
          <a:xfrm>
            <a:off x="5359398" y="2412167"/>
            <a:ext cx="3937001" cy="3746949"/>
          </a:xfrm>
          <a:prstGeom prst="roundRect">
            <a:avLst>
              <a:gd fmla="val 5451" name="adj"/>
            </a:avLst>
          </a:prstGeom>
          <a:blipFill rotWithShape="1">
            <a:blip r:embed="rId3">
              <a:alphaModFix/>
            </a:blip>
            <a:stretch>
              <a:fillRect b="0" l="0" r="0" t="0"/>
            </a:stretch>
          </a:blip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89" name="Google Shape;189;p47"/>
          <p:cNvSpPr txBox="1"/>
          <p:nvPr/>
        </p:nvSpPr>
        <p:spPr>
          <a:xfrm>
            <a:off x="436563" y="2432919"/>
            <a:ext cx="4681537" cy="3959505"/>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rgbClr val="29754D"/>
              </a:buClr>
              <a:buSzPts val="2000"/>
              <a:buFont typeface="Arial"/>
              <a:buChar char="•"/>
            </a:pPr>
            <a:r>
              <a:rPr b="0" i="0" lang="en-US" sz="2000" u="none" cap="none" strike="noStrike">
                <a:solidFill>
                  <a:schemeClr val="dk1"/>
                </a:solidFill>
                <a:latin typeface="Calibri"/>
                <a:ea typeface="Calibri"/>
                <a:cs typeface="Calibri"/>
                <a:sym typeface="Calibri"/>
              </a:rPr>
              <a:t>También es importante mencionar que los </a:t>
            </a:r>
            <a:r>
              <a:rPr b="1" i="0" lang="en-US" sz="2000" u="none" cap="none" strike="noStrike">
                <a:solidFill>
                  <a:schemeClr val="dk1"/>
                </a:solidFill>
                <a:latin typeface="Calibri"/>
                <a:ea typeface="Calibri"/>
                <a:cs typeface="Calibri"/>
                <a:sym typeface="Calibri"/>
              </a:rPr>
              <a:t>condensadores o capacitores </a:t>
            </a:r>
            <a:r>
              <a:rPr b="0" i="0" lang="en-US" sz="2000" u="none" cap="none" strike="noStrike">
                <a:solidFill>
                  <a:schemeClr val="dk1"/>
                </a:solidFill>
                <a:latin typeface="Calibri"/>
                <a:ea typeface="Calibri"/>
                <a:cs typeface="Calibri"/>
                <a:sym typeface="Calibri"/>
              </a:rPr>
              <a:t>son elementos capaces de almacenar voltaje, por lo cual aunque el motor esté desenergizado, los</a:t>
            </a:r>
            <a:r>
              <a:rPr b="1" i="0" lang="en-US" sz="2000" u="none" cap="none" strike="noStrike">
                <a:solidFill>
                  <a:schemeClr val="dk1"/>
                </a:solidFill>
                <a:latin typeface="Calibri"/>
                <a:ea typeface="Calibri"/>
                <a:cs typeface="Calibri"/>
                <a:sym typeface="Calibri"/>
              </a:rPr>
              <a:t> condensadores pueden estar cargados y nos puede dar un golpe de corriente</a:t>
            </a:r>
            <a:r>
              <a:rPr b="0" i="0" lang="en-US" sz="2000" u="none" cap="none" strike="noStrike">
                <a:solidFill>
                  <a:schemeClr val="dk1"/>
                </a:solidFill>
                <a:latin typeface="Calibri"/>
                <a:ea typeface="Calibri"/>
                <a:cs typeface="Calibri"/>
                <a:sym typeface="Calibri"/>
              </a:rPr>
              <a:t>. </a:t>
            </a:r>
            <a:endParaRPr/>
          </a:p>
          <a:p>
            <a:pPr indent="-49400" lvl="0" marL="176400" marR="0" rtl="0" algn="l">
              <a:lnSpc>
                <a:spcPct val="70000"/>
              </a:lnSpc>
              <a:spcBef>
                <a:spcPts val="0"/>
              </a:spcBef>
              <a:spcAft>
                <a:spcPts val="0"/>
              </a:spcAft>
              <a:buClr>
                <a:srgbClr val="29754D"/>
              </a:buClr>
              <a:buSzPts val="2000"/>
              <a:buFont typeface="Arial"/>
              <a:buNone/>
            </a:pPr>
            <a:r>
              <a:t/>
            </a:r>
            <a:endParaRPr b="0" i="0" sz="2000" u="none" cap="none" strike="noStrike">
              <a:solidFill>
                <a:schemeClr val="dk1"/>
              </a:solidFill>
              <a:latin typeface="Calibri"/>
              <a:ea typeface="Calibri"/>
              <a:cs typeface="Calibri"/>
              <a:sym typeface="Calibri"/>
            </a:endParaRPr>
          </a:p>
          <a:p>
            <a:pPr indent="-176400" lvl="0" marL="176400" marR="0" rtl="0" algn="l">
              <a:lnSpc>
                <a:spcPct val="110000"/>
              </a:lnSpc>
              <a:spcBef>
                <a:spcPts val="0"/>
              </a:spcBef>
              <a:spcAft>
                <a:spcPts val="0"/>
              </a:spcAft>
              <a:buClr>
                <a:srgbClr val="29754D"/>
              </a:buClr>
              <a:buSzPts val="2000"/>
              <a:buFont typeface="Arial"/>
              <a:buChar char="•"/>
            </a:pPr>
            <a:r>
              <a:rPr b="0" i="0" lang="en-US" sz="2000" u="none" cap="none" strike="noStrike">
                <a:solidFill>
                  <a:schemeClr val="dk1"/>
                </a:solidFill>
                <a:latin typeface="Calibri"/>
                <a:ea typeface="Calibri"/>
                <a:cs typeface="Calibri"/>
                <a:sym typeface="Calibri"/>
              </a:rPr>
              <a:t>Por lo mismo se recomienda </a:t>
            </a:r>
            <a:r>
              <a:rPr b="1" i="0" lang="en-US" sz="2000" u="none" cap="none" strike="noStrike">
                <a:solidFill>
                  <a:schemeClr val="dk1"/>
                </a:solidFill>
                <a:latin typeface="Calibri"/>
                <a:ea typeface="Calibri"/>
                <a:cs typeface="Calibri"/>
                <a:sym typeface="Calibri"/>
              </a:rPr>
              <a:t>descargar el condensador cuando se vaya a testear</a:t>
            </a:r>
            <a:r>
              <a:rPr b="0" i="0" lang="en-US" sz="2000" u="none" cap="none" strike="noStrike">
                <a:solidFill>
                  <a:schemeClr val="dk1"/>
                </a:solidFill>
                <a:latin typeface="Calibri"/>
                <a:ea typeface="Calibri"/>
                <a:cs typeface="Calibri"/>
                <a:sym typeface="Calibri"/>
              </a:rPr>
              <a:t>.</a:t>
            </a:r>
            <a:endParaRPr/>
          </a:p>
          <a:p>
            <a:pPr indent="-62100" lvl="0" marL="176400" marR="0" rtl="0" algn="l">
              <a:lnSpc>
                <a:spcPct val="110000"/>
              </a:lnSpc>
              <a:spcBef>
                <a:spcPts val="0"/>
              </a:spcBef>
              <a:spcAft>
                <a:spcPts val="0"/>
              </a:spcAft>
              <a:buClr>
                <a:srgbClr val="29754D"/>
              </a:buClr>
              <a:buSzPts val="1800"/>
              <a:buFont typeface="Arial"/>
              <a:buNone/>
            </a:pPr>
            <a:r>
              <a:t/>
            </a:r>
            <a:endParaRPr b="0" i="0" sz="1800" u="none" cap="none" strike="noStrike">
              <a:solidFill>
                <a:schemeClr val="dk1"/>
              </a:solidFill>
              <a:latin typeface="Calibri"/>
              <a:ea typeface="Calibri"/>
              <a:cs typeface="Calibri"/>
              <a:sym typeface="Calibri"/>
            </a:endParaRPr>
          </a:p>
          <a:p>
            <a:pPr indent="-62100" lvl="0" marL="176400" marR="0" rtl="0" algn="l">
              <a:lnSpc>
                <a:spcPct val="110000"/>
              </a:lnSpc>
              <a:spcBef>
                <a:spcPts val="0"/>
              </a:spcBef>
              <a:spcAft>
                <a:spcPts val="0"/>
              </a:spcAft>
              <a:buClr>
                <a:srgbClr val="29754D"/>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90" name="Google Shape;190;p47"/>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48"/>
          <p:cNvSpPr/>
          <p:nvPr/>
        </p:nvSpPr>
        <p:spPr>
          <a:xfrm>
            <a:off x="2540000" y="2209801"/>
            <a:ext cx="4902200" cy="1892299"/>
          </a:xfrm>
          <a:prstGeom prst="roundRect">
            <a:avLst>
              <a:gd fmla="val 10157" name="adj"/>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96" name="Google Shape;196;p48"/>
          <p:cNvSpPr/>
          <p:nvPr/>
        </p:nvSpPr>
        <p:spPr>
          <a:xfrm rot="-8841884">
            <a:off x="2703055" y="3916422"/>
            <a:ext cx="333492" cy="788255"/>
          </a:xfrm>
          <a:prstGeom prst="triangle">
            <a:avLst>
              <a:gd fmla="val 50000"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97" name="Google Shape;197;p48"/>
          <p:cNvSpPr txBox="1"/>
          <p:nvPr/>
        </p:nvSpPr>
        <p:spPr>
          <a:xfrm>
            <a:off x="2741748" y="2348181"/>
            <a:ext cx="4509900" cy="126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800" u="none" cap="none" strike="noStrike">
                <a:solidFill>
                  <a:srgbClr val="C73E32"/>
                </a:solidFill>
                <a:latin typeface="Calibri"/>
                <a:ea typeface="Calibri"/>
                <a:cs typeface="Calibri"/>
                <a:sym typeface="Calibri"/>
              </a:rPr>
              <a:t>A continuación veamos el siguiente video sobre </a:t>
            </a:r>
            <a:r>
              <a:rPr b="1" i="0" lang="en-US" sz="1800" u="sng" cap="none" strike="noStrike">
                <a:solidFill>
                  <a:schemeClr val="hlink"/>
                </a:solidFill>
                <a:latin typeface="Calibri"/>
                <a:ea typeface="Calibri"/>
                <a:cs typeface="Calibri"/>
                <a:sym typeface="Calibri"/>
                <a:hlinkClick r:id="rId3"/>
              </a:rPr>
              <a:t>testeo de capacitores</a:t>
            </a:r>
            <a:r>
              <a:rPr b="0" i="0" lang="en-US" sz="1800" u="none" cap="none" strike="noStrike">
                <a:solidFill>
                  <a:srgbClr val="C73E32"/>
                </a:solidFill>
                <a:latin typeface="Calibri"/>
                <a:ea typeface="Calibri"/>
                <a:cs typeface="Calibri"/>
                <a:sym typeface="Calibri"/>
              </a:rPr>
              <a:t> (condensadores).</a:t>
            </a:r>
            <a:endParaRPr b="0" i="0" sz="1800" u="none" cap="none" strike="noStrike">
              <a:solidFill>
                <a:srgbClr val="C73E32"/>
              </a:solidFill>
              <a:latin typeface="Calibri"/>
              <a:ea typeface="Calibri"/>
              <a:cs typeface="Calibri"/>
              <a:sym typeface="Calibri"/>
            </a:endParaRPr>
          </a:p>
          <a:p>
            <a:pPr indent="0" lvl="0" marL="0" marR="0" rtl="0" algn="just">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Trebuchet MS"/>
              <a:ea typeface="Trebuchet MS"/>
              <a:cs typeface="Trebuchet MS"/>
              <a:sym typeface="Trebuchet MS"/>
            </a:endParaRPr>
          </a:p>
          <a:p>
            <a:pPr indent="-158750" lvl="0" marL="285750" marR="0" rtl="0" algn="just">
              <a:lnSpc>
                <a:spcPct val="100000"/>
              </a:lnSpc>
              <a:spcBef>
                <a:spcPts val="0"/>
              </a:spcBef>
              <a:spcAft>
                <a:spcPts val="0"/>
              </a:spcAft>
              <a:buClr>
                <a:schemeClr val="dk1"/>
              </a:buClr>
              <a:buSzPts val="2000"/>
              <a:buFont typeface="Noto Sans Symbols"/>
              <a:buNone/>
            </a:pPr>
            <a:r>
              <a:t/>
            </a:r>
            <a:endParaRPr b="0" i="0" sz="2000" u="none" cap="none" strike="noStrike">
              <a:solidFill>
                <a:schemeClr val="dk1"/>
              </a:solidFill>
              <a:latin typeface="Trebuchet MS"/>
              <a:ea typeface="Trebuchet MS"/>
              <a:cs typeface="Trebuchet MS"/>
              <a:sym typeface="Trebuchet MS"/>
            </a:endParaRPr>
          </a:p>
        </p:txBody>
      </p:sp>
      <p:pic>
        <p:nvPicPr>
          <p:cNvPr id="198" name="Google Shape;198;p48">
            <a:hlinkClick r:id="rId4"/>
          </p:cNvPr>
          <p:cNvPicPr preferRelativeResize="0"/>
          <p:nvPr/>
        </p:nvPicPr>
        <p:blipFill rotWithShape="1">
          <a:blip r:embed="rId5">
            <a:alphaModFix amt="73000"/>
          </a:blip>
          <a:srcRect b="0" l="0" r="0" t="0"/>
          <a:stretch/>
        </p:blipFill>
        <p:spPr>
          <a:xfrm>
            <a:off x="4558686" y="3124125"/>
            <a:ext cx="749076" cy="752998"/>
          </a:xfrm>
          <a:prstGeom prst="rect">
            <a:avLst/>
          </a:prstGeom>
          <a:noFill/>
          <a:ln>
            <a:noFill/>
          </a:ln>
        </p:spPr>
      </p:pic>
      <p:pic>
        <p:nvPicPr>
          <p:cNvPr id="199" name="Google Shape;199;p48"/>
          <p:cNvPicPr preferRelativeResize="0"/>
          <p:nvPr/>
        </p:nvPicPr>
        <p:blipFill rotWithShape="1">
          <a:blip r:embed="rId6">
            <a:alphaModFix/>
          </a:blip>
          <a:srcRect b="0" l="0" r="0" t="0"/>
          <a:stretch/>
        </p:blipFill>
        <p:spPr>
          <a:xfrm flipH="1">
            <a:off x="436399" y="3601330"/>
            <a:ext cx="3023096" cy="3173480"/>
          </a:xfrm>
          <a:prstGeom prst="rect">
            <a:avLst/>
          </a:prstGeom>
          <a:noFill/>
          <a:ln>
            <a:noFill/>
          </a:ln>
        </p:spPr>
      </p:pic>
      <p:sp>
        <p:nvSpPr>
          <p:cNvPr id="200" name="Google Shape;200;p48"/>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49"/>
          <p:cNvSpPr txBox="1"/>
          <p:nvPr/>
        </p:nvSpPr>
        <p:spPr>
          <a:xfrm>
            <a:off x="474663" y="2216716"/>
            <a:ext cx="3640137" cy="3134664"/>
          </a:xfrm>
          <a:prstGeom prst="rect">
            <a:avLst/>
          </a:prstGeom>
          <a:noFill/>
          <a:ln>
            <a:noFill/>
          </a:ln>
        </p:spPr>
        <p:txBody>
          <a:bodyPr anchorCtr="0" anchor="t" bIns="45700" lIns="91425" spcFirstLastPara="1" rIns="91425" wrap="square" tIns="45700">
            <a:spAutoFit/>
          </a:bodyPr>
          <a:lstStyle/>
          <a:p>
            <a:pPr indent="-198000" lvl="0" marL="1980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Suponiendo que la falla no se encuentra en la alimentación, ni en el condensador de arranque revisemos las conexiones.</a:t>
            </a:r>
            <a:endParaRPr/>
          </a:p>
          <a:p>
            <a:pPr indent="-71000" lvl="0" marL="1980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198000" lvl="0" marL="1980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Un motor ya sea monofásico se puede conectar para darnos un sentido de giro horario o anti horario.</a:t>
            </a:r>
            <a:endParaRPr b="0" i="0" sz="1800" u="none" cap="none" strike="noStrike">
              <a:solidFill>
                <a:srgbClr val="000000"/>
              </a:solidFill>
              <a:latin typeface="Calibri"/>
              <a:ea typeface="Calibri"/>
              <a:cs typeface="Calibri"/>
              <a:sym typeface="Calibri"/>
            </a:endParaRPr>
          </a:p>
          <a:p>
            <a:pPr indent="-71000" lvl="0" marL="198000" marR="0" rtl="0" algn="just">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206" name="Google Shape;206;p49"/>
          <p:cNvSpPr/>
          <p:nvPr/>
        </p:nvSpPr>
        <p:spPr>
          <a:xfrm>
            <a:off x="4202974" y="6019442"/>
            <a:ext cx="4826726" cy="87712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700" u="none" cap="none" strike="noStrike">
                <a:solidFill>
                  <a:srgbClr val="C73E32"/>
                </a:solidFill>
                <a:latin typeface="Calibri"/>
                <a:ea typeface="Calibri"/>
                <a:cs typeface="Calibri"/>
                <a:sym typeface="Calibri"/>
              </a:rPr>
              <a:t>Nota</a:t>
            </a:r>
            <a:r>
              <a:rPr b="0" i="0" lang="en-US" sz="1700" u="none" cap="none" strike="noStrike">
                <a:solidFill>
                  <a:srgbClr val="C73E32"/>
                </a:solidFill>
                <a:latin typeface="Calibri"/>
                <a:ea typeface="Calibri"/>
                <a:cs typeface="Calibri"/>
                <a:sym typeface="Calibri"/>
              </a:rPr>
              <a:t>: </a:t>
            </a:r>
            <a:r>
              <a:rPr b="0" i="0" lang="en-US" sz="1700" u="none" cap="none" strike="noStrike">
                <a:solidFill>
                  <a:schemeClr val="dk1"/>
                </a:solidFill>
                <a:latin typeface="Calibri"/>
                <a:ea typeface="Calibri"/>
                <a:cs typeface="Calibri"/>
                <a:sym typeface="Calibri"/>
              </a:rPr>
              <a:t>Los bornes se nombran con </a:t>
            </a:r>
            <a:r>
              <a:rPr b="1" i="0" lang="en-US" sz="1700" u="none" cap="none" strike="noStrike">
                <a:solidFill>
                  <a:schemeClr val="dk1"/>
                </a:solidFill>
                <a:latin typeface="Calibri"/>
                <a:ea typeface="Calibri"/>
                <a:cs typeface="Calibri"/>
                <a:sym typeface="Calibri"/>
              </a:rPr>
              <a:t>U1</a:t>
            </a:r>
            <a:r>
              <a:rPr b="0" i="0" lang="en-US" sz="1700" u="none" cap="none" strike="noStrike">
                <a:solidFill>
                  <a:schemeClr val="dk1"/>
                </a:solidFill>
                <a:latin typeface="Calibri"/>
                <a:ea typeface="Calibri"/>
                <a:cs typeface="Calibri"/>
                <a:sym typeface="Calibri"/>
              </a:rPr>
              <a:t> y </a:t>
            </a:r>
            <a:r>
              <a:rPr b="1" i="0" lang="en-US" sz="1700" u="none" cap="none" strike="noStrike">
                <a:solidFill>
                  <a:schemeClr val="dk1"/>
                </a:solidFill>
                <a:latin typeface="Calibri"/>
                <a:ea typeface="Calibri"/>
                <a:cs typeface="Calibri"/>
                <a:sym typeface="Calibri"/>
              </a:rPr>
              <a:t>U2</a:t>
            </a:r>
            <a:r>
              <a:rPr b="0" i="0" lang="en-US" sz="1700" u="none" cap="none" strike="noStrike">
                <a:solidFill>
                  <a:schemeClr val="dk1"/>
                </a:solidFill>
                <a:latin typeface="Calibri"/>
                <a:ea typeface="Calibri"/>
                <a:cs typeface="Calibri"/>
                <a:sym typeface="Calibri"/>
              </a:rPr>
              <a:t> los principales y con </a:t>
            </a:r>
            <a:r>
              <a:rPr b="1" i="0" lang="en-US" sz="1700" u="none" cap="none" strike="noStrike">
                <a:solidFill>
                  <a:schemeClr val="dk1"/>
                </a:solidFill>
                <a:latin typeface="Calibri"/>
                <a:ea typeface="Calibri"/>
                <a:cs typeface="Calibri"/>
                <a:sym typeface="Calibri"/>
              </a:rPr>
              <a:t>Z1</a:t>
            </a:r>
            <a:r>
              <a:rPr b="0" i="0" lang="en-US" sz="1700" u="none" cap="none" strike="noStrike">
                <a:solidFill>
                  <a:schemeClr val="dk1"/>
                </a:solidFill>
                <a:latin typeface="Calibri"/>
                <a:ea typeface="Calibri"/>
                <a:cs typeface="Calibri"/>
                <a:sym typeface="Calibri"/>
              </a:rPr>
              <a:t> y </a:t>
            </a:r>
            <a:r>
              <a:rPr b="1" i="0" lang="en-US" sz="1700" u="none" cap="none" strike="noStrike">
                <a:solidFill>
                  <a:schemeClr val="dk1"/>
                </a:solidFill>
                <a:latin typeface="Calibri"/>
                <a:ea typeface="Calibri"/>
                <a:cs typeface="Calibri"/>
                <a:sym typeface="Calibri"/>
              </a:rPr>
              <a:t>Z2</a:t>
            </a:r>
            <a:r>
              <a:rPr b="0" i="0" lang="en-US" sz="1700" u="none" cap="none" strike="noStrike">
                <a:solidFill>
                  <a:schemeClr val="dk1"/>
                </a:solidFill>
                <a:latin typeface="Calibri"/>
                <a:ea typeface="Calibri"/>
                <a:cs typeface="Calibri"/>
                <a:sym typeface="Calibri"/>
              </a:rPr>
              <a:t> los auxiliares. Antiguamente U-V y Z-W.</a:t>
            </a:r>
            <a:endParaRPr b="0" i="0" sz="1700" u="none" cap="none" strike="noStrike">
              <a:solidFill>
                <a:schemeClr val="dk1"/>
              </a:solidFill>
              <a:latin typeface="Calibri"/>
              <a:ea typeface="Calibri"/>
              <a:cs typeface="Calibri"/>
              <a:sym typeface="Calibri"/>
            </a:endParaRPr>
          </a:p>
        </p:txBody>
      </p:sp>
      <p:grpSp>
        <p:nvGrpSpPr>
          <p:cNvPr id="207" name="Google Shape;207;p49"/>
          <p:cNvGrpSpPr/>
          <p:nvPr/>
        </p:nvGrpSpPr>
        <p:grpSpPr>
          <a:xfrm>
            <a:off x="4127500" y="2197100"/>
            <a:ext cx="4893945" cy="3653790"/>
            <a:chOff x="4699000" y="2501900"/>
            <a:chExt cx="4660900" cy="3479800"/>
          </a:xfrm>
        </p:grpSpPr>
        <p:sp>
          <p:nvSpPr>
            <p:cNvPr id="208" name="Google Shape;208;p49"/>
            <p:cNvSpPr/>
            <p:nvPr/>
          </p:nvSpPr>
          <p:spPr>
            <a:xfrm>
              <a:off x="4699000" y="2501900"/>
              <a:ext cx="4660900" cy="34798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Motores eléctricos - destino AlfA-Centauro" id="209" name="Google Shape;209;p49"/>
            <p:cNvPicPr preferRelativeResize="0"/>
            <p:nvPr/>
          </p:nvPicPr>
          <p:blipFill rotWithShape="1">
            <a:blip r:embed="rId3">
              <a:alphaModFix/>
            </a:blip>
            <a:srcRect b="0" l="0" r="0" t="0"/>
            <a:stretch/>
          </p:blipFill>
          <p:spPr>
            <a:xfrm>
              <a:off x="4830716" y="2620883"/>
              <a:ext cx="4403087" cy="3241834"/>
            </a:xfrm>
            <a:prstGeom prst="rect">
              <a:avLst/>
            </a:prstGeom>
            <a:noFill/>
            <a:ln>
              <a:noFill/>
            </a:ln>
          </p:spPr>
        </p:pic>
      </p:grpSp>
      <p:sp>
        <p:nvSpPr>
          <p:cNvPr id="210" name="Google Shape;210;p49"/>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p50"/>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sp>
        <p:nvSpPr>
          <p:cNvPr id="216" name="Google Shape;216;p50"/>
          <p:cNvSpPr/>
          <p:nvPr/>
        </p:nvSpPr>
        <p:spPr>
          <a:xfrm>
            <a:off x="512763" y="2133600"/>
            <a:ext cx="7239066" cy="44323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17" name="Google Shape;217;p50"/>
          <p:cNvPicPr preferRelativeResize="0"/>
          <p:nvPr/>
        </p:nvPicPr>
        <p:blipFill rotWithShape="1">
          <a:blip r:embed="rId3">
            <a:alphaModFix/>
          </a:blip>
          <a:srcRect b="2798" l="49995" r="0" t="0"/>
          <a:stretch/>
        </p:blipFill>
        <p:spPr>
          <a:xfrm>
            <a:off x="4131958" y="2221309"/>
            <a:ext cx="3236700" cy="4192192"/>
          </a:xfrm>
          <a:prstGeom prst="rect">
            <a:avLst/>
          </a:prstGeom>
          <a:noFill/>
          <a:ln>
            <a:noFill/>
          </a:ln>
        </p:spPr>
      </p:pic>
      <p:sp>
        <p:nvSpPr>
          <p:cNvPr id="218" name="Google Shape;218;p50"/>
          <p:cNvSpPr/>
          <p:nvPr/>
        </p:nvSpPr>
        <p:spPr>
          <a:xfrm>
            <a:off x="5871957" y="5793417"/>
            <a:ext cx="1258283" cy="292388"/>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rgbClr val="C73E32"/>
                </a:solidFill>
                <a:latin typeface="Calibri"/>
                <a:ea typeface="Calibri"/>
                <a:cs typeface="Calibri"/>
                <a:sym typeface="Calibri"/>
              </a:rPr>
              <a:t>Al Condensador</a:t>
            </a:r>
            <a:endParaRPr b="0" i="0" sz="1300" u="none" cap="none" strike="noStrike">
              <a:solidFill>
                <a:srgbClr val="C73E32"/>
              </a:solidFill>
              <a:latin typeface="Arial"/>
              <a:ea typeface="Arial"/>
              <a:cs typeface="Arial"/>
              <a:sym typeface="Arial"/>
            </a:endParaRPr>
          </a:p>
        </p:txBody>
      </p:sp>
      <p:sp>
        <p:nvSpPr>
          <p:cNvPr id="219" name="Google Shape;219;p50"/>
          <p:cNvSpPr/>
          <p:nvPr/>
        </p:nvSpPr>
        <p:spPr>
          <a:xfrm>
            <a:off x="4381913" y="2542213"/>
            <a:ext cx="2314856" cy="492443"/>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300" u="none" cap="none" strike="noStrike">
                <a:solidFill>
                  <a:schemeClr val="dk1"/>
                </a:solidFill>
                <a:latin typeface="Calibri"/>
                <a:ea typeface="Calibri"/>
                <a:cs typeface="Calibri"/>
                <a:sym typeface="Calibri"/>
              </a:rPr>
              <a:t>Barras Metálicas para cambiar el </a:t>
            </a:r>
            <a:r>
              <a:rPr b="1" i="0" lang="en-US" sz="1300" u="none" cap="none" strike="noStrike">
                <a:solidFill>
                  <a:schemeClr val="dk1"/>
                </a:solidFill>
                <a:latin typeface="Calibri"/>
                <a:ea typeface="Calibri"/>
                <a:cs typeface="Calibri"/>
                <a:sym typeface="Calibri"/>
              </a:rPr>
              <a:t>sentido de giro </a:t>
            </a:r>
            <a:r>
              <a:rPr b="0" i="0" lang="en-US" sz="1300" u="none" cap="none" strike="noStrike">
                <a:solidFill>
                  <a:schemeClr val="dk1"/>
                </a:solidFill>
                <a:latin typeface="Calibri"/>
                <a:ea typeface="Calibri"/>
                <a:cs typeface="Calibri"/>
                <a:sym typeface="Calibri"/>
              </a:rPr>
              <a:t>del motor.</a:t>
            </a:r>
            <a:endParaRPr b="0" i="0" sz="1300" u="none" cap="none" strike="noStrike">
              <a:solidFill>
                <a:schemeClr val="dk1"/>
              </a:solidFill>
              <a:latin typeface="Arial"/>
              <a:ea typeface="Arial"/>
              <a:cs typeface="Arial"/>
              <a:sym typeface="Arial"/>
            </a:endParaRPr>
          </a:p>
        </p:txBody>
      </p:sp>
      <p:grpSp>
        <p:nvGrpSpPr>
          <p:cNvPr id="220" name="Google Shape;220;p50"/>
          <p:cNvGrpSpPr/>
          <p:nvPr/>
        </p:nvGrpSpPr>
        <p:grpSpPr>
          <a:xfrm>
            <a:off x="6913561" y="3238500"/>
            <a:ext cx="2806701" cy="1485900"/>
            <a:chOff x="6913561" y="3238500"/>
            <a:chExt cx="2806701" cy="1485900"/>
          </a:xfrm>
        </p:grpSpPr>
        <p:sp>
          <p:nvSpPr>
            <p:cNvPr id="221" name="Google Shape;221;p50"/>
            <p:cNvSpPr/>
            <p:nvPr/>
          </p:nvSpPr>
          <p:spPr>
            <a:xfrm rot="10800000">
              <a:off x="6913561" y="3238500"/>
              <a:ext cx="2806701" cy="1485900"/>
            </a:xfrm>
            <a:prstGeom prst="homePlate">
              <a:avLst>
                <a:gd fmla="val 50000"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2" name="Google Shape;222;p50"/>
            <p:cNvSpPr/>
            <p:nvPr/>
          </p:nvSpPr>
          <p:spPr>
            <a:xfrm>
              <a:off x="7053263" y="3340428"/>
              <a:ext cx="2319337" cy="120032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Al momento de conectar se debe tener precaución con el </a:t>
              </a:r>
              <a:r>
                <a:rPr b="1" i="0" lang="en-US" sz="1800" u="none" cap="none" strike="noStrike">
                  <a:solidFill>
                    <a:schemeClr val="dk1"/>
                  </a:solidFill>
                  <a:latin typeface="Calibri"/>
                  <a:ea typeface="Calibri"/>
                  <a:cs typeface="Calibri"/>
                  <a:sym typeface="Calibri"/>
                </a:rPr>
                <a:t>sentido de giro</a:t>
              </a: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grpSp>
      <p:pic>
        <p:nvPicPr>
          <p:cNvPr descr="esquema_p.17.pdf" id="223" name="Google Shape;223;p50"/>
          <p:cNvPicPr preferRelativeResize="0"/>
          <p:nvPr/>
        </p:nvPicPr>
        <p:blipFill rotWithShape="1">
          <a:blip r:embed="rId4">
            <a:alphaModFix/>
          </a:blip>
          <a:srcRect b="19803" l="25671" r="19865" t="18585"/>
          <a:stretch/>
        </p:blipFill>
        <p:spPr>
          <a:xfrm>
            <a:off x="1117538" y="2258174"/>
            <a:ext cx="2895443" cy="4238825"/>
          </a:xfrm>
          <a:prstGeom prst="rect">
            <a:avLst/>
          </a:prstGeom>
          <a:solidFill>
            <a:schemeClr val="lt1"/>
          </a:solidFill>
          <a:ln>
            <a:noFill/>
          </a:ln>
        </p:spPr>
      </p:pic>
      <p:cxnSp>
        <p:nvCxnSpPr>
          <p:cNvPr id="224" name="Google Shape;224;p50"/>
          <p:cNvCxnSpPr/>
          <p:nvPr/>
        </p:nvCxnSpPr>
        <p:spPr>
          <a:xfrm flipH="1" rot="10800000">
            <a:off x="1149350" y="4095750"/>
            <a:ext cx="203200" cy="184150"/>
          </a:xfrm>
          <a:prstGeom prst="straightConnector1">
            <a:avLst/>
          </a:prstGeom>
          <a:noFill/>
          <a:ln cap="flat" cmpd="sng" w="9525">
            <a:solidFill>
              <a:srgbClr val="FF0000"/>
            </a:solidFill>
            <a:prstDash val="solid"/>
            <a:round/>
            <a:headEnd len="sm" w="sm" type="none"/>
            <a:tailEnd len="sm" w="sm" type="none"/>
          </a:ln>
        </p:spPr>
      </p:cxnSp>
      <p:cxnSp>
        <p:nvCxnSpPr>
          <p:cNvPr id="225" name="Google Shape;225;p50"/>
          <p:cNvCxnSpPr/>
          <p:nvPr/>
        </p:nvCxnSpPr>
        <p:spPr>
          <a:xfrm flipH="1" rot="10800000">
            <a:off x="2370538" y="3987800"/>
            <a:ext cx="2772962" cy="1515533"/>
          </a:xfrm>
          <a:prstGeom prst="straightConnector1">
            <a:avLst/>
          </a:prstGeom>
          <a:noFill/>
          <a:ln cap="flat" cmpd="sng" w="25400">
            <a:solidFill>
              <a:srgbClr val="2680FF"/>
            </a:solidFill>
            <a:prstDash val="solid"/>
            <a:round/>
            <a:headEnd len="sm" w="sm" type="none"/>
            <a:tailEnd len="sm" w="sm" type="none"/>
          </a:ln>
        </p:spPr>
      </p:cxnSp>
      <p:cxnSp>
        <p:nvCxnSpPr>
          <p:cNvPr id="226" name="Google Shape;226;p50"/>
          <p:cNvCxnSpPr/>
          <p:nvPr/>
        </p:nvCxnSpPr>
        <p:spPr>
          <a:xfrm flipH="1" rot="10800000">
            <a:off x="2971638" y="4411134"/>
            <a:ext cx="2595180" cy="1642534"/>
          </a:xfrm>
          <a:prstGeom prst="straightConnector1">
            <a:avLst/>
          </a:prstGeom>
          <a:noFill/>
          <a:ln cap="flat" cmpd="sng" w="25400">
            <a:solidFill>
              <a:srgbClr val="2680FF"/>
            </a:solidFill>
            <a:prstDash val="solid"/>
            <a:round/>
            <a:headEnd len="sm" w="sm" type="none"/>
            <a:tailEnd len="sm" w="sm" type="none"/>
          </a:ln>
        </p:spPr>
      </p:cxnSp>
      <p:cxnSp>
        <p:nvCxnSpPr>
          <p:cNvPr id="227" name="Google Shape;227;p50"/>
          <p:cNvCxnSpPr/>
          <p:nvPr/>
        </p:nvCxnSpPr>
        <p:spPr>
          <a:xfrm flipH="1" rot="10800000">
            <a:off x="2370537" y="4402667"/>
            <a:ext cx="2739115" cy="1659467"/>
          </a:xfrm>
          <a:prstGeom prst="straightConnector1">
            <a:avLst/>
          </a:prstGeom>
          <a:noFill/>
          <a:ln cap="flat" cmpd="sng" w="25400">
            <a:solidFill>
              <a:srgbClr val="2680FF"/>
            </a:solidFill>
            <a:prstDash val="solid"/>
            <a:round/>
            <a:headEnd len="sm" w="sm" type="none"/>
            <a:tailEnd len="sm" w="sm" type="none"/>
          </a:ln>
        </p:spPr>
      </p:cxnSp>
      <p:cxnSp>
        <p:nvCxnSpPr>
          <p:cNvPr id="228" name="Google Shape;228;p50"/>
          <p:cNvCxnSpPr/>
          <p:nvPr/>
        </p:nvCxnSpPr>
        <p:spPr>
          <a:xfrm flipH="1" rot="10800000">
            <a:off x="1752504" y="4411133"/>
            <a:ext cx="2899980" cy="1642534"/>
          </a:xfrm>
          <a:prstGeom prst="straightConnector1">
            <a:avLst/>
          </a:prstGeom>
          <a:noFill/>
          <a:ln cap="flat" cmpd="sng" w="25400">
            <a:solidFill>
              <a:srgbClr val="2680FF"/>
            </a:solidFill>
            <a:prstDash val="solid"/>
            <a:round/>
            <a:headEnd len="sm" w="sm" type="none"/>
            <a:tailEnd len="sm" w="sm" type="none"/>
          </a:ln>
        </p:spPr>
      </p:cxnSp>
      <p:sp>
        <p:nvSpPr>
          <p:cNvPr id="229" name="Google Shape;229;p50"/>
          <p:cNvSpPr/>
          <p:nvPr/>
        </p:nvSpPr>
        <p:spPr>
          <a:xfrm>
            <a:off x="3166373" y="2965545"/>
            <a:ext cx="914345" cy="184666"/>
          </a:xfrm>
          <a:prstGeom prst="rect">
            <a:avLst/>
          </a:prstGeom>
          <a:solidFill>
            <a:srgbClr val="F7FFB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200" u="none" cap="none" strike="noStrike">
                <a:solidFill>
                  <a:srgbClr val="FF0000"/>
                </a:solidFill>
                <a:latin typeface="Calibri"/>
                <a:ea typeface="Calibri"/>
                <a:cs typeface="Calibri"/>
                <a:sym typeface="Calibri"/>
              </a:rPr>
              <a:t>Giro Der.</a:t>
            </a:r>
            <a:endParaRPr b="0" i="0" sz="1200" u="none" cap="none" strike="noStrike">
              <a:solidFill>
                <a:srgbClr val="FF0000"/>
              </a:solidFill>
              <a:latin typeface="Arial"/>
              <a:ea typeface="Arial"/>
              <a:cs typeface="Arial"/>
              <a:sym typeface="Arial"/>
            </a:endParaRPr>
          </a:p>
        </p:txBody>
      </p:sp>
      <p:sp>
        <p:nvSpPr>
          <p:cNvPr id="230" name="Google Shape;230;p50"/>
          <p:cNvSpPr/>
          <p:nvPr/>
        </p:nvSpPr>
        <p:spPr>
          <a:xfrm>
            <a:off x="3064786" y="4938278"/>
            <a:ext cx="914345" cy="169277"/>
          </a:xfrm>
          <a:prstGeom prst="rect">
            <a:avLst/>
          </a:prstGeom>
          <a:solidFill>
            <a:srgbClr val="F7FFB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0" i="0" lang="en-US" sz="1100" u="none" cap="none" strike="noStrike">
                <a:solidFill>
                  <a:srgbClr val="FF0000"/>
                </a:solidFill>
                <a:latin typeface="Calibri"/>
                <a:ea typeface="Calibri"/>
                <a:cs typeface="Calibri"/>
                <a:sym typeface="Calibri"/>
              </a:rPr>
              <a:t>Giro Izq.</a:t>
            </a:r>
            <a:endParaRPr b="0" i="0" sz="1100" u="none" cap="none" strike="noStrike">
              <a:solidFill>
                <a:srgbClr val="FF0000"/>
              </a:solidFill>
              <a:latin typeface="Arial"/>
              <a:ea typeface="Arial"/>
              <a:cs typeface="Arial"/>
              <a:sym typeface="Arial"/>
            </a:endParaRPr>
          </a:p>
        </p:txBody>
      </p:sp>
      <p:sp>
        <p:nvSpPr>
          <p:cNvPr id="231" name="Google Shape;231;p50"/>
          <p:cNvSpPr/>
          <p:nvPr/>
        </p:nvSpPr>
        <p:spPr>
          <a:xfrm>
            <a:off x="1339850" y="3086100"/>
            <a:ext cx="304800" cy="1016000"/>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2" name="Google Shape;232;p50"/>
          <p:cNvSpPr/>
          <p:nvPr/>
        </p:nvSpPr>
        <p:spPr>
          <a:xfrm rot="5400000">
            <a:off x="1887538" y="4284662"/>
            <a:ext cx="311150" cy="930275"/>
          </a:xfrm>
          <a:prstGeom prst="rect">
            <a:avLst/>
          </a:prstGeom>
          <a:noFill/>
          <a:ln cap="flat" cmpd="sng" w="9525">
            <a:solidFill>
              <a:srgbClr val="F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cxnSp>
        <p:nvCxnSpPr>
          <p:cNvPr id="233" name="Google Shape;233;p50"/>
          <p:cNvCxnSpPr/>
          <p:nvPr/>
        </p:nvCxnSpPr>
        <p:spPr>
          <a:xfrm flipH="1" rot="10800000">
            <a:off x="1898650" y="4140200"/>
            <a:ext cx="2908300" cy="1504950"/>
          </a:xfrm>
          <a:prstGeom prst="straightConnector1">
            <a:avLst/>
          </a:prstGeom>
          <a:noFill/>
          <a:ln cap="flat" cmpd="sng" w="25400">
            <a:solidFill>
              <a:srgbClr val="2680FF"/>
            </a:solidFill>
            <a:prstDash val="solid"/>
            <a:round/>
            <a:headEnd len="sm" w="sm" type="none"/>
            <a:tailEnd len="sm" w="sm" type="none"/>
          </a:ln>
        </p:spPr>
      </p:cxnSp>
      <p:cxnSp>
        <p:nvCxnSpPr>
          <p:cNvPr id="234" name="Google Shape;234;p50"/>
          <p:cNvCxnSpPr/>
          <p:nvPr/>
        </p:nvCxnSpPr>
        <p:spPr>
          <a:xfrm>
            <a:off x="1130300" y="4394200"/>
            <a:ext cx="444500" cy="196850"/>
          </a:xfrm>
          <a:prstGeom prst="straightConnector1">
            <a:avLst/>
          </a:prstGeom>
          <a:noFill/>
          <a:ln cap="flat" cmpd="sng" w="9525">
            <a:solidFill>
              <a:srgbClr val="FF0000"/>
            </a:solidFill>
            <a:prstDash val="solid"/>
            <a:round/>
            <a:headEnd len="sm" w="sm" type="none"/>
            <a:tailEnd len="sm" w="sm" type="none"/>
          </a:ln>
        </p:spPr>
      </p:cxnSp>
      <p:sp>
        <p:nvSpPr>
          <p:cNvPr id="235" name="Google Shape;235;p50"/>
          <p:cNvSpPr/>
          <p:nvPr/>
        </p:nvSpPr>
        <p:spPr>
          <a:xfrm>
            <a:off x="722409" y="4218616"/>
            <a:ext cx="1163541" cy="236406"/>
          </a:xfrm>
          <a:prstGeom prst="rect">
            <a:avLst/>
          </a:prstGeom>
          <a:solidFill>
            <a:srgbClr val="F7FFB3"/>
          </a:solidFill>
          <a:ln>
            <a:noFill/>
          </a:ln>
        </p:spPr>
        <p:txBody>
          <a:bodyPr anchorCtr="0" anchor="t" bIns="18000" lIns="0" spcFirstLastPara="1" rIns="0" wrap="square" tIns="18000">
            <a:spAutoFit/>
          </a:bodyPr>
          <a:lstStyle/>
          <a:p>
            <a:pPr indent="0" lvl="0" marL="0" marR="0" rtl="0" algn="ctr">
              <a:lnSpc>
                <a:spcPct val="100000"/>
              </a:lnSpc>
              <a:spcBef>
                <a:spcPts val="0"/>
              </a:spcBef>
              <a:spcAft>
                <a:spcPts val="0"/>
              </a:spcAft>
              <a:buNone/>
            </a:pPr>
            <a:r>
              <a:rPr b="1" i="0" lang="en-US" sz="1300" u="none" cap="none" strike="noStrike">
                <a:solidFill>
                  <a:srgbClr val="FF0000"/>
                </a:solidFill>
                <a:latin typeface="Calibri"/>
                <a:ea typeface="Calibri"/>
                <a:cs typeface="Calibri"/>
                <a:sym typeface="Calibri"/>
              </a:rPr>
              <a:t>Fase + Neutro</a:t>
            </a:r>
            <a:endParaRPr b="1" i="0" sz="1300" u="none" cap="none" strike="noStrike">
              <a:solidFill>
                <a:srgbClr val="FF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51"/>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sp>
        <p:nvSpPr>
          <p:cNvPr id="241" name="Google Shape;241;p51"/>
          <p:cNvSpPr/>
          <p:nvPr/>
        </p:nvSpPr>
        <p:spPr>
          <a:xfrm>
            <a:off x="512763" y="2133600"/>
            <a:ext cx="7239066" cy="44323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esquema_p.18.pdf" id="242" name="Google Shape;242;p51"/>
          <p:cNvPicPr preferRelativeResize="0"/>
          <p:nvPr/>
        </p:nvPicPr>
        <p:blipFill rotWithShape="1">
          <a:blip r:embed="rId3">
            <a:alphaModFix/>
          </a:blip>
          <a:srcRect b="24261" l="15863" r="19635" t="17869"/>
          <a:stretch/>
        </p:blipFill>
        <p:spPr>
          <a:xfrm>
            <a:off x="882070" y="2299085"/>
            <a:ext cx="5981701" cy="4146964"/>
          </a:xfrm>
          <a:prstGeom prst="rect">
            <a:avLst/>
          </a:prstGeom>
          <a:noFill/>
          <a:ln>
            <a:noFill/>
          </a:ln>
        </p:spPr>
      </p:pic>
      <p:grpSp>
        <p:nvGrpSpPr>
          <p:cNvPr id="243" name="Google Shape;243;p51"/>
          <p:cNvGrpSpPr/>
          <p:nvPr/>
        </p:nvGrpSpPr>
        <p:grpSpPr>
          <a:xfrm>
            <a:off x="6913561" y="3238500"/>
            <a:ext cx="2806701" cy="1485900"/>
            <a:chOff x="6913561" y="3238500"/>
            <a:chExt cx="2806701" cy="1485900"/>
          </a:xfrm>
        </p:grpSpPr>
        <p:sp>
          <p:nvSpPr>
            <p:cNvPr id="244" name="Google Shape;244;p51"/>
            <p:cNvSpPr/>
            <p:nvPr/>
          </p:nvSpPr>
          <p:spPr>
            <a:xfrm rot="10800000">
              <a:off x="6913561" y="3238500"/>
              <a:ext cx="2806701" cy="1485900"/>
            </a:xfrm>
            <a:prstGeom prst="homePlate">
              <a:avLst>
                <a:gd fmla="val 50000"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5" name="Google Shape;245;p51"/>
            <p:cNvSpPr/>
            <p:nvPr/>
          </p:nvSpPr>
          <p:spPr>
            <a:xfrm>
              <a:off x="7053263" y="3340428"/>
              <a:ext cx="2319337" cy="120032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None/>
              </a:pPr>
              <a:r>
                <a:rPr b="0" i="0" lang="en-US" sz="1800" u="none" cap="none" strike="noStrike">
                  <a:solidFill>
                    <a:schemeClr val="dk1"/>
                  </a:solidFill>
                  <a:latin typeface="Calibri"/>
                  <a:ea typeface="Calibri"/>
                  <a:cs typeface="Calibri"/>
                  <a:sym typeface="Calibri"/>
                </a:rPr>
                <a:t>Al momento de conectar se debe tener precaución con el </a:t>
              </a:r>
              <a:r>
                <a:rPr b="1" i="0" lang="en-US" sz="1800" u="none" cap="none" strike="noStrike">
                  <a:solidFill>
                    <a:schemeClr val="dk1"/>
                  </a:solidFill>
                  <a:latin typeface="Calibri"/>
                  <a:ea typeface="Calibri"/>
                  <a:cs typeface="Calibri"/>
                  <a:sym typeface="Calibri"/>
                </a:rPr>
                <a:t>sentido de giro</a:t>
              </a: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9" name="Shape 249"/>
        <p:cNvGrpSpPr/>
        <p:nvPr/>
      </p:nvGrpSpPr>
      <p:grpSpPr>
        <a:xfrm>
          <a:off x="0" y="0"/>
          <a:ext cx="0" cy="0"/>
          <a:chOff x="0" y="0"/>
          <a:chExt cx="0" cy="0"/>
        </a:xfrm>
      </p:grpSpPr>
      <p:sp>
        <p:nvSpPr>
          <p:cNvPr id="250" name="Google Shape;250;p52"/>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sp>
        <p:nvSpPr>
          <p:cNvPr id="251" name="Google Shape;251;p52"/>
          <p:cNvSpPr/>
          <p:nvPr/>
        </p:nvSpPr>
        <p:spPr>
          <a:xfrm>
            <a:off x="522759" y="2832100"/>
            <a:ext cx="8732838" cy="37338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IntegralTec - Termografía" id="252" name="Google Shape;252;p52"/>
          <p:cNvPicPr preferRelativeResize="0"/>
          <p:nvPr/>
        </p:nvPicPr>
        <p:blipFill rotWithShape="1">
          <a:blip r:embed="rId3">
            <a:alphaModFix/>
          </a:blip>
          <a:srcRect b="0" l="3251" r="0" t="0"/>
          <a:stretch/>
        </p:blipFill>
        <p:spPr>
          <a:xfrm>
            <a:off x="774700" y="3201752"/>
            <a:ext cx="4474365" cy="2994496"/>
          </a:xfrm>
          <a:prstGeom prst="rect">
            <a:avLst/>
          </a:prstGeom>
          <a:noFill/>
          <a:ln>
            <a:noFill/>
          </a:ln>
        </p:spPr>
      </p:pic>
      <p:pic>
        <p:nvPicPr>
          <p:cNvPr descr="Industria | Termagraf" id="253" name="Google Shape;253;p52"/>
          <p:cNvPicPr preferRelativeResize="0"/>
          <p:nvPr/>
        </p:nvPicPr>
        <p:blipFill rotWithShape="1">
          <a:blip r:embed="rId4">
            <a:alphaModFix/>
          </a:blip>
          <a:srcRect b="0" l="8077" r="0" t="0"/>
          <a:stretch/>
        </p:blipFill>
        <p:spPr>
          <a:xfrm>
            <a:off x="5460999" y="3272271"/>
            <a:ext cx="3497263" cy="2853458"/>
          </a:xfrm>
          <a:prstGeom prst="rect">
            <a:avLst/>
          </a:prstGeom>
          <a:noFill/>
          <a:ln>
            <a:noFill/>
          </a:ln>
        </p:spPr>
      </p:pic>
      <p:sp>
        <p:nvSpPr>
          <p:cNvPr id="254" name="Google Shape;254;p52"/>
          <p:cNvSpPr txBox="1"/>
          <p:nvPr/>
        </p:nvSpPr>
        <p:spPr>
          <a:xfrm>
            <a:off x="493848" y="1929081"/>
            <a:ext cx="8638904" cy="1001772"/>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Es importante observar si existe alguna anomalía termográfica en los puntos de conexión, ya que la falla puede encontrarse ahí.</a:t>
            </a:r>
            <a:endParaRPr b="0" i="0" sz="1800" u="none" cap="none" strike="noStrike">
              <a:solidFill>
                <a:srgbClr val="000000"/>
              </a:solidFill>
              <a:latin typeface="Calibri"/>
              <a:ea typeface="Calibri"/>
              <a:cs typeface="Calibri"/>
              <a:sym typeface="Calibri"/>
            </a:endParaRPr>
          </a:p>
          <a:p>
            <a:pPr indent="0" lvl="0" marL="127000" marR="0" rtl="0" algn="just">
              <a:lnSpc>
                <a:spcPct val="11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55" name="Google Shape;255;p52"/>
          <p:cNvSpPr/>
          <p:nvPr/>
        </p:nvSpPr>
        <p:spPr>
          <a:xfrm>
            <a:off x="4524318" y="3314800"/>
            <a:ext cx="333425" cy="11541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99,2 ºC</a:t>
            </a:r>
            <a:endParaRPr b="0" i="0" sz="900" u="none" cap="none" strike="noStrike">
              <a:solidFill>
                <a:srgbClr val="000000"/>
              </a:solidFill>
              <a:latin typeface="Arial"/>
              <a:ea typeface="Arial"/>
              <a:cs typeface="Arial"/>
              <a:sym typeface="Arial"/>
            </a:endParaRPr>
          </a:p>
        </p:txBody>
      </p:sp>
      <p:sp>
        <p:nvSpPr>
          <p:cNvPr id="256" name="Google Shape;256;p52"/>
          <p:cNvSpPr/>
          <p:nvPr/>
        </p:nvSpPr>
        <p:spPr>
          <a:xfrm>
            <a:off x="4968817" y="3712736"/>
            <a:ext cx="205184" cy="11541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90,0</a:t>
            </a:r>
            <a:endParaRPr b="0" i="0" sz="900" u="none" cap="none" strike="noStrike">
              <a:solidFill>
                <a:srgbClr val="000000"/>
              </a:solidFill>
              <a:latin typeface="Arial"/>
              <a:ea typeface="Arial"/>
              <a:cs typeface="Arial"/>
              <a:sym typeface="Arial"/>
            </a:endParaRPr>
          </a:p>
        </p:txBody>
      </p:sp>
      <p:sp>
        <p:nvSpPr>
          <p:cNvPr id="257" name="Google Shape;257;p52"/>
          <p:cNvSpPr/>
          <p:nvPr/>
        </p:nvSpPr>
        <p:spPr>
          <a:xfrm>
            <a:off x="4968817" y="4043641"/>
            <a:ext cx="205184" cy="11541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80,0</a:t>
            </a:r>
            <a:endParaRPr b="0" i="0" sz="900" u="none" cap="none" strike="noStrike">
              <a:solidFill>
                <a:srgbClr val="000000"/>
              </a:solidFill>
              <a:latin typeface="Arial"/>
              <a:ea typeface="Arial"/>
              <a:cs typeface="Arial"/>
              <a:sym typeface="Arial"/>
            </a:endParaRPr>
          </a:p>
        </p:txBody>
      </p:sp>
      <p:sp>
        <p:nvSpPr>
          <p:cNvPr id="258" name="Google Shape;258;p52"/>
          <p:cNvSpPr/>
          <p:nvPr/>
        </p:nvSpPr>
        <p:spPr>
          <a:xfrm>
            <a:off x="4968817" y="4374546"/>
            <a:ext cx="205184" cy="11541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70,0</a:t>
            </a:r>
            <a:endParaRPr b="0" i="0" sz="900" u="none" cap="none" strike="noStrike">
              <a:solidFill>
                <a:srgbClr val="000000"/>
              </a:solidFill>
              <a:latin typeface="Arial"/>
              <a:ea typeface="Arial"/>
              <a:cs typeface="Arial"/>
              <a:sym typeface="Arial"/>
            </a:endParaRPr>
          </a:p>
        </p:txBody>
      </p:sp>
      <p:sp>
        <p:nvSpPr>
          <p:cNvPr id="259" name="Google Shape;259;p52"/>
          <p:cNvSpPr/>
          <p:nvPr/>
        </p:nvSpPr>
        <p:spPr>
          <a:xfrm>
            <a:off x="4968817" y="4705451"/>
            <a:ext cx="205184" cy="11541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60,0</a:t>
            </a:r>
            <a:endParaRPr b="0" i="0" sz="900" u="none" cap="none" strike="noStrike">
              <a:solidFill>
                <a:srgbClr val="000000"/>
              </a:solidFill>
              <a:latin typeface="Arial"/>
              <a:ea typeface="Arial"/>
              <a:cs typeface="Arial"/>
              <a:sym typeface="Arial"/>
            </a:endParaRPr>
          </a:p>
        </p:txBody>
      </p:sp>
      <p:sp>
        <p:nvSpPr>
          <p:cNvPr id="260" name="Google Shape;260;p52"/>
          <p:cNvSpPr/>
          <p:nvPr/>
        </p:nvSpPr>
        <p:spPr>
          <a:xfrm>
            <a:off x="4968817" y="5036356"/>
            <a:ext cx="205184" cy="11541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50,0</a:t>
            </a:r>
            <a:endParaRPr b="0" i="0" sz="900" u="none" cap="none" strike="noStrike">
              <a:solidFill>
                <a:srgbClr val="000000"/>
              </a:solidFill>
              <a:latin typeface="Arial"/>
              <a:ea typeface="Arial"/>
              <a:cs typeface="Arial"/>
              <a:sym typeface="Arial"/>
            </a:endParaRPr>
          </a:p>
        </p:txBody>
      </p:sp>
      <p:sp>
        <p:nvSpPr>
          <p:cNvPr id="261" name="Google Shape;261;p52"/>
          <p:cNvSpPr/>
          <p:nvPr/>
        </p:nvSpPr>
        <p:spPr>
          <a:xfrm>
            <a:off x="4968817" y="5367261"/>
            <a:ext cx="205184" cy="11541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40,0</a:t>
            </a:r>
            <a:endParaRPr b="0" i="0" sz="900" u="none" cap="none" strike="noStrike">
              <a:solidFill>
                <a:srgbClr val="000000"/>
              </a:solidFill>
              <a:latin typeface="Arial"/>
              <a:ea typeface="Arial"/>
              <a:cs typeface="Arial"/>
              <a:sym typeface="Arial"/>
            </a:endParaRPr>
          </a:p>
        </p:txBody>
      </p:sp>
      <p:sp>
        <p:nvSpPr>
          <p:cNvPr id="262" name="Google Shape;262;p52"/>
          <p:cNvSpPr/>
          <p:nvPr/>
        </p:nvSpPr>
        <p:spPr>
          <a:xfrm>
            <a:off x="4968817" y="5698169"/>
            <a:ext cx="205184" cy="11541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30,0</a:t>
            </a:r>
            <a:endParaRPr b="0" i="0" sz="900" u="none" cap="none" strike="noStrike">
              <a:solidFill>
                <a:srgbClr val="000000"/>
              </a:solidFill>
              <a:latin typeface="Arial"/>
              <a:ea typeface="Arial"/>
              <a:cs typeface="Arial"/>
              <a:sym typeface="Arial"/>
            </a:endParaRPr>
          </a:p>
        </p:txBody>
      </p:sp>
      <p:sp>
        <p:nvSpPr>
          <p:cNvPr id="263" name="Google Shape;263;p52"/>
          <p:cNvSpPr/>
          <p:nvPr/>
        </p:nvSpPr>
        <p:spPr>
          <a:xfrm>
            <a:off x="4515851" y="5926768"/>
            <a:ext cx="333425" cy="11541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900" u="none" cap="none" strike="noStrike">
                <a:solidFill>
                  <a:schemeClr val="dk1"/>
                </a:solidFill>
                <a:latin typeface="Calibri"/>
                <a:ea typeface="Calibri"/>
                <a:cs typeface="Calibri"/>
                <a:sym typeface="Calibri"/>
              </a:rPr>
              <a:t>26,4 ºC</a:t>
            </a:r>
            <a:endParaRPr b="0" i="0" sz="9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7"/>
          <p:cNvSpPr txBox="1"/>
          <p:nvPr/>
        </p:nvSpPr>
        <p:spPr>
          <a:xfrm>
            <a:off x="1139099" y="834800"/>
            <a:ext cx="6592408" cy="333502"/>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None/>
            </a:pPr>
            <a:r>
              <a:rPr b="1" i="0" lang="en-US" sz="1200" u="none" cap="none" strike="noStrike">
                <a:solidFill>
                  <a:srgbClr val="29754D"/>
                </a:solidFill>
                <a:latin typeface="Calibri"/>
                <a:ea typeface="Calibri"/>
                <a:cs typeface="Calibri"/>
                <a:sym typeface="Calibri"/>
              </a:rPr>
              <a:t>MÓDULO 4 </a:t>
            </a:r>
            <a:r>
              <a:rPr b="0" i="0" lang="en-US" sz="1200" u="none" cap="none" strike="noStrike">
                <a:solidFill>
                  <a:srgbClr val="29754D"/>
                </a:solidFill>
                <a:latin typeface="Calibri"/>
                <a:ea typeface="Calibri"/>
                <a:cs typeface="Calibri"/>
                <a:sym typeface="Calibri"/>
              </a:rPr>
              <a:t>| | MANTENIMIENTO DE  MÁQUINAS, EQUIPOS  Y SISTEMAS ELÉCTRICOS</a:t>
            </a:r>
            <a:endParaRPr b="0" i="0" sz="1200" u="none" cap="none" strike="noStrike">
              <a:solidFill>
                <a:srgbClr val="29754D"/>
              </a:solidFill>
              <a:latin typeface="Calibri"/>
              <a:ea typeface="Calibri"/>
              <a:cs typeface="Calibri"/>
              <a:sym typeface="Calibri"/>
            </a:endParaRPr>
          </a:p>
        </p:txBody>
      </p:sp>
      <p:sp>
        <p:nvSpPr>
          <p:cNvPr id="68" name="Google Shape;68;p37"/>
          <p:cNvSpPr txBox="1"/>
          <p:nvPr/>
        </p:nvSpPr>
        <p:spPr>
          <a:xfrm>
            <a:off x="365425" y="2144650"/>
            <a:ext cx="1444325" cy="17838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rPr b="1" i="0" lang="en-US" sz="1500" u="none" cap="none" strike="noStrike">
                <a:solidFill>
                  <a:srgbClr val="000000"/>
                </a:solidFill>
                <a:latin typeface="Calibri"/>
                <a:ea typeface="Calibri"/>
                <a:cs typeface="Calibri"/>
                <a:sym typeface="Calibri"/>
              </a:rPr>
              <a:t>ACTIVIDAD 6</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1" i="0" sz="1500" u="none" cap="none" strike="noStrike">
              <a:solidFill>
                <a:srgbClr val="000000"/>
              </a:solidFill>
              <a:latin typeface="Calibri"/>
              <a:ea typeface="Calibri"/>
              <a:cs typeface="Calibri"/>
              <a:sym typeface="Calibri"/>
            </a:endParaRPr>
          </a:p>
        </p:txBody>
      </p:sp>
      <p:sp>
        <p:nvSpPr>
          <p:cNvPr id="69" name="Google Shape;69;p37"/>
          <p:cNvSpPr txBox="1"/>
          <p:nvPr/>
        </p:nvSpPr>
        <p:spPr>
          <a:xfrm>
            <a:off x="338138" y="23701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3600" u="none" cap="none" strike="noStrike">
                <a:solidFill>
                  <a:srgbClr val="29754D"/>
                </a:solidFill>
                <a:latin typeface="Calibri"/>
                <a:ea typeface="Calibri"/>
                <a:cs typeface="Calibri"/>
                <a:sym typeface="Calibri"/>
              </a:rPr>
              <a:t>MANTENIMIENTO CORRECTIVO</a:t>
            </a:r>
            <a:endParaRPr/>
          </a:p>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pic>
        <p:nvPicPr>
          <p:cNvPr descr="Mono-Activ6.png" id="70" name="Google Shape;70;p37"/>
          <p:cNvPicPr preferRelativeResize="0"/>
          <p:nvPr/>
        </p:nvPicPr>
        <p:blipFill rotWithShape="1">
          <a:blip r:embed="rId3">
            <a:alphaModFix/>
          </a:blip>
          <a:srcRect b="0" l="0" r="0" t="0"/>
          <a:stretch/>
        </p:blipFill>
        <p:spPr>
          <a:xfrm>
            <a:off x="1943099" y="2401920"/>
            <a:ext cx="7462043" cy="522125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 name="Shape 267"/>
        <p:cNvGrpSpPr/>
        <p:nvPr/>
      </p:nvGrpSpPr>
      <p:grpSpPr>
        <a:xfrm>
          <a:off x="0" y="0"/>
          <a:ext cx="0" cy="0"/>
          <a:chOff x="0" y="0"/>
          <a:chExt cx="0" cy="0"/>
        </a:xfrm>
      </p:grpSpPr>
      <p:sp>
        <p:nvSpPr>
          <p:cNvPr id="268" name="Google Shape;268;p53"/>
          <p:cNvSpPr txBox="1"/>
          <p:nvPr/>
        </p:nvSpPr>
        <p:spPr>
          <a:xfrm>
            <a:off x="474663" y="2165916"/>
            <a:ext cx="3678237" cy="5572256"/>
          </a:xfrm>
          <a:prstGeom prst="rect">
            <a:avLst/>
          </a:prstGeom>
          <a:noFill/>
          <a:ln>
            <a:noFill/>
          </a:ln>
        </p:spPr>
        <p:txBody>
          <a:bodyPr anchorCtr="0" anchor="t" bIns="45700" lIns="91425" spcFirstLastPara="1" rIns="91425" wrap="square" tIns="45700">
            <a:spAutoFit/>
          </a:bodyPr>
          <a:lstStyle/>
          <a:p>
            <a:pPr indent="-198000" lvl="0" marL="1980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Otra posible falla podría estar en el embobinado del motor. Se debe corroborar que exista continuidad en el embobinado y medir la resistividad del mismo.</a:t>
            </a:r>
            <a:endParaRPr/>
          </a:p>
          <a:p>
            <a:pPr indent="-71000" lvl="0" marL="1980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198000" lvl="0" marL="1980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Recordemos que en un motor monofásico existen dos tipos de embobinados. El embobinado del estator que permite la inducción electromagnética en el rotor (trabajo), y el embobinado que permite el desfase y la partida o arranque del motor.</a:t>
            </a:r>
            <a:endParaRPr b="0" i="0" sz="1800" u="none" cap="none" strike="noStrike">
              <a:solidFill>
                <a:schemeClr val="dk1"/>
              </a:solidFill>
              <a:latin typeface="Calibri"/>
              <a:ea typeface="Calibri"/>
              <a:cs typeface="Calibri"/>
              <a:sym typeface="Calibri"/>
            </a:endParaRPr>
          </a:p>
          <a:p>
            <a:pPr indent="-71000" lvl="0" marL="1980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71000" lvl="0" marL="1980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71000" lvl="0" marL="1980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71000" lvl="0" marL="198000" marR="0" rtl="0" algn="just">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269" name="Google Shape;269;p53"/>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sp>
        <p:nvSpPr>
          <p:cNvPr id="270" name="Google Shape;270;p53"/>
          <p:cNvSpPr/>
          <p:nvPr/>
        </p:nvSpPr>
        <p:spPr>
          <a:xfrm>
            <a:off x="4419600" y="2222500"/>
            <a:ext cx="4754245" cy="365379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271" name="Google Shape;271;p53"/>
          <p:cNvPicPr preferRelativeResize="0"/>
          <p:nvPr/>
        </p:nvPicPr>
        <p:blipFill rotWithShape="1">
          <a:blip r:embed="rId3">
            <a:alphaModFix/>
          </a:blip>
          <a:srcRect b="0" l="0" r="8971" t="0"/>
          <a:stretch/>
        </p:blipFill>
        <p:spPr>
          <a:xfrm>
            <a:off x="4572595" y="2516795"/>
            <a:ext cx="4457105" cy="3065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54"/>
          <p:cNvSpPr txBox="1"/>
          <p:nvPr/>
        </p:nvSpPr>
        <p:spPr>
          <a:xfrm>
            <a:off x="436563" y="2216716"/>
            <a:ext cx="4567237" cy="2303667"/>
          </a:xfrm>
          <a:prstGeom prst="rect">
            <a:avLst/>
          </a:prstGeom>
          <a:noFill/>
          <a:ln>
            <a:noFill/>
          </a:ln>
        </p:spPr>
        <p:txBody>
          <a:bodyPr anchorCtr="0" anchor="t" bIns="45700" lIns="91425" spcFirstLastPara="1" rIns="91425" wrap="square" tIns="45700">
            <a:spAutoFit/>
          </a:bodyPr>
          <a:lstStyle/>
          <a:p>
            <a:pPr indent="-198000" lvl="0" marL="198000" marR="0" rtl="0" algn="l">
              <a:lnSpc>
                <a:spcPct val="12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Para medir la resistividad se debe tener en cuenta las características el bobinado como el calibre y el largo. </a:t>
            </a:r>
            <a:endParaRPr b="0" i="0" sz="1800" u="none" cap="none" strike="noStrike">
              <a:solidFill>
                <a:schemeClr val="dk1"/>
              </a:solidFill>
              <a:latin typeface="Calibri"/>
              <a:ea typeface="Calibri"/>
              <a:cs typeface="Calibri"/>
              <a:sym typeface="Calibri"/>
            </a:endParaRPr>
          </a:p>
          <a:p>
            <a:pPr indent="-71000" lvl="0" marL="1980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1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71000" lvl="0" marL="198000" marR="0" rtl="0" algn="l">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a:p>
            <a:pPr indent="-71000" lvl="0" marL="198000" marR="0" rtl="0" algn="just">
              <a:lnSpc>
                <a:spcPct val="110000"/>
              </a:lnSpc>
              <a:spcBef>
                <a:spcPts val="0"/>
              </a:spcBef>
              <a:spcAft>
                <a:spcPts val="0"/>
              </a:spcAft>
              <a:buClr>
                <a:schemeClr val="dk1"/>
              </a:buClr>
              <a:buSzPts val="2000"/>
              <a:buFont typeface="Arial"/>
              <a:buNone/>
            </a:pPr>
            <a:r>
              <a:t/>
            </a:r>
            <a:endParaRPr b="0" i="0" sz="1800" u="none" cap="none" strike="noStrike">
              <a:solidFill>
                <a:schemeClr val="dk1"/>
              </a:solidFill>
              <a:latin typeface="Calibri"/>
              <a:ea typeface="Calibri"/>
              <a:cs typeface="Calibri"/>
              <a:sym typeface="Calibri"/>
            </a:endParaRPr>
          </a:p>
        </p:txBody>
      </p:sp>
      <p:sp>
        <p:nvSpPr>
          <p:cNvPr id="277" name="Google Shape;277;p54"/>
          <p:cNvSpPr/>
          <p:nvPr/>
        </p:nvSpPr>
        <p:spPr>
          <a:xfrm>
            <a:off x="436563" y="1214386"/>
            <a:ext cx="9030789" cy="76324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400" u="none" cap="none" strike="noStrike">
                <a:solidFill>
                  <a:srgbClr val="C73E32"/>
                </a:solidFill>
                <a:latin typeface="Calibri"/>
                <a:ea typeface="Calibri"/>
                <a:cs typeface="Calibri"/>
                <a:sym typeface="Calibri"/>
              </a:rPr>
              <a:t>EJEMPLO</a:t>
            </a:r>
            <a:r>
              <a:rPr b="1" i="0" lang="en-US" sz="2400" u="none" cap="none" strike="noStrike">
                <a:solidFill>
                  <a:srgbClr val="29754D"/>
                </a:solidFill>
                <a:latin typeface="Calibri"/>
                <a:ea typeface="Calibri"/>
                <a:cs typeface="Calibri"/>
                <a:sym typeface="Calibri"/>
              </a:rPr>
              <a:t> </a:t>
            </a:r>
            <a:r>
              <a:rPr b="0" i="0" lang="en-US" sz="2400" u="none" cap="none" strike="noStrike">
                <a:solidFill>
                  <a:srgbClr val="C73E32"/>
                </a:solidFill>
                <a:latin typeface="Calibri"/>
                <a:ea typeface="Calibri"/>
                <a:cs typeface="Calibri"/>
                <a:sym typeface="Calibri"/>
              </a:rPr>
              <a:t>DE</a:t>
            </a:r>
            <a:r>
              <a:rPr b="1" i="0" lang="en-US" sz="2400" u="none" cap="none" strike="noStrike">
                <a:solidFill>
                  <a:srgbClr val="29754D"/>
                </a:solidFill>
                <a:latin typeface="Calibri"/>
                <a:ea typeface="Calibri"/>
                <a:cs typeface="Calibri"/>
                <a:sym typeface="Calibri"/>
              </a:rPr>
              <a:t> </a:t>
            </a:r>
            <a:br>
              <a:rPr b="1" i="0" lang="en-US" sz="2400" u="none" cap="none" strike="noStrike">
                <a:solidFill>
                  <a:srgbClr val="29754D"/>
                </a:solidFill>
                <a:latin typeface="Calibri"/>
                <a:ea typeface="Calibri"/>
                <a:cs typeface="Calibri"/>
                <a:sym typeface="Calibri"/>
              </a:rPr>
            </a:br>
            <a:r>
              <a:rPr b="1" i="0" lang="en-US" sz="2400" u="none" cap="none" strike="noStrike">
                <a:solidFill>
                  <a:srgbClr val="29754D"/>
                </a:solidFill>
                <a:latin typeface="Calibri"/>
                <a:ea typeface="Calibri"/>
                <a:cs typeface="Calibri"/>
                <a:sym typeface="Calibri"/>
              </a:rPr>
              <a:t>MANTENIMIENTO CORRECTIVO</a:t>
            </a:r>
            <a:endParaRPr b="1" i="0" sz="2400" u="none" cap="none" strike="noStrike">
              <a:solidFill>
                <a:srgbClr val="29754D"/>
              </a:solidFill>
              <a:latin typeface="Calibri"/>
              <a:ea typeface="Calibri"/>
              <a:cs typeface="Calibri"/>
              <a:sym typeface="Calibri"/>
            </a:endParaRPr>
          </a:p>
        </p:txBody>
      </p:sp>
      <p:pic>
        <p:nvPicPr>
          <p:cNvPr id="278" name="Google Shape;278;p54"/>
          <p:cNvPicPr preferRelativeResize="0"/>
          <p:nvPr/>
        </p:nvPicPr>
        <p:blipFill rotWithShape="1">
          <a:blip r:embed="rId3">
            <a:alphaModFix/>
          </a:blip>
          <a:srcRect b="0" l="0" r="0" t="0"/>
          <a:stretch/>
        </p:blipFill>
        <p:spPr>
          <a:xfrm>
            <a:off x="5314772" y="1198380"/>
            <a:ext cx="3334971" cy="5931801"/>
          </a:xfrm>
          <a:prstGeom prst="rect">
            <a:avLst/>
          </a:prstGeom>
          <a:noFill/>
          <a:ln>
            <a:noFill/>
          </a:ln>
        </p:spPr>
      </p:pic>
      <p:sp>
        <p:nvSpPr>
          <p:cNvPr id="279" name="Google Shape;279;p54"/>
          <p:cNvSpPr/>
          <p:nvPr/>
        </p:nvSpPr>
        <p:spPr>
          <a:xfrm>
            <a:off x="512763" y="3467100"/>
            <a:ext cx="3725863" cy="1638300"/>
          </a:xfrm>
          <a:prstGeom prst="homePlate">
            <a:avLst>
              <a:gd fmla="val 50000" name="adj"/>
            </a:avLst>
          </a:prstGeom>
          <a:solidFill>
            <a:srgbClr val="8EB99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0" name="Google Shape;280;p54"/>
          <p:cNvSpPr/>
          <p:nvPr/>
        </p:nvSpPr>
        <p:spPr>
          <a:xfrm>
            <a:off x="614363" y="3676279"/>
            <a:ext cx="3335337" cy="1306511"/>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A continuación se muestra una </a:t>
            </a:r>
            <a:r>
              <a:rPr b="1" i="0" lang="en-US" sz="1800" u="none" cap="none" strike="noStrike">
                <a:solidFill>
                  <a:schemeClr val="dk1"/>
                </a:solidFill>
                <a:latin typeface="Calibri"/>
                <a:ea typeface="Calibri"/>
                <a:cs typeface="Calibri"/>
                <a:sym typeface="Calibri"/>
              </a:rPr>
              <a:t>tabla</a:t>
            </a:r>
            <a:r>
              <a:rPr b="0" i="0" lang="en-US" sz="1800" u="none" cap="none" strike="noStrike">
                <a:solidFill>
                  <a:schemeClr val="dk1"/>
                </a:solidFill>
                <a:latin typeface="Calibri"/>
                <a:ea typeface="Calibri"/>
                <a:cs typeface="Calibri"/>
                <a:sym typeface="Calibri"/>
              </a:rPr>
              <a:t> que muestra la </a:t>
            </a:r>
            <a:r>
              <a:rPr b="1" i="0" lang="en-US" sz="1800" u="none" cap="none" strike="noStrike">
                <a:solidFill>
                  <a:schemeClr val="dk1"/>
                </a:solidFill>
                <a:latin typeface="Calibri"/>
                <a:ea typeface="Calibri"/>
                <a:cs typeface="Calibri"/>
                <a:sym typeface="Calibri"/>
              </a:rPr>
              <a:t>resistencia eléctrica de hilos de cobre esmaltados</a:t>
            </a: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55"/>
          <p:cNvSpPr/>
          <p:nvPr/>
        </p:nvSpPr>
        <p:spPr>
          <a:xfrm rot="-8841884">
            <a:off x="2703055" y="3916422"/>
            <a:ext cx="333492" cy="788255"/>
          </a:xfrm>
          <a:prstGeom prst="triangle">
            <a:avLst>
              <a:gd fmla="val 50000" name="adj"/>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86" name="Google Shape;286;p55"/>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sp>
        <p:nvSpPr>
          <p:cNvPr id="287" name="Google Shape;287;p55"/>
          <p:cNvSpPr/>
          <p:nvPr/>
        </p:nvSpPr>
        <p:spPr>
          <a:xfrm>
            <a:off x="1088183" y="2862612"/>
            <a:ext cx="7188200" cy="3187316"/>
          </a:xfrm>
          <a:prstGeom prst="roundRect">
            <a:avLst>
              <a:gd fmla="val 5451" name="adj"/>
            </a:avLst>
          </a:prstGeom>
          <a:solidFill>
            <a:schemeClr val="lt1"/>
          </a:solidFill>
          <a:ln cap="flat" cmpd="sng" w="38100">
            <a:solidFill>
              <a:srgbClr val="29754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Users/ivangonzalez/Desktop/IVAN G 2020/2020/DUOC/ARTES/ARTES_Mesa de trabajo 1.png" id="288" name="Google Shape;288;p55"/>
          <p:cNvPicPr preferRelativeResize="0"/>
          <p:nvPr/>
        </p:nvPicPr>
        <p:blipFill rotWithShape="1">
          <a:blip r:embed="rId3">
            <a:alphaModFix/>
          </a:blip>
          <a:srcRect b="0" l="0" r="0" t="0"/>
          <a:stretch/>
        </p:blipFill>
        <p:spPr>
          <a:xfrm>
            <a:off x="7134743" y="2237625"/>
            <a:ext cx="1954996" cy="4223592"/>
          </a:xfrm>
          <a:prstGeom prst="rect">
            <a:avLst/>
          </a:prstGeom>
          <a:noFill/>
          <a:ln>
            <a:noFill/>
          </a:ln>
        </p:spPr>
      </p:pic>
      <p:sp>
        <p:nvSpPr>
          <p:cNvPr id="289" name="Google Shape;289;p55"/>
          <p:cNvSpPr txBox="1"/>
          <p:nvPr/>
        </p:nvSpPr>
        <p:spPr>
          <a:xfrm>
            <a:off x="2190586" y="3644529"/>
            <a:ext cx="4474155" cy="1754286"/>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000000"/>
                </a:solidFill>
                <a:latin typeface="Calibri"/>
                <a:ea typeface="Calibri"/>
                <a:cs typeface="Calibri"/>
                <a:sym typeface="Calibri"/>
              </a:rPr>
              <a:t>A continuación se muestra un video que resume algunos de las pruebas a realizar para verificar una posible falla en un </a:t>
            </a:r>
            <a:r>
              <a:rPr b="1" i="0" lang="en-US" sz="1800" u="none" cap="none" strike="noStrike">
                <a:solidFill>
                  <a:srgbClr val="000000"/>
                </a:solidFill>
                <a:latin typeface="Calibri"/>
                <a:ea typeface="Calibri"/>
                <a:cs typeface="Calibri"/>
                <a:sym typeface="Calibri"/>
              </a:rPr>
              <a:t>motor monofásico</a:t>
            </a:r>
            <a:r>
              <a:rPr b="0" i="0" lang="en-US" sz="1800" u="none" cap="none" strike="noStrike">
                <a:solidFill>
                  <a:srgbClr val="000000"/>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a:p>
            <a:pPr indent="0" lvl="0" marL="127000" marR="0" rtl="0" algn="just">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127000" marR="0" rtl="0" algn="just">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
        <p:nvSpPr>
          <p:cNvPr id="290" name="Google Shape;290;p55"/>
          <p:cNvSpPr/>
          <p:nvPr/>
        </p:nvSpPr>
        <p:spPr>
          <a:xfrm>
            <a:off x="609580" y="4023022"/>
            <a:ext cx="843253" cy="843253"/>
          </a:xfrm>
          <a:prstGeom prst="ellipse">
            <a:avLst/>
          </a:prstGeom>
          <a:solidFill>
            <a:schemeClr val="lt1"/>
          </a:solidFill>
          <a:ln cap="flat" cmpd="sng" w="9525">
            <a:solidFill>
              <a:srgbClr val="FDA739"/>
            </a:solidFill>
            <a:prstDash val="solid"/>
            <a:round/>
            <a:headEnd len="sm" w="sm" type="none"/>
            <a:tailEnd len="sm" w="sm" type="none"/>
          </a:ln>
          <a:effectLst>
            <a:outerShdw blurRad="40000" rotWithShape="0" dir="5400000" dist="23000">
              <a:srgbClr val="000000">
                <a:alpha val="3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descr="/Users/ivangonzalez/Desktop/IVAN G 2020/2020/DUOC/ARTES/ARTES-02.png" id="291" name="Google Shape;291;p55">
            <a:hlinkClick r:id="rId4"/>
          </p:cNvPr>
          <p:cNvPicPr preferRelativeResize="0"/>
          <p:nvPr/>
        </p:nvPicPr>
        <p:blipFill rotWithShape="1">
          <a:blip r:embed="rId5">
            <a:alphaModFix/>
          </a:blip>
          <a:srcRect b="0" l="0" r="0" t="0"/>
          <a:stretch/>
        </p:blipFill>
        <p:spPr>
          <a:xfrm>
            <a:off x="563582" y="3918163"/>
            <a:ext cx="981432" cy="98143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5" name="Shape 295"/>
        <p:cNvGrpSpPr/>
        <p:nvPr/>
      </p:nvGrpSpPr>
      <p:grpSpPr>
        <a:xfrm>
          <a:off x="0" y="0"/>
          <a:ext cx="0" cy="0"/>
          <a:chOff x="0" y="0"/>
          <a:chExt cx="0" cy="0"/>
        </a:xfrm>
      </p:grpSpPr>
      <p:sp>
        <p:nvSpPr>
          <p:cNvPr id="296" name="Google Shape;296;p56"/>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sp>
        <p:nvSpPr>
          <p:cNvPr id="297" name="Google Shape;297;p56"/>
          <p:cNvSpPr/>
          <p:nvPr/>
        </p:nvSpPr>
        <p:spPr>
          <a:xfrm>
            <a:off x="512763" y="3378200"/>
            <a:ext cx="2476684" cy="2476500"/>
          </a:xfrm>
          <a:prstGeom prst="roundRect">
            <a:avLst>
              <a:gd fmla="val 5451" name="adj"/>
            </a:avLst>
          </a:prstGeom>
          <a:blipFill rotWithShape="1">
            <a:blip r:embed="rId3">
              <a:alphaModFix/>
            </a:blip>
            <a:stretch>
              <a:fillRect b="0" l="0" r="0" t="0"/>
            </a:stretch>
          </a:blip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8" name="Google Shape;298;p56"/>
          <p:cNvSpPr/>
          <p:nvPr/>
        </p:nvSpPr>
        <p:spPr>
          <a:xfrm>
            <a:off x="3358168" y="3378200"/>
            <a:ext cx="2476684" cy="2476500"/>
          </a:xfrm>
          <a:prstGeom prst="roundRect">
            <a:avLst>
              <a:gd fmla="val 5451" name="adj"/>
            </a:avLst>
          </a:prstGeom>
          <a:blipFill rotWithShape="1">
            <a:blip r:embed="rId4">
              <a:alphaModFix/>
            </a:blip>
            <a:stretch>
              <a:fillRect b="0" l="0" r="0" t="0"/>
            </a:stretch>
          </a:blip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299" name="Google Shape;299;p56"/>
          <p:cNvSpPr/>
          <p:nvPr/>
        </p:nvSpPr>
        <p:spPr>
          <a:xfrm>
            <a:off x="6203573" y="3378200"/>
            <a:ext cx="2476684" cy="2476500"/>
          </a:xfrm>
          <a:prstGeom prst="roundRect">
            <a:avLst>
              <a:gd fmla="val 5451" name="adj"/>
            </a:avLst>
          </a:prstGeom>
          <a:blipFill rotWithShape="1">
            <a:blip r:embed="rId5">
              <a:alphaModFix/>
            </a:blip>
            <a:stretch>
              <a:fillRect b="0" l="0" r="0" t="0"/>
            </a:stretch>
          </a:blip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0" name="Google Shape;300;p56"/>
          <p:cNvSpPr txBox="1"/>
          <p:nvPr/>
        </p:nvSpPr>
        <p:spPr>
          <a:xfrm>
            <a:off x="423863" y="2179360"/>
            <a:ext cx="8224837" cy="1477287"/>
          </a:xfrm>
          <a:prstGeom prst="rect">
            <a:avLst/>
          </a:prstGeom>
          <a:noFill/>
          <a:ln>
            <a:noFill/>
          </a:ln>
        </p:spPr>
        <p:txBody>
          <a:bodyPr anchorCtr="0" anchor="t" bIns="45700" lIns="91425" spcFirstLastPara="1" rIns="91425" wrap="square" tIns="45700">
            <a:spAutoFit/>
          </a:bodyPr>
          <a:lstStyle/>
          <a:p>
            <a:pPr indent="-212400" lvl="0" marL="212400" marR="0" rtl="0" algn="l">
              <a:lnSpc>
                <a:spcPct val="100000"/>
              </a:lnSpc>
              <a:spcBef>
                <a:spcPts val="0"/>
              </a:spcBef>
              <a:spcAft>
                <a:spcPts val="0"/>
              </a:spcAft>
              <a:buClr>
                <a:schemeClr val="dk1"/>
              </a:buClr>
              <a:buSzPts val="1800"/>
              <a:buFont typeface="Arial"/>
              <a:buChar char="•"/>
            </a:pPr>
            <a:r>
              <a:rPr b="0" i="0" lang="en-US" sz="1800" u="none" cap="none" strike="noStrike">
                <a:solidFill>
                  <a:srgbClr val="000000"/>
                </a:solidFill>
                <a:latin typeface="Calibri"/>
                <a:ea typeface="Calibri"/>
                <a:cs typeface="Calibri"/>
                <a:sym typeface="Calibri"/>
              </a:rPr>
              <a:t>También se debe revisar el estado físico del embobinado, ya que puede haber perdido la aislación y estar haciendo cortocircuito, lo cual se refleja en un sobrecalentamiento y las bobinas se podían quemar.</a:t>
            </a:r>
            <a:endParaRPr b="0" i="0" sz="1800" u="none" cap="none" strike="noStrike">
              <a:solidFill>
                <a:srgbClr val="000000"/>
              </a:solidFill>
              <a:latin typeface="Calibri"/>
              <a:ea typeface="Calibri"/>
              <a:cs typeface="Calibri"/>
              <a:sym typeface="Calibri"/>
            </a:endParaRPr>
          </a:p>
          <a:p>
            <a:pPr indent="0" lvl="0" marL="12700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a:p>
            <a:pPr indent="0" lvl="0" marL="127000" marR="0" rtl="0" algn="l">
              <a:lnSpc>
                <a:spcPct val="100000"/>
              </a:lnSpc>
              <a:spcBef>
                <a:spcPts val="0"/>
              </a:spcBef>
              <a:spcAft>
                <a:spcPts val="0"/>
              </a:spcAft>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57"/>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2800" u="none" cap="none" strike="noStrike">
                <a:solidFill>
                  <a:srgbClr val="C73E32"/>
                </a:solidFill>
                <a:latin typeface="Calibri"/>
                <a:ea typeface="Calibri"/>
                <a:cs typeface="Calibri"/>
                <a:sym typeface="Calibri"/>
              </a:rPr>
              <a:t>EJEMPLO</a:t>
            </a:r>
            <a:r>
              <a:rPr b="1" i="0" lang="en-US" sz="2800" u="none" cap="none" strike="noStrike">
                <a:solidFill>
                  <a:srgbClr val="29754D"/>
                </a:solidFill>
                <a:latin typeface="Calibri"/>
                <a:ea typeface="Calibri"/>
                <a:cs typeface="Calibri"/>
                <a:sym typeface="Calibri"/>
              </a:rPr>
              <a:t> </a:t>
            </a:r>
            <a:r>
              <a:rPr b="0" i="0" lang="en-US" sz="2800" u="none" cap="none" strike="noStrike">
                <a:solidFill>
                  <a:srgbClr val="C73E32"/>
                </a:solidFill>
                <a:latin typeface="Calibri"/>
                <a:ea typeface="Calibri"/>
                <a:cs typeface="Calibri"/>
                <a:sym typeface="Calibri"/>
              </a:rPr>
              <a:t>DE</a:t>
            </a:r>
            <a:r>
              <a:rPr b="1" i="0" lang="en-US" sz="2800" u="none" cap="none" strike="noStrike">
                <a:solidFill>
                  <a:srgbClr val="29754D"/>
                </a:solidFill>
                <a:latin typeface="Calibri"/>
                <a:ea typeface="Calibri"/>
                <a:cs typeface="Calibri"/>
                <a:sym typeface="Calibri"/>
              </a:rPr>
              <a:t> MANTENIMIENTO CORRECTIVO</a:t>
            </a:r>
            <a:endParaRPr b="1" i="0" sz="2800" u="none" cap="none" strike="noStrike">
              <a:solidFill>
                <a:srgbClr val="29754D"/>
              </a:solidFill>
              <a:latin typeface="Calibri"/>
              <a:ea typeface="Calibri"/>
              <a:cs typeface="Calibri"/>
              <a:sym typeface="Calibri"/>
            </a:endParaRPr>
          </a:p>
        </p:txBody>
      </p:sp>
      <p:grpSp>
        <p:nvGrpSpPr>
          <p:cNvPr id="306" name="Google Shape;306;p57"/>
          <p:cNvGrpSpPr/>
          <p:nvPr/>
        </p:nvGrpSpPr>
        <p:grpSpPr>
          <a:xfrm>
            <a:off x="512763" y="3365499"/>
            <a:ext cx="8254921" cy="2121321"/>
            <a:chOff x="512763" y="3314700"/>
            <a:chExt cx="7907337" cy="2032000"/>
          </a:xfrm>
        </p:grpSpPr>
        <p:sp>
          <p:nvSpPr>
            <p:cNvPr id="307" name="Google Shape;307;p57"/>
            <p:cNvSpPr/>
            <p:nvPr/>
          </p:nvSpPr>
          <p:spPr>
            <a:xfrm>
              <a:off x="512763" y="3340100"/>
              <a:ext cx="2471737" cy="2006600"/>
            </a:xfrm>
            <a:prstGeom prst="roundRect">
              <a:avLst>
                <a:gd fmla="val 5451" name="adj"/>
              </a:avLst>
            </a:prstGeom>
            <a:blipFill rotWithShape="1">
              <a:blip r:embed="rId3">
                <a:alphaModFix/>
              </a:blip>
              <a:stretch>
                <a:fillRect b="0" l="0" r="0" t="0"/>
              </a:stretch>
            </a:blip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8" name="Google Shape;308;p57"/>
            <p:cNvSpPr/>
            <p:nvPr/>
          </p:nvSpPr>
          <p:spPr>
            <a:xfrm>
              <a:off x="3230563" y="3314700"/>
              <a:ext cx="2471737" cy="2006600"/>
            </a:xfrm>
            <a:prstGeom prst="roundRect">
              <a:avLst>
                <a:gd fmla="val 5451" name="adj"/>
              </a:avLst>
            </a:prstGeom>
            <a:blipFill rotWithShape="1">
              <a:blip r:embed="rId4">
                <a:alphaModFix/>
              </a:blip>
              <a:stretch>
                <a:fillRect b="0" l="0" r="0" t="0"/>
              </a:stretch>
            </a:blip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09" name="Google Shape;309;p57"/>
            <p:cNvSpPr/>
            <p:nvPr/>
          </p:nvSpPr>
          <p:spPr>
            <a:xfrm>
              <a:off x="5948363" y="3314700"/>
              <a:ext cx="2471737" cy="2006600"/>
            </a:xfrm>
            <a:prstGeom prst="roundRect">
              <a:avLst>
                <a:gd fmla="val 5451" name="adj"/>
              </a:avLst>
            </a:prstGeom>
            <a:blipFill rotWithShape="1">
              <a:blip r:embed="rId5">
                <a:alphaModFix/>
              </a:blip>
              <a:stretch>
                <a:fillRect b="0" l="0" r="0" t="0"/>
              </a:stretch>
            </a:blip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grpSp>
      <p:sp>
        <p:nvSpPr>
          <p:cNvPr id="310" name="Google Shape;310;p57"/>
          <p:cNvSpPr/>
          <p:nvPr/>
        </p:nvSpPr>
        <p:spPr>
          <a:xfrm>
            <a:off x="516136" y="5606534"/>
            <a:ext cx="2684264" cy="59550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800" u="none" cap="none" strike="noStrike">
                <a:solidFill>
                  <a:srgbClr val="C73E32"/>
                </a:solidFill>
                <a:latin typeface="Calibri"/>
                <a:ea typeface="Calibri"/>
                <a:cs typeface="Calibri"/>
                <a:sym typeface="Calibri"/>
              </a:rPr>
              <a:t>Rodamiento totalmente averiado</a:t>
            </a:r>
            <a:endParaRPr b="0" i="0" sz="1800" u="none" cap="none" strike="noStrike">
              <a:solidFill>
                <a:srgbClr val="C73E32"/>
              </a:solidFill>
              <a:latin typeface="Calibri"/>
              <a:ea typeface="Calibri"/>
              <a:cs typeface="Calibri"/>
              <a:sym typeface="Calibri"/>
            </a:endParaRPr>
          </a:p>
        </p:txBody>
      </p:sp>
      <p:sp>
        <p:nvSpPr>
          <p:cNvPr id="311" name="Google Shape;311;p57"/>
          <p:cNvSpPr/>
          <p:nvPr/>
        </p:nvSpPr>
        <p:spPr>
          <a:xfrm>
            <a:off x="3402357" y="5606534"/>
            <a:ext cx="2571207" cy="59550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0" i="0" lang="en-US" sz="1800" u="none" cap="none" strike="noStrike">
                <a:solidFill>
                  <a:srgbClr val="C73E32"/>
                </a:solidFill>
                <a:latin typeface="Calibri"/>
                <a:ea typeface="Calibri"/>
                <a:cs typeface="Calibri"/>
                <a:sym typeface="Calibri"/>
              </a:rPr>
              <a:t>Camino de rodadura por fuera de ruta normal </a:t>
            </a:r>
            <a:endParaRPr b="0" i="0" sz="1800" u="none" cap="none" strike="noStrike">
              <a:solidFill>
                <a:srgbClr val="C73E32"/>
              </a:solidFill>
              <a:latin typeface="Calibri"/>
              <a:ea typeface="Calibri"/>
              <a:cs typeface="Calibri"/>
              <a:sym typeface="Calibri"/>
            </a:endParaRPr>
          </a:p>
        </p:txBody>
      </p:sp>
      <p:sp>
        <p:nvSpPr>
          <p:cNvPr id="312" name="Google Shape;312;p57"/>
          <p:cNvSpPr/>
          <p:nvPr/>
        </p:nvSpPr>
        <p:spPr>
          <a:xfrm>
            <a:off x="6285627" y="5606534"/>
            <a:ext cx="2799636" cy="595507"/>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rgbClr val="C73E32"/>
                </a:solidFill>
                <a:latin typeface="Calibri"/>
                <a:ea typeface="Calibri"/>
                <a:cs typeface="Calibri"/>
                <a:sym typeface="Calibri"/>
              </a:rPr>
              <a:t>Grasa del </a:t>
            </a:r>
            <a:endParaRPr b="0" i="0" sz="1800" u="none" cap="none" strike="noStrike">
              <a:solidFill>
                <a:srgbClr val="C73E32"/>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1800"/>
              <a:buFont typeface="Arial"/>
              <a:buNone/>
            </a:pPr>
            <a:r>
              <a:rPr b="0" i="0" lang="en-US" sz="1800" u="none" cap="none" strike="noStrike">
                <a:solidFill>
                  <a:srgbClr val="C73E32"/>
                </a:solidFill>
                <a:latin typeface="Calibri"/>
                <a:ea typeface="Calibri"/>
                <a:cs typeface="Calibri"/>
                <a:sym typeface="Calibri"/>
              </a:rPr>
              <a:t>rodamiento quemada</a:t>
            </a:r>
            <a:endParaRPr b="0" i="0" sz="1800" u="none" cap="none" strike="noStrike">
              <a:solidFill>
                <a:srgbClr val="C73E32"/>
              </a:solidFill>
              <a:latin typeface="Calibri"/>
              <a:ea typeface="Calibri"/>
              <a:cs typeface="Calibri"/>
              <a:sym typeface="Calibri"/>
            </a:endParaRPr>
          </a:p>
        </p:txBody>
      </p:sp>
      <p:sp>
        <p:nvSpPr>
          <p:cNvPr id="313" name="Google Shape;313;p57"/>
          <p:cNvSpPr txBox="1"/>
          <p:nvPr/>
        </p:nvSpPr>
        <p:spPr>
          <a:xfrm>
            <a:off x="522397" y="2341563"/>
            <a:ext cx="8240603" cy="1200288"/>
          </a:xfrm>
          <a:prstGeom prst="rect">
            <a:avLst/>
          </a:prstGeom>
          <a:noFill/>
          <a:ln>
            <a:noFill/>
          </a:ln>
        </p:spPr>
        <p:txBody>
          <a:bodyPr anchorCtr="0" anchor="t" bIns="45700" lIns="91425" spcFirstLastPara="1" rIns="91425" wrap="square" tIns="45700">
            <a:spAutoFit/>
          </a:bodyPr>
          <a:lstStyle/>
          <a:p>
            <a:pPr indent="-212400" lvl="0" marL="212400" marR="0" rtl="0" algn="l">
              <a:lnSpc>
                <a:spcPct val="100000"/>
              </a:lnSpc>
              <a:spcBef>
                <a:spcPts val="0"/>
              </a:spcBef>
              <a:spcAft>
                <a:spcPts val="0"/>
              </a:spcAft>
              <a:buClr>
                <a:schemeClr val="dk1"/>
              </a:buClr>
              <a:buSzPts val="1800"/>
              <a:buFont typeface="Arial"/>
              <a:buChar char="•"/>
            </a:pPr>
            <a:r>
              <a:rPr b="0" i="0" lang="en-US" sz="1800" u="none" cap="none" strike="noStrike">
                <a:solidFill>
                  <a:srgbClr val="000000"/>
                </a:solidFill>
                <a:latin typeface="Calibri"/>
                <a:ea typeface="Calibri"/>
                <a:cs typeface="Calibri"/>
                <a:sym typeface="Calibri"/>
              </a:rPr>
              <a:t>También se deben revisar </a:t>
            </a:r>
            <a:r>
              <a:rPr b="1" i="0" lang="en-US" sz="1800" u="none" cap="none" strike="noStrike">
                <a:solidFill>
                  <a:srgbClr val="000000"/>
                </a:solidFill>
                <a:latin typeface="Calibri"/>
                <a:ea typeface="Calibri"/>
                <a:cs typeface="Calibri"/>
                <a:sym typeface="Calibri"/>
              </a:rPr>
              <a:t>averías mecánicas </a:t>
            </a:r>
            <a:r>
              <a:rPr b="0" i="0" lang="en-US" sz="1800" u="none" cap="none" strike="noStrike">
                <a:solidFill>
                  <a:srgbClr val="000000"/>
                </a:solidFill>
                <a:latin typeface="Calibri"/>
                <a:ea typeface="Calibri"/>
                <a:cs typeface="Calibri"/>
                <a:sym typeface="Calibri"/>
              </a:rPr>
              <a:t>como ejes o rodamientos, aunque estos probablemente no sean la causa principal para el no encendido de un motor.</a:t>
            </a:r>
            <a:endParaRPr b="0" i="0" sz="1800" u="none" cap="none" strike="noStrike">
              <a:solidFill>
                <a:srgbClr val="000000"/>
              </a:solidFill>
              <a:latin typeface="Calibri"/>
              <a:ea typeface="Calibri"/>
              <a:cs typeface="Calibri"/>
              <a:sym typeface="Calibri"/>
            </a:endParaRPr>
          </a:p>
          <a:p>
            <a:pPr indent="-98099" lvl="0" marL="21240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a:p>
            <a:pPr indent="-98099" lvl="0" marL="21240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58"/>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EJEMPLO DE MANTENIMIENTO CORRECTIVO</a:t>
            </a:r>
            <a:endParaRPr b="1" i="0" sz="1400" u="none" cap="none" strike="noStrike">
              <a:solidFill>
                <a:schemeClr val="dk1"/>
              </a:solidFill>
              <a:latin typeface="Calibri"/>
              <a:ea typeface="Calibri"/>
              <a:cs typeface="Calibri"/>
              <a:sym typeface="Calibri"/>
            </a:endParaRPr>
          </a:p>
        </p:txBody>
      </p:sp>
      <p:sp>
        <p:nvSpPr>
          <p:cNvPr id="319" name="Google Shape;319;p58"/>
          <p:cNvSpPr txBox="1"/>
          <p:nvPr/>
        </p:nvSpPr>
        <p:spPr>
          <a:xfrm>
            <a:off x="436563" y="2154622"/>
            <a:ext cx="2522537" cy="4658159"/>
          </a:xfrm>
          <a:prstGeom prst="rect">
            <a:avLst/>
          </a:prstGeom>
          <a:noFill/>
          <a:ln>
            <a:noFill/>
          </a:ln>
        </p:spPr>
        <p:txBody>
          <a:bodyPr anchorCtr="0" anchor="t" bIns="45700" lIns="91425" spcFirstLastPara="1" rIns="91425" wrap="square" tIns="45700">
            <a:spAutoFit/>
          </a:bodyPr>
          <a:lstStyle/>
          <a:p>
            <a:pPr indent="0" lvl="0" marL="0" marR="0" rtl="0" algn="l">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En el caso de </a:t>
            </a:r>
            <a:r>
              <a:rPr b="1" i="0" lang="en-US" sz="1800" u="none" cap="none" strike="noStrike">
                <a:solidFill>
                  <a:schemeClr val="dk1"/>
                </a:solidFill>
                <a:latin typeface="Calibri"/>
                <a:ea typeface="Calibri"/>
                <a:cs typeface="Calibri"/>
                <a:sym typeface="Calibri"/>
              </a:rPr>
              <a:t>motores trifásicos</a:t>
            </a:r>
            <a:r>
              <a:rPr b="0" i="0" lang="en-US" sz="1800" u="none" cap="none" strike="noStrike">
                <a:solidFill>
                  <a:schemeClr val="dk1"/>
                </a:solidFill>
                <a:latin typeface="Calibri"/>
                <a:ea typeface="Calibri"/>
                <a:cs typeface="Calibri"/>
                <a:sym typeface="Calibri"/>
              </a:rPr>
              <a:t> se pueden tomar algunas de las recomendaciones mencionadas para el motor monofásico, sin embargo, se debe considerar que los motores trifásicos no usan condensador de arranque, ni bobinas de arranque y los tipos de conexión son distintos.</a:t>
            </a:r>
            <a:endParaRPr b="0" i="0" sz="1800" u="none" cap="none" strike="noStrike">
              <a:solidFill>
                <a:schemeClr val="dk1"/>
              </a:solidFill>
              <a:latin typeface="Calibri"/>
              <a:ea typeface="Calibri"/>
              <a:cs typeface="Calibri"/>
              <a:sym typeface="Calibri"/>
            </a:endParaRPr>
          </a:p>
          <a:p>
            <a:pPr indent="-62100" lvl="0" marL="176400" marR="0" rtl="0" algn="l">
              <a:lnSpc>
                <a:spcPct val="110000"/>
              </a:lnSpc>
              <a:spcBef>
                <a:spcPts val="0"/>
              </a:spcBef>
              <a:spcAft>
                <a:spcPts val="0"/>
              </a:spcAft>
              <a:buClr>
                <a:srgbClr val="29754D"/>
              </a:buClr>
              <a:buSzPts val="1800"/>
              <a:buFont typeface="Arial"/>
              <a:buNone/>
            </a:pPr>
            <a:r>
              <a:t/>
            </a:r>
            <a:endParaRPr b="0" i="0" sz="1800" u="none" cap="none" strike="noStrike">
              <a:solidFill>
                <a:schemeClr val="dk1"/>
              </a:solidFill>
              <a:latin typeface="Calibri"/>
              <a:ea typeface="Calibri"/>
              <a:cs typeface="Calibri"/>
              <a:sym typeface="Calibri"/>
            </a:endParaRPr>
          </a:p>
          <a:p>
            <a:pPr indent="-62100" lvl="0" marL="176400" marR="0" rtl="0" algn="l">
              <a:lnSpc>
                <a:spcPct val="110000"/>
              </a:lnSpc>
              <a:spcBef>
                <a:spcPts val="0"/>
              </a:spcBef>
              <a:spcAft>
                <a:spcPts val="0"/>
              </a:spcAft>
              <a:buClr>
                <a:srgbClr val="29754D"/>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320" name="Google Shape;320;p58"/>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MOTOR</a:t>
            </a:r>
            <a:r>
              <a:rPr b="1" i="0" lang="en-US" sz="2800" u="none" cap="none" strike="noStrike">
                <a:solidFill>
                  <a:srgbClr val="29754D"/>
                </a:solidFill>
                <a:latin typeface="Calibri"/>
                <a:ea typeface="Calibri"/>
                <a:cs typeface="Calibri"/>
                <a:sym typeface="Calibri"/>
              </a:rPr>
              <a:t> TRIFÁSICO</a:t>
            </a:r>
            <a:endParaRPr/>
          </a:p>
        </p:txBody>
      </p:sp>
      <p:sp>
        <p:nvSpPr>
          <p:cNvPr id="321" name="Google Shape;321;p58"/>
          <p:cNvSpPr/>
          <p:nvPr/>
        </p:nvSpPr>
        <p:spPr>
          <a:xfrm>
            <a:off x="3416300" y="1854200"/>
            <a:ext cx="5844826" cy="4737100"/>
          </a:xfrm>
          <a:prstGeom prst="roundRect">
            <a:avLst>
              <a:gd fmla="val 5451" name="adj"/>
            </a:avLst>
          </a:prstGeom>
          <a:blipFill rotWithShape="1">
            <a:blip r:embed="rId3">
              <a:alphaModFix/>
            </a:blip>
            <a:stretch>
              <a:fillRect b="0" l="0" r="0" t="0"/>
            </a:stretch>
          </a:blip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22" name="Google Shape;322;p58"/>
          <p:cNvSpPr/>
          <p:nvPr/>
        </p:nvSpPr>
        <p:spPr>
          <a:xfrm>
            <a:off x="3527570" y="2402515"/>
            <a:ext cx="625330" cy="219291"/>
          </a:xfrm>
          <a:prstGeom prst="rect">
            <a:avLst/>
          </a:prstGeom>
          <a:solidFill>
            <a:schemeClr val="lt1"/>
          </a:solidFill>
          <a:ln>
            <a:noFill/>
          </a:ln>
        </p:spPr>
        <p:txBody>
          <a:bodyPr anchorCtr="0" anchor="t" bIns="45700" lIns="0" spcFirstLastPara="1" rIns="36000" wrap="square" tIns="45700">
            <a:spAutoFit/>
          </a:bodyPr>
          <a:lstStyle/>
          <a:p>
            <a:pPr indent="0" lvl="0" marL="0" marR="0" rtl="0" algn="r">
              <a:lnSpc>
                <a:spcPct val="70000"/>
              </a:lnSpc>
              <a:spcBef>
                <a:spcPts val="0"/>
              </a:spcBef>
              <a:spcAft>
                <a:spcPts val="0"/>
              </a:spcAft>
              <a:buNone/>
            </a:pPr>
            <a:r>
              <a:rPr b="0" i="0" lang="en-US" sz="1100" u="none" cap="none" strike="noStrike">
                <a:solidFill>
                  <a:schemeClr val="dk1"/>
                </a:solidFill>
                <a:latin typeface="Calibri"/>
                <a:ea typeface="Calibri"/>
                <a:cs typeface="Calibri"/>
                <a:sym typeface="Calibri"/>
              </a:rPr>
              <a:t>Bomera</a:t>
            </a:r>
            <a:endParaRPr b="0" i="0" sz="1100" u="none" cap="none" strike="noStrike">
              <a:solidFill>
                <a:srgbClr val="000000"/>
              </a:solidFill>
              <a:latin typeface="Arial"/>
              <a:ea typeface="Arial"/>
              <a:cs typeface="Arial"/>
              <a:sym typeface="Arial"/>
            </a:endParaRPr>
          </a:p>
        </p:txBody>
      </p:sp>
      <p:sp>
        <p:nvSpPr>
          <p:cNvPr id="323" name="Google Shape;323;p58"/>
          <p:cNvSpPr/>
          <p:nvPr/>
        </p:nvSpPr>
        <p:spPr>
          <a:xfrm>
            <a:off x="3464070" y="3934982"/>
            <a:ext cx="625330" cy="219291"/>
          </a:xfrm>
          <a:prstGeom prst="rect">
            <a:avLst/>
          </a:prstGeom>
          <a:solidFill>
            <a:schemeClr val="lt1"/>
          </a:solidFill>
          <a:ln>
            <a:noFill/>
          </a:ln>
        </p:spPr>
        <p:txBody>
          <a:bodyPr anchorCtr="0" anchor="t" bIns="45700" lIns="0" spcFirstLastPara="1" rIns="36000" wrap="square" tIns="45700">
            <a:spAutoFit/>
          </a:bodyPr>
          <a:lstStyle/>
          <a:p>
            <a:pPr indent="0" lvl="0" marL="0" marR="0" rtl="0" algn="r">
              <a:lnSpc>
                <a:spcPct val="70000"/>
              </a:lnSpc>
              <a:spcBef>
                <a:spcPts val="0"/>
              </a:spcBef>
              <a:spcAft>
                <a:spcPts val="0"/>
              </a:spcAft>
              <a:buNone/>
            </a:pPr>
            <a:r>
              <a:rPr b="0" i="0" lang="en-US" sz="1100" u="none" cap="none" strike="noStrike">
                <a:solidFill>
                  <a:schemeClr val="dk1"/>
                </a:solidFill>
                <a:latin typeface="Calibri"/>
                <a:ea typeface="Calibri"/>
                <a:cs typeface="Calibri"/>
                <a:sym typeface="Calibri"/>
              </a:rPr>
              <a:t>Eje motor</a:t>
            </a:r>
            <a:endParaRPr b="0" i="0" sz="1100" u="none" cap="none" strike="noStrike">
              <a:solidFill>
                <a:srgbClr val="000000"/>
              </a:solidFill>
              <a:latin typeface="Arial"/>
              <a:ea typeface="Arial"/>
              <a:cs typeface="Arial"/>
              <a:sym typeface="Arial"/>
            </a:endParaRPr>
          </a:p>
        </p:txBody>
      </p:sp>
      <p:sp>
        <p:nvSpPr>
          <p:cNvPr id="324" name="Google Shape;324;p58"/>
          <p:cNvSpPr/>
          <p:nvPr/>
        </p:nvSpPr>
        <p:spPr>
          <a:xfrm>
            <a:off x="3599537" y="5192282"/>
            <a:ext cx="625330" cy="219291"/>
          </a:xfrm>
          <a:prstGeom prst="rect">
            <a:avLst/>
          </a:prstGeom>
          <a:solidFill>
            <a:schemeClr val="lt1"/>
          </a:solidFill>
          <a:ln>
            <a:noFill/>
          </a:ln>
        </p:spPr>
        <p:txBody>
          <a:bodyPr anchorCtr="0" anchor="t" bIns="45700" lIns="0" spcFirstLastPara="1" rIns="36000" wrap="square" tIns="45700">
            <a:spAutoFit/>
          </a:bodyPr>
          <a:lstStyle/>
          <a:p>
            <a:pPr indent="0" lvl="0" marL="0" marR="0" rtl="0" algn="r">
              <a:lnSpc>
                <a:spcPct val="70000"/>
              </a:lnSpc>
              <a:spcBef>
                <a:spcPts val="0"/>
              </a:spcBef>
              <a:spcAft>
                <a:spcPts val="0"/>
              </a:spcAft>
              <a:buNone/>
            </a:pPr>
            <a:r>
              <a:rPr b="0" i="0" lang="en-US" sz="1100" u="none" cap="none" strike="noStrike">
                <a:solidFill>
                  <a:schemeClr val="dk1"/>
                </a:solidFill>
                <a:latin typeface="Calibri"/>
                <a:ea typeface="Calibri"/>
                <a:cs typeface="Calibri"/>
                <a:sym typeface="Calibri"/>
              </a:rPr>
              <a:t>Cojinete</a:t>
            </a:r>
            <a:endParaRPr b="0" i="0" sz="1100" u="none" cap="none" strike="noStrike">
              <a:solidFill>
                <a:srgbClr val="000000"/>
              </a:solidFill>
              <a:latin typeface="Arial"/>
              <a:ea typeface="Arial"/>
              <a:cs typeface="Arial"/>
              <a:sym typeface="Arial"/>
            </a:endParaRPr>
          </a:p>
        </p:txBody>
      </p:sp>
      <p:sp>
        <p:nvSpPr>
          <p:cNvPr id="325" name="Google Shape;325;p58"/>
          <p:cNvSpPr/>
          <p:nvPr/>
        </p:nvSpPr>
        <p:spPr>
          <a:xfrm>
            <a:off x="6076037" y="6328932"/>
            <a:ext cx="625330" cy="219291"/>
          </a:xfrm>
          <a:prstGeom prst="rect">
            <a:avLst/>
          </a:prstGeom>
          <a:solidFill>
            <a:schemeClr val="lt1"/>
          </a:solidFill>
          <a:ln>
            <a:noFill/>
          </a:ln>
        </p:spPr>
        <p:txBody>
          <a:bodyPr anchorCtr="0" anchor="t" bIns="45700" lIns="0" spcFirstLastPara="1" rIns="36000" wrap="square" tIns="45700">
            <a:spAutoFit/>
          </a:bodyPr>
          <a:lstStyle/>
          <a:p>
            <a:pPr indent="0" lvl="0" marL="0" marR="0" rtl="0" algn="r">
              <a:lnSpc>
                <a:spcPct val="70000"/>
              </a:lnSpc>
              <a:spcBef>
                <a:spcPts val="0"/>
              </a:spcBef>
              <a:spcAft>
                <a:spcPts val="0"/>
              </a:spcAft>
              <a:buNone/>
            </a:pPr>
            <a:r>
              <a:rPr b="0" i="0" lang="en-US" sz="1100" u="none" cap="none" strike="noStrike">
                <a:solidFill>
                  <a:schemeClr val="dk1"/>
                </a:solidFill>
                <a:latin typeface="Calibri"/>
                <a:ea typeface="Calibri"/>
                <a:cs typeface="Calibri"/>
                <a:sym typeface="Calibri"/>
              </a:rPr>
              <a:t>Carcasa</a:t>
            </a:r>
            <a:endParaRPr b="0" i="0" sz="1100" u="none" cap="none" strike="noStrike">
              <a:solidFill>
                <a:srgbClr val="000000"/>
              </a:solidFill>
              <a:latin typeface="Arial"/>
              <a:ea typeface="Arial"/>
              <a:cs typeface="Arial"/>
              <a:sym typeface="Arial"/>
            </a:endParaRPr>
          </a:p>
        </p:txBody>
      </p:sp>
      <p:sp>
        <p:nvSpPr>
          <p:cNvPr id="326" name="Google Shape;326;p58"/>
          <p:cNvSpPr/>
          <p:nvPr/>
        </p:nvSpPr>
        <p:spPr>
          <a:xfrm>
            <a:off x="7839220" y="5922537"/>
            <a:ext cx="911080" cy="368819"/>
          </a:xfrm>
          <a:prstGeom prst="rect">
            <a:avLst/>
          </a:prstGeom>
          <a:solidFill>
            <a:schemeClr val="lt1"/>
          </a:solidFill>
          <a:ln>
            <a:noFill/>
          </a:ln>
        </p:spPr>
        <p:txBody>
          <a:bodyPr anchorCtr="0" anchor="t" bIns="45700" lIns="0" spcFirstLastPara="1" rIns="36000" wrap="square" tIns="45700">
            <a:spAutoFit/>
          </a:bodyPr>
          <a:lstStyle/>
          <a:p>
            <a:pPr indent="0" lvl="0" marL="0" marR="0" rtl="0" algn="l">
              <a:lnSpc>
                <a:spcPct val="80000"/>
              </a:lnSpc>
              <a:spcBef>
                <a:spcPts val="0"/>
              </a:spcBef>
              <a:spcAft>
                <a:spcPts val="0"/>
              </a:spcAft>
              <a:buNone/>
            </a:pPr>
            <a:r>
              <a:rPr b="0" i="0" lang="en-US" sz="1050" u="none" cap="none" strike="noStrike">
                <a:solidFill>
                  <a:schemeClr val="dk1"/>
                </a:solidFill>
                <a:latin typeface="Calibri"/>
                <a:ea typeface="Calibri"/>
                <a:cs typeface="Calibri"/>
                <a:sym typeface="Calibri"/>
              </a:rPr>
              <a:t>Aletas de</a:t>
            </a:r>
            <a:endParaRPr/>
          </a:p>
          <a:p>
            <a:pPr indent="0" lvl="0" marL="0" marR="0" rtl="0" algn="l">
              <a:lnSpc>
                <a:spcPct val="80000"/>
              </a:lnSpc>
              <a:spcBef>
                <a:spcPts val="0"/>
              </a:spcBef>
              <a:spcAft>
                <a:spcPts val="0"/>
              </a:spcAft>
              <a:buNone/>
            </a:pPr>
            <a:r>
              <a:rPr b="0" i="0" lang="en-US" sz="1050" u="none" cap="none" strike="noStrike">
                <a:solidFill>
                  <a:schemeClr val="dk1"/>
                </a:solidFill>
                <a:latin typeface="Calibri"/>
                <a:ea typeface="Calibri"/>
                <a:cs typeface="Calibri"/>
                <a:sym typeface="Calibri"/>
              </a:rPr>
              <a:t>refrigeración</a:t>
            </a:r>
            <a:endParaRPr b="0" i="0" sz="1050" u="none" cap="none" strike="noStrike">
              <a:solidFill>
                <a:srgbClr val="000000"/>
              </a:solidFill>
              <a:latin typeface="Arial"/>
              <a:ea typeface="Arial"/>
              <a:cs typeface="Arial"/>
              <a:sym typeface="Arial"/>
            </a:endParaRPr>
          </a:p>
        </p:txBody>
      </p:sp>
      <p:sp>
        <p:nvSpPr>
          <p:cNvPr id="327" name="Google Shape;327;p58"/>
          <p:cNvSpPr/>
          <p:nvPr/>
        </p:nvSpPr>
        <p:spPr>
          <a:xfrm>
            <a:off x="8254086" y="5152070"/>
            <a:ext cx="911080" cy="368819"/>
          </a:xfrm>
          <a:prstGeom prst="rect">
            <a:avLst/>
          </a:prstGeom>
          <a:solidFill>
            <a:schemeClr val="lt1"/>
          </a:solidFill>
          <a:ln>
            <a:noFill/>
          </a:ln>
        </p:spPr>
        <p:txBody>
          <a:bodyPr anchorCtr="0" anchor="t" bIns="45700" lIns="0" spcFirstLastPara="1" rIns="36000" wrap="square" tIns="45700">
            <a:spAutoFit/>
          </a:bodyPr>
          <a:lstStyle/>
          <a:p>
            <a:pPr indent="0" lvl="0" marL="0" marR="0" rtl="0" algn="l">
              <a:lnSpc>
                <a:spcPct val="80000"/>
              </a:lnSpc>
              <a:spcBef>
                <a:spcPts val="0"/>
              </a:spcBef>
              <a:spcAft>
                <a:spcPts val="0"/>
              </a:spcAft>
              <a:buNone/>
            </a:pPr>
            <a:r>
              <a:rPr b="0" i="0" lang="en-US" sz="1100" u="none" cap="none" strike="noStrike">
                <a:solidFill>
                  <a:schemeClr val="dk1"/>
                </a:solidFill>
                <a:latin typeface="Calibri"/>
                <a:ea typeface="Calibri"/>
                <a:cs typeface="Calibri"/>
                <a:sym typeface="Calibri"/>
              </a:rPr>
              <a:t>Rotor de jaula</a:t>
            </a:r>
            <a:endParaRPr/>
          </a:p>
          <a:p>
            <a:pPr indent="0" lvl="0" marL="0" marR="0" rtl="0" algn="l">
              <a:lnSpc>
                <a:spcPct val="80000"/>
              </a:lnSpc>
              <a:spcBef>
                <a:spcPts val="0"/>
              </a:spcBef>
              <a:spcAft>
                <a:spcPts val="0"/>
              </a:spcAft>
              <a:buNone/>
            </a:pPr>
            <a:r>
              <a:rPr b="0" i="0" lang="en-US" sz="1100" u="none" cap="none" strike="noStrike">
                <a:solidFill>
                  <a:schemeClr val="dk1"/>
                </a:solidFill>
                <a:latin typeface="Calibri"/>
                <a:ea typeface="Calibri"/>
                <a:cs typeface="Calibri"/>
                <a:sym typeface="Calibri"/>
              </a:rPr>
              <a:t>de ardilla</a:t>
            </a:r>
            <a:endParaRPr b="0" i="0" sz="1100" u="none" cap="none" strike="noStrike">
              <a:solidFill>
                <a:srgbClr val="000000"/>
              </a:solidFill>
              <a:latin typeface="Arial"/>
              <a:ea typeface="Arial"/>
              <a:cs typeface="Arial"/>
              <a:sym typeface="Arial"/>
            </a:endParaRPr>
          </a:p>
        </p:txBody>
      </p:sp>
      <p:sp>
        <p:nvSpPr>
          <p:cNvPr id="328" name="Google Shape;328;p58"/>
          <p:cNvSpPr/>
          <p:nvPr/>
        </p:nvSpPr>
        <p:spPr>
          <a:xfrm>
            <a:off x="8385314" y="2963429"/>
            <a:ext cx="851962" cy="263918"/>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050" u="none" cap="none" strike="noStrike">
                <a:solidFill>
                  <a:schemeClr val="dk1"/>
                </a:solidFill>
                <a:latin typeface="Calibri"/>
                <a:ea typeface="Calibri"/>
                <a:cs typeface="Calibri"/>
                <a:sym typeface="Calibri"/>
              </a:rPr>
              <a:t>Flujo de aire </a:t>
            </a:r>
            <a:endParaRPr/>
          </a:p>
          <a:p>
            <a:pPr indent="0" lvl="0" marL="0" marR="0" rtl="0" algn="l">
              <a:lnSpc>
                <a:spcPct val="80000"/>
              </a:lnSpc>
              <a:spcBef>
                <a:spcPts val="0"/>
              </a:spcBef>
              <a:spcAft>
                <a:spcPts val="0"/>
              </a:spcAft>
              <a:buNone/>
            </a:pPr>
            <a:r>
              <a:rPr b="0" i="0" lang="en-US" sz="1050" u="none" cap="none" strike="noStrike">
                <a:solidFill>
                  <a:schemeClr val="dk1"/>
                </a:solidFill>
                <a:latin typeface="Calibri"/>
                <a:ea typeface="Calibri"/>
                <a:cs typeface="Calibri"/>
                <a:sym typeface="Calibri"/>
              </a:rPr>
              <a:t>de refrigeración</a:t>
            </a:r>
            <a:endParaRPr b="0" i="0" sz="1050" u="none" cap="none" strike="noStrike">
              <a:solidFill>
                <a:srgbClr val="000000"/>
              </a:solidFill>
              <a:latin typeface="Arial"/>
              <a:ea typeface="Arial"/>
              <a:cs typeface="Arial"/>
              <a:sym typeface="Arial"/>
            </a:endParaRPr>
          </a:p>
        </p:txBody>
      </p:sp>
      <p:sp>
        <p:nvSpPr>
          <p:cNvPr id="329" name="Google Shape;329;p58"/>
          <p:cNvSpPr/>
          <p:nvPr/>
        </p:nvSpPr>
        <p:spPr>
          <a:xfrm>
            <a:off x="8118612" y="2277626"/>
            <a:ext cx="864786" cy="263918"/>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80000"/>
              </a:lnSpc>
              <a:spcBef>
                <a:spcPts val="0"/>
              </a:spcBef>
              <a:spcAft>
                <a:spcPts val="0"/>
              </a:spcAft>
              <a:buNone/>
            </a:pPr>
            <a:r>
              <a:rPr b="0" i="0" lang="en-US" sz="1050" u="none" cap="none" strike="noStrike">
                <a:solidFill>
                  <a:schemeClr val="dk1"/>
                </a:solidFill>
                <a:latin typeface="Calibri"/>
                <a:ea typeface="Calibri"/>
                <a:cs typeface="Calibri"/>
                <a:sym typeface="Calibri"/>
              </a:rPr>
              <a:t>Ventilador</a:t>
            </a:r>
            <a:endParaRPr/>
          </a:p>
          <a:p>
            <a:pPr indent="0" lvl="0" marL="0" marR="0" rtl="0" algn="l">
              <a:lnSpc>
                <a:spcPct val="80000"/>
              </a:lnSpc>
              <a:spcBef>
                <a:spcPts val="0"/>
              </a:spcBef>
              <a:spcAft>
                <a:spcPts val="0"/>
              </a:spcAft>
              <a:buNone/>
            </a:pPr>
            <a:r>
              <a:rPr b="0" i="0" lang="en-US" sz="1050" u="none" cap="none" strike="noStrike">
                <a:solidFill>
                  <a:schemeClr val="dk1"/>
                </a:solidFill>
                <a:latin typeface="Calibri"/>
                <a:ea typeface="Calibri"/>
                <a:cs typeface="Calibri"/>
                <a:sym typeface="Calibri"/>
              </a:rPr>
              <a:t>de refrigeración</a:t>
            </a:r>
            <a:endParaRPr b="0" i="0" sz="1050" u="none" cap="none" strike="noStrike">
              <a:solidFill>
                <a:srgbClr val="000000"/>
              </a:solidFill>
              <a:latin typeface="Arial"/>
              <a:ea typeface="Arial"/>
              <a:cs typeface="Arial"/>
              <a:sym typeface="Arial"/>
            </a:endParaRPr>
          </a:p>
        </p:txBody>
      </p:sp>
      <p:sp>
        <p:nvSpPr>
          <p:cNvPr id="330" name="Google Shape;330;p58"/>
          <p:cNvSpPr/>
          <p:nvPr/>
        </p:nvSpPr>
        <p:spPr>
          <a:xfrm>
            <a:off x="6762750" y="1941075"/>
            <a:ext cx="1041400" cy="438966"/>
          </a:xfrm>
          <a:prstGeom prst="rect">
            <a:avLst/>
          </a:prstGeom>
          <a:solidFill>
            <a:schemeClr val="lt1"/>
          </a:solidFill>
          <a:ln>
            <a:noFill/>
          </a:ln>
        </p:spPr>
        <p:txBody>
          <a:bodyPr anchorCtr="0" anchor="t" bIns="0" lIns="0" spcFirstLastPara="1" rIns="0" wrap="square" tIns="0">
            <a:spAutoFit/>
          </a:bodyPr>
          <a:lstStyle/>
          <a:p>
            <a:pPr indent="0" lvl="0" marL="0" marR="0" rtl="0" algn="l">
              <a:lnSpc>
                <a:spcPct val="90000"/>
              </a:lnSpc>
              <a:spcBef>
                <a:spcPts val="0"/>
              </a:spcBef>
              <a:spcAft>
                <a:spcPts val="0"/>
              </a:spcAft>
              <a:buNone/>
            </a:pPr>
            <a:r>
              <a:rPr b="0" i="0" lang="en-US" sz="1050" u="none" cap="none" strike="noStrike">
                <a:solidFill>
                  <a:schemeClr val="dk1"/>
                </a:solidFill>
                <a:latin typeface="Calibri"/>
                <a:ea typeface="Calibri"/>
                <a:cs typeface="Calibri"/>
                <a:sym typeface="Calibri"/>
              </a:rPr>
              <a:t>Estator con </a:t>
            </a:r>
            <a:endParaRPr/>
          </a:p>
          <a:p>
            <a:pPr indent="0" lvl="0" marL="0" marR="0" rtl="0" algn="l">
              <a:lnSpc>
                <a:spcPct val="90000"/>
              </a:lnSpc>
              <a:spcBef>
                <a:spcPts val="0"/>
              </a:spcBef>
              <a:spcAft>
                <a:spcPts val="0"/>
              </a:spcAft>
              <a:buNone/>
            </a:pPr>
            <a:r>
              <a:rPr b="0" i="0" lang="en-US" sz="1050" u="none" cap="none" strike="noStrike">
                <a:solidFill>
                  <a:schemeClr val="dk1"/>
                </a:solidFill>
                <a:latin typeface="Calibri"/>
                <a:ea typeface="Calibri"/>
                <a:cs typeface="Calibri"/>
                <a:sym typeface="Calibri"/>
              </a:rPr>
              <a:t>devanados estatóricos</a:t>
            </a:r>
            <a:endParaRPr b="0" i="0" sz="105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p59"/>
          <p:cNvSpPr txBox="1"/>
          <p:nvPr/>
        </p:nvSpPr>
        <p:spPr>
          <a:xfrm>
            <a:off x="5714718" y="6543858"/>
            <a:ext cx="6716442" cy="392375"/>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
        <p:nvSpPr>
          <p:cNvPr id="336" name="Google Shape;336;p59"/>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EJEMPLO DE MANTENIMIENTO CORRECTIVO</a:t>
            </a:r>
            <a:endParaRPr b="1" i="0" sz="1400" u="none" cap="none" strike="noStrike">
              <a:solidFill>
                <a:schemeClr val="dk1"/>
              </a:solidFill>
              <a:latin typeface="Calibri"/>
              <a:ea typeface="Calibri"/>
              <a:cs typeface="Calibri"/>
              <a:sym typeface="Calibri"/>
            </a:endParaRPr>
          </a:p>
        </p:txBody>
      </p:sp>
      <p:sp>
        <p:nvSpPr>
          <p:cNvPr id="337" name="Google Shape;337;p59"/>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MOTOR</a:t>
            </a:r>
            <a:r>
              <a:rPr b="1" i="0" lang="en-US" sz="2800" u="none" cap="none" strike="noStrike">
                <a:solidFill>
                  <a:srgbClr val="29754D"/>
                </a:solidFill>
                <a:latin typeface="Calibri"/>
                <a:ea typeface="Calibri"/>
                <a:cs typeface="Calibri"/>
                <a:sym typeface="Calibri"/>
              </a:rPr>
              <a:t> TRIFÁSICO</a:t>
            </a:r>
            <a:endParaRPr/>
          </a:p>
        </p:txBody>
      </p:sp>
      <p:sp>
        <p:nvSpPr>
          <p:cNvPr id="338" name="Google Shape;338;p59"/>
          <p:cNvSpPr/>
          <p:nvPr/>
        </p:nvSpPr>
        <p:spPr>
          <a:xfrm>
            <a:off x="512763" y="2057400"/>
            <a:ext cx="7373937" cy="38862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339" name="Google Shape;339;p59"/>
          <p:cNvPicPr preferRelativeResize="0"/>
          <p:nvPr/>
        </p:nvPicPr>
        <p:blipFill rotWithShape="1">
          <a:blip r:embed="rId3">
            <a:alphaModFix/>
          </a:blip>
          <a:srcRect b="0" l="0" r="0" t="0"/>
          <a:stretch/>
        </p:blipFill>
        <p:spPr>
          <a:xfrm>
            <a:off x="7299906" y="1854199"/>
            <a:ext cx="1751820" cy="3117209"/>
          </a:xfrm>
          <a:prstGeom prst="rect">
            <a:avLst/>
          </a:prstGeom>
          <a:noFill/>
          <a:ln>
            <a:noFill/>
          </a:ln>
        </p:spPr>
      </p:pic>
      <p:sp>
        <p:nvSpPr>
          <p:cNvPr id="340" name="Google Shape;340;p59"/>
          <p:cNvSpPr txBox="1"/>
          <p:nvPr/>
        </p:nvSpPr>
        <p:spPr>
          <a:xfrm>
            <a:off x="646611" y="2508121"/>
            <a:ext cx="7062289" cy="3327025"/>
          </a:xfrm>
          <a:prstGeom prst="rect">
            <a:avLst/>
          </a:prstGeom>
          <a:noFill/>
          <a:ln>
            <a:noFill/>
          </a:ln>
        </p:spPr>
        <p:txBody>
          <a:bodyPr anchorCtr="0" anchor="t" bIns="45700" lIns="91425" spcFirstLastPara="1" rIns="91425" wrap="square" tIns="45700">
            <a:spAutoFit/>
          </a:bodyPr>
          <a:lstStyle/>
          <a:p>
            <a:pPr indent="-212400" lvl="0" marL="212400" marR="0" rtl="0" algn="l">
              <a:lnSpc>
                <a:spcPct val="110000"/>
              </a:lnSpc>
              <a:spcBef>
                <a:spcPts val="1500"/>
              </a:spcBef>
              <a:spcAft>
                <a:spcPts val="0"/>
              </a:spcAft>
              <a:buClr>
                <a:srgbClr val="29754D"/>
              </a:buClr>
              <a:buSzPts val="1900"/>
              <a:buFont typeface="Arial"/>
              <a:buChar char="•"/>
            </a:pPr>
            <a:r>
              <a:rPr b="0" i="0" lang="en-US" sz="1900" u="none" cap="none" strike="noStrike">
                <a:solidFill>
                  <a:schemeClr val="dk1"/>
                </a:solidFill>
                <a:latin typeface="Calibri"/>
                <a:ea typeface="Calibri"/>
                <a:cs typeface="Calibri"/>
                <a:sym typeface="Calibri"/>
              </a:rPr>
              <a:t>En el mundo de los circuitos para motores, las conexiones estrella y triángulo son las dos formas básicas de realizar conexiones con fuentes trifásicas.</a:t>
            </a:r>
            <a:endParaRPr b="0" i="0" sz="1900" u="none" cap="none" strike="noStrike">
              <a:solidFill>
                <a:schemeClr val="dk1"/>
              </a:solidFill>
              <a:latin typeface="Calibri"/>
              <a:ea typeface="Calibri"/>
              <a:cs typeface="Calibri"/>
              <a:sym typeface="Calibri"/>
            </a:endParaRPr>
          </a:p>
          <a:p>
            <a:pPr indent="-212400" lvl="0" marL="212400" marR="0" rtl="0" algn="l">
              <a:lnSpc>
                <a:spcPct val="110000"/>
              </a:lnSpc>
              <a:spcBef>
                <a:spcPts val="1500"/>
              </a:spcBef>
              <a:spcAft>
                <a:spcPts val="0"/>
              </a:spcAft>
              <a:buClr>
                <a:srgbClr val="29754D"/>
              </a:buClr>
              <a:buSzPts val="1900"/>
              <a:buFont typeface="Arial"/>
              <a:buChar char="•"/>
            </a:pPr>
            <a:r>
              <a:rPr b="0" i="0" lang="en-US" sz="1900" u="none" cap="none" strike="noStrike">
                <a:solidFill>
                  <a:schemeClr val="dk1"/>
                </a:solidFill>
                <a:latin typeface="Calibri"/>
                <a:ea typeface="Calibri"/>
                <a:cs typeface="Calibri"/>
                <a:sym typeface="Calibri"/>
              </a:rPr>
              <a:t>La conexión estrella también suele conocerse como conexión en “Y” por la forma en que se configura, y sus puntas conducen hacia una fuente de energía.</a:t>
            </a:r>
            <a:endParaRPr b="0" i="0" sz="1900" u="none" cap="none" strike="noStrike">
              <a:solidFill>
                <a:schemeClr val="dk1"/>
              </a:solidFill>
              <a:latin typeface="Calibri"/>
              <a:ea typeface="Calibri"/>
              <a:cs typeface="Calibri"/>
              <a:sym typeface="Calibri"/>
            </a:endParaRPr>
          </a:p>
          <a:p>
            <a:pPr indent="-212400" lvl="0" marL="212400" marR="0" rtl="0" algn="l">
              <a:lnSpc>
                <a:spcPct val="110000"/>
              </a:lnSpc>
              <a:spcBef>
                <a:spcPts val="1500"/>
              </a:spcBef>
              <a:spcAft>
                <a:spcPts val="0"/>
              </a:spcAft>
              <a:buClr>
                <a:srgbClr val="29754D"/>
              </a:buClr>
              <a:buSzPts val="1900"/>
              <a:buFont typeface="Arial"/>
              <a:buChar char="•"/>
            </a:pPr>
            <a:r>
              <a:rPr b="0" i="0" lang="en-US" sz="1900" u="none" cap="none" strike="noStrike">
                <a:solidFill>
                  <a:schemeClr val="dk1"/>
                </a:solidFill>
                <a:latin typeface="Calibri"/>
                <a:ea typeface="Calibri"/>
                <a:cs typeface="Calibri"/>
                <a:sym typeface="Calibri"/>
              </a:rPr>
              <a:t>La conexión “delta”, parece un triángulo y de ahí toma su nombre. Cada lado de este triángulo contiene una fuente de voltaje.</a:t>
            </a:r>
            <a:endParaRPr b="0" i="0" sz="1900" u="none" cap="none" strike="noStrike">
              <a:solidFill>
                <a:schemeClr val="dk1"/>
              </a:solidFill>
              <a:latin typeface="Calibri"/>
              <a:ea typeface="Calibri"/>
              <a:cs typeface="Calibri"/>
              <a:sym typeface="Calibri"/>
            </a:endParaRPr>
          </a:p>
          <a:p>
            <a:pPr indent="0" lvl="0" marL="12700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60"/>
          <p:cNvSpPr txBox="1"/>
          <p:nvPr/>
        </p:nvSpPr>
        <p:spPr>
          <a:xfrm>
            <a:off x="5714718" y="6543858"/>
            <a:ext cx="6716442" cy="392375"/>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0" i="0" lang="en-US" sz="1800" u="none" cap="none" strike="noStrike">
                <a:solidFill>
                  <a:schemeClr val="dk1"/>
                </a:solidFill>
                <a:latin typeface="Calibri"/>
                <a:ea typeface="Calibri"/>
                <a:cs typeface="Calibri"/>
                <a:sym typeface="Calibri"/>
              </a:rPr>
              <a:t>.</a:t>
            </a:r>
            <a:endParaRPr b="0" i="0" sz="1800" u="none" cap="none" strike="noStrike">
              <a:solidFill>
                <a:schemeClr val="dk1"/>
              </a:solidFill>
              <a:latin typeface="Calibri"/>
              <a:ea typeface="Calibri"/>
              <a:cs typeface="Calibri"/>
              <a:sym typeface="Calibri"/>
            </a:endParaRPr>
          </a:p>
        </p:txBody>
      </p:sp>
      <p:sp>
        <p:nvSpPr>
          <p:cNvPr id="346" name="Google Shape;346;p60"/>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EJEMPLO DE MANTENIMIENTO CORRECTIVO</a:t>
            </a:r>
            <a:endParaRPr b="1" i="0" sz="1400" u="none" cap="none" strike="noStrike">
              <a:solidFill>
                <a:schemeClr val="dk1"/>
              </a:solidFill>
              <a:latin typeface="Calibri"/>
              <a:ea typeface="Calibri"/>
              <a:cs typeface="Calibri"/>
              <a:sym typeface="Calibri"/>
            </a:endParaRPr>
          </a:p>
        </p:txBody>
      </p:sp>
      <p:sp>
        <p:nvSpPr>
          <p:cNvPr id="347" name="Google Shape;347;p60"/>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MOTOR</a:t>
            </a:r>
            <a:r>
              <a:rPr b="1" i="0" lang="en-US" sz="2800" u="none" cap="none" strike="noStrike">
                <a:solidFill>
                  <a:srgbClr val="29754D"/>
                </a:solidFill>
                <a:latin typeface="Calibri"/>
                <a:ea typeface="Calibri"/>
                <a:cs typeface="Calibri"/>
                <a:sym typeface="Calibri"/>
              </a:rPr>
              <a:t> TRIFÁSICO</a:t>
            </a:r>
            <a:endParaRPr/>
          </a:p>
        </p:txBody>
      </p:sp>
      <p:sp>
        <p:nvSpPr>
          <p:cNvPr id="348" name="Google Shape;348;p60"/>
          <p:cNvSpPr txBox="1"/>
          <p:nvPr/>
        </p:nvSpPr>
        <p:spPr>
          <a:xfrm>
            <a:off x="512763" y="2132149"/>
            <a:ext cx="8631237" cy="1001772"/>
          </a:xfrm>
          <a:prstGeom prst="rect">
            <a:avLst/>
          </a:prstGeom>
          <a:noFill/>
          <a:ln>
            <a:noFill/>
          </a:ln>
        </p:spPr>
        <p:txBody>
          <a:bodyPr anchorCtr="0" anchor="t" bIns="45700" lIns="91425" spcFirstLastPara="1" rIns="91425" wrap="square" tIns="45700">
            <a:spAutoFit/>
          </a:bodyPr>
          <a:lstStyle/>
          <a:p>
            <a:pPr indent="-162000" lvl="0" marL="162000" marR="0" rtl="0" algn="l">
              <a:lnSpc>
                <a:spcPct val="110000"/>
              </a:lnSpc>
              <a:spcBef>
                <a:spcPts val="0"/>
              </a:spcBef>
              <a:spcAft>
                <a:spcPts val="0"/>
              </a:spcAft>
              <a:buClr>
                <a:schemeClr val="dk1"/>
              </a:buClr>
              <a:buSzPts val="2000"/>
              <a:buFont typeface="Arial"/>
              <a:buChar char="•"/>
            </a:pPr>
            <a:r>
              <a:rPr b="0" i="0" lang="en-US" sz="1800" u="none" cap="none" strike="noStrike">
                <a:solidFill>
                  <a:schemeClr val="dk1"/>
                </a:solidFill>
                <a:latin typeface="Calibri"/>
                <a:ea typeface="Calibri"/>
                <a:cs typeface="Calibri"/>
                <a:sym typeface="Calibri"/>
              </a:rPr>
              <a:t>Pero más allá de éstas, hay otras características básicas por las cuales podemos diferenciarlas una de otra. Cada configuración ofrece una serie de ventajas en términos de estabilidad, que la convierte en apropiada para determinadas situaciones.</a:t>
            </a:r>
            <a:endParaRPr b="0" i="0" sz="1800" u="none" cap="none" strike="noStrike">
              <a:solidFill>
                <a:srgbClr val="000000"/>
              </a:solidFill>
              <a:latin typeface="Calibri"/>
              <a:ea typeface="Calibri"/>
              <a:cs typeface="Calibri"/>
              <a:sym typeface="Calibri"/>
            </a:endParaRPr>
          </a:p>
        </p:txBody>
      </p:sp>
      <p:sp>
        <p:nvSpPr>
          <p:cNvPr id="349" name="Google Shape;349;p60"/>
          <p:cNvSpPr/>
          <p:nvPr/>
        </p:nvSpPr>
        <p:spPr>
          <a:xfrm>
            <a:off x="774700" y="3454400"/>
            <a:ext cx="7073900" cy="31242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P27.pdf" id="350" name="Google Shape;350;p60"/>
          <p:cNvPicPr preferRelativeResize="0"/>
          <p:nvPr/>
        </p:nvPicPr>
        <p:blipFill rotWithShape="1">
          <a:blip r:embed="rId3">
            <a:alphaModFix/>
          </a:blip>
          <a:srcRect b="0" l="0" r="0" t="0"/>
          <a:stretch/>
        </p:blipFill>
        <p:spPr>
          <a:xfrm>
            <a:off x="1066800" y="3543300"/>
            <a:ext cx="6489700" cy="29210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61"/>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MOTOR TRIFÁSICO</a:t>
            </a:r>
            <a:endParaRPr b="1" i="0" sz="1400" u="none" cap="none" strike="noStrike">
              <a:solidFill>
                <a:schemeClr val="dk1"/>
              </a:solidFill>
              <a:latin typeface="Calibri"/>
              <a:ea typeface="Calibri"/>
              <a:cs typeface="Calibri"/>
              <a:sym typeface="Calibri"/>
            </a:endParaRPr>
          </a:p>
        </p:txBody>
      </p:sp>
      <p:sp>
        <p:nvSpPr>
          <p:cNvPr id="356" name="Google Shape;356;p61"/>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CONEXIÓN</a:t>
            </a:r>
            <a:r>
              <a:rPr b="1" i="0" lang="en-US" sz="2800" u="none" cap="none" strike="noStrike">
                <a:solidFill>
                  <a:srgbClr val="29754D"/>
                </a:solidFill>
                <a:latin typeface="Calibri"/>
                <a:ea typeface="Calibri"/>
                <a:cs typeface="Calibri"/>
                <a:sym typeface="Calibri"/>
              </a:rPr>
              <a:t> ESTRELLA</a:t>
            </a:r>
            <a:endParaRPr b="1" i="0" sz="2800" u="none" cap="none" strike="noStrike">
              <a:solidFill>
                <a:srgbClr val="29754D"/>
              </a:solidFill>
              <a:latin typeface="Calibri"/>
              <a:ea typeface="Calibri"/>
              <a:cs typeface="Calibri"/>
              <a:sym typeface="Calibri"/>
            </a:endParaRPr>
          </a:p>
        </p:txBody>
      </p:sp>
      <p:sp>
        <p:nvSpPr>
          <p:cNvPr id="357" name="Google Shape;357;p61"/>
          <p:cNvSpPr/>
          <p:nvPr/>
        </p:nvSpPr>
        <p:spPr>
          <a:xfrm>
            <a:off x="512763" y="2057400"/>
            <a:ext cx="7653337" cy="41529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58" name="Google Shape;358;p61"/>
          <p:cNvSpPr txBox="1"/>
          <p:nvPr/>
        </p:nvSpPr>
        <p:spPr>
          <a:xfrm>
            <a:off x="652463" y="2297583"/>
            <a:ext cx="7145337" cy="3775352"/>
          </a:xfrm>
          <a:prstGeom prst="rect">
            <a:avLst/>
          </a:prstGeom>
          <a:noFill/>
          <a:ln>
            <a:noFill/>
          </a:ln>
        </p:spPr>
        <p:txBody>
          <a:bodyPr anchorCtr="0" anchor="t" bIns="45700" lIns="91425" spcFirstLastPara="1" rIns="91425" wrap="square" tIns="45700">
            <a:spAutoFit/>
          </a:bodyPr>
          <a:lstStyle/>
          <a:p>
            <a:pPr indent="-198000" lvl="0" marL="19800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La </a:t>
            </a:r>
            <a:r>
              <a:rPr b="1" i="0" lang="en-US" sz="2000" u="none" cap="none" strike="noStrike">
                <a:solidFill>
                  <a:schemeClr val="dk1"/>
                </a:solidFill>
                <a:latin typeface="Calibri"/>
                <a:ea typeface="Calibri"/>
                <a:cs typeface="Calibri"/>
                <a:sym typeface="Calibri"/>
              </a:rPr>
              <a:t>conexión “Y” o estrella </a:t>
            </a:r>
            <a:r>
              <a:rPr b="0" i="0" lang="en-US" sz="2000" u="none" cap="none" strike="noStrike">
                <a:solidFill>
                  <a:schemeClr val="dk1"/>
                </a:solidFill>
                <a:latin typeface="Calibri"/>
                <a:ea typeface="Calibri"/>
                <a:cs typeface="Calibri"/>
                <a:sym typeface="Calibri"/>
              </a:rPr>
              <a:t>en un motor trifásico, posee tres fuentes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de voltaje que se dirigen a un punto común, pero sus bobinas están conectadas en una configuración que les permite comportarse de</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tal forma que cada una actúa como monofásica, produciendo un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voltaje simple.</a:t>
            </a:r>
            <a:endParaRPr b="0" i="0" sz="1400" u="none" cap="none" strike="noStrike">
              <a:solidFill>
                <a:srgbClr val="000000"/>
              </a:solidFill>
              <a:latin typeface="Calibri"/>
              <a:ea typeface="Calibri"/>
              <a:cs typeface="Calibri"/>
              <a:sym typeface="Calibri"/>
            </a:endParaRPr>
          </a:p>
          <a:p>
            <a:pPr indent="-71000" lvl="0" marL="198000" marR="0" rtl="0" algn="l">
              <a:lnSpc>
                <a:spcPct val="9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198000" lvl="0" marL="198000" marR="0" rtl="0" algn="l">
              <a:lnSpc>
                <a:spcPct val="12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Esto permite crear </a:t>
            </a:r>
            <a:r>
              <a:rPr b="1" i="0" lang="en-US" sz="2000" u="none" cap="none" strike="noStrike">
                <a:solidFill>
                  <a:schemeClr val="dk1"/>
                </a:solidFill>
                <a:latin typeface="Calibri"/>
                <a:ea typeface="Calibri"/>
                <a:cs typeface="Calibri"/>
                <a:sym typeface="Calibri"/>
              </a:rPr>
              <a:t>tensiones individuales </a:t>
            </a:r>
            <a:r>
              <a:rPr b="0" i="0" lang="en-US" sz="2000" u="none" cap="none" strike="noStrike">
                <a:solidFill>
                  <a:schemeClr val="dk1"/>
                </a:solidFill>
                <a:latin typeface="Calibri"/>
                <a:ea typeface="Calibri"/>
                <a:cs typeface="Calibri"/>
                <a:sym typeface="Calibri"/>
              </a:rPr>
              <a:t>que crearán una tensión compuesta que surgirá entre dos fases. En palabras más simples, la </a:t>
            </a:r>
            <a:r>
              <a:rPr b="1" i="0" lang="en-US" sz="2000" u="none" cap="none" strike="noStrike">
                <a:solidFill>
                  <a:schemeClr val="dk1"/>
                </a:solidFill>
                <a:latin typeface="Calibri"/>
                <a:ea typeface="Calibri"/>
                <a:cs typeface="Calibri"/>
                <a:sym typeface="Calibri"/>
              </a:rPr>
              <a:t>conexión estrella lleva tres fuentes de voltaje a un punto en común</a:t>
            </a: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62"/>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MOTOR TRIFÁSICO</a:t>
            </a:r>
            <a:endParaRPr b="1" i="0" sz="1400" u="none" cap="none" strike="noStrike">
              <a:solidFill>
                <a:schemeClr val="dk1"/>
              </a:solidFill>
              <a:latin typeface="Calibri"/>
              <a:ea typeface="Calibri"/>
              <a:cs typeface="Calibri"/>
              <a:sym typeface="Calibri"/>
            </a:endParaRPr>
          </a:p>
        </p:txBody>
      </p:sp>
      <p:sp>
        <p:nvSpPr>
          <p:cNvPr id="364" name="Google Shape;364;p62"/>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CONEXIÓN</a:t>
            </a:r>
            <a:r>
              <a:rPr b="1" i="0" lang="en-US" sz="2800" u="none" cap="none" strike="noStrike">
                <a:solidFill>
                  <a:srgbClr val="29754D"/>
                </a:solidFill>
                <a:latin typeface="Calibri"/>
                <a:ea typeface="Calibri"/>
                <a:cs typeface="Calibri"/>
                <a:sym typeface="Calibri"/>
              </a:rPr>
              <a:t> ESTRELLA</a:t>
            </a:r>
            <a:endParaRPr b="1" i="0" sz="2800" u="none" cap="none" strike="noStrike">
              <a:solidFill>
                <a:srgbClr val="29754D"/>
              </a:solidFill>
              <a:latin typeface="Calibri"/>
              <a:ea typeface="Calibri"/>
              <a:cs typeface="Calibri"/>
              <a:sym typeface="Calibri"/>
            </a:endParaRPr>
          </a:p>
        </p:txBody>
      </p:sp>
      <p:sp>
        <p:nvSpPr>
          <p:cNvPr id="365" name="Google Shape;365;p62"/>
          <p:cNvSpPr/>
          <p:nvPr/>
        </p:nvSpPr>
        <p:spPr>
          <a:xfrm>
            <a:off x="512763" y="2120900"/>
            <a:ext cx="7653337" cy="33655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66" name="Google Shape;366;p62"/>
          <p:cNvSpPr txBox="1"/>
          <p:nvPr/>
        </p:nvSpPr>
        <p:spPr>
          <a:xfrm>
            <a:off x="728663" y="2475383"/>
            <a:ext cx="6840537" cy="1559361"/>
          </a:xfrm>
          <a:prstGeom prst="rect">
            <a:avLst/>
          </a:prstGeom>
          <a:noFill/>
          <a:ln>
            <a:noFill/>
          </a:ln>
        </p:spPr>
        <p:txBody>
          <a:bodyPr anchorCtr="0" anchor="t" bIns="45700" lIns="91425" spcFirstLastPara="1" rIns="91425" wrap="square" tIns="45700">
            <a:spAutoFit/>
          </a:bodyPr>
          <a:lstStyle/>
          <a:p>
            <a:pPr indent="-198000" lvl="0" marL="198000" marR="0" rtl="0" algn="l">
              <a:lnSpc>
                <a:spcPct val="120000"/>
              </a:lnSpc>
              <a:spcBef>
                <a:spcPts val="0"/>
              </a:spcBef>
              <a:spcAft>
                <a:spcPts val="0"/>
              </a:spcAft>
              <a:buClr>
                <a:srgbClr val="29754D"/>
              </a:buClr>
              <a:buSzPts val="2000"/>
              <a:buFont typeface="Arial"/>
              <a:buChar char="•"/>
            </a:pPr>
            <a:r>
              <a:rPr b="0" i="0" lang="en-US" sz="2000" u="none" cap="none" strike="noStrike">
                <a:solidFill>
                  <a:schemeClr val="dk1"/>
                </a:solidFill>
                <a:latin typeface="Calibri"/>
                <a:ea typeface="Calibri"/>
                <a:cs typeface="Calibri"/>
                <a:sym typeface="Calibri"/>
              </a:rPr>
              <a:t>Suele ser bastante común en esta configuración, que se conecte un cable neutro, el cual puede aliviar problemas en caso de que se produzca un fallo en alguna de las tres fuentes de tensión disponibles.</a:t>
            </a:r>
            <a:endParaRPr b="0" i="0" sz="2000" u="none" cap="none" strike="noStrike">
              <a:solidFill>
                <a:schemeClr val="dk1"/>
              </a:solidFill>
              <a:latin typeface="Calibri"/>
              <a:ea typeface="Calibri"/>
              <a:cs typeface="Calibri"/>
              <a:sym typeface="Calibri"/>
            </a:endParaRPr>
          </a:p>
        </p:txBody>
      </p:sp>
      <p:sp>
        <p:nvSpPr>
          <p:cNvPr id="367" name="Google Shape;367;p62"/>
          <p:cNvSpPr txBox="1"/>
          <p:nvPr/>
        </p:nvSpPr>
        <p:spPr>
          <a:xfrm>
            <a:off x="5218611" y="942119"/>
            <a:ext cx="8612778" cy="451365"/>
          </a:xfrm>
          <a:prstGeom prst="rect">
            <a:avLst/>
          </a:prstGeom>
          <a:noFill/>
          <a:ln>
            <a:noFill/>
          </a:ln>
        </p:spPr>
        <p:txBody>
          <a:bodyPr anchorCtr="0" anchor="t" bIns="45700" lIns="91425" spcFirstLastPara="1" rIns="91425" wrap="square" tIns="45700">
            <a:spAutoFit/>
          </a:bodyPr>
          <a:lstStyle/>
          <a:p>
            <a:pPr indent="-71000" lvl="0" marL="198000" marR="0" rtl="0" algn="l">
              <a:lnSpc>
                <a:spcPct val="12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id="368" name="Google Shape;368;p62"/>
          <p:cNvPicPr preferRelativeResize="0"/>
          <p:nvPr/>
        </p:nvPicPr>
        <p:blipFill rotWithShape="1">
          <a:blip r:embed="rId3">
            <a:alphaModFix/>
          </a:blip>
          <a:srcRect b="0" l="0" r="0" t="0"/>
          <a:stretch/>
        </p:blipFill>
        <p:spPr>
          <a:xfrm>
            <a:off x="6481599" y="2991730"/>
            <a:ext cx="3023096" cy="3173480"/>
          </a:xfrm>
          <a:prstGeom prst="rect">
            <a:avLst/>
          </a:prstGeom>
          <a:noFill/>
          <a:ln>
            <a:noFill/>
          </a:ln>
        </p:spPr>
      </p:pic>
      <p:sp>
        <p:nvSpPr>
          <p:cNvPr id="369" name="Google Shape;369;p62"/>
          <p:cNvSpPr txBox="1"/>
          <p:nvPr/>
        </p:nvSpPr>
        <p:spPr>
          <a:xfrm>
            <a:off x="728663" y="3872383"/>
            <a:ext cx="5837237" cy="1343917"/>
          </a:xfrm>
          <a:prstGeom prst="rect">
            <a:avLst/>
          </a:prstGeom>
          <a:noFill/>
          <a:ln>
            <a:noFill/>
          </a:ln>
        </p:spPr>
        <p:txBody>
          <a:bodyPr anchorCtr="0" anchor="t" bIns="45700" lIns="91425" spcFirstLastPara="1" rIns="91425" wrap="square" tIns="45700">
            <a:spAutoFit/>
          </a:bodyPr>
          <a:lstStyle/>
          <a:p>
            <a:pPr indent="0" lvl="0" marL="0" marR="0" rtl="0" algn="l">
              <a:lnSpc>
                <a:spcPct val="5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198000" lvl="0" marL="198000" marR="0" rtl="0" algn="l">
              <a:lnSpc>
                <a:spcPct val="120000"/>
              </a:lnSpc>
              <a:spcBef>
                <a:spcPts val="0"/>
              </a:spcBef>
              <a:spcAft>
                <a:spcPts val="0"/>
              </a:spcAft>
              <a:buClr>
                <a:srgbClr val="29754D"/>
              </a:buClr>
              <a:buSzPts val="2000"/>
              <a:buFont typeface="Arial"/>
              <a:buChar char="•"/>
            </a:pPr>
            <a:r>
              <a:rPr b="0" i="0" lang="en-US" sz="2000" u="none" cap="none" strike="noStrike">
                <a:solidFill>
                  <a:schemeClr val="dk1"/>
                </a:solidFill>
                <a:latin typeface="Calibri"/>
                <a:ea typeface="Calibri"/>
                <a:cs typeface="Calibri"/>
                <a:sym typeface="Calibri"/>
              </a:rPr>
              <a:t>Entonces, la configuración estrella se utiliza cuando se requiere  que un motor funcione con una corriente de arranque baja.</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38"/>
          <p:cNvSpPr/>
          <p:nvPr/>
        </p:nvSpPr>
        <p:spPr>
          <a:xfrm>
            <a:off x="4658371" y="1520876"/>
            <a:ext cx="2980513" cy="5019624"/>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6" name="Google Shape;76;p38"/>
          <p:cNvPicPr preferRelativeResize="0"/>
          <p:nvPr/>
        </p:nvPicPr>
        <p:blipFill rotWithShape="1">
          <a:blip r:embed="rId3">
            <a:alphaModFix/>
          </a:blip>
          <a:srcRect b="0" l="0" r="0" t="0"/>
          <a:stretch/>
        </p:blipFill>
        <p:spPr>
          <a:xfrm>
            <a:off x="5721116" y="1110643"/>
            <a:ext cx="853288" cy="813600"/>
          </a:xfrm>
          <a:prstGeom prst="rect">
            <a:avLst/>
          </a:prstGeom>
          <a:noFill/>
          <a:ln>
            <a:noFill/>
          </a:ln>
        </p:spPr>
      </p:pic>
      <p:sp>
        <p:nvSpPr>
          <p:cNvPr id="77" name="Google Shape;77;p38"/>
          <p:cNvSpPr txBox="1"/>
          <p:nvPr/>
        </p:nvSpPr>
        <p:spPr>
          <a:xfrm>
            <a:off x="4763602" y="2099051"/>
            <a:ext cx="2768317"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METODOLOGÍA SELECCIONADA</a:t>
            </a:r>
            <a:endParaRPr b="0" i="0" sz="1800" u="none" cap="none" strike="noStrike">
              <a:solidFill>
                <a:srgbClr val="29754D"/>
              </a:solidFill>
              <a:latin typeface="Calibri"/>
              <a:ea typeface="Calibri"/>
              <a:cs typeface="Calibri"/>
              <a:sym typeface="Calibri"/>
            </a:endParaRPr>
          </a:p>
        </p:txBody>
      </p:sp>
      <p:sp>
        <p:nvSpPr>
          <p:cNvPr id="78" name="Google Shape;78;p38"/>
          <p:cNvSpPr/>
          <p:nvPr/>
        </p:nvSpPr>
        <p:spPr>
          <a:xfrm>
            <a:off x="477839" y="1520876"/>
            <a:ext cx="4044072" cy="5019624"/>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79" name="Google Shape;79;p38"/>
          <p:cNvPicPr preferRelativeResize="0"/>
          <p:nvPr/>
        </p:nvPicPr>
        <p:blipFill rotWithShape="1">
          <a:blip r:embed="rId4">
            <a:alphaModFix/>
          </a:blip>
          <a:srcRect b="0" l="0" r="0" t="0"/>
          <a:stretch/>
        </p:blipFill>
        <p:spPr>
          <a:xfrm>
            <a:off x="2073231" y="1110643"/>
            <a:ext cx="853288" cy="813600"/>
          </a:xfrm>
          <a:prstGeom prst="rect">
            <a:avLst/>
          </a:prstGeom>
          <a:noFill/>
          <a:ln>
            <a:noFill/>
          </a:ln>
        </p:spPr>
      </p:pic>
      <p:sp>
        <p:nvSpPr>
          <p:cNvPr id="80" name="Google Shape;80;p38"/>
          <p:cNvSpPr txBox="1"/>
          <p:nvPr/>
        </p:nvSpPr>
        <p:spPr>
          <a:xfrm>
            <a:off x="683775" y="2597171"/>
            <a:ext cx="3632200" cy="2289133"/>
          </a:xfrm>
          <a:prstGeom prst="rect">
            <a:avLst/>
          </a:prstGeom>
          <a:noFill/>
          <a:ln>
            <a:noFill/>
          </a:ln>
        </p:spPr>
        <p:txBody>
          <a:bodyPr anchorCtr="0" anchor="t" bIns="91425" lIns="91425" spcFirstLastPara="1" rIns="91425" wrap="square" tIns="91425">
            <a:noAutofit/>
          </a:bodyPr>
          <a:lstStyle/>
          <a:p>
            <a:pPr indent="-140400" lvl="0" marL="140400" marR="0" rtl="0" algn="l">
              <a:lnSpc>
                <a:spcPct val="110000"/>
              </a:lnSpc>
              <a:spcBef>
                <a:spcPts val="600"/>
              </a:spcBef>
              <a:spcAft>
                <a:spcPts val="0"/>
              </a:spcAft>
              <a:buClr>
                <a:schemeClr val="dk1"/>
              </a:buClr>
              <a:buSzPts val="1530"/>
              <a:buFont typeface="Arial"/>
              <a:buChar char="•"/>
            </a:pPr>
            <a:r>
              <a:rPr b="0" i="0" lang="en-US" sz="1700" u="none" cap="none" strike="noStrike">
                <a:solidFill>
                  <a:srgbClr val="000000"/>
                </a:solidFill>
                <a:latin typeface="Calibri"/>
                <a:ea typeface="Calibri"/>
                <a:cs typeface="Calibri"/>
                <a:sym typeface="Calibri"/>
              </a:rPr>
              <a:t>Realiza mantenimiento </a:t>
            </a:r>
            <a:r>
              <a:rPr b="1" i="0" lang="en-US" sz="1700" u="none" cap="none" strike="noStrike">
                <a:solidFill>
                  <a:srgbClr val="000000"/>
                </a:solidFill>
                <a:latin typeface="Calibri"/>
                <a:ea typeface="Calibri"/>
                <a:cs typeface="Calibri"/>
                <a:sym typeface="Calibri"/>
              </a:rPr>
              <a:t>preventivo</a:t>
            </a:r>
            <a:r>
              <a:rPr b="0" i="0" lang="en-US" sz="1700" u="none" cap="none" strike="noStrike">
                <a:solidFill>
                  <a:srgbClr val="000000"/>
                </a:solidFill>
                <a:latin typeface="Calibri"/>
                <a:ea typeface="Calibri"/>
                <a:cs typeface="Calibri"/>
                <a:sym typeface="Calibri"/>
              </a:rPr>
              <a:t> de equipos, máquinas y sistemas eléctricos para prevenir fallas y dar continuidad a los servicios, considerando la normativa vigente.</a:t>
            </a:r>
            <a:endParaRPr/>
          </a:p>
          <a:p>
            <a:pPr indent="-140400" lvl="0" marL="140400" marR="0" rtl="0" algn="l">
              <a:lnSpc>
                <a:spcPct val="110000"/>
              </a:lnSpc>
              <a:spcBef>
                <a:spcPts val="600"/>
              </a:spcBef>
              <a:spcAft>
                <a:spcPts val="0"/>
              </a:spcAft>
              <a:buClr>
                <a:schemeClr val="dk1"/>
              </a:buClr>
              <a:buSzPts val="1530"/>
              <a:buFont typeface="Arial"/>
              <a:buChar char="•"/>
            </a:pPr>
            <a:r>
              <a:rPr b="0" i="0" lang="en-US" sz="1700" u="none" cap="none" strike="noStrike">
                <a:solidFill>
                  <a:srgbClr val="000000"/>
                </a:solidFill>
                <a:latin typeface="Calibri"/>
                <a:ea typeface="Calibri"/>
                <a:cs typeface="Calibri"/>
                <a:sym typeface="Calibri"/>
              </a:rPr>
              <a:t>Realiza mantenimiento </a:t>
            </a:r>
            <a:r>
              <a:rPr b="1" i="0" lang="en-US" sz="1700" u="none" cap="none" strike="noStrike">
                <a:solidFill>
                  <a:srgbClr val="000000"/>
                </a:solidFill>
                <a:latin typeface="Calibri"/>
                <a:ea typeface="Calibri"/>
                <a:cs typeface="Calibri"/>
                <a:sym typeface="Calibri"/>
              </a:rPr>
              <a:t>correctivo</a:t>
            </a:r>
            <a:r>
              <a:rPr b="0" i="0" lang="en-US" sz="1700" u="none" cap="none" strike="noStrike">
                <a:solidFill>
                  <a:srgbClr val="000000"/>
                </a:solidFill>
                <a:latin typeface="Calibri"/>
                <a:ea typeface="Calibri"/>
                <a:cs typeface="Calibri"/>
                <a:sym typeface="Calibri"/>
              </a:rPr>
              <a:t> de equipos y sistemas eléctricos para restablecer o mejorar su funcionamiento, de acuerdo a los informes de falla o a las pautas de mantenimiento, a la normativa vigente y a las normas de seguridad.   </a:t>
            </a:r>
            <a:endParaRPr/>
          </a:p>
          <a:p>
            <a:pPr indent="0" lvl="0" marL="0" marR="0" rtl="0" algn="l">
              <a:lnSpc>
                <a:spcPct val="110000"/>
              </a:lnSpc>
              <a:spcBef>
                <a:spcPts val="0"/>
              </a:spcBef>
              <a:spcAft>
                <a:spcPts val="0"/>
              </a:spcAft>
              <a:buNone/>
            </a:pPr>
            <a:br>
              <a:rPr b="0" i="0" lang="en-US" sz="1700" u="none" cap="none" strike="noStrike">
                <a:solidFill>
                  <a:srgbClr val="000000"/>
                </a:solidFill>
                <a:latin typeface="Calibri"/>
                <a:ea typeface="Calibri"/>
                <a:cs typeface="Calibri"/>
                <a:sym typeface="Calibri"/>
              </a:rPr>
            </a:br>
            <a:endParaRPr b="1" i="0" sz="1700" u="none" cap="none" strike="noStrike">
              <a:solidFill>
                <a:srgbClr val="76384D"/>
              </a:solidFill>
              <a:latin typeface="Calibri"/>
              <a:ea typeface="Calibri"/>
              <a:cs typeface="Calibri"/>
              <a:sym typeface="Calibri"/>
            </a:endParaRPr>
          </a:p>
        </p:txBody>
      </p:sp>
      <p:sp>
        <p:nvSpPr>
          <p:cNvPr id="81" name="Google Shape;81;p38"/>
          <p:cNvSpPr txBox="1"/>
          <p:nvPr/>
        </p:nvSpPr>
        <p:spPr>
          <a:xfrm>
            <a:off x="1301519" y="2099051"/>
            <a:ext cx="2396712" cy="409500"/>
          </a:xfrm>
          <a:prstGeom prst="rect">
            <a:avLst/>
          </a:prstGeom>
          <a:noFill/>
          <a:ln>
            <a:noFill/>
          </a:ln>
        </p:spPr>
        <p:txBody>
          <a:bodyPr anchorCtr="0" anchor="ctr" bIns="91425" lIns="91425" spcFirstLastPara="1" rIns="91425" wrap="square" tIns="91425">
            <a:noAutofit/>
          </a:bodyPr>
          <a:lstStyle/>
          <a:p>
            <a:pPr indent="0" lvl="0" marL="0" marR="0" rtl="0" algn="ctr">
              <a:lnSpc>
                <a:spcPct val="90000"/>
              </a:lnSpc>
              <a:spcBef>
                <a:spcPts val="0"/>
              </a:spcBef>
              <a:spcAft>
                <a:spcPts val="0"/>
              </a:spcAft>
              <a:buClr>
                <a:srgbClr val="000000"/>
              </a:buClr>
              <a:buSzPts val="1800"/>
              <a:buFont typeface="Arial"/>
              <a:buNone/>
            </a:pPr>
            <a:r>
              <a:rPr b="1" i="0" lang="en-US" sz="1800" u="none" cap="none" strike="noStrike">
                <a:solidFill>
                  <a:srgbClr val="29754D"/>
                </a:solidFill>
                <a:latin typeface="Calibri"/>
                <a:ea typeface="Calibri"/>
                <a:cs typeface="Calibri"/>
                <a:sym typeface="Calibri"/>
              </a:rPr>
              <a:t>APRENDIZAJE ESPERADO</a:t>
            </a:r>
            <a:endParaRPr b="0" i="0" sz="1800" u="none" cap="none" strike="noStrike">
              <a:solidFill>
                <a:srgbClr val="29754D"/>
              </a:solidFill>
              <a:latin typeface="Calibri"/>
              <a:ea typeface="Calibri"/>
              <a:cs typeface="Calibri"/>
              <a:sym typeface="Calibri"/>
            </a:endParaRPr>
          </a:p>
        </p:txBody>
      </p:sp>
      <p:pic>
        <p:nvPicPr>
          <p:cNvPr id="82" name="Google Shape;82;p38"/>
          <p:cNvPicPr preferRelativeResize="0"/>
          <p:nvPr/>
        </p:nvPicPr>
        <p:blipFill rotWithShape="1">
          <a:blip r:embed="rId5">
            <a:alphaModFix/>
          </a:blip>
          <a:srcRect b="0" l="0" r="0" t="0"/>
          <a:stretch/>
        </p:blipFill>
        <p:spPr>
          <a:xfrm>
            <a:off x="6584236" y="2515210"/>
            <a:ext cx="3220334" cy="4419144"/>
          </a:xfrm>
          <a:prstGeom prst="rect">
            <a:avLst/>
          </a:prstGeom>
          <a:noFill/>
          <a:ln>
            <a:noFill/>
          </a:ln>
        </p:spPr>
      </p:pic>
      <p:sp>
        <p:nvSpPr>
          <p:cNvPr id="83" name="Google Shape;83;p38"/>
          <p:cNvSpPr/>
          <p:nvPr/>
        </p:nvSpPr>
        <p:spPr>
          <a:xfrm>
            <a:off x="4652963" y="2663105"/>
            <a:ext cx="3043237" cy="35394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1700" u="none" cap="none" strike="noStrike">
                <a:solidFill>
                  <a:srgbClr val="000000"/>
                </a:solidFill>
                <a:latin typeface="Calibri"/>
                <a:ea typeface="Calibri"/>
                <a:cs typeface="Calibri"/>
                <a:sym typeface="Calibri"/>
              </a:rPr>
              <a:t>Texto Guía</a:t>
            </a:r>
            <a:endParaRPr b="0" i="0" sz="1700" u="none" cap="none" strike="noStrike">
              <a:solidFill>
                <a:srgbClr val="000000"/>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3" name="Shape 373"/>
        <p:cNvGrpSpPr/>
        <p:nvPr/>
      </p:nvGrpSpPr>
      <p:grpSpPr>
        <a:xfrm>
          <a:off x="0" y="0"/>
          <a:ext cx="0" cy="0"/>
          <a:chOff x="0" y="0"/>
          <a:chExt cx="0" cy="0"/>
        </a:xfrm>
      </p:grpSpPr>
      <p:sp>
        <p:nvSpPr>
          <p:cNvPr id="374" name="Google Shape;374;p63"/>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MOTOR TRIFÁSICO</a:t>
            </a:r>
            <a:endParaRPr b="1" i="0" sz="1400" u="none" cap="none" strike="noStrike">
              <a:solidFill>
                <a:schemeClr val="dk1"/>
              </a:solidFill>
              <a:latin typeface="Calibri"/>
              <a:ea typeface="Calibri"/>
              <a:cs typeface="Calibri"/>
              <a:sym typeface="Calibri"/>
            </a:endParaRPr>
          </a:p>
        </p:txBody>
      </p:sp>
      <p:sp>
        <p:nvSpPr>
          <p:cNvPr id="375" name="Google Shape;375;p63"/>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CONEXIÓN</a:t>
            </a:r>
            <a:r>
              <a:rPr b="1" i="0" lang="en-US" sz="2800" u="none" cap="none" strike="noStrike">
                <a:solidFill>
                  <a:srgbClr val="29754D"/>
                </a:solidFill>
                <a:latin typeface="Calibri"/>
                <a:ea typeface="Calibri"/>
                <a:cs typeface="Calibri"/>
                <a:sym typeface="Calibri"/>
              </a:rPr>
              <a:t> ESTRELLA</a:t>
            </a:r>
            <a:endParaRPr b="1" i="0" sz="2800" u="none" cap="none" strike="noStrike">
              <a:solidFill>
                <a:srgbClr val="29754D"/>
              </a:solidFill>
              <a:latin typeface="Calibri"/>
              <a:ea typeface="Calibri"/>
              <a:cs typeface="Calibri"/>
              <a:sym typeface="Calibri"/>
            </a:endParaRPr>
          </a:p>
        </p:txBody>
      </p:sp>
      <p:sp>
        <p:nvSpPr>
          <p:cNvPr id="376" name="Google Shape;376;p63"/>
          <p:cNvSpPr/>
          <p:nvPr/>
        </p:nvSpPr>
        <p:spPr>
          <a:xfrm>
            <a:off x="512763" y="1943100"/>
            <a:ext cx="8229600" cy="44958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77" name="Google Shape;377;p63"/>
          <p:cNvSpPr txBox="1"/>
          <p:nvPr/>
        </p:nvSpPr>
        <p:spPr>
          <a:xfrm>
            <a:off x="5218611" y="942119"/>
            <a:ext cx="8612778" cy="451365"/>
          </a:xfrm>
          <a:prstGeom prst="rect">
            <a:avLst/>
          </a:prstGeom>
          <a:noFill/>
          <a:ln>
            <a:noFill/>
          </a:ln>
        </p:spPr>
        <p:txBody>
          <a:bodyPr anchorCtr="0" anchor="t" bIns="45700" lIns="91425" spcFirstLastPara="1" rIns="91425" wrap="square" tIns="45700">
            <a:spAutoFit/>
          </a:bodyPr>
          <a:lstStyle/>
          <a:p>
            <a:pPr indent="-71000" lvl="0" marL="198000" marR="0" rtl="0" algn="l">
              <a:lnSpc>
                <a:spcPct val="12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378" name="Google Shape;378;p63"/>
          <p:cNvSpPr txBox="1"/>
          <p:nvPr/>
        </p:nvSpPr>
        <p:spPr>
          <a:xfrm>
            <a:off x="748211" y="2242910"/>
            <a:ext cx="7621089" cy="3811259"/>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1" i="0" lang="en-US" sz="2000" u="none" cap="none" strike="noStrike">
                <a:solidFill>
                  <a:schemeClr val="dk1"/>
                </a:solidFill>
                <a:latin typeface="Calibri"/>
                <a:ea typeface="Calibri"/>
                <a:cs typeface="Calibri"/>
                <a:sym typeface="Calibri"/>
              </a:rPr>
              <a:t>VENTAJAS Y DESVENTAJAS</a:t>
            </a:r>
            <a:endParaRPr b="1" i="0" sz="1400" u="none" cap="none" strike="noStrike">
              <a:solidFill>
                <a:srgbClr val="000000"/>
              </a:solidFill>
              <a:latin typeface="Calibri"/>
              <a:ea typeface="Calibri"/>
              <a:cs typeface="Calibri"/>
              <a:sym typeface="Calibri"/>
            </a:endParaRPr>
          </a:p>
          <a:p>
            <a:pPr indent="-180000" lvl="0" marL="180000" marR="0" rtl="0" algn="just">
              <a:lnSpc>
                <a:spcPct val="11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180000" lvl="0" marL="180000" marR="0" rtl="0" algn="l">
              <a:lnSpc>
                <a:spcPct val="11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Cuando se conecta en estrella se tiene un </a:t>
            </a:r>
            <a:r>
              <a:rPr b="1" i="0" lang="en-US" sz="2000" u="none" cap="none" strike="noStrike">
                <a:solidFill>
                  <a:schemeClr val="dk1"/>
                </a:solidFill>
                <a:latin typeface="Calibri"/>
                <a:ea typeface="Calibri"/>
                <a:cs typeface="Calibri"/>
                <a:sym typeface="Calibri"/>
              </a:rPr>
              <a:t>consumo de corriente bajo </a:t>
            </a:r>
            <a:r>
              <a:rPr b="0" i="0" lang="en-US" sz="2000" u="none" cap="none" strike="noStrike">
                <a:solidFill>
                  <a:schemeClr val="dk1"/>
                </a:solidFill>
                <a:latin typeface="Calibri"/>
                <a:ea typeface="Calibri"/>
                <a:cs typeface="Calibri"/>
                <a:sym typeface="Calibri"/>
              </a:rPr>
              <a:t>pero se tiene también una </a:t>
            </a:r>
            <a:r>
              <a:rPr b="1" i="0" lang="en-US" sz="2000" u="none" cap="none" strike="noStrike">
                <a:solidFill>
                  <a:schemeClr val="dk1"/>
                </a:solidFill>
                <a:latin typeface="Calibri"/>
                <a:ea typeface="Calibri"/>
                <a:cs typeface="Calibri"/>
                <a:sym typeface="Calibri"/>
              </a:rPr>
              <a:t>menor potencia</a:t>
            </a:r>
            <a:r>
              <a:rPr b="0" i="0" lang="en-US" sz="2000" u="none" cap="none" strike="noStrike">
                <a:solidFill>
                  <a:schemeClr val="dk1"/>
                </a:solidFill>
                <a:latin typeface="Calibri"/>
                <a:ea typeface="Calibri"/>
                <a:cs typeface="Calibri"/>
                <a:sym typeface="Calibri"/>
              </a:rPr>
              <a:t>, aunque sí la necesaria para el movimiento del rotor.</a:t>
            </a:r>
            <a:endParaRPr/>
          </a:p>
          <a:p>
            <a:pPr indent="0" lvl="0" marL="0" marR="0" rtl="0" algn="l">
              <a:lnSpc>
                <a:spcPct val="8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180000" lvl="0" marL="180000" marR="0" rtl="0" algn="l">
              <a:lnSpc>
                <a:spcPct val="11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La </a:t>
            </a:r>
            <a:r>
              <a:rPr b="1" i="0" lang="en-US" sz="2000" u="none" cap="none" strike="noStrike">
                <a:solidFill>
                  <a:schemeClr val="dk1"/>
                </a:solidFill>
                <a:latin typeface="Calibri"/>
                <a:ea typeface="Calibri"/>
                <a:cs typeface="Calibri"/>
                <a:sym typeface="Calibri"/>
              </a:rPr>
              <a:t>conexión “Y”</a:t>
            </a:r>
            <a:r>
              <a:rPr b="0" i="0" lang="en-US" sz="2000" u="none" cap="none" strike="noStrike">
                <a:solidFill>
                  <a:schemeClr val="dk1"/>
                </a:solidFill>
                <a:latin typeface="Calibri"/>
                <a:ea typeface="Calibri"/>
                <a:cs typeface="Calibri"/>
                <a:sym typeface="Calibri"/>
              </a:rPr>
              <a:t> es muy susceptible a fallar o desconectarse, dado que las tres fuentes de alimentación trabajan de forma independiente, necesitando siempre un cable neutro. Esto puede parecer poco importante, pero afecta a las industrias cuando se trata de optimizar el uso de sus recursos.</a:t>
            </a:r>
            <a:endParaRPr b="0" i="0" sz="1400" u="none" cap="none" strike="noStrike">
              <a:solidFill>
                <a:srgbClr val="000000"/>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2" name="Shape 382"/>
        <p:cNvGrpSpPr/>
        <p:nvPr/>
      </p:nvGrpSpPr>
      <p:grpSpPr>
        <a:xfrm>
          <a:off x="0" y="0"/>
          <a:ext cx="0" cy="0"/>
          <a:chOff x="0" y="0"/>
          <a:chExt cx="0" cy="0"/>
        </a:xfrm>
      </p:grpSpPr>
      <p:sp>
        <p:nvSpPr>
          <p:cNvPr id="383" name="Google Shape;383;p64"/>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MOTOR TRIFÁSICO</a:t>
            </a:r>
            <a:endParaRPr b="1" i="0" sz="1400" u="none" cap="none" strike="noStrike">
              <a:solidFill>
                <a:schemeClr val="dk1"/>
              </a:solidFill>
              <a:latin typeface="Calibri"/>
              <a:ea typeface="Calibri"/>
              <a:cs typeface="Calibri"/>
              <a:sym typeface="Calibri"/>
            </a:endParaRPr>
          </a:p>
        </p:txBody>
      </p:sp>
      <p:sp>
        <p:nvSpPr>
          <p:cNvPr id="384" name="Google Shape;384;p64"/>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CONEXIÓN</a:t>
            </a:r>
            <a:r>
              <a:rPr b="1" i="0" lang="en-US" sz="2800" u="none" cap="none" strike="noStrike">
                <a:solidFill>
                  <a:srgbClr val="29754D"/>
                </a:solidFill>
                <a:latin typeface="Calibri"/>
                <a:ea typeface="Calibri"/>
                <a:cs typeface="Calibri"/>
                <a:sym typeface="Calibri"/>
              </a:rPr>
              <a:t> DELTA O TRIÁNGULO</a:t>
            </a:r>
            <a:endParaRPr b="1" i="0" sz="2800" u="none" cap="none" strike="noStrike">
              <a:solidFill>
                <a:srgbClr val="29754D"/>
              </a:solidFill>
              <a:latin typeface="Calibri"/>
              <a:ea typeface="Calibri"/>
              <a:cs typeface="Calibri"/>
              <a:sym typeface="Calibri"/>
            </a:endParaRPr>
          </a:p>
        </p:txBody>
      </p:sp>
      <p:sp>
        <p:nvSpPr>
          <p:cNvPr id="385" name="Google Shape;385;p64"/>
          <p:cNvSpPr/>
          <p:nvPr/>
        </p:nvSpPr>
        <p:spPr>
          <a:xfrm>
            <a:off x="512763" y="1943100"/>
            <a:ext cx="8229600" cy="44958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86" name="Google Shape;386;p64"/>
          <p:cNvSpPr txBox="1"/>
          <p:nvPr/>
        </p:nvSpPr>
        <p:spPr>
          <a:xfrm>
            <a:off x="5218611" y="942119"/>
            <a:ext cx="8612778" cy="451365"/>
          </a:xfrm>
          <a:prstGeom prst="rect">
            <a:avLst/>
          </a:prstGeom>
          <a:noFill/>
          <a:ln>
            <a:noFill/>
          </a:ln>
        </p:spPr>
        <p:txBody>
          <a:bodyPr anchorCtr="0" anchor="t" bIns="45700" lIns="91425" spcFirstLastPara="1" rIns="91425" wrap="square" tIns="45700">
            <a:spAutoFit/>
          </a:bodyPr>
          <a:lstStyle/>
          <a:p>
            <a:pPr indent="-71000" lvl="0" marL="198000" marR="0" rtl="0" algn="l">
              <a:lnSpc>
                <a:spcPct val="12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387" name="Google Shape;387;p64"/>
          <p:cNvSpPr txBox="1"/>
          <p:nvPr/>
        </p:nvSpPr>
        <p:spPr>
          <a:xfrm>
            <a:off x="748211" y="2242910"/>
            <a:ext cx="7811589" cy="4149813"/>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1" i="0" lang="en-US" sz="2000" u="none" cap="none" strike="noStrike">
                <a:solidFill>
                  <a:schemeClr val="dk1"/>
                </a:solidFill>
                <a:latin typeface="Calibri"/>
                <a:ea typeface="Calibri"/>
                <a:cs typeface="Calibri"/>
                <a:sym typeface="Calibri"/>
              </a:rPr>
              <a:t>VENTAJAS Y DESVENTAJAS</a:t>
            </a:r>
            <a:endParaRPr b="1" i="0" sz="1400" u="none" cap="none" strike="noStrike">
              <a:solidFill>
                <a:srgbClr val="000000"/>
              </a:solidFill>
              <a:latin typeface="Calibri"/>
              <a:ea typeface="Calibri"/>
              <a:cs typeface="Calibri"/>
              <a:sym typeface="Calibri"/>
            </a:endParaRPr>
          </a:p>
          <a:p>
            <a:pPr indent="-180000" lvl="0" marL="180000" marR="0" rtl="0" algn="just">
              <a:lnSpc>
                <a:spcPct val="11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180000" lvl="0" marL="180000" marR="0" rtl="0" algn="l">
              <a:lnSpc>
                <a:spcPct val="110000"/>
              </a:lnSpc>
              <a:spcBef>
                <a:spcPts val="0"/>
              </a:spcBef>
              <a:spcAft>
                <a:spcPts val="0"/>
              </a:spcAft>
              <a:buClr>
                <a:srgbClr val="29754D"/>
              </a:buClr>
              <a:buSzPts val="2000"/>
              <a:buFont typeface="Arial"/>
              <a:buChar char="•"/>
            </a:pPr>
            <a:r>
              <a:rPr b="0" i="0" lang="en-US" sz="2000" u="none" cap="none" strike="noStrike">
                <a:solidFill>
                  <a:schemeClr val="dk1"/>
                </a:solidFill>
                <a:latin typeface="Calibri"/>
                <a:ea typeface="Calibri"/>
                <a:cs typeface="Calibri"/>
                <a:sym typeface="Calibri"/>
              </a:rPr>
              <a:t>La </a:t>
            </a:r>
            <a:r>
              <a:rPr b="1" i="0" lang="en-US" sz="2000" u="none" cap="none" strike="noStrike">
                <a:solidFill>
                  <a:schemeClr val="dk1"/>
                </a:solidFill>
                <a:latin typeface="Calibri"/>
                <a:ea typeface="Calibri"/>
                <a:cs typeface="Calibri"/>
                <a:sym typeface="Calibri"/>
              </a:rPr>
              <a:t>conexión Delta</a:t>
            </a:r>
            <a:r>
              <a:rPr b="0" i="0" lang="en-US" sz="2000" u="none" cap="none" strike="noStrike">
                <a:solidFill>
                  <a:schemeClr val="dk1"/>
                </a:solidFill>
                <a:latin typeface="Calibri"/>
                <a:ea typeface="Calibri"/>
                <a:cs typeface="Calibri"/>
                <a:sym typeface="Calibri"/>
              </a:rPr>
              <a:t>, se le conoce también como </a:t>
            </a:r>
            <a:r>
              <a:rPr b="1" i="0" lang="en-US" sz="2000" u="none" cap="none" strike="noStrike">
                <a:solidFill>
                  <a:schemeClr val="dk1"/>
                </a:solidFill>
                <a:latin typeface="Calibri"/>
                <a:ea typeface="Calibri"/>
                <a:cs typeface="Calibri"/>
                <a:sym typeface="Calibri"/>
              </a:rPr>
              <a:t>conexión triángulo</a:t>
            </a:r>
            <a:r>
              <a:rPr b="0" i="0" lang="en-US" sz="2000" u="none" cap="none" strike="noStrike">
                <a:solidFill>
                  <a:schemeClr val="dk1"/>
                </a:solidFill>
                <a:latin typeface="Calibri"/>
                <a:ea typeface="Calibri"/>
                <a:cs typeface="Calibri"/>
                <a:sym typeface="Calibri"/>
              </a:rPr>
              <a:t>, por su similitud con el símbolo griego Delta. Es una forma de configuración en donde cada lado de este triángulo dispone de una fuente de voltaje, sin que exista una conexión en un punto en común.</a:t>
            </a:r>
            <a:endParaRPr b="0" i="0" sz="2000" u="none" cap="none" strike="noStrike">
              <a:solidFill>
                <a:schemeClr val="dk1"/>
              </a:solidFill>
              <a:latin typeface="Calibri"/>
              <a:ea typeface="Calibri"/>
              <a:cs typeface="Calibri"/>
              <a:sym typeface="Calibri"/>
            </a:endParaRPr>
          </a:p>
          <a:p>
            <a:pPr indent="0" lvl="0" marL="0" marR="0" rtl="0" algn="l">
              <a:lnSpc>
                <a:spcPct val="7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180000" lvl="0" marL="180000" marR="0" rtl="0" algn="l">
              <a:lnSpc>
                <a:spcPct val="110000"/>
              </a:lnSpc>
              <a:spcBef>
                <a:spcPts val="0"/>
              </a:spcBef>
              <a:spcAft>
                <a:spcPts val="0"/>
              </a:spcAft>
              <a:buClr>
                <a:srgbClr val="29754D"/>
              </a:buClr>
              <a:buSzPts val="2000"/>
              <a:buFont typeface="Arial"/>
              <a:buChar char="•"/>
            </a:pPr>
            <a:r>
              <a:rPr b="0" i="0" lang="en-US" sz="2000" u="none" cap="none" strike="noStrike">
                <a:solidFill>
                  <a:schemeClr val="dk1"/>
                </a:solidFill>
                <a:latin typeface="Calibri"/>
                <a:ea typeface="Calibri"/>
                <a:cs typeface="Calibri"/>
                <a:sym typeface="Calibri"/>
              </a:rPr>
              <a:t>Al no existir un punto que conecte las tres fuentes, no se requiere un cable neutro como si ocurre con la “Y”, de este modo, si una de las fuentes de voltaje falla, no afectaría el voltaje del sistema en general, siendo esa una de las principales diferencias entre conexiones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estrella y triángulo.</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1" name="Shape 391"/>
        <p:cNvGrpSpPr/>
        <p:nvPr/>
      </p:nvGrpSpPr>
      <p:grpSpPr>
        <a:xfrm>
          <a:off x="0" y="0"/>
          <a:ext cx="0" cy="0"/>
          <a:chOff x="0" y="0"/>
          <a:chExt cx="0" cy="0"/>
        </a:xfrm>
      </p:grpSpPr>
      <p:sp>
        <p:nvSpPr>
          <p:cNvPr id="392" name="Google Shape;392;p65"/>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MOTOR TRIFÁSICO</a:t>
            </a:r>
            <a:endParaRPr b="1" i="0" sz="1400" u="none" cap="none" strike="noStrike">
              <a:solidFill>
                <a:schemeClr val="dk1"/>
              </a:solidFill>
              <a:latin typeface="Calibri"/>
              <a:ea typeface="Calibri"/>
              <a:cs typeface="Calibri"/>
              <a:sym typeface="Calibri"/>
            </a:endParaRPr>
          </a:p>
        </p:txBody>
      </p:sp>
      <p:sp>
        <p:nvSpPr>
          <p:cNvPr id="393" name="Google Shape;393;p65"/>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CONEXIÓN</a:t>
            </a:r>
            <a:r>
              <a:rPr b="1" i="0" lang="en-US" sz="2800" u="none" cap="none" strike="noStrike">
                <a:solidFill>
                  <a:srgbClr val="29754D"/>
                </a:solidFill>
                <a:latin typeface="Calibri"/>
                <a:ea typeface="Calibri"/>
                <a:cs typeface="Calibri"/>
                <a:sym typeface="Calibri"/>
              </a:rPr>
              <a:t> DELTA O TRIÁNGULO</a:t>
            </a:r>
            <a:endParaRPr b="1" i="0" sz="2800" u="none" cap="none" strike="noStrike">
              <a:solidFill>
                <a:srgbClr val="29754D"/>
              </a:solidFill>
              <a:latin typeface="Calibri"/>
              <a:ea typeface="Calibri"/>
              <a:cs typeface="Calibri"/>
              <a:sym typeface="Calibri"/>
            </a:endParaRPr>
          </a:p>
        </p:txBody>
      </p:sp>
      <p:sp>
        <p:nvSpPr>
          <p:cNvPr id="394" name="Google Shape;394;p65"/>
          <p:cNvSpPr/>
          <p:nvPr/>
        </p:nvSpPr>
        <p:spPr>
          <a:xfrm>
            <a:off x="512763" y="2171700"/>
            <a:ext cx="8229600" cy="36957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395" name="Google Shape;395;p65"/>
          <p:cNvSpPr txBox="1"/>
          <p:nvPr/>
        </p:nvSpPr>
        <p:spPr>
          <a:xfrm>
            <a:off x="5218611" y="942119"/>
            <a:ext cx="8612778" cy="451365"/>
          </a:xfrm>
          <a:prstGeom prst="rect">
            <a:avLst/>
          </a:prstGeom>
          <a:noFill/>
          <a:ln>
            <a:noFill/>
          </a:ln>
        </p:spPr>
        <p:txBody>
          <a:bodyPr anchorCtr="0" anchor="t" bIns="45700" lIns="91425" spcFirstLastPara="1" rIns="91425" wrap="square" tIns="45700">
            <a:spAutoFit/>
          </a:bodyPr>
          <a:lstStyle/>
          <a:p>
            <a:pPr indent="-71000" lvl="0" marL="198000" marR="0" rtl="0" algn="l">
              <a:lnSpc>
                <a:spcPct val="12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396" name="Google Shape;396;p65"/>
          <p:cNvSpPr txBox="1"/>
          <p:nvPr/>
        </p:nvSpPr>
        <p:spPr>
          <a:xfrm>
            <a:off x="748212" y="2141310"/>
            <a:ext cx="6465388" cy="2380098"/>
          </a:xfrm>
          <a:prstGeom prst="rect">
            <a:avLst/>
          </a:prstGeom>
          <a:noFill/>
          <a:ln>
            <a:noFill/>
          </a:ln>
        </p:spPr>
        <p:txBody>
          <a:bodyPr anchorCtr="0" anchor="t" bIns="45700" lIns="91425" spcFirstLastPara="1" rIns="91425" wrap="square" tIns="45700">
            <a:spAutoFit/>
          </a:bodyPr>
          <a:lstStyle/>
          <a:p>
            <a:pPr indent="-180000" lvl="0" marL="180000" marR="0" rtl="0" algn="just">
              <a:lnSpc>
                <a:spcPct val="11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180000" lvl="0" marL="180000" marR="0" rtl="0" algn="l">
              <a:lnSpc>
                <a:spcPct val="110000"/>
              </a:lnSpc>
              <a:spcBef>
                <a:spcPts val="0"/>
              </a:spcBef>
              <a:spcAft>
                <a:spcPts val="0"/>
              </a:spcAft>
              <a:buClr>
                <a:srgbClr val="29754D"/>
              </a:buClr>
              <a:buSzPts val="2000"/>
              <a:buFont typeface="Arial"/>
              <a:buChar char="•"/>
            </a:pPr>
            <a:r>
              <a:rPr b="0" i="0" lang="en-US" sz="2000" u="none" cap="none" strike="noStrike">
                <a:solidFill>
                  <a:schemeClr val="dk1"/>
                </a:solidFill>
                <a:latin typeface="Calibri"/>
                <a:ea typeface="Calibri"/>
                <a:cs typeface="Calibri"/>
                <a:sym typeface="Calibri"/>
              </a:rPr>
              <a:t>En esta clase de conexión las bobinas crean </a:t>
            </a:r>
            <a:r>
              <a:rPr b="1" i="0" lang="en-US" sz="2000" u="none" cap="none" strike="noStrike">
                <a:solidFill>
                  <a:schemeClr val="dk1"/>
                </a:solidFill>
                <a:latin typeface="Calibri"/>
                <a:ea typeface="Calibri"/>
                <a:cs typeface="Calibri"/>
                <a:sym typeface="Calibri"/>
              </a:rPr>
              <a:t>tres voltajes desfasados</a:t>
            </a:r>
            <a:r>
              <a:rPr b="0" i="0" lang="en-US" sz="2000" u="none" cap="none" strike="noStrike">
                <a:solidFill>
                  <a:schemeClr val="dk1"/>
                </a:solidFill>
                <a:latin typeface="Calibri"/>
                <a:ea typeface="Calibri"/>
                <a:cs typeface="Calibri"/>
                <a:sym typeface="Calibri"/>
              </a:rPr>
              <a:t>, cada uno con una intensidad diferente. Se trata entonces de un conexión serial en el cual las bobinas del motor van conectadas una a otra, suministrando una conexión trifásica a cada nodo.</a:t>
            </a:r>
            <a:endParaRPr/>
          </a:p>
          <a:p>
            <a:pPr indent="0" lvl="0" marL="0" marR="0" rtl="0" algn="l">
              <a:lnSpc>
                <a:spcPct val="8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p:txBody>
      </p:sp>
      <p:pic>
        <p:nvPicPr>
          <p:cNvPr id="397" name="Google Shape;397;p65"/>
          <p:cNvPicPr preferRelativeResize="0"/>
          <p:nvPr/>
        </p:nvPicPr>
        <p:blipFill rotWithShape="1">
          <a:blip r:embed="rId3">
            <a:alphaModFix/>
          </a:blip>
          <a:srcRect b="0" l="0" r="0" t="0"/>
          <a:stretch/>
        </p:blipFill>
        <p:spPr>
          <a:xfrm>
            <a:off x="6481599" y="2991730"/>
            <a:ext cx="3023096" cy="3173480"/>
          </a:xfrm>
          <a:prstGeom prst="rect">
            <a:avLst/>
          </a:prstGeom>
          <a:noFill/>
          <a:ln>
            <a:noFill/>
          </a:ln>
        </p:spPr>
      </p:pic>
      <p:sp>
        <p:nvSpPr>
          <p:cNvPr id="398" name="Google Shape;398;p65"/>
          <p:cNvSpPr txBox="1"/>
          <p:nvPr/>
        </p:nvSpPr>
        <p:spPr>
          <a:xfrm>
            <a:off x="748212" y="4135210"/>
            <a:ext cx="5855788" cy="1349047"/>
          </a:xfrm>
          <a:prstGeom prst="rect">
            <a:avLst/>
          </a:prstGeom>
          <a:noFill/>
          <a:ln>
            <a:noFill/>
          </a:ln>
        </p:spPr>
        <p:txBody>
          <a:bodyPr anchorCtr="0" anchor="t" bIns="45700" lIns="91425" spcFirstLastPara="1" rIns="91425" wrap="square" tIns="45700">
            <a:spAutoFit/>
          </a:bodyPr>
          <a:lstStyle/>
          <a:p>
            <a:pPr indent="-53000" lvl="0" marL="180000" marR="0" rtl="0" algn="l">
              <a:lnSpc>
                <a:spcPct val="80000"/>
              </a:lnSpc>
              <a:spcBef>
                <a:spcPts val="0"/>
              </a:spcBef>
              <a:spcAft>
                <a:spcPts val="0"/>
              </a:spcAft>
              <a:buClr>
                <a:srgbClr val="29754D"/>
              </a:buClr>
              <a:buSzPts val="2000"/>
              <a:buFont typeface="Arial"/>
              <a:buNone/>
            </a:pPr>
            <a:r>
              <a:t/>
            </a:r>
            <a:endParaRPr b="0" i="0" sz="2000" u="none" cap="none" strike="noStrike">
              <a:solidFill>
                <a:schemeClr val="dk1"/>
              </a:solidFill>
              <a:latin typeface="Calibri"/>
              <a:ea typeface="Calibri"/>
              <a:cs typeface="Calibri"/>
              <a:sym typeface="Calibri"/>
            </a:endParaRPr>
          </a:p>
          <a:p>
            <a:pPr indent="-180000" lvl="0" marL="180000" marR="0" rtl="0" algn="l">
              <a:lnSpc>
                <a:spcPct val="110000"/>
              </a:lnSpc>
              <a:spcBef>
                <a:spcPts val="0"/>
              </a:spcBef>
              <a:spcAft>
                <a:spcPts val="0"/>
              </a:spcAft>
              <a:buClr>
                <a:srgbClr val="29754D"/>
              </a:buClr>
              <a:buSzPts val="2000"/>
              <a:buFont typeface="Arial"/>
              <a:buChar char="•"/>
            </a:pPr>
            <a:r>
              <a:rPr b="0" i="0" lang="en-US" sz="2000" u="none" cap="none" strike="noStrike">
                <a:solidFill>
                  <a:schemeClr val="dk1"/>
                </a:solidFill>
                <a:latin typeface="Calibri"/>
                <a:ea typeface="Calibri"/>
                <a:cs typeface="Calibri"/>
                <a:sym typeface="Calibri"/>
              </a:rPr>
              <a:t>La configuración triángulo se utiliza cuando se requiere que un </a:t>
            </a:r>
            <a:r>
              <a:rPr b="1" i="0" lang="en-US" sz="2000" u="none" cap="none" strike="noStrike">
                <a:solidFill>
                  <a:schemeClr val="dk1"/>
                </a:solidFill>
                <a:latin typeface="Calibri"/>
                <a:ea typeface="Calibri"/>
                <a:cs typeface="Calibri"/>
                <a:sym typeface="Calibri"/>
              </a:rPr>
              <a:t>motor funcione con una corriente de arranque alta</a:t>
            </a:r>
            <a:r>
              <a:rPr b="0" i="0" lang="en-US"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2" name="Shape 402"/>
        <p:cNvGrpSpPr/>
        <p:nvPr/>
      </p:nvGrpSpPr>
      <p:grpSpPr>
        <a:xfrm>
          <a:off x="0" y="0"/>
          <a:ext cx="0" cy="0"/>
          <a:chOff x="0" y="0"/>
          <a:chExt cx="0" cy="0"/>
        </a:xfrm>
      </p:grpSpPr>
      <p:sp>
        <p:nvSpPr>
          <p:cNvPr id="403" name="Google Shape;403;p66"/>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MOTOR TRIFÁSICO</a:t>
            </a:r>
            <a:endParaRPr b="1" i="0" sz="1400" u="none" cap="none" strike="noStrike">
              <a:solidFill>
                <a:schemeClr val="dk1"/>
              </a:solidFill>
              <a:latin typeface="Calibri"/>
              <a:ea typeface="Calibri"/>
              <a:cs typeface="Calibri"/>
              <a:sym typeface="Calibri"/>
            </a:endParaRPr>
          </a:p>
        </p:txBody>
      </p:sp>
      <p:sp>
        <p:nvSpPr>
          <p:cNvPr id="404" name="Google Shape;404;p66"/>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CONEXIÓN</a:t>
            </a:r>
            <a:r>
              <a:rPr b="1" i="0" lang="en-US" sz="2800" u="none" cap="none" strike="noStrike">
                <a:solidFill>
                  <a:srgbClr val="29754D"/>
                </a:solidFill>
                <a:latin typeface="Calibri"/>
                <a:ea typeface="Calibri"/>
                <a:cs typeface="Calibri"/>
                <a:sym typeface="Calibri"/>
              </a:rPr>
              <a:t> DELTA O TRIÁNGULO</a:t>
            </a:r>
            <a:endParaRPr b="1" i="0" sz="2800" u="none" cap="none" strike="noStrike">
              <a:solidFill>
                <a:srgbClr val="29754D"/>
              </a:solidFill>
              <a:latin typeface="Calibri"/>
              <a:ea typeface="Calibri"/>
              <a:cs typeface="Calibri"/>
              <a:sym typeface="Calibri"/>
            </a:endParaRPr>
          </a:p>
        </p:txBody>
      </p:sp>
      <p:sp>
        <p:nvSpPr>
          <p:cNvPr id="405" name="Google Shape;405;p66"/>
          <p:cNvSpPr/>
          <p:nvPr/>
        </p:nvSpPr>
        <p:spPr>
          <a:xfrm>
            <a:off x="512763" y="1943100"/>
            <a:ext cx="8229600" cy="46355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06" name="Google Shape;406;p66"/>
          <p:cNvSpPr txBox="1"/>
          <p:nvPr/>
        </p:nvSpPr>
        <p:spPr>
          <a:xfrm>
            <a:off x="5218611" y="942119"/>
            <a:ext cx="8612778" cy="451365"/>
          </a:xfrm>
          <a:prstGeom prst="rect">
            <a:avLst/>
          </a:prstGeom>
          <a:noFill/>
          <a:ln>
            <a:noFill/>
          </a:ln>
        </p:spPr>
        <p:txBody>
          <a:bodyPr anchorCtr="0" anchor="t" bIns="45700" lIns="91425" spcFirstLastPara="1" rIns="91425" wrap="square" tIns="45700">
            <a:spAutoFit/>
          </a:bodyPr>
          <a:lstStyle/>
          <a:p>
            <a:pPr indent="-71000" lvl="0" marL="198000" marR="0" rtl="0" algn="l">
              <a:lnSpc>
                <a:spcPct val="12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407" name="Google Shape;407;p66"/>
          <p:cNvSpPr txBox="1"/>
          <p:nvPr/>
        </p:nvSpPr>
        <p:spPr>
          <a:xfrm>
            <a:off x="748212" y="2242910"/>
            <a:ext cx="7570288" cy="4010032"/>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rPr b="1" i="0" lang="en-US" sz="2000" u="none" cap="none" strike="noStrike">
                <a:solidFill>
                  <a:schemeClr val="dk1"/>
                </a:solidFill>
                <a:latin typeface="Calibri"/>
                <a:ea typeface="Calibri"/>
                <a:cs typeface="Calibri"/>
                <a:sym typeface="Calibri"/>
              </a:rPr>
              <a:t>VENTAJAS Y DESVENTAJAS</a:t>
            </a:r>
            <a:endParaRPr b="1" i="0" sz="1400" u="none" cap="none" strike="noStrike">
              <a:solidFill>
                <a:srgbClr val="000000"/>
              </a:solidFill>
              <a:latin typeface="Calibri"/>
              <a:ea typeface="Calibri"/>
              <a:cs typeface="Calibri"/>
              <a:sym typeface="Calibri"/>
            </a:endParaRPr>
          </a:p>
          <a:p>
            <a:pPr indent="-180000" lvl="0" marL="180000" marR="0" rtl="0" algn="just">
              <a:lnSpc>
                <a:spcPct val="110000"/>
              </a:lnSpc>
              <a:spcBef>
                <a:spcPts val="0"/>
              </a:spcBef>
              <a:spcAft>
                <a:spcPts val="0"/>
              </a:spcAft>
              <a:buNone/>
            </a:pPr>
            <a:r>
              <a:t/>
            </a:r>
            <a:endParaRPr b="0" i="0" sz="2000" u="none" cap="none" strike="noStrike">
              <a:solidFill>
                <a:schemeClr val="dk1"/>
              </a:solidFill>
              <a:latin typeface="Calibri"/>
              <a:ea typeface="Calibri"/>
              <a:cs typeface="Calibri"/>
              <a:sym typeface="Calibri"/>
            </a:endParaRPr>
          </a:p>
          <a:p>
            <a:pPr indent="-180000" lvl="0" marL="180000" marR="0" rtl="0" algn="l">
              <a:lnSpc>
                <a:spcPct val="110000"/>
              </a:lnSpc>
              <a:spcBef>
                <a:spcPts val="0"/>
              </a:spcBef>
              <a:spcAft>
                <a:spcPts val="0"/>
              </a:spcAft>
              <a:buClr>
                <a:srgbClr val="29754D"/>
              </a:buClr>
              <a:buSzPts val="2000"/>
              <a:buFont typeface="Arial"/>
              <a:buChar char="•"/>
            </a:pPr>
            <a:r>
              <a:rPr b="0" i="0" lang="en-US" sz="1900" u="none" cap="none" strike="noStrike">
                <a:solidFill>
                  <a:schemeClr val="dk1"/>
                </a:solidFill>
                <a:latin typeface="Calibri"/>
                <a:ea typeface="Calibri"/>
                <a:cs typeface="Calibri"/>
                <a:sym typeface="Calibri"/>
              </a:rPr>
              <a:t>La ventaja principal de la conexión delta o triángulo, es la habilidad que tiene esta configuración para </a:t>
            </a:r>
            <a:r>
              <a:rPr b="1" i="0" lang="en-US" sz="1900" u="none" cap="none" strike="noStrike">
                <a:solidFill>
                  <a:schemeClr val="dk1"/>
                </a:solidFill>
                <a:latin typeface="Calibri"/>
                <a:ea typeface="Calibri"/>
                <a:cs typeface="Calibri"/>
                <a:sym typeface="Calibri"/>
              </a:rPr>
              <a:t>no afectar el funcionamiento del sistema ante el fallo de alguna de las tres fuentes de alimentación</a:t>
            </a:r>
            <a:r>
              <a:rPr b="0" i="0" lang="en-US" sz="1900" u="none" cap="none" strike="noStrike">
                <a:solidFill>
                  <a:schemeClr val="dk1"/>
                </a:solidFill>
                <a:latin typeface="Calibri"/>
                <a:ea typeface="Calibri"/>
                <a:cs typeface="Calibri"/>
                <a:sym typeface="Calibri"/>
              </a:rPr>
              <a:t>.</a:t>
            </a:r>
            <a:endParaRPr b="0" i="0" sz="1900" u="none" cap="none" strike="noStrike">
              <a:solidFill>
                <a:schemeClr val="dk1"/>
              </a:solidFill>
              <a:latin typeface="Calibri"/>
              <a:ea typeface="Calibri"/>
              <a:cs typeface="Calibri"/>
              <a:sym typeface="Calibri"/>
            </a:endParaRPr>
          </a:p>
          <a:p>
            <a:pPr indent="-53000" lvl="0" marL="180000" marR="0" rtl="0" algn="l">
              <a:lnSpc>
                <a:spcPct val="60000"/>
              </a:lnSpc>
              <a:spcBef>
                <a:spcPts val="0"/>
              </a:spcBef>
              <a:spcAft>
                <a:spcPts val="0"/>
              </a:spcAft>
              <a:buClr>
                <a:srgbClr val="29754D"/>
              </a:buClr>
              <a:buSzPts val="2000"/>
              <a:buFont typeface="Arial"/>
              <a:buNone/>
            </a:pPr>
            <a:r>
              <a:t/>
            </a:r>
            <a:endParaRPr b="0" i="0" sz="1900" u="none" cap="none" strike="noStrike">
              <a:solidFill>
                <a:schemeClr val="dk1"/>
              </a:solidFill>
              <a:latin typeface="Calibri"/>
              <a:ea typeface="Calibri"/>
              <a:cs typeface="Calibri"/>
              <a:sym typeface="Calibri"/>
            </a:endParaRPr>
          </a:p>
          <a:p>
            <a:pPr indent="-180000" lvl="0" marL="180000" marR="0" rtl="0" algn="l">
              <a:lnSpc>
                <a:spcPct val="110000"/>
              </a:lnSpc>
              <a:spcBef>
                <a:spcPts val="0"/>
              </a:spcBef>
              <a:spcAft>
                <a:spcPts val="0"/>
              </a:spcAft>
              <a:buClr>
                <a:srgbClr val="29754D"/>
              </a:buClr>
              <a:buSzPts val="2000"/>
              <a:buFont typeface="Arial"/>
              <a:buChar char="•"/>
            </a:pPr>
            <a:r>
              <a:rPr b="0" i="0" lang="en-US" sz="1900" u="none" cap="none" strike="noStrike">
                <a:solidFill>
                  <a:schemeClr val="dk1"/>
                </a:solidFill>
                <a:latin typeface="Calibri"/>
                <a:ea typeface="Calibri"/>
                <a:cs typeface="Calibri"/>
                <a:sym typeface="Calibri"/>
              </a:rPr>
              <a:t>Es por esta razón que entre a conexiones estrella y triángulo, la última es considerada como </a:t>
            </a:r>
            <a:r>
              <a:rPr b="1" i="0" lang="en-US" sz="1900" u="none" cap="none" strike="noStrike">
                <a:solidFill>
                  <a:schemeClr val="dk1"/>
                </a:solidFill>
                <a:latin typeface="Calibri"/>
                <a:ea typeface="Calibri"/>
                <a:cs typeface="Calibri"/>
                <a:sym typeface="Calibri"/>
              </a:rPr>
              <a:t>más confiable</a:t>
            </a:r>
            <a:r>
              <a:rPr b="0" i="0" lang="en-US" sz="1900" u="none" cap="none" strike="noStrike">
                <a:solidFill>
                  <a:schemeClr val="dk1"/>
                </a:solidFill>
                <a:latin typeface="Calibri"/>
                <a:ea typeface="Calibri"/>
                <a:cs typeface="Calibri"/>
                <a:sym typeface="Calibri"/>
              </a:rPr>
              <a:t>, </a:t>
            </a:r>
            <a:r>
              <a:rPr b="1" i="0" lang="en-US" sz="1900" u="none" cap="none" strike="noStrike">
                <a:solidFill>
                  <a:schemeClr val="dk1"/>
                </a:solidFill>
                <a:latin typeface="Calibri"/>
                <a:ea typeface="Calibri"/>
                <a:cs typeface="Calibri"/>
                <a:sym typeface="Calibri"/>
              </a:rPr>
              <a:t>aunque genera corrientes de mayor intensidad</a:t>
            </a:r>
            <a:r>
              <a:rPr b="0" i="0" lang="en-US" sz="1900" u="none" cap="none" strike="noStrike">
                <a:solidFill>
                  <a:schemeClr val="dk1"/>
                </a:solidFill>
                <a:latin typeface="Calibri"/>
                <a:ea typeface="Calibri"/>
                <a:cs typeface="Calibri"/>
                <a:sym typeface="Calibri"/>
              </a:rPr>
              <a:t>.</a:t>
            </a:r>
            <a:endParaRPr b="0" i="0" sz="1900" u="none" cap="none" strike="noStrike">
              <a:solidFill>
                <a:schemeClr val="dk1"/>
              </a:solidFill>
              <a:latin typeface="Calibri"/>
              <a:ea typeface="Calibri"/>
              <a:cs typeface="Calibri"/>
              <a:sym typeface="Calibri"/>
            </a:endParaRPr>
          </a:p>
          <a:p>
            <a:pPr indent="-53000" lvl="0" marL="180000" marR="0" rtl="0" algn="l">
              <a:lnSpc>
                <a:spcPct val="60000"/>
              </a:lnSpc>
              <a:spcBef>
                <a:spcPts val="0"/>
              </a:spcBef>
              <a:spcAft>
                <a:spcPts val="0"/>
              </a:spcAft>
              <a:buClr>
                <a:srgbClr val="29754D"/>
              </a:buClr>
              <a:buSzPts val="2000"/>
              <a:buFont typeface="Arial"/>
              <a:buNone/>
            </a:pPr>
            <a:r>
              <a:t/>
            </a:r>
            <a:endParaRPr b="0" i="0" sz="1900" u="none" cap="none" strike="noStrike">
              <a:solidFill>
                <a:schemeClr val="dk1"/>
              </a:solidFill>
              <a:latin typeface="Calibri"/>
              <a:ea typeface="Calibri"/>
              <a:cs typeface="Calibri"/>
              <a:sym typeface="Calibri"/>
            </a:endParaRPr>
          </a:p>
          <a:p>
            <a:pPr indent="-180000" lvl="0" marL="180000" marR="0" rtl="0" algn="l">
              <a:lnSpc>
                <a:spcPct val="110000"/>
              </a:lnSpc>
              <a:spcBef>
                <a:spcPts val="0"/>
              </a:spcBef>
              <a:spcAft>
                <a:spcPts val="0"/>
              </a:spcAft>
              <a:buClr>
                <a:srgbClr val="29754D"/>
              </a:buClr>
              <a:buSzPts val="2000"/>
              <a:buFont typeface="Arial"/>
              <a:buChar char="•"/>
            </a:pPr>
            <a:r>
              <a:rPr b="0" i="0" lang="en-US" sz="1900" u="none" cap="none" strike="noStrike">
                <a:solidFill>
                  <a:schemeClr val="dk1"/>
                </a:solidFill>
                <a:latin typeface="Calibri"/>
                <a:ea typeface="Calibri"/>
                <a:cs typeface="Calibri"/>
                <a:sym typeface="Calibri"/>
              </a:rPr>
              <a:t>Con una configuración en triángulo, se tiene un gasto mayor de corriente, pero se </a:t>
            </a:r>
            <a:r>
              <a:rPr b="1" i="0" lang="en-US" sz="1900" u="none" cap="none" strike="noStrike">
                <a:solidFill>
                  <a:schemeClr val="dk1"/>
                </a:solidFill>
                <a:latin typeface="Calibri"/>
                <a:ea typeface="Calibri"/>
                <a:cs typeface="Calibri"/>
                <a:sym typeface="Calibri"/>
              </a:rPr>
              <a:t>genera una potencia equivalente que permite un movimiento más rápido en el rotor</a:t>
            </a:r>
            <a:r>
              <a:rPr b="0" i="0" lang="en-US" sz="1900" u="none" cap="none" strike="noStrike">
                <a:solidFill>
                  <a:schemeClr val="dk1"/>
                </a:solidFill>
                <a:latin typeface="Calibri"/>
                <a:ea typeface="Calibri"/>
                <a:cs typeface="Calibri"/>
                <a:sym typeface="Calibri"/>
              </a:rPr>
              <a:t>.</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67"/>
          <p:cNvSpPr/>
          <p:nvPr/>
        </p:nvSpPr>
        <p:spPr>
          <a:xfrm>
            <a:off x="512763" y="2171700"/>
            <a:ext cx="8229600" cy="42926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13" name="Google Shape;413;p67"/>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MOTOR TRIFÁSICO</a:t>
            </a:r>
            <a:endParaRPr b="1" i="0" sz="1400" u="none" cap="none" strike="noStrike">
              <a:solidFill>
                <a:schemeClr val="dk1"/>
              </a:solidFill>
              <a:latin typeface="Calibri"/>
              <a:ea typeface="Calibri"/>
              <a:cs typeface="Calibri"/>
              <a:sym typeface="Calibri"/>
            </a:endParaRPr>
          </a:p>
        </p:txBody>
      </p:sp>
      <p:sp>
        <p:nvSpPr>
          <p:cNvPr id="414" name="Google Shape;414;p67"/>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COMBINACIÓN DE</a:t>
            </a:r>
            <a:r>
              <a:rPr b="1" i="0" lang="en-US" sz="2800" u="none" cap="none" strike="noStrike">
                <a:solidFill>
                  <a:srgbClr val="29754D"/>
                </a:solidFill>
                <a:latin typeface="Calibri"/>
                <a:ea typeface="Calibri"/>
                <a:cs typeface="Calibri"/>
                <a:sym typeface="Calibri"/>
              </a:rPr>
              <a:t> AMBOS TIPOS DE CONEXIÓN</a:t>
            </a:r>
            <a:endParaRPr b="1" i="0" sz="2800" u="none" cap="none" strike="noStrike">
              <a:solidFill>
                <a:srgbClr val="29754D"/>
              </a:solidFill>
              <a:latin typeface="Calibri"/>
              <a:ea typeface="Calibri"/>
              <a:cs typeface="Calibri"/>
              <a:sym typeface="Calibri"/>
            </a:endParaRPr>
          </a:p>
        </p:txBody>
      </p:sp>
      <p:sp>
        <p:nvSpPr>
          <p:cNvPr id="415" name="Google Shape;415;p67"/>
          <p:cNvSpPr txBox="1"/>
          <p:nvPr/>
        </p:nvSpPr>
        <p:spPr>
          <a:xfrm>
            <a:off x="5218611" y="942119"/>
            <a:ext cx="8612778" cy="451365"/>
          </a:xfrm>
          <a:prstGeom prst="rect">
            <a:avLst/>
          </a:prstGeom>
          <a:noFill/>
          <a:ln>
            <a:noFill/>
          </a:ln>
        </p:spPr>
        <p:txBody>
          <a:bodyPr anchorCtr="0" anchor="t" bIns="45700" lIns="91425" spcFirstLastPara="1" rIns="91425" wrap="square" tIns="45700">
            <a:spAutoFit/>
          </a:bodyPr>
          <a:lstStyle/>
          <a:p>
            <a:pPr indent="-71000" lvl="0" marL="198000" marR="0" rtl="0" algn="l">
              <a:lnSpc>
                <a:spcPct val="12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sp>
        <p:nvSpPr>
          <p:cNvPr id="416" name="Google Shape;416;p67"/>
          <p:cNvSpPr/>
          <p:nvPr/>
        </p:nvSpPr>
        <p:spPr>
          <a:xfrm>
            <a:off x="791583" y="2522310"/>
            <a:ext cx="7476117" cy="3654550"/>
          </a:xfrm>
          <a:prstGeom prst="rect">
            <a:avLst/>
          </a:prstGeom>
          <a:noFill/>
          <a:ln>
            <a:noFill/>
          </a:ln>
        </p:spPr>
        <p:txBody>
          <a:bodyPr anchorCtr="0" anchor="t" bIns="45700" lIns="91425" spcFirstLastPara="1" rIns="91425" wrap="square" tIns="45700">
            <a:spAutoFit/>
          </a:bodyPr>
          <a:lstStyle/>
          <a:p>
            <a:pPr indent="-162000" lvl="0" marL="162000" marR="0" rtl="0" algn="l">
              <a:lnSpc>
                <a:spcPct val="110000"/>
              </a:lnSpc>
              <a:spcBef>
                <a:spcPts val="0"/>
              </a:spcBef>
              <a:spcAft>
                <a:spcPts val="0"/>
              </a:spcAft>
              <a:buClr>
                <a:srgbClr val="29754D"/>
              </a:buClr>
              <a:buSzPts val="2000"/>
              <a:buFont typeface="Arial"/>
              <a:buChar char="•"/>
            </a:pPr>
            <a:r>
              <a:rPr b="0" i="0" lang="en-US" sz="1900" u="none" cap="none" strike="noStrike">
                <a:solidFill>
                  <a:schemeClr val="dk1"/>
                </a:solidFill>
                <a:latin typeface="Calibri"/>
                <a:ea typeface="Calibri"/>
                <a:cs typeface="Calibri"/>
                <a:sym typeface="Calibri"/>
              </a:rPr>
              <a:t>La conexión estrella y triángulo funciona utilizando un arranque con estrella para luego realizar un cambio hacia la posición de triángulo.</a:t>
            </a:r>
            <a:endParaRPr b="0" i="0" sz="1900" u="none" cap="none" strike="noStrike">
              <a:solidFill>
                <a:schemeClr val="dk1"/>
              </a:solidFill>
              <a:latin typeface="Calibri"/>
              <a:ea typeface="Calibri"/>
              <a:cs typeface="Calibri"/>
              <a:sym typeface="Calibri"/>
            </a:endParaRPr>
          </a:p>
          <a:p>
            <a:pPr indent="-34999" lvl="0" marL="162000" marR="0" rtl="0" algn="l">
              <a:lnSpc>
                <a:spcPct val="60000"/>
              </a:lnSpc>
              <a:spcBef>
                <a:spcPts val="0"/>
              </a:spcBef>
              <a:spcAft>
                <a:spcPts val="0"/>
              </a:spcAft>
              <a:buClr>
                <a:srgbClr val="29754D"/>
              </a:buClr>
              <a:buSzPts val="2000"/>
              <a:buFont typeface="Arial"/>
              <a:buNone/>
            </a:pPr>
            <a:r>
              <a:t/>
            </a:r>
            <a:endParaRPr b="0" i="0" sz="1900" u="none" cap="none" strike="noStrike">
              <a:solidFill>
                <a:schemeClr val="dk1"/>
              </a:solidFill>
              <a:latin typeface="Calibri"/>
              <a:ea typeface="Calibri"/>
              <a:cs typeface="Calibri"/>
              <a:sym typeface="Calibri"/>
            </a:endParaRPr>
          </a:p>
          <a:p>
            <a:pPr indent="-162000" lvl="0" marL="162000" marR="0" rtl="0" algn="l">
              <a:lnSpc>
                <a:spcPct val="110000"/>
              </a:lnSpc>
              <a:spcBef>
                <a:spcPts val="0"/>
              </a:spcBef>
              <a:spcAft>
                <a:spcPts val="0"/>
              </a:spcAft>
              <a:buClr>
                <a:srgbClr val="29754D"/>
              </a:buClr>
              <a:buSzPts val="2000"/>
              <a:buFont typeface="Arial"/>
              <a:buChar char="•"/>
            </a:pPr>
            <a:r>
              <a:rPr b="0" i="0" lang="en-US" sz="1900" u="none" cap="none" strike="noStrike">
                <a:solidFill>
                  <a:schemeClr val="dk1"/>
                </a:solidFill>
                <a:latin typeface="Calibri"/>
                <a:ea typeface="Calibri"/>
                <a:cs typeface="Calibri"/>
                <a:sym typeface="Calibri"/>
              </a:rPr>
              <a:t>Dicha composición permite que el motor tenga un arranque ligero con un voltaje y corriente menor, sin sacrificar potencia en el inicio, para luego terminar en la configuración de triángulo y mantener la velocidad del rotor.</a:t>
            </a:r>
            <a:endParaRPr/>
          </a:p>
          <a:p>
            <a:pPr indent="-34999" lvl="0" marL="162000" marR="0" rtl="0" algn="l">
              <a:lnSpc>
                <a:spcPct val="60000"/>
              </a:lnSpc>
              <a:spcBef>
                <a:spcPts val="0"/>
              </a:spcBef>
              <a:spcAft>
                <a:spcPts val="0"/>
              </a:spcAft>
              <a:buClr>
                <a:srgbClr val="29754D"/>
              </a:buClr>
              <a:buSzPts val="2000"/>
              <a:buFont typeface="Arial"/>
              <a:buNone/>
            </a:pPr>
            <a:r>
              <a:t/>
            </a:r>
            <a:endParaRPr b="0" i="0" sz="1900" u="none" cap="none" strike="noStrike">
              <a:solidFill>
                <a:schemeClr val="dk1"/>
              </a:solidFill>
              <a:latin typeface="Calibri"/>
              <a:ea typeface="Calibri"/>
              <a:cs typeface="Calibri"/>
              <a:sym typeface="Calibri"/>
            </a:endParaRPr>
          </a:p>
          <a:p>
            <a:pPr indent="-162000" lvl="0" marL="162000" marR="0" rtl="0" algn="l">
              <a:lnSpc>
                <a:spcPct val="110000"/>
              </a:lnSpc>
              <a:spcBef>
                <a:spcPts val="0"/>
              </a:spcBef>
              <a:spcAft>
                <a:spcPts val="0"/>
              </a:spcAft>
              <a:buClr>
                <a:srgbClr val="29754D"/>
              </a:buClr>
              <a:buSzPts val="2000"/>
              <a:buFont typeface="Arial"/>
              <a:buChar char="•"/>
            </a:pPr>
            <a:r>
              <a:rPr b="0" i="0" lang="en-US" sz="1900" u="none" cap="none" strike="noStrike">
                <a:solidFill>
                  <a:schemeClr val="dk1"/>
                </a:solidFill>
                <a:latin typeface="Calibri"/>
                <a:ea typeface="Calibri"/>
                <a:cs typeface="Calibri"/>
                <a:sym typeface="Calibri"/>
              </a:rPr>
              <a:t>De esta forma se consigue que el funcionamiento del motor trifásico tenga un inicio más suave, al igual que las siguientes etapas, y un mejor rendimiento del mismo. Así se logra disminuir en gran medida las posibilidades de sobrecarga en el corto plazo.</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68"/>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MOTOR TRIFÁSICO</a:t>
            </a:r>
            <a:endParaRPr b="1" i="0" sz="1400" u="none" cap="none" strike="noStrike">
              <a:solidFill>
                <a:schemeClr val="dk1"/>
              </a:solidFill>
              <a:latin typeface="Calibri"/>
              <a:ea typeface="Calibri"/>
              <a:cs typeface="Calibri"/>
              <a:sym typeface="Calibri"/>
            </a:endParaRPr>
          </a:p>
        </p:txBody>
      </p:sp>
      <p:sp>
        <p:nvSpPr>
          <p:cNvPr id="422" name="Google Shape;422;p68"/>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COMBINACIÓN DE</a:t>
            </a:r>
            <a:r>
              <a:rPr b="1" i="0" lang="en-US" sz="2800" u="none" cap="none" strike="noStrike">
                <a:solidFill>
                  <a:srgbClr val="29754D"/>
                </a:solidFill>
                <a:latin typeface="Calibri"/>
                <a:ea typeface="Calibri"/>
                <a:cs typeface="Calibri"/>
                <a:sym typeface="Calibri"/>
              </a:rPr>
              <a:t> AMBOS TIPOS DE CONEXIÓN</a:t>
            </a:r>
            <a:endParaRPr b="1" i="0" sz="2800" u="none" cap="none" strike="noStrike">
              <a:solidFill>
                <a:srgbClr val="29754D"/>
              </a:solidFill>
              <a:latin typeface="Calibri"/>
              <a:ea typeface="Calibri"/>
              <a:cs typeface="Calibri"/>
              <a:sym typeface="Calibri"/>
            </a:endParaRPr>
          </a:p>
        </p:txBody>
      </p:sp>
      <p:sp>
        <p:nvSpPr>
          <p:cNvPr id="423" name="Google Shape;423;p68"/>
          <p:cNvSpPr/>
          <p:nvPr/>
        </p:nvSpPr>
        <p:spPr>
          <a:xfrm>
            <a:off x="512762" y="2413000"/>
            <a:ext cx="7577137" cy="34544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24" name="Google Shape;424;p68"/>
          <p:cNvPicPr preferRelativeResize="0"/>
          <p:nvPr/>
        </p:nvPicPr>
        <p:blipFill rotWithShape="1">
          <a:blip r:embed="rId3">
            <a:alphaModFix/>
          </a:blip>
          <a:srcRect b="0" l="0" r="0" t="0"/>
          <a:stretch/>
        </p:blipFill>
        <p:spPr>
          <a:xfrm>
            <a:off x="6481599" y="2991730"/>
            <a:ext cx="3023096" cy="3173480"/>
          </a:xfrm>
          <a:prstGeom prst="rect">
            <a:avLst/>
          </a:prstGeom>
          <a:noFill/>
          <a:ln>
            <a:noFill/>
          </a:ln>
        </p:spPr>
      </p:pic>
      <p:sp>
        <p:nvSpPr>
          <p:cNvPr id="425" name="Google Shape;425;p68"/>
          <p:cNvSpPr/>
          <p:nvPr/>
        </p:nvSpPr>
        <p:spPr>
          <a:xfrm>
            <a:off x="774887" y="2819862"/>
            <a:ext cx="6120366" cy="2457043"/>
          </a:xfrm>
          <a:prstGeom prst="rect">
            <a:avLst/>
          </a:prstGeom>
          <a:noFill/>
          <a:ln>
            <a:noFill/>
          </a:ln>
        </p:spPr>
        <p:txBody>
          <a:bodyPr anchorCtr="0" anchor="t" bIns="45700" lIns="91425" spcFirstLastPara="1" rIns="91425" wrap="square" tIns="45700">
            <a:spAutoFit/>
          </a:bodyPr>
          <a:lstStyle/>
          <a:p>
            <a:pPr indent="-198000" lvl="0" marL="198000" marR="0" rtl="0" algn="just">
              <a:lnSpc>
                <a:spcPct val="110000"/>
              </a:lnSpc>
              <a:spcBef>
                <a:spcPts val="0"/>
              </a:spcBef>
              <a:spcAft>
                <a:spcPts val="0"/>
              </a:spcAft>
              <a:buClr>
                <a:srgbClr val="C73E32"/>
              </a:buClr>
              <a:buSzPts val="2000"/>
              <a:buFont typeface="Arial"/>
              <a:buChar char="•"/>
            </a:pPr>
            <a:r>
              <a:rPr b="0" i="0" lang="en-US" sz="2000" u="none" cap="none" strike="noStrike">
                <a:solidFill>
                  <a:schemeClr val="dk1"/>
                </a:solidFill>
                <a:latin typeface="Calibri"/>
                <a:ea typeface="Calibri"/>
                <a:cs typeface="Calibri"/>
                <a:sym typeface="Calibri"/>
              </a:rPr>
              <a:t>Es importante mencionar que en la partida un motor puede multiplicar la corriente, varias veces, cinco, siete o hasta diez veces, la corriente nominal.</a:t>
            </a:r>
            <a:endParaRPr b="0" i="0" sz="2000" u="none" cap="none" strike="noStrike">
              <a:solidFill>
                <a:srgbClr val="000000"/>
              </a:solidFill>
              <a:latin typeface="Calibri"/>
              <a:ea typeface="Calibri"/>
              <a:cs typeface="Calibri"/>
              <a:sym typeface="Calibri"/>
            </a:endParaRPr>
          </a:p>
          <a:p>
            <a:pPr indent="-71000" lvl="0" marL="198000" marR="0" rtl="0" algn="just">
              <a:lnSpc>
                <a:spcPct val="110000"/>
              </a:lnSpc>
              <a:spcBef>
                <a:spcPts val="0"/>
              </a:spcBef>
              <a:spcAft>
                <a:spcPts val="0"/>
              </a:spcAft>
              <a:buClr>
                <a:srgbClr val="C73E32"/>
              </a:buClr>
              <a:buSzPts val="2000"/>
              <a:buFont typeface="Arial"/>
              <a:buNone/>
            </a:pPr>
            <a:r>
              <a:t/>
            </a:r>
            <a:endParaRPr b="0" i="0" sz="2000" u="none" cap="none" strike="noStrike">
              <a:solidFill>
                <a:schemeClr val="dk1"/>
              </a:solidFill>
              <a:latin typeface="Calibri"/>
              <a:ea typeface="Calibri"/>
              <a:cs typeface="Calibri"/>
              <a:sym typeface="Calibri"/>
            </a:endParaRPr>
          </a:p>
          <a:p>
            <a:pPr indent="-198000" lvl="0" marL="198000" marR="0" rtl="0" algn="just">
              <a:lnSpc>
                <a:spcPct val="110000"/>
              </a:lnSpc>
              <a:spcBef>
                <a:spcPts val="0"/>
              </a:spcBef>
              <a:spcAft>
                <a:spcPts val="0"/>
              </a:spcAft>
              <a:buClr>
                <a:srgbClr val="C73E32"/>
              </a:buClr>
              <a:buSzPts val="2000"/>
              <a:buFont typeface="Arial"/>
              <a:buChar char="•"/>
            </a:pPr>
            <a:r>
              <a:rPr b="0" i="0" lang="en-US" sz="2000" u="none" cap="none" strike="noStrike">
                <a:solidFill>
                  <a:schemeClr val="dk1"/>
                </a:solidFill>
                <a:latin typeface="Calibri"/>
                <a:ea typeface="Calibri"/>
                <a:cs typeface="Calibri"/>
                <a:sym typeface="Calibri"/>
              </a:rPr>
              <a:t>Esta es una de las principales razones de usar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partidas en estrella triángulo o variadores </a:t>
            </a:r>
            <a:br>
              <a:rPr b="0" i="0" lang="en-US" sz="2000" u="none" cap="none" strike="noStrike">
                <a:solidFill>
                  <a:schemeClr val="dk1"/>
                </a:solidFill>
                <a:latin typeface="Calibri"/>
                <a:ea typeface="Calibri"/>
                <a:cs typeface="Calibri"/>
                <a:sym typeface="Calibri"/>
              </a:rPr>
            </a:br>
            <a:r>
              <a:rPr b="0" i="0" lang="en-US" sz="2000" u="none" cap="none" strike="noStrike">
                <a:solidFill>
                  <a:schemeClr val="dk1"/>
                </a:solidFill>
                <a:latin typeface="Calibri"/>
                <a:ea typeface="Calibri"/>
                <a:cs typeface="Calibri"/>
                <a:sym typeface="Calibri"/>
              </a:rPr>
              <a:t>de frecuencia para la partida de motores.</a:t>
            </a:r>
            <a:endParaRPr b="0" i="0" sz="2000" u="none" cap="none" strike="noStrik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sp>
        <p:nvSpPr>
          <p:cNvPr id="430" name="Google Shape;430;p69"/>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MOTOR TRIFÁSICO</a:t>
            </a:r>
            <a:endParaRPr b="1" i="0" sz="1400" u="none" cap="none" strike="noStrike">
              <a:solidFill>
                <a:schemeClr val="dk1"/>
              </a:solidFill>
              <a:latin typeface="Calibri"/>
              <a:ea typeface="Calibri"/>
              <a:cs typeface="Calibri"/>
              <a:sym typeface="Calibri"/>
            </a:endParaRPr>
          </a:p>
        </p:txBody>
      </p:sp>
      <p:sp>
        <p:nvSpPr>
          <p:cNvPr id="431" name="Google Shape;431;p69"/>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CONEXIÓN</a:t>
            </a:r>
            <a:r>
              <a:rPr b="1" i="0" lang="en-US" sz="2800" u="none" cap="none" strike="noStrike">
                <a:solidFill>
                  <a:srgbClr val="29754D"/>
                </a:solidFill>
                <a:latin typeface="Calibri"/>
                <a:ea typeface="Calibri"/>
                <a:cs typeface="Calibri"/>
                <a:sym typeface="Calibri"/>
              </a:rPr>
              <a:t> ESTRELLA Y TRIÁNGULO</a:t>
            </a:r>
            <a:endParaRPr b="1" i="0" sz="2800" u="none" cap="none" strike="noStrike">
              <a:solidFill>
                <a:srgbClr val="29754D"/>
              </a:solidFill>
              <a:latin typeface="Calibri"/>
              <a:ea typeface="Calibri"/>
              <a:cs typeface="Calibri"/>
              <a:sym typeface="Calibri"/>
            </a:endParaRPr>
          </a:p>
        </p:txBody>
      </p:sp>
      <p:sp>
        <p:nvSpPr>
          <p:cNvPr id="432" name="Google Shape;432;p69"/>
          <p:cNvSpPr/>
          <p:nvPr/>
        </p:nvSpPr>
        <p:spPr>
          <a:xfrm>
            <a:off x="512762" y="1943100"/>
            <a:ext cx="8529637" cy="46355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33" name="Google Shape;433;p69"/>
          <p:cNvSpPr txBox="1"/>
          <p:nvPr/>
        </p:nvSpPr>
        <p:spPr>
          <a:xfrm>
            <a:off x="5218611" y="942119"/>
            <a:ext cx="8612778" cy="451365"/>
          </a:xfrm>
          <a:prstGeom prst="rect">
            <a:avLst/>
          </a:prstGeom>
          <a:noFill/>
          <a:ln>
            <a:noFill/>
          </a:ln>
        </p:spPr>
        <p:txBody>
          <a:bodyPr anchorCtr="0" anchor="t" bIns="45700" lIns="91425" spcFirstLastPara="1" rIns="91425" wrap="square" tIns="45700">
            <a:spAutoFit/>
          </a:bodyPr>
          <a:lstStyle/>
          <a:p>
            <a:pPr indent="-71000" lvl="0" marL="198000" marR="0" rtl="0" algn="l">
              <a:lnSpc>
                <a:spcPct val="12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36.pdf" id="434" name="Google Shape;434;p69"/>
          <p:cNvPicPr preferRelativeResize="0"/>
          <p:nvPr/>
        </p:nvPicPr>
        <p:blipFill rotWithShape="1">
          <a:blip r:embed="rId3">
            <a:alphaModFix/>
          </a:blip>
          <a:srcRect b="0" l="0" r="0" t="0"/>
          <a:stretch/>
        </p:blipFill>
        <p:spPr>
          <a:xfrm>
            <a:off x="698507" y="2273302"/>
            <a:ext cx="8102600" cy="39751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8" name="Shape 438"/>
        <p:cNvGrpSpPr/>
        <p:nvPr/>
      </p:nvGrpSpPr>
      <p:grpSpPr>
        <a:xfrm>
          <a:off x="0" y="0"/>
          <a:ext cx="0" cy="0"/>
          <a:chOff x="0" y="0"/>
          <a:chExt cx="0" cy="0"/>
        </a:xfrm>
      </p:grpSpPr>
      <p:sp>
        <p:nvSpPr>
          <p:cNvPr id="439" name="Google Shape;439;p70"/>
          <p:cNvSpPr/>
          <p:nvPr/>
        </p:nvSpPr>
        <p:spPr>
          <a:xfrm>
            <a:off x="447681" y="1023886"/>
            <a:ext cx="9030789" cy="28978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1400" u="none" cap="none" strike="noStrike">
                <a:solidFill>
                  <a:schemeClr val="dk1"/>
                </a:solidFill>
                <a:latin typeface="Calibri"/>
                <a:ea typeface="Calibri"/>
                <a:cs typeface="Calibri"/>
                <a:sym typeface="Calibri"/>
              </a:rPr>
              <a:t>MOTOR TRIFÁSICO</a:t>
            </a:r>
            <a:endParaRPr b="1" i="0" sz="1400" u="none" cap="none" strike="noStrike">
              <a:solidFill>
                <a:schemeClr val="dk1"/>
              </a:solidFill>
              <a:latin typeface="Calibri"/>
              <a:ea typeface="Calibri"/>
              <a:cs typeface="Calibri"/>
              <a:sym typeface="Calibri"/>
            </a:endParaRPr>
          </a:p>
        </p:txBody>
      </p:sp>
      <p:sp>
        <p:nvSpPr>
          <p:cNvPr id="440" name="Google Shape;440;p70"/>
          <p:cNvSpPr/>
          <p:nvPr/>
        </p:nvSpPr>
        <p:spPr>
          <a:xfrm>
            <a:off x="447681" y="1239786"/>
            <a:ext cx="9030789" cy="52318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C73E32"/>
                </a:solidFill>
                <a:latin typeface="Calibri"/>
                <a:ea typeface="Calibri"/>
                <a:cs typeface="Calibri"/>
                <a:sym typeface="Calibri"/>
              </a:rPr>
              <a:t>CONEXIÓN</a:t>
            </a:r>
            <a:r>
              <a:rPr b="1" i="0" lang="en-US" sz="2800" u="none" cap="none" strike="noStrike">
                <a:solidFill>
                  <a:srgbClr val="29754D"/>
                </a:solidFill>
                <a:latin typeface="Calibri"/>
                <a:ea typeface="Calibri"/>
                <a:cs typeface="Calibri"/>
                <a:sym typeface="Calibri"/>
              </a:rPr>
              <a:t> ESTRELLA Y TRIÁNGULO</a:t>
            </a:r>
            <a:endParaRPr b="1" i="0" sz="2800" u="none" cap="none" strike="noStrike">
              <a:solidFill>
                <a:srgbClr val="29754D"/>
              </a:solidFill>
              <a:latin typeface="Calibri"/>
              <a:ea typeface="Calibri"/>
              <a:cs typeface="Calibri"/>
              <a:sym typeface="Calibri"/>
            </a:endParaRPr>
          </a:p>
        </p:txBody>
      </p:sp>
      <p:sp>
        <p:nvSpPr>
          <p:cNvPr id="441" name="Google Shape;441;p70"/>
          <p:cNvSpPr/>
          <p:nvPr/>
        </p:nvSpPr>
        <p:spPr>
          <a:xfrm>
            <a:off x="512762" y="1943100"/>
            <a:ext cx="8529637" cy="46355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2" name="Google Shape;442;p70"/>
          <p:cNvSpPr txBox="1"/>
          <p:nvPr/>
        </p:nvSpPr>
        <p:spPr>
          <a:xfrm>
            <a:off x="5218611" y="942119"/>
            <a:ext cx="8612778" cy="451365"/>
          </a:xfrm>
          <a:prstGeom prst="rect">
            <a:avLst/>
          </a:prstGeom>
          <a:noFill/>
          <a:ln>
            <a:noFill/>
          </a:ln>
        </p:spPr>
        <p:txBody>
          <a:bodyPr anchorCtr="0" anchor="t" bIns="45700" lIns="91425" spcFirstLastPara="1" rIns="91425" wrap="square" tIns="45700">
            <a:spAutoFit/>
          </a:bodyPr>
          <a:lstStyle/>
          <a:p>
            <a:pPr indent="-71000" lvl="0" marL="198000" marR="0" rtl="0" algn="l">
              <a:lnSpc>
                <a:spcPct val="12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descr="P37.pdf" id="443" name="Google Shape;443;p70"/>
          <p:cNvPicPr preferRelativeResize="0"/>
          <p:nvPr/>
        </p:nvPicPr>
        <p:blipFill rotWithShape="1">
          <a:blip r:embed="rId3">
            <a:alphaModFix/>
          </a:blip>
          <a:srcRect b="0" l="0" r="0" t="0"/>
          <a:stretch/>
        </p:blipFill>
        <p:spPr>
          <a:xfrm>
            <a:off x="501958" y="2302935"/>
            <a:ext cx="8561605" cy="4077579"/>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7" name="Shape 447"/>
        <p:cNvGrpSpPr/>
        <p:nvPr/>
      </p:nvGrpSpPr>
      <p:grpSpPr>
        <a:xfrm>
          <a:off x="0" y="0"/>
          <a:ext cx="0" cy="0"/>
          <a:chOff x="0" y="0"/>
          <a:chExt cx="0" cy="0"/>
        </a:xfrm>
      </p:grpSpPr>
      <p:sp>
        <p:nvSpPr>
          <p:cNvPr id="448" name="Google Shape;448;p71"/>
          <p:cNvSpPr/>
          <p:nvPr/>
        </p:nvSpPr>
        <p:spPr>
          <a:xfrm>
            <a:off x="525398" y="2425700"/>
            <a:ext cx="7239066" cy="39243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49" name="Google Shape;449;p71"/>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29754D"/>
                </a:solidFill>
                <a:latin typeface="Calibri"/>
                <a:ea typeface="Calibri"/>
                <a:cs typeface="Calibri"/>
                <a:sym typeface="Calibri"/>
              </a:rPr>
              <a:t>MANTENIMIENTO CORRECTIVO (MC)</a:t>
            </a:r>
            <a:endParaRPr b="1" i="0" sz="2800" u="none" cap="none" strike="noStrike">
              <a:solidFill>
                <a:srgbClr val="29754D"/>
              </a:solidFill>
              <a:latin typeface="Calibri"/>
              <a:ea typeface="Calibri"/>
              <a:cs typeface="Calibri"/>
              <a:sym typeface="Calibri"/>
            </a:endParaRPr>
          </a:p>
        </p:txBody>
      </p:sp>
      <p:sp>
        <p:nvSpPr>
          <p:cNvPr id="450" name="Google Shape;450;p71"/>
          <p:cNvSpPr/>
          <p:nvPr/>
        </p:nvSpPr>
        <p:spPr>
          <a:xfrm>
            <a:off x="597329" y="2778542"/>
            <a:ext cx="6336871" cy="3186729"/>
          </a:xfrm>
          <a:prstGeom prst="rect">
            <a:avLst/>
          </a:prstGeom>
          <a:noFill/>
          <a:ln>
            <a:noFill/>
          </a:ln>
        </p:spPr>
        <p:txBody>
          <a:bodyPr anchorCtr="0" anchor="t" bIns="45700" lIns="91425" spcFirstLastPara="1" rIns="91425" wrap="square" tIns="45700">
            <a:spAutoFit/>
          </a:bodyPr>
          <a:lstStyle/>
          <a:p>
            <a:pPr indent="-198000" lvl="0" marL="198000" marR="0" rtl="0" algn="l">
              <a:lnSpc>
                <a:spcPct val="110000"/>
              </a:lnSpc>
              <a:spcBef>
                <a:spcPts val="0"/>
              </a:spcBef>
              <a:spcAft>
                <a:spcPts val="0"/>
              </a:spcAft>
              <a:buClr>
                <a:srgbClr val="C73E32"/>
              </a:buClr>
              <a:buSzPts val="2000"/>
              <a:buFont typeface="Arial"/>
              <a:buChar char="•"/>
            </a:pPr>
            <a:r>
              <a:rPr b="0" i="0" lang="en-US" sz="1900" u="none" cap="none" strike="noStrike">
                <a:solidFill>
                  <a:schemeClr val="dk1"/>
                </a:solidFill>
                <a:latin typeface="Calibri"/>
                <a:ea typeface="Calibri"/>
                <a:cs typeface="Calibri"/>
                <a:sym typeface="Calibri"/>
              </a:rPr>
              <a:t>En este capítulo se revisaron algunas de las posibles fallas y revisiones que se deben realizar en motores eléctricos, sin embargo, dependiendo del dispositivo a mantener, van a depender las acciones o mediciones a realizar para poder detectar una falla.</a:t>
            </a:r>
            <a:endParaRPr b="0" i="0" sz="1900" u="none" cap="none" strike="noStrike">
              <a:solidFill>
                <a:schemeClr val="dk1"/>
              </a:solidFill>
              <a:latin typeface="Calibri"/>
              <a:ea typeface="Calibri"/>
              <a:cs typeface="Calibri"/>
              <a:sym typeface="Calibri"/>
            </a:endParaRPr>
          </a:p>
          <a:p>
            <a:pPr indent="-71000" lvl="0" marL="198000" marR="0" rtl="0" algn="l">
              <a:lnSpc>
                <a:spcPct val="70000"/>
              </a:lnSpc>
              <a:spcBef>
                <a:spcPts val="0"/>
              </a:spcBef>
              <a:spcAft>
                <a:spcPts val="0"/>
              </a:spcAft>
              <a:buClr>
                <a:srgbClr val="C73E32"/>
              </a:buClr>
              <a:buSzPts val="2000"/>
              <a:buFont typeface="Arial"/>
              <a:buNone/>
            </a:pPr>
            <a:r>
              <a:t/>
            </a:r>
            <a:endParaRPr b="0" i="0" sz="1900" u="none" cap="none" strike="noStrike">
              <a:solidFill>
                <a:schemeClr val="dk1"/>
              </a:solidFill>
              <a:latin typeface="Calibri"/>
              <a:ea typeface="Calibri"/>
              <a:cs typeface="Calibri"/>
              <a:sym typeface="Calibri"/>
            </a:endParaRPr>
          </a:p>
          <a:p>
            <a:pPr indent="-198000" lvl="0" marL="198000" marR="0" rtl="0" algn="l">
              <a:lnSpc>
                <a:spcPct val="110000"/>
              </a:lnSpc>
              <a:spcBef>
                <a:spcPts val="0"/>
              </a:spcBef>
              <a:spcAft>
                <a:spcPts val="0"/>
              </a:spcAft>
              <a:buClr>
                <a:srgbClr val="C73E32"/>
              </a:buClr>
              <a:buSzPts val="2000"/>
              <a:buFont typeface="Arial"/>
              <a:buChar char="•"/>
            </a:pPr>
            <a:r>
              <a:rPr b="0" i="0" lang="en-US" sz="1900" u="none" cap="none" strike="noStrike">
                <a:solidFill>
                  <a:schemeClr val="dk1"/>
                </a:solidFill>
                <a:latin typeface="Calibri"/>
                <a:ea typeface="Calibri"/>
                <a:cs typeface="Calibri"/>
                <a:sym typeface="Calibri"/>
              </a:rPr>
              <a:t>Las fallas pueden estar en elementos externos al dispositivo que se encuentra averiado como son: interruptores, fusibles o cableado. Así como también en elementos internos como: devanados, condensadores, bobinas, etc.</a:t>
            </a:r>
            <a:endParaRPr b="0" i="0" sz="1900" u="none" cap="none" strike="noStrike">
              <a:solidFill>
                <a:schemeClr val="dk1"/>
              </a:solidFill>
              <a:latin typeface="Calibri"/>
              <a:ea typeface="Calibri"/>
              <a:cs typeface="Calibri"/>
              <a:sym typeface="Calibri"/>
            </a:endParaRPr>
          </a:p>
        </p:txBody>
      </p:sp>
      <p:pic>
        <p:nvPicPr>
          <p:cNvPr id="451" name="Google Shape;451;p71"/>
          <p:cNvPicPr preferRelativeResize="0"/>
          <p:nvPr/>
        </p:nvPicPr>
        <p:blipFill rotWithShape="1">
          <a:blip r:embed="rId3">
            <a:alphaModFix/>
          </a:blip>
          <a:srcRect b="0" l="0" r="0" t="0"/>
          <a:stretch/>
        </p:blipFill>
        <p:spPr>
          <a:xfrm>
            <a:off x="7007544" y="2975088"/>
            <a:ext cx="2786491" cy="3823797"/>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5" name="Shape 455"/>
        <p:cNvGrpSpPr/>
        <p:nvPr/>
      </p:nvGrpSpPr>
      <p:grpSpPr>
        <a:xfrm>
          <a:off x="0" y="0"/>
          <a:ext cx="0" cy="0"/>
          <a:chOff x="0" y="0"/>
          <a:chExt cx="0" cy="0"/>
        </a:xfrm>
      </p:grpSpPr>
      <p:grpSp>
        <p:nvGrpSpPr>
          <p:cNvPr id="456" name="Google Shape;456;p72"/>
          <p:cNvGrpSpPr/>
          <p:nvPr/>
        </p:nvGrpSpPr>
        <p:grpSpPr>
          <a:xfrm>
            <a:off x="501457" y="2184017"/>
            <a:ext cx="8039018" cy="4025899"/>
            <a:chOff x="520700" y="2222501"/>
            <a:chExt cx="8039018" cy="4025899"/>
          </a:xfrm>
        </p:grpSpPr>
        <p:sp>
          <p:nvSpPr>
            <p:cNvPr id="457" name="Google Shape;457;p72"/>
            <p:cNvSpPr/>
            <p:nvPr/>
          </p:nvSpPr>
          <p:spPr>
            <a:xfrm>
              <a:off x="520700" y="2501451"/>
              <a:ext cx="7188200" cy="374694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Niña-Casco.png" id="458" name="Google Shape;458;p72"/>
            <p:cNvPicPr preferRelativeResize="0"/>
            <p:nvPr/>
          </p:nvPicPr>
          <p:blipFill rotWithShape="1">
            <a:blip r:embed="rId3">
              <a:alphaModFix/>
            </a:blip>
            <a:srcRect b="6357" l="0" r="0" t="0"/>
            <a:stretch/>
          </p:blipFill>
          <p:spPr>
            <a:xfrm>
              <a:off x="6578452" y="2222501"/>
              <a:ext cx="1981266" cy="4013199"/>
            </a:xfrm>
            <a:prstGeom prst="rect">
              <a:avLst/>
            </a:prstGeom>
            <a:noFill/>
            <a:ln>
              <a:noFill/>
            </a:ln>
          </p:spPr>
        </p:pic>
      </p:grpSp>
      <p:sp>
        <p:nvSpPr>
          <p:cNvPr id="459" name="Google Shape;459;p72"/>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29754D"/>
                </a:solidFill>
                <a:latin typeface="Calibri"/>
                <a:ea typeface="Calibri"/>
                <a:cs typeface="Calibri"/>
                <a:sym typeface="Calibri"/>
              </a:rPr>
              <a:t>MANTENIMIENTO CORRECTIVO (MC)</a:t>
            </a:r>
            <a:endParaRPr b="1" i="0" sz="2800" u="none" cap="none" strike="noStrike">
              <a:solidFill>
                <a:srgbClr val="29754D"/>
              </a:solidFill>
              <a:latin typeface="Calibri"/>
              <a:ea typeface="Calibri"/>
              <a:cs typeface="Calibri"/>
              <a:sym typeface="Calibri"/>
            </a:endParaRPr>
          </a:p>
        </p:txBody>
      </p:sp>
      <p:sp>
        <p:nvSpPr>
          <p:cNvPr id="460" name="Google Shape;460;p72"/>
          <p:cNvSpPr/>
          <p:nvPr/>
        </p:nvSpPr>
        <p:spPr>
          <a:xfrm>
            <a:off x="715383" y="2709863"/>
            <a:ext cx="5787017" cy="3137998"/>
          </a:xfrm>
          <a:prstGeom prst="rect">
            <a:avLst/>
          </a:prstGeom>
          <a:noFill/>
          <a:ln>
            <a:noFill/>
          </a:ln>
        </p:spPr>
        <p:txBody>
          <a:bodyPr anchorCtr="0" anchor="t" bIns="45700" lIns="91425" spcFirstLastPara="1" rIns="91425" wrap="square" tIns="45700">
            <a:spAutoFit/>
          </a:bodyPr>
          <a:lstStyle/>
          <a:p>
            <a:pPr indent="-198000" lvl="0" marL="198000" marR="0" rtl="0" algn="l">
              <a:lnSpc>
                <a:spcPct val="110000"/>
              </a:lnSpc>
              <a:spcBef>
                <a:spcPts val="0"/>
              </a:spcBef>
              <a:spcAft>
                <a:spcPts val="0"/>
              </a:spcAft>
              <a:buClr>
                <a:srgbClr val="C73E32"/>
              </a:buClr>
              <a:buSzPts val="2000"/>
              <a:buFont typeface="Arial"/>
              <a:buChar char="•"/>
            </a:pPr>
            <a:r>
              <a:rPr b="0" i="0" lang="en-US" sz="1900" u="none" cap="none" strike="noStrike">
                <a:solidFill>
                  <a:schemeClr val="dk1"/>
                </a:solidFill>
                <a:latin typeface="Calibri"/>
                <a:ea typeface="Calibri"/>
                <a:cs typeface="Calibri"/>
                <a:sym typeface="Calibri"/>
              </a:rPr>
              <a:t>Por esto se recomienda aprender de los dispositivos a los cuales se les va a ejercer un mantenimiento correctivo o preventivo. </a:t>
            </a:r>
            <a:r>
              <a:rPr b="1" i="0" lang="en-US" sz="1900" u="none" cap="none" strike="noStrike">
                <a:solidFill>
                  <a:schemeClr val="dk1"/>
                </a:solidFill>
                <a:latin typeface="Calibri"/>
                <a:ea typeface="Calibri"/>
                <a:cs typeface="Calibri"/>
                <a:sym typeface="Calibri"/>
              </a:rPr>
              <a:t>Entender su funcionamiento, leer los manuales, las recomendaciones </a:t>
            </a:r>
            <a:r>
              <a:rPr b="0" i="0" lang="en-US" sz="1900" u="none" cap="none" strike="noStrike">
                <a:solidFill>
                  <a:schemeClr val="dk1"/>
                </a:solidFill>
                <a:latin typeface="Calibri"/>
                <a:ea typeface="Calibri"/>
                <a:cs typeface="Calibri"/>
                <a:sym typeface="Calibri"/>
              </a:rPr>
              <a:t>y también comprender si la instalación eléctrica del equipo </a:t>
            </a:r>
            <a:r>
              <a:rPr b="1" i="0" lang="en-US" sz="1900" u="none" cap="none" strike="noStrike">
                <a:solidFill>
                  <a:schemeClr val="dk1"/>
                </a:solidFill>
                <a:latin typeface="Calibri"/>
                <a:ea typeface="Calibri"/>
                <a:cs typeface="Calibri"/>
                <a:sym typeface="Calibri"/>
              </a:rPr>
              <a:t>cumple con la normativa vigente</a:t>
            </a:r>
            <a:r>
              <a:rPr b="0" i="0" lang="en-US" sz="1900" u="none" cap="none" strike="noStrike">
                <a:solidFill>
                  <a:schemeClr val="dk1"/>
                </a:solidFill>
                <a:latin typeface="Calibri"/>
                <a:ea typeface="Calibri"/>
                <a:cs typeface="Calibri"/>
                <a:sym typeface="Calibri"/>
              </a:rPr>
              <a:t>.</a:t>
            </a:r>
            <a:endParaRPr b="0" i="0" sz="1900" u="none" cap="none" strike="noStrike">
              <a:solidFill>
                <a:schemeClr val="dk1"/>
              </a:solidFill>
              <a:latin typeface="Calibri"/>
              <a:ea typeface="Calibri"/>
              <a:cs typeface="Calibri"/>
              <a:sym typeface="Calibri"/>
            </a:endParaRPr>
          </a:p>
          <a:p>
            <a:pPr indent="-71000" lvl="0" marL="198000" marR="0" rtl="0" algn="l">
              <a:lnSpc>
                <a:spcPct val="110000"/>
              </a:lnSpc>
              <a:spcBef>
                <a:spcPts val="0"/>
              </a:spcBef>
              <a:spcAft>
                <a:spcPts val="0"/>
              </a:spcAft>
              <a:buClr>
                <a:srgbClr val="C73E32"/>
              </a:buClr>
              <a:buSzPts val="2000"/>
              <a:buFont typeface="Arial"/>
              <a:buNone/>
            </a:pPr>
            <a:r>
              <a:t/>
            </a:r>
            <a:endParaRPr b="0" i="0" sz="1900" u="none" cap="none" strike="noStrike">
              <a:solidFill>
                <a:schemeClr val="dk1"/>
              </a:solidFill>
              <a:latin typeface="Calibri"/>
              <a:ea typeface="Calibri"/>
              <a:cs typeface="Calibri"/>
              <a:sym typeface="Calibri"/>
            </a:endParaRPr>
          </a:p>
          <a:p>
            <a:pPr indent="-198000" lvl="0" marL="198000" marR="0" rtl="0" algn="l">
              <a:lnSpc>
                <a:spcPct val="90000"/>
              </a:lnSpc>
              <a:spcBef>
                <a:spcPts val="0"/>
              </a:spcBef>
              <a:spcAft>
                <a:spcPts val="0"/>
              </a:spcAft>
              <a:buClr>
                <a:srgbClr val="C73E32"/>
              </a:buClr>
              <a:buSzPts val="2000"/>
              <a:buFont typeface="Arial"/>
              <a:buChar char="•"/>
            </a:pPr>
            <a:r>
              <a:rPr b="0" i="0" lang="en-US" sz="1900" u="none" cap="none" strike="noStrike">
                <a:solidFill>
                  <a:schemeClr val="dk1"/>
                </a:solidFill>
                <a:latin typeface="Calibri"/>
                <a:ea typeface="Calibri"/>
                <a:cs typeface="Calibri"/>
                <a:sym typeface="Calibri"/>
              </a:rPr>
              <a:t>A continuación se dejan algunos link donde se podrán encontrar videos de mantenimientos preventivos y correctivos a distintos dispositivos eléctricos.</a:t>
            </a:r>
            <a:endParaRPr b="0" i="0" sz="19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p:nvPr/>
        </p:nvSpPr>
        <p:spPr>
          <a:xfrm>
            <a:off x="4152068" y="2658005"/>
            <a:ext cx="4906767" cy="1786995"/>
          </a:xfrm>
          <a:prstGeom prst="roundRect">
            <a:avLst>
              <a:gd fmla="val 6236" name="adj"/>
            </a:avLst>
          </a:pr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89" name="Google Shape;89;p5"/>
          <p:cNvSpPr txBox="1"/>
          <p:nvPr/>
        </p:nvSpPr>
        <p:spPr>
          <a:xfrm>
            <a:off x="4439019" y="3000871"/>
            <a:ext cx="4616065" cy="14629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000" u="none" cap="none" strike="noStrike">
                <a:solidFill>
                  <a:schemeClr val="dk1"/>
                </a:solidFill>
                <a:latin typeface="Calibri"/>
                <a:ea typeface="Calibri"/>
                <a:cs typeface="Calibri"/>
                <a:sym typeface="Calibri"/>
              </a:rPr>
              <a:t>En esta actividad conoceremos cómo realizar el </a:t>
            </a:r>
            <a:r>
              <a:rPr b="1" i="0" lang="en-US" sz="2000" u="none" cap="none" strike="noStrike">
                <a:solidFill>
                  <a:schemeClr val="dk1"/>
                </a:solidFill>
                <a:latin typeface="Calibri"/>
                <a:ea typeface="Calibri"/>
                <a:cs typeface="Calibri"/>
                <a:sym typeface="Calibri"/>
              </a:rPr>
              <a:t>Mantenimiento Correctivo (MC) </a:t>
            </a:r>
            <a:r>
              <a:rPr b="0" i="0" lang="en-US" sz="2000" u="none" cap="none" strike="noStrike">
                <a:solidFill>
                  <a:schemeClr val="dk1"/>
                </a:solidFill>
                <a:latin typeface="Calibri"/>
                <a:ea typeface="Calibri"/>
                <a:cs typeface="Calibri"/>
                <a:sym typeface="Calibri"/>
              </a:rPr>
              <a:t>en máquinas eléctricas.</a:t>
            </a:r>
            <a:endParaRPr b="0" i="0" sz="2000" u="none" cap="none" strike="noStrike">
              <a:solidFill>
                <a:srgbClr val="000000"/>
              </a:solidFill>
              <a:latin typeface="Calibri"/>
              <a:ea typeface="Calibri"/>
              <a:cs typeface="Calibri"/>
              <a:sym typeface="Calibri"/>
            </a:endParaRPr>
          </a:p>
          <a:p>
            <a:pPr indent="0" lvl="0" marL="114300" marR="0" rtl="0" algn="just">
              <a:lnSpc>
                <a:spcPct val="9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90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p:txBody>
      </p:sp>
      <p:sp>
        <p:nvSpPr>
          <p:cNvPr id="90" name="Google Shape;90;p5"/>
          <p:cNvSpPr txBox="1"/>
          <p:nvPr/>
        </p:nvSpPr>
        <p:spPr>
          <a:xfrm>
            <a:off x="4280067" y="1740836"/>
            <a:ext cx="4343233" cy="106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0" i="0" lang="en-US" sz="2500" u="none" cap="none" strike="noStrike">
                <a:solidFill>
                  <a:srgbClr val="C73E32"/>
                </a:solidFill>
                <a:latin typeface="Calibri"/>
                <a:ea typeface="Calibri"/>
                <a:cs typeface="Calibri"/>
                <a:sym typeface="Calibri"/>
              </a:rPr>
              <a:t>MANTENIMIENTO CORRECTIVO</a:t>
            </a:r>
            <a:endParaRPr b="0" i="0" sz="2500" u="none" cap="none" strike="noStrike">
              <a:solidFill>
                <a:srgbClr val="C73E32"/>
              </a:solidFill>
              <a:latin typeface="Calibri"/>
              <a:ea typeface="Calibri"/>
              <a:cs typeface="Calibri"/>
              <a:sym typeface="Calibri"/>
            </a:endParaRPr>
          </a:p>
        </p:txBody>
      </p:sp>
      <p:sp>
        <p:nvSpPr>
          <p:cNvPr id="91" name="Google Shape;91;p5"/>
          <p:cNvSpPr txBox="1"/>
          <p:nvPr/>
        </p:nvSpPr>
        <p:spPr>
          <a:xfrm>
            <a:off x="375975" y="1373700"/>
            <a:ext cx="410753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29754D"/>
                </a:solidFill>
                <a:latin typeface="Calibri"/>
                <a:ea typeface="Calibri"/>
                <a:cs typeface="Calibri"/>
                <a:sym typeface="Calibri"/>
              </a:rPr>
              <a:t>MENÚ DE LA ACTIVIDAD</a:t>
            </a:r>
            <a:endParaRPr b="1" i="0" sz="3100" u="none" cap="none" strike="noStrike">
              <a:solidFill>
                <a:srgbClr val="29754D"/>
              </a:solidFill>
              <a:latin typeface="Calibri"/>
              <a:ea typeface="Calibri"/>
              <a:cs typeface="Calibri"/>
              <a:sym typeface="Calibri"/>
            </a:endParaRPr>
          </a:p>
        </p:txBody>
      </p:sp>
      <p:pic>
        <p:nvPicPr>
          <p:cNvPr id="92" name="Google Shape;92;p5"/>
          <p:cNvPicPr preferRelativeResize="0"/>
          <p:nvPr/>
        </p:nvPicPr>
        <p:blipFill rotWithShape="1">
          <a:blip r:embed="rId3">
            <a:alphaModFix/>
          </a:blip>
          <a:srcRect b="0" l="0" r="0" t="0"/>
          <a:stretch/>
        </p:blipFill>
        <p:spPr>
          <a:xfrm>
            <a:off x="594397" y="2347898"/>
            <a:ext cx="3019065" cy="4406861"/>
          </a:xfrm>
          <a:prstGeom prst="rect">
            <a:avLst/>
          </a:prstGeom>
          <a:noFill/>
          <a:ln>
            <a:noFill/>
          </a:ln>
        </p:spPr>
      </p:pic>
      <p:sp>
        <p:nvSpPr>
          <p:cNvPr id="93" name="Google Shape;93;p5"/>
          <p:cNvSpPr txBox="1"/>
          <p:nvPr/>
        </p:nvSpPr>
        <p:spPr>
          <a:xfrm>
            <a:off x="3606670" y="1209418"/>
            <a:ext cx="1016148" cy="530482"/>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6000" u="none" cap="none" strike="noStrike">
                <a:solidFill>
                  <a:srgbClr val="29754D"/>
                </a:solidFill>
                <a:latin typeface="Calibri"/>
                <a:ea typeface="Calibri"/>
                <a:cs typeface="Calibri"/>
                <a:sym typeface="Calibri"/>
              </a:rPr>
              <a:t>6</a:t>
            </a:r>
            <a:endParaRPr b="0" i="0" sz="6000" u="none" cap="none" strike="noStrike">
              <a:solidFill>
                <a:srgbClr val="29754D"/>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4" name="Shape 464"/>
        <p:cNvGrpSpPr/>
        <p:nvPr/>
      </p:nvGrpSpPr>
      <p:grpSpPr>
        <a:xfrm>
          <a:off x="0" y="0"/>
          <a:ext cx="0" cy="0"/>
          <a:chOff x="0" y="0"/>
          <a:chExt cx="0" cy="0"/>
        </a:xfrm>
      </p:grpSpPr>
      <p:grpSp>
        <p:nvGrpSpPr>
          <p:cNvPr id="465" name="Google Shape;465;p73"/>
          <p:cNvGrpSpPr/>
          <p:nvPr/>
        </p:nvGrpSpPr>
        <p:grpSpPr>
          <a:xfrm>
            <a:off x="501457" y="2184017"/>
            <a:ext cx="8039018" cy="4025899"/>
            <a:chOff x="520700" y="2222501"/>
            <a:chExt cx="8039018" cy="4025899"/>
          </a:xfrm>
        </p:grpSpPr>
        <p:sp>
          <p:nvSpPr>
            <p:cNvPr id="466" name="Google Shape;466;p73"/>
            <p:cNvSpPr/>
            <p:nvPr/>
          </p:nvSpPr>
          <p:spPr>
            <a:xfrm>
              <a:off x="520700" y="2501451"/>
              <a:ext cx="7188200" cy="3746949"/>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descr="Niña-Casco.png" id="467" name="Google Shape;467;p73"/>
            <p:cNvPicPr preferRelativeResize="0"/>
            <p:nvPr/>
          </p:nvPicPr>
          <p:blipFill rotWithShape="1">
            <a:blip r:embed="rId3">
              <a:alphaModFix/>
            </a:blip>
            <a:srcRect b="6357" l="0" r="0" t="0"/>
            <a:stretch/>
          </p:blipFill>
          <p:spPr>
            <a:xfrm>
              <a:off x="6578452" y="2222501"/>
              <a:ext cx="1981266" cy="4013199"/>
            </a:xfrm>
            <a:prstGeom prst="rect">
              <a:avLst/>
            </a:prstGeom>
            <a:noFill/>
            <a:ln>
              <a:noFill/>
            </a:ln>
          </p:spPr>
        </p:pic>
      </p:grpSp>
      <p:sp>
        <p:nvSpPr>
          <p:cNvPr id="468" name="Google Shape;468;p73"/>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29754D"/>
                </a:solidFill>
                <a:latin typeface="Calibri"/>
                <a:ea typeface="Calibri"/>
                <a:cs typeface="Calibri"/>
                <a:sym typeface="Calibri"/>
              </a:rPr>
              <a:t>MANTENIMIENTO CORRECTIVO (MC)</a:t>
            </a:r>
            <a:endParaRPr b="1" i="0" sz="2800" u="none" cap="none" strike="noStrike">
              <a:solidFill>
                <a:srgbClr val="29754D"/>
              </a:solidFill>
              <a:latin typeface="Calibri"/>
              <a:ea typeface="Calibri"/>
              <a:cs typeface="Calibri"/>
              <a:sym typeface="Calibri"/>
            </a:endParaRPr>
          </a:p>
        </p:txBody>
      </p:sp>
      <p:sp>
        <p:nvSpPr>
          <p:cNvPr id="469" name="Google Shape;469;p73"/>
          <p:cNvSpPr/>
          <p:nvPr/>
        </p:nvSpPr>
        <p:spPr>
          <a:xfrm>
            <a:off x="689983" y="2942898"/>
            <a:ext cx="9084834" cy="2640683"/>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1800" u="none" cap="none" strike="noStrike">
                <a:solidFill>
                  <a:srgbClr val="29754D"/>
                </a:solidFill>
                <a:latin typeface="Calibri"/>
                <a:ea typeface="Calibri"/>
                <a:cs typeface="Calibri"/>
                <a:sym typeface="Calibri"/>
              </a:rPr>
              <a:t>•</a:t>
            </a:r>
            <a:r>
              <a:rPr b="0" i="0" lang="en-US" sz="1800" u="none" cap="none" strike="noStrike">
                <a:solidFill>
                  <a:schemeClr val="dk1"/>
                </a:solidFill>
                <a:latin typeface="Calibri"/>
                <a:ea typeface="Calibri"/>
                <a:cs typeface="Calibri"/>
                <a:sym typeface="Calibri"/>
              </a:rPr>
              <a:t> Mantenimiento a transformadores de potencia</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800" u="sng" cap="none" strike="noStrike">
                <a:solidFill>
                  <a:schemeClr val="dk1"/>
                </a:solidFill>
                <a:latin typeface="Calibri"/>
                <a:ea typeface="Calibri"/>
                <a:cs typeface="Calibri"/>
                <a:sym typeface="Calibri"/>
                <a:hlinkClick r:id="rId4">
                  <a:extLst>
                    <a:ext uri="{A12FA001-AC4F-418D-AE19-62706E023703}">
                      <ahyp:hlinkClr val="tx"/>
                    </a:ext>
                  </a:extLst>
                </a:hlinkClick>
              </a:rPr>
              <a:t>https://www.youtube.com/watch?v=c3qlDCs1EGA</a:t>
            </a:r>
            <a:endParaRPr b="0" i="0" sz="1800" u="none" cap="none" strike="noStrike">
              <a:solidFill>
                <a:schemeClr val="dk1"/>
              </a:solidFill>
              <a:latin typeface="Calibri"/>
              <a:ea typeface="Calibri"/>
              <a:cs typeface="Calibri"/>
              <a:sym typeface="Calibri"/>
            </a:endParaRPr>
          </a:p>
          <a:p>
            <a:pPr indent="0" lvl="0" marL="12700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127000" marR="0" rtl="0" algn="just">
              <a:lnSpc>
                <a:spcPct val="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800" u="none" cap="none" strike="noStrike">
                <a:solidFill>
                  <a:srgbClr val="29754D"/>
                </a:solidFill>
                <a:latin typeface="Calibri"/>
                <a:ea typeface="Calibri"/>
                <a:cs typeface="Calibri"/>
                <a:sym typeface="Calibri"/>
              </a:rPr>
              <a:t>•</a:t>
            </a:r>
            <a:r>
              <a:rPr b="0" i="0" lang="en-US" sz="1800" u="none" cap="none" strike="noStrike">
                <a:solidFill>
                  <a:schemeClr val="dk1"/>
                </a:solidFill>
                <a:latin typeface="Calibri"/>
                <a:ea typeface="Calibri"/>
                <a:cs typeface="Calibri"/>
                <a:sym typeface="Calibri"/>
              </a:rPr>
              <a:t> Mantenimiento a tableros eléctricos</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800" u="sng" cap="none" strike="noStrike">
                <a:solidFill>
                  <a:schemeClr val="dk1"/>
                </a:solidFill>
                <a:latin typeface="Calibri"/>
                <a:ea typeface="Calibri"/>
                <a:cs typeface="Calibri"/>
                <a:sym typeface="Calibri"/>
                <a:hlinkClick r:id="rId5">
                  <a:extLst>
                    <a:ext uri="{A12FA001-AC4F-418D-AE19-62706E023703}">
                      <ahyp:hlinkClr val="tx"/>
                    </a:ext>
                  </a:extLst>
                </a:hlinkClick>
              </a:rPr>
              <a:t>https://www.youtube.com/watch?v=pAFzBfxSjoM</a:t>
            </a:r>
            <a:endParaRPr b="0" i="0" sz="1800" u="none" cap="none" strike="noStrike">
              <a:solidFill>
                <a:schemeClr val="dk1"/>
              </a:solidFill>
              <a:latin typeface="Calibri"/>
              <a:ea typeface="Calibri"/>
              <a:cs typeface="Calibri"/>
              <a:sym typeface="Calibri"/>
            </a:endParaRPr>
          </a:p>
          <a:p>
            <a:pPr indent="0" lvl="0" marL="127000" marR="0" rtl="0" algn="just">
              <a:lnSpc>
                <a:spcPct val="10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127000" marR="0" rtl="0" algn="just">
              <a:lnSpc>
                <a:spcPct val="60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800" u="none" cap="none" strike="noStrike">
                <a:solidFill>
                  <a:srgbClr val="29754D"/>
                </a:solidFill>
                <a:latin typeface="Calibri"/>
                <a:ea typeface="Calibri"/>
                <a:cs typeface="Calibri"/>
                <a:sym typeface="Calibri"/>
              </a:rPr>
              <a:t>•</a:t>
            </a:r>
            <a:r>
              <a:rPr b="0" i="0" lang="en-US" sz="1800" u="none" cap="none" strike="noStrike">
                <a:solidFill>
                  <a:schemeClr val="dk1"/>
                </a:solidFill>
                <a:latin typeface="Calibri"/>
                <a:ea typeface="Calibri"/>
                <a:cs typeface="Calibri"/>
                <a:sym typeface="Calibri"/>
              </a:rPr>
              <a:t> Mantenimiento de equipos con fluidos dieléctricos</a:t>
            </a:r>
            <a:endParaRPr b="0" i="0" sz="1800" u="none" cap="none" strike="noStrik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None/>
            </a:pPr>
            <a:r>
              <a:rPr b="0" i="0" lang="en-US" sz="1800" u="sng" cap="none" strike="noStrike">
                <a:solidFill>
                  <a:schemeClr val="dk1"/>
                </a:solidFill>
                <a:latin typeface="Calibri"/>
                <a:ea typeface="Calibri"/>
                <a:cs typeface="Calibri"/>
                <a:sym typeface="Calibri"/>
                <a:hlinkClick r:id="rId6">
                  <a:extLst>
                    <a:ext uri="{A12FA001-AC4F-418D-AE19-62706E023703}">
                      <ahyp:hlinkClr val="tx"/>
                    </a:ext>
                  </a:extLst>
                </a:hlinkClick>
              </a:rPr>
              <a:t>https://www.youtube.com/watch?v=pmdmM2Wq1Q0&amp;t=43s</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3" name="Shape 473"/>
        <p:cNvGrpSpPr/>
        <p:nvPr/>
      </p:nvGrpSpPr>
      <p:grpSpPr>
        <a:xfrm>
          <a:off x="0" y="0"/>
          <a:ext cx="0" cy="0"/>
          <a:chOff x="0" y="0"/>
          <a:chExt cx="0" cy="0"/>
        </a:xfrm>
      </p:grpSpPr>
      <p:sp>
        <p:nvSpPr>
          <p:cNvPr id="474" name="Google Shape;474;p18"/>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¿CUÁNTO APRENDIMOS?</a:t>
            </a:r>
            <a:endParaRPr b="1" i="0" sz="3100" u="none" cap="none" strike="noStrike">
              <a:solidFill>
                <a:srgbClr val="29754D"/>
              </a:solidFill>
              <a:latin typeface="Calibri"/>
              <a:ea typeface="Calibri"/>
              <a:cs typeface="Calibri"/>
              <a:sym typeface="Calibri"/>
            </a:endParaRPr>
          </a:p>
        </p:txBody>
      </p:sp>
      <p:sp>
        <p:nvSpPr>
          <p:cNvPr id="475" name="Google Shape;475;p18"/>
          <p:cNvSpPr/>
          <p:nvPr/>
        </p:nvSpPr>
        <p:spPr>
          <a:xfrm>
            <a:off x="2035277" y="2911885"/>
            <a:ext cx="6999671" cy="2696553"/>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476" name="Google Shape;476;p18"/>
          <p:cNvSpPr txBox="1"/>
          <p:nvPr/>
        </p:nvSpPr>
        <p:spPr>
          <a:xfrm>
            <a:off x="3510115" y="3843398"/>
            <a:ext cx="499478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400" u="none" cap="none" strike="noStrike">
                <a:solidFill>
                  <a:srgbClr val="29754D"/>
                </a:solidFill>
                <a:latin typeface="Calibri"/>
                <a:ea typeface="Calibri"/>
                <a:cs typeface="Calibri"/>
                <a:sym typeface="Calibri"/>
              </a:rPr>
              <a:t>MANTENIMIENTO CORRECTIVO</a:t>
            </a:r>
            <a:endParaRPr b="1" i="0" sz="2400" u="none" cap="none" strike="noStrike">
              <a:solidFill>
                <a:srgbClr val="29754D"/>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¡Ahora realizaremos una actividad que resume todo lo que hemos visto! </a:t>
            </a:r>
            <a:r>
              <a:rPr b="1" i="0" lang="en-US" sz="1600" u="none" cap="none" strike="noStrike">
                <a:solidFill>
                  <a:srgbClr val="29754D"/>
                </a:solidFill>
                <a:latin typeface="Calibri"/>
                <a:ea typeface="Calibri"/>
                <a:cs typeface="Calibri"/>
                <a:sym typeface="Calibri"/>
              </a:rPr>
              <a:t>¡Atentos, atentas!</a:t>
            </a:r>
            <a:endParaRPr b="1" i="0" sz="1600" u="none" cap="none" strike="noStrike">
              <a:solidFill>
                <a:srgbClr val="29754D"/>
              </a:solidFill>
              <a:latin typeface="Calibri"/>
              <a:ea typeface="Calibri"/>
              <a:cs typeface="Calibri"/>
              <a:sym typeface="Calibri"/>
            </a:endParaRPr>
          </a:p>
        </p:txBody>
      </p:sp>
      <p:sp>
        <p:nvSpPr>
          <p:cNvPr id="477" name="Google Shape;477;p18"/>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REVISEMOS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478" name="Google Shape;478;p18"/>
          <p:cNvSpPr txBox="1"/>
          <p:nvPr/>
        </p:nvSpPr>
        <p:spPr>
          <a:xfrm>
            <a:off x="4214075"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6</a:t>
            </a:r>
            <a:endParaRPr b="0" i="0" sz="5000" u="none" cap="none" strike="noStrike">
              <a:solidFill>
                <a:srgbClr val="8EB99F"/>
              </a:solidFill>
              <a:latin typeface="Calibri"/>
              <a:ea typeface="Calibri"/>
              <a:cs typeface="Calibri"/>
              <a:sym typeface="Calibri"/>
            </a:endParaRPr>
          </a:p>
        </p:txBody>
      </p:sp>
      <p:pic>
        <p:nvPicPr>
          <p:cNvPr id="479" name="Google Shape;479;p18"/>
          <p:cNvPicPr preferRelativeResize="0"/>
          <p:nvPr/>
        </p:nvPicPr>
        <p:blipFill rotWithShape="1">
          <a:blip r:embed="rId3">
            <a:alphaModFix/>
          </a:blip>
          <a:srcRect b="0" l="0" r="0" t="0"/>
          <a:stretch/>
        </p:blipFill>
        <p:spPr>
          <a:xfrm>
            <a:off x="5474444" y="5389023"/>
            <a:ext cx="1651873" cy="884514"/>
          </a:xfrm>
          <a:prstGeom prst="rect">
            <a:avLst/>
          </a:prstGeom>
          <a:noFill/>
          <a:ln>
            <a:noFill/>
          </a:ln>
        </p:spPr>
      </p:pic>
      <p:pic>
        <p:nvPicPr>
          <p:cNvPr id="480" name="Google Shape;480;p18"/>
          <p:cNvPicPr preferRelativeResize="0"/>
          <p:nvPr/>
        </p:nvPicPr>
        <p:blipFill rotWithShape="1">
          <a:blip r:embed="rId4">
            <a:alphaModFix/>
          </a:blip>
          <a:srcRect b="0" l="0" r="0" t="0"/>
          <a:stretch/>
        </p:blipFill>
        <p:spPr>
          <a:xfrm>
            <a:off x="-18024" y="2473197"/>
            <a:ext cx="3856770" cy="3654000"/>
          </a:xfrm>
          <a:prstGeom prst="rect">
            <a:avLst/>
          </a:prstGeom>
          <a:noFill/>
          <a:ln>
            <a:noFill/>
          </a:ln>
        </p:spPr>
      </p:pic>
      <p:pic>
        <p:nvPicPr>
          <p:cNvPr id="481" name="Google Shape;481;p18"/>
          <p:cNvPicPr preferRelativeResize="0"/>
          <p:nvPr/>
        </p:nvPicPr>
        <p:blipFill rotWithShape="1">
          <a:blip r:embed="rId5">
            <a:alphaModFix/>
          </a:blip>
          <a:srcRect b="0" l="0" r="0" t="0"/>
          <a:stretch/>
        </p:blipFill>
        <p:spPr>
          <a:xfrm>
            <a:off x="7126317" y="5056194"/>
            <a:ext cx="1806825" cy="13482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grpSp>
        <p:nvGrpSpPr>
          <p:cNvPr id="486" name="Google Shape;486;p19"/>
          <p:cNvGrpSpPr/>
          <p:nvPr/>
        </p:nvGrpSpPr>
        <p:grpSpPr>
          <a:xfrm>
            <a:off x="24834" y="2705494"/>
            <a:ext cx="5835185" cy="1156253"/>
            <a:chOff x="-4655" y="2600094"/>
            <a:chExt cx="5835185" cy="1156253"/>
          </a:xfrm>
        </p:grpSpPr>
        <p:sp>
          <p:nvSpPr>
            <p:cNvPr id="487" name="Google Shape;487;p19"/>
            <p:cNvSpPr txBox="1"/>
            <p:nvPr/>
          </p:nvSpPr>
          <p:spPr>
            <a:xfrm>
              <a:off x="1238190" y="2992823"/>
              <a:ext cx="459234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600" u="none" cap="none" strike="noStrike">
                  <a:solidFill>
                    <a:schemeClr val="dk1"/>
                  </a:solidFill>
                  <a:latin typeface="Calibri"/>
                  <a:ea typeface="Calibri"/>
                  <a:cs typeface="Calibri"/>
                  <a:sym typeface="Calibri"/>
                </a:rPr>
                <a:t>Manipular</a:t>
              </a:r>
              <a:r>
                <a:rPr b="1" i="0" lang="en-US" sz="1600" u="none" cap="none" strike="noStrike">
                  <a:solidFill>
                    <a:srgbClr val="29754D"/>
                  </a:solidFill>
                  <a:latin typeface="Calibri"/>
                  <a:ea typeface="Calibri"/>
                  <a:cs typeface="Calibri"/>
                  <a:sym typeface="Calibri"/>
                </a:rPr>
                <a:t> cuidadosamente </a:t>
              </a:r>
              <a:r>
                <a:rPr b="0" i="0" lang="en-US" sz="1600" u="none" cap="none" strike="noStrike">
                  <a:solidFill>
                    <a:schemeClr val="dk1"/>
                  </a:solidFill>
                  <a:latin typeface="Calibri"/>
                  <a:ea typeface="Calibri"/>
                  <a:cs typeface="Calibri"/>
                  <a:sym typeface="Calibri"/>
                </a:rPr>
                <a:t>herramientas.</a:t>
              </a:r>
              <a:endParaRPr b="0" i="0" sz="1600" u="none" cap="none" strike="noStrike">
                <a:solidFill>
                  <a:schemeClr val="dk1"/>
                </a:solidFill>
                <a:latin typeface="Calibri"/>
                <a:ea typeface="Calibri"/>
                <a:cs typeface="Calibri"/>
                <a:sym typeface="Calibri"/>
              </a:endParaRPr>
            </a:p>
          </p:txBody>
        </p:sp>
        <p:grpSp>
          <p:nvGrpSpPr>
            <p:cNvPr id="488" name="Google Shape;488;p19"/>
            <p:cNvGrpSpPr/>
            <p:nvPr/>
          </p:nvGrpSpPr>
          <p:grpSpPr>
            <a:xfrm>
              <a:off x="-4655" y="2600094"/>
              <a:ext cx="1193246" cy="1156253"/>
              <a:chOff x="-4655" y="5117148"/>
              <a:chExt cx="1193246" cy="1156253"/>
            </a:xfrm>
          </p:grpSpPr>
          <p:sp>
            <p:nvSpPr>
              <p:cNvPr id="489" name="Google Shape;489;p19"/>
              <p:cNvSpPr/>
              <p:nvPr/>
            </p:nvSpPr>
            <p:spPr>
              <a:xfrm rot="5400000">
                <a:off x="171526" y="5103942"/>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0" name="Google Shape;490;p19"/>
              <p:cNvPicPr preferRelativeResize="0"/>
              <p:nvPr/>
            </p:nvPicPr>
            <p:blipFill rotWithShape="1">
              <a:blip r:embed="rId3">
                <a:alphaModFix/>
              </a:blip>
              <a:srcRect b="0" l="0" r="0" t="0"/>
              <a:stretch/>
            </p:blipFill>
            <p:spPr>
              <a:xfrm rot="-2193866">
                <a:off x="141403" y="5312405"/>
                <a:ext cx="908505" cy="765740"/>
              </a:xfrm>
              <a:prstGeom prst="rect">
                <a:avLst/>
              </a:prstGeom>
              <a:noFill/>
              <a:ln>
                <a:noFill/>
              </a:ln>
            </p:spPr>
          </p:pic>
        </p:grpSp>
      </p:grpSp>
      <p:grpSp>
        <p:nvGrpSpPr>
          <p:cNvPr id="491" name="Google Shape;491;p19"/>
          <p:cNvGrpSpPr/>
          <p:nvPr/>
        </p:nvGrpSpPr>
        <p:grpSpPr>
          <a:xfrm>
            <a:off x="24834" y="5827421"/>
            <a:ext cx="5833478" cy="783005"/>
            <a:chOff x="-4655" y="5414468"/>
            <a:chExt cx="5833478" cy="783005"/>
          </a:xfrm>
        </p:grpSpPr>
        <p:grpSp>
          <p:nvGrpSpPr>
            <p:cNvPr id="492" name="Google Shape;492;p19"/>
            <p:cNvGrpSpPr/>
            <p:nvPr/>
          </p:nvGrpSpPr>
          <p:grpSpPr>
            <a:xfrm>
              <a:off x="-4655" y="5414468"/>
              <a:ext cx="1135367" cy="783005"/>
              <a:chOff x="-4655" y="6167965"/>
              <a:chExt cx="1135367" cy="783005"/>
            </a:xfrm>
          </p:grpSpPr>
          <p:sp>
            <p:nvSpPr>
              <p:cNvPr id="493" name="Google Shape;493;p19"/>
              <p:cNvSpPr/>
              <p:nvPr/>
            </p:nvSpPr>
            <p:spPr>
              <a:xfrm rot="5400000">
                <a:off x="171526" y="5991784"/>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494" name="Google Shape;494;p19"/>
              <p:cNvPicPr preferRelativeResize="0"/>
              <p:nvPr/>
            </p:nvPicPr>
            <p:blipFill rotWithShape="1">
              <a:blip r:embed="rId4">
                <a:alphaModFix/>
              </a:blip>
              <a:srcRect b="0" l="0" r="0" t="0"/>
              <a:stretch/>
            </p:blipFill>
            <p:spPr>
              <a:xfrm>
                <a:off x="318928" y="6295340"/>
                <a:ext cx="666001" cy="561343"/>
              </a:xfrm>
              <a:prstGeom prst="rect">
                <a:avLst/>
              </a:prstGeom>
              <a:noFill/>
              <a:ln>
                <a:noFill/>
              </a:ln>
            </p:spPr>
          </p:pic>
        </p:grpSp>
        <p:sp>
          <p:nvSpPr>
            <p:cNvPr id="495" name="Google Shape;495;p19"/>
            <p:cNvSpPr txBox="1"/>
            <p:nvPr/>
          </p:nvSpPr>
          <p:spPr>
            <a:xfrm>
              <a:off x="1267686" y="5513603"/>
              <a:ext cx="4561137"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0" i="0" lang="en-US" sz="1600" u="none" cap="none" strike="noStrike">
                  <a:solidFill>
                    <a:srgbClr val="000000"/>
                  </a:solidFill>
                  <a:latin typeface="Calibri"/>
                  <a:ea typeface="Calibri"/>
                  <a:cs typeface="Calibri"/>
                  <a:sym typeface="Calibri"/>
                </a:rPr>
                <a:t>Toda actividad debe desarrollarse </a:t>
              </a:r>
              <a:r>
                <a:rPr b="1" i="0" lang="en-US" sz="1600" u="none" cap="none" strike="noStrike">
                  <a:solidFill>
                    <a:srgbClr val="29754D"/>
                  </a:solidFill>
                  <a:latin typeface="Calibri"/>
                  <a:ea typeface="Calibri"/>
                  <a:cs typeface="Calibri"/>
                  <a:sym typeface="Calibri"/>
                </a:rPr>
                <a:t>bajo supervisión </a:t>
              </a:r>
              <a:r>
                <a:rPr b="0" i="0" lang="en-US" sz="1600" u="none" cap="none" strike="noStrike">
                  <a:solidFill>
                    <a:srgbClr val="000000"/>
                  </a:solidFill>
                  <a:latin typeface="Calibri"/>
                  <a:ea typeface="Calibri"/>
                  <a:cs typeface="Calibri"/>
                  <a:sym typeface="Calibri"/>
                </a:rPr>
                <a:t>de la persona a cargo del taller o laboratorio.</a:t>
              </a:r>
              <a:endParaRPr b="0" i="0" sz="1600" u="none" cap="none" strike="noStrike">
                <a:solidFill>
                  <a:schemeClr val="lt1"/>
                </a:solidFill>
                <a:latin typeface="Calibri"/>
                <a:ea typeface="Calibri"/>
                <a:cs typeface="Calibri"/>
                <a:sym typeface="Calibri"/>
              </a:endParaRPr>
            </a:p>
          </p:txBody>
        </p:sp>
      </p:grpSp>
      <p:grpSp>
        <p:nvGrpSpPr>
          <p:cNvPr id="496" name="Google Shape;496;p19"/>
          <p:cNvGrpSpPr/>
          <p:nvPr/>
        </p:nvGrpSpPr>
        <p:grpSpPr>
          <a:xfrm>
            <a:off x="-4662" y="1887157"/>
            <a:ext cx="9305977" cy="783005"/>
            <a:chOff x="-4662" y="1887157"/>
            <a:chExt cx="9305977" cy="783005"/>
          </a:xfrm>
        </p:grpSpPr>
        <p:sp>
          <p:nvSpPr>
            <p:cNvPr id="497" name="Google Shape;497;p19"/>
            <p:cNvSpPr/>
            <p:nvPr/>
          </p:nvSpPr>
          <p:spPr>
            <a:xfrm rot="5400000">
              <a:off x="4256824" y="-2374329"/>
              <a:ext cx="783005" cy="930597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498" name="Google Shape;498;p19"/>
            <p:cNvSpPr txBox="1"/>
            <p:nvPr/>
          </p:nvSpPr>
          <p:spPr>
            <a:xfrm>
              <a:off x="4015218" y="2109402"/>
              <a:ext cx="2975521"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Utilizar EPPs</a:t>
              </a:r>
              <a:r>
                <a:rPr b="1" i="0" lang="en-US" sz="1600" u="none" cap="none" strike="noStrike">
                  <a:solidFill>
                    <a:schemeClr val="dk1"/>
                  </a:solidFill>
                  <a:latin typeface="Calibri"/>
                  <a:ea typeface="Calibri"/>
                  <a:cs typeface="Calibri"/>
                  <a:sym typeface="Calibri"/>
                </a:rPr>
                <a:t> </a:t>
              </a:r>
              <a:r>
                <a:rPr b="0" i="0" lang="en-US" sz="1600" u="none" cap="none" strike="noStrike">
                  <a:solidFill>
                    <a:schemeClr val="dk1"/>
                  </a:solidFill>
                  <a:latin typeface="Calibri"/>
                  <a:ea typeface="Calibri"/>
                  <a:cs typeface="Calibri"/>
                  <a:sym typeface="Calibri"/>
                </a:rPr>
                <a:t>para el autocuidado.</a:t>
              </a:r>
              <a:endParaRPr b="0" i="0" sz="1600" u="none" cap="none" strike="noStrike">
                <a:solidFill>
                  <a:schemeClr val="dk1"/>
                </a:solidFill>
                <a:latin typeface="Calibri"/>
                <a:ea typeface="Calibri"/>
                <a:cs typeface="Calibri"/>
                <a:sym typeface="Calibri"/>
              </a:endParaRPr>
            </a:p>
          </p:txBody>
        </p:sp>
        <p:pic>
          <p:nvPicPr>
            <p:cNvPr id="499" name="Google Shape;499;p19"/>
            <p:cNvPicPr preferRelativeResize="0"/>
            <p:nvPr/>
          </p:nvPicPr>
          <p:blipFill rotWithShape="1">
            <a:blip r:embed="rId5">
              <a:alphaModFix/>
            </a:blip>
            <a:srcRect b="0" l="0" r="0" t="0"/>
            <a:stretch/>
          </p:blipFill>
          <p:spPr>
            <a:xfrm>
              <a:off x="344140" y="2008659"/>
              <a:ext cx="640678" cy="540000"/>
            </a:xfrm>
            <a:prstGeom prst="rect">
              <a:avLst/>
            </a:prstGeom>
            <a:noFill/>
            <a:ln>
              <a:noFill/>
            </a:ln>
          </p:spPr>
        </p:pic>
        <p:pic>
          <p:nvPicPr>
            <p:cNvPr id="500" name="Google Shape;500;p19"/>
            <p:cNvPicPr preferRelativeResize="0"/>
            <p:nvPr/>
          </p:nvPicPr>
          <p:blipFill rotWithShape="1">
            <a:blip r:embed="rId6">
              <a:alphaModFix/>
            </a:blip>
            <a:srcRect b="0" l="0" r="0" t="0"/>
            <a:stretch/>
          </p:blipFill>
          <p:spPr>
            <a:xfrm>
              <a:off x="1287737" y="2008960"/>
              <a:ext cx="639965" cy="539399"/>
            </a:xfrm>
            <a:prstGeom prst="rect">
              <a:avLst/>
            </a:prstGeom>
            <a:noFill/>
            <a:ln>
              <a:noFill/>
            </a:ln>
          </p:spPr>
        </p:pic>
        <p:pic>
          <p:nvPicPr>
            <p:cNvPr id="501" name="Google Shape;501;p19"/>
            <p:cNvPicPr preferRelativeResize="0"/>
            <p:nvPr/>
          </p:nvPicPr>
          <p:blipFill rotWithShape="1">
            <a:blip r:embed="rId7">
              <a:alphaModFix/>
            </a:blip>
            <a:srcRect b="0" l="0" r="0" t="0"/>
            <a:stretch/>
          </p:blipFill>
          <p:spPr>
            <a:xfrm>
              <a:off x="2230621" y="2024809"/>
              <a:ext cx="602356" cy="507700"/>
            </a:xfrm>
            <a:prstGeom prst="rect">
              <a:avLst/>
            </a:prstGeom>
            <a:noFill/>
            <a:ln>
              <a:noFill/>
            </a:ln>
          </p:spPr>
        </p:pic>
        <p:pic>
          <p:nvPicPr>
            <p:cNvPr id="502" name="Google Shape;502;p19"/>
            <p:cNvPicPr preferRelativeResize="0"/>
            <p:nvPr/>
          </p:nvPicPr>
          <p:blipFill rotWithShape="1">
            <a:blip r:embed="rId8">
              <a:alphaModFix/>
            </a:blip>
            <a:srcRect b="0" l="0" r="0" t="0"/>
            <a:stretch/>
          </p:blipFill>
          <p:spPr>
            <a:xfrm>
              <a:off x="3135897" y="2021535"/>
              <a:ext cx="610125" cy="514248"/>
            </a:xfrm>
            <a:prstGeom prst="rect">
              <a:avLst/>
            </a:prstGeom>
            <a:noFill/>
            <a:ln>
              <a:noFill/>
            </a:ln>
          </p:spPr>
        </p:pic>
      </p:grpSp>
      <p:grpSp>
        <p:nvGrpSpPr>
          <p:cNvPr id="503" name="Google Shape;503;p19"/>
          <p:cNvGrpSpPr/>
          <p:nvPr/>
        </p:nvGrpSpPr>
        <p:grpSpPr>
          <a:xfrm>
            <a:off x="24834" y="4846110"/>
            <a:ext cx="5764508" cy="783005"/>
            <a:chOff x="-4655" y="3650215"/>
            <a:chExt cx="5764508" cy="783005"/>
          </a:xfrm>
        </p:grpSpPr>
        <p:sp>
          <p:nvSpPr>
            <p:cNvPr id="504" name="Google Shape;504;p19"/>
            <p:cNvSpPr txBox="1"/>
            <p:nvPr/>
          </p:nvSpPr>
          <p:spPr>
            <a:xfrm>
              <a:off x="1267686" y="3872460"/>
              <a:ext cx="4492167"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Ser ordenado </a:t>
              </a:r>
              <a:r>
                <a:rPr b="0" i="0" lang="en-US" sz="1600" u="none" cap="none" strike="noStrike">
                  <a:solidFill>
                    <a:schemeClr val="dk1"/>
                  </a:solidFill>
                  <a:latin typeface="Calibri"/>
                  <a:ea typeface="Calibri"/>
                  <a:cs typeface="Calibri"/>
                  <a:sym typeface="Calibri"/>
                </a:rPr>
                <a:t>con el área de trabajo.</a:t>
              </a:r>
              <a:endParaRPr b="0" i="0" sz="1600" u="none" cap="none" strike="noStrike">
                <a:solidFill>
                  <a:schemeClr val="dk1"/>
                </a:solidFill>
                <a:latin typeface="Arial"/>
                <a:ea typeface="Arial"/>
                <a:cs typeface="Arial"/>
                <a:sym typeface="Arial"/>
              </a:endParaRPr>
            </a:p>
          </p:txBody>
        </p:sp>
        <p:grpSp>
          <p:nvGrpSpPr>
            <p:cNvPr id="505" name="Google Shape;505;p19"/>
            <p:cNvGrpSpPr/>
            <p:nvPr/>
          </p:nvGrpSpPr>
          <p:grpSpPr>
            <a:xfrm>
              <a:off x="-4655" y="3650215"/>
              <a:ext cx="1135367" cy="783005"/>
              <a:chOff x="-4655" y="4407300"/>
              <a:chExt cx="1135367" cy="783005"/>
            </a:xfrm>
          </p:grpSpPr>
          <p:sp>
            <p:nvSpPr>
              <p:cNvPr id="506" name="Google Shape;506;p19"/>
              <p:cNvSpPr/>
              <p:nvPr/>
            </p:nvSpPr>
            <p:spPr>
              <a:xfrm rot="5400000">
                <a:off x="171526" y="4231119"/>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07" name="Google Shape;507;p19"/>
              <p:cNvPicPr preferRelativeResize="0"/>
              <p:nvPr/>
            </p:nvPicPr>
            <p:blipFill rotWithShape="1">
              <a:blip r:embed="rId9">
                <a:alphaModFix/>
              </a:blip>
              <a:srcRect b="0" l="0" r="0" t="0"/>
              <a:stretch/>
            </p:blipFill>
            <p:spPr>
              <a:xfrm>
                <a:off x="297313" y="4517616"/>
                <a:ext cx="683390" cy="576000"/>
              </a:xfrm>
              <a:prstGeom prst="rect">
                <a:avLst/>
              </a:prstGeom>
              <a:noFill/>
              <a:ln>
                <a:noFill/>
              </a:ln>
            </p:spPr>
          </p:pic>
        </p:grpSp>
      </p:grpSp>
      <p:grpSp>
        <p:nvGrpSpPr>
          <p:cNvPr id="508" name="Google Shape;508;p19"/>
          <p:cNvGrpSpPr/>
          <p:nvPr/>
        </p:nvGrpSpPr>
        <p:grpSpPr>
          <a:xfrm>
            <a:off x="24834" y="3864798"/>
            <a:ext cx="6503786" cy="783005"/>
            <a:chOff x="2481" y="4582469"/>
            <a:chExt cx="6503786" cy="783005"/>
          </a:xfrm>
        </p:grpSpPr>
        <p:sp>
          <p:nvSpPr>
            <p:cNvPr id="509" name="Google Shape;509;p19"/>
            <p:cNvSpPr txBox="1"/>
            <p:nvPr/>
          </p:nvSpPr>
          <p:spPr>
            <a:xfrm>
              <a:off x="1267687" y="4681604"/>
              <a:ext cx="5238580" cy="58473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1600" u="none" cap="none" strike="noStrike">
                  <a:solidFill>
                    <a:srgbClr val="29754D"/>
                  </a:solidFill>
                  <a:latin typeface="Calibri"/>
                  <a:ea typeface="Calibri"/>
                  <a:cs typeface="Calibri"/>
                  <a:sym typeface="Calibri"/>
                </a:rPr>
                <a:t>Ser cuidadoso y respetuoso </a:t>
              </a:r>
              <a:r>
                <a:rPr b="0" i="0" lang="en-US" sz="1600" u="none" cap="none" strike="noStrike">
                  <a:solidFill>
                    <a:schemeClr val="dk1"/>
                  </a:solidFill>
                  <a:latin typeface="Calibri"/>
                  <a:ea typeface="Calibri"/>
                  <a:cs typeface="Calibri"/>
                  <a:sym typeface="Calibri"/>
                </a:rPr>
                <a:t>con los integrantes del equipo de trabajo, asegurando la </a:t>
              </a:r>
              <a:r>
                <a:rPr b="1" i="0" lang="en-US" sz="1600" u="none" cap="none" strike="noStrike">
                  <a:solidFill>
                    <a:srgbClr val="29754D"/>
                  </a:solidFill>
                  <a:latin typeface="Calibri"/>
                  <a:ea typeface="Calibri"/>
                  <a:cs typeface="Calibri"/>
                  <a:sym typeface="Calibri"/>
                </a:rPr>
                <a:t>integridad física </a:t>
              </a:r>
              <a:r>
                <a:rPr b="0" i="0" lang="en-US" sz="1600" u="none" cap="none" strike="noStrike">
                  <a:solidFill>
                    <a:schemeClr val="dk1"/>
                  </a:solidFill>
                  <a:latin typeface="Calibri"/>
                  <a:ea typeface="Calibri"/>
                  <a:cs typeface="Calibri"/>
                  <a:sym typeface="Calibri"/>
                </a:rPr>
                <a:t>de todos.</a:t>
              </a:r>
              <a:endParaRPr b="0" i="0" sz="1600" u="none" cap="none" strike="noStrike">
                <a:solidFill>
                  <a:schemeClr val="dk1"/>
                </a:solidFill>
                <a:latin typeface="Calibri"/>
                <a:ea typeface="Calibri"/>
                <a:cs typeface="Calibri"/>
                <a:sym typeface="Calibri"/>
              </a:endParaRPr>
            </a:p>
          </p:txBody>
        </p:sp>
        <p:grpSp>
          <p:nvGrpSpPr>
            <p:cNvPr id="510" name="Google Shape;510;p19"/>
            <p:cNvGrpSpPr/>
            <p:nvPr/>
          </p:nvGrpSpPr>
          <p:grpSpPr>
            <a:xfrm>
              <a:off x="2481" y="4582469"/>
              <a:ext cx="1135367" cy="783005"/>
              <a:chOff x="2481" y="5287632"/>
              <a:chExt cx="1135367" cy="783005"/>
            </a:xfrm>
          </p:grpSpPr>
          <p:sp>
            <p:nvSpPr>
              <p:cNvPr id="511" name="Google Shape;511;p19"/>
              <p:cNvSpPr/>
              <p:nvPr/>
            </p:nvSpPr>
            <p:spPr>
              <a:xfrm rot="5400000">
                <a:off x="178662" y="5111451"/>
                <a:ext cx="783005" cy="1135367"/>
              </a:xfrm>
              <a:prstGeom prst="round2SameRect">
                <a:avLst>
                  <a:gd fmla="val 16667" name="adj1"/>
                  <a:gd fmla="val 0" name="adj2"/>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id="512" name="Google Shape;512;p19"/>
              <p:cNvPicPr preferRelativeResize="0"/>
              <p:nvPr/>
            </p:nvPicPr>
            <p:blipFill rotWithShape="1">
              <a:blip r:embed="rId10">
                <a:alphaModFix/>
              </a:blip>
              <a:srcRect b="0" l="0" r="0" t="0"/>
              <a:stretch/>
            </p:blipFill>
            <p:spPr>
              <a:xfrm>
                <a:off x="254788" y="5365345"/>
                <a:ext cx="740725" cy="624325"/>
              </a:xfrm>
              <a:prstGeom prst="rect">
                <a:avLst/>
              </a:prstGeom>
              <a:noFill/>
              <a:ln>
                <a:noFill/>
              </a:ln>
            </p:spPr>
          </p:pic>
        </p:grpSp>
      </p:grpSp>
      <p:pic>
        <p:nvPicPr>
          <p:cNvPr id="513" name="Google Shape;513;p19"/>
          <p:cNvPicPr preferRelativeResize="0"/>
          <p:nvPr/>
        </p:nvPicPr>
        <p:blipFill rotWithShape="1">
          <a:blip r:embed="rId11">
            <a:alphaModFix/>
          </a:blip>
          <a:srcRect b="0" l="0" r="0" t="0"/>
          <a:stretch/>
        </p:blipFill>
        <p:spPr>
          <a:xfrm>
            <a:off x="5836197" y="3780266"/>
            <a:ext cx="3760094" cy="3779409"/>
          </a:xfrm>
          <a:prstGeom prst="rect">
            <a:avLst/>
          </a:prstGeom>
          <a:noFill/>
          <a:ln>
            <a:noFill/>
          </a:ln>
        </p:spPr>
      </p:pic>
      <p:sp>
        <p:nvSpPr>
          <p:cNvPr id="514" name="Google Shape;514;p19"/>
          <p:cNvSpPr txBox="1"/>
          <p:nvPr/>
        </p:nvSpPr>
        <p:spPr>
          <a:xfrm>
            <a:off x="375975" y="1373700"/>
            <a:ext cx="4690875"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None/>
            </a:pPr>
            <a:r>
              <a:rPr b="1" i="0" lang="en-US" sz="2800" u="none" cap="none" strike="noStrike">
                <a:solidFill>
                  <a:srgbClr val="C73E32"/>
                </a:solidFill>
                <a:latin typeface="Calibri"/>
                <a:ea typeface="Calibri"/>
                <a:cs typeface="Calibri"/>
                <a:sym typeface="Calibri"/>
              </a:rPr>
              <a:t>¡ATENCIÓN!</a:t>
            </a:r>
            <a:endParaRPr b="1" i="0" sz="3100" u="none" cap="none" strike="noStrike">
              <a:solidFill>
                <a:srgbClr val="C73E32"/>
              </a:solidFill>
              <a:latin typeface="Calibri"/>
              <a:ea typeface="Calibri"/>
              <a:cs typeface="Calibri"/>
              <a:sym typeface="Calibri"/>
            </a:endParaRPr>
          </a:p>
        </p:txBody>
      </p:sp>
      <p:sp>
        <p:nvSpPr>
          <p:cNvPr id="515" name="Google Shape;515;p19"/>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rPr b="1" i="0" lang="en-US" sz="1400" u="none" cap="none" strike="noStrike">
                <a:solidFill>
                  <a:srgbClr val="000000"/>
                </a:solidFill>
                <a:latin typeface="Calibri"/>
                <a:ea typeface="Calibri"/>
                <a:cs typeface="Calibri"/>
                <a:sym typeface="Calibri"/>
              </a:rPr>
              <a:t>ANTES DE COMENZAR LA ACTIVIDAD:</a:t>
            </a:r>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21"/>
          <p:cNvSpPr/>
          <p:nvPr/>
        </p:nvSpPr>
        <p:spPr>
          <a:xfrm>
            <a:off x="383456" y="2370247"/>
            <a:ext cx="8839201" cy="3238192"/>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521" name="Google Shape;521;p21"/>
          <p:cNvSpPr/>
          <p:nvPr/>
        </p:nvSpPr>
        <p:spPr>
          <a:xfrm>
            <a:off x="5279923" y="7354529"/>
            <a:ext cx="2723535" cy="205146"/>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522" name="Google Shape;522;p21"/>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TICKET DE SALIDA</a:t>
            </a:r>
            <a:endParaRPr b="1" i="0" sz="3100" u="none" cap="none" strike="noStrike">
              <a:solidFill>
                <a:srgbClr val="29754D"/>
              </a:solidFill>
              <a:latin typeface="Calibri"/>
              <a:ea typeface="Calibri"/>
              <a:cs typeface="Calibri"/>
              <a:sym typeface="Calibri"/>
            </a:endParaRPr>
          </a:p>
        </p:txBody>
      </p:sp>
      <p:sp>
        <p:nvSpPr>
          <p:cNvPr id="523" name="Google Shape;523;p21"/>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ANTES DE TERMINAR:</a:t>
            </a:r>
            <a:endParaRPr b="1" i="0" sz="14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524" name="Google Shape;524;p21"/>
          <p:cNvSpPr txBox="1"/>
          <p:nvPr/>
        </p:nvSpPr>
        <p:spPr>
          <a:xfrm>
            <a:off x="958647" y="3788886"/>
            <a:ext cx="5107856" cy="774531"/>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rPr b="1" i="0" lang="en-US" sz="2200" u="none" cap="none" strike="noStrike">
                <a:solidFill>
                  <a:srgbClr val="29754D"/>
                </a:solidFill>
                <a:latin typeface="Calibri"/>
                <a:ea typeface="Calibri"/>
                <a:cs typeface="Calibri"/>
                <a:sym typeface="Calibri"/>
              </a:rPr>
              <a:t>MANTENIMIENTO CORRECTIVO</a:t>
            </a:r>
            <a:endParaRPr b="1" i="0" sz="2200" u="none" cap="none" strike="noStrike">
              <a:solidFill>
                <a:srgbClr val="29754D"/>
              </a:solidFill>
              <a:latin typeface="Calibri"/>
              <a:ea typeface="Calibri"/>
              <a:cs typeface="Calibri"/>
              <a:sym typeface="Calibri"/>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Calibri"/>
              <a:ea typeface="Calibri"/>
              <a:cs typeface="Calibri"/>
              <a:sym typeface="Calibri"/>
            </a:endParaRPr>
          </a:p>
          <a:p>
            <a:pPr indent="0" lvl="0" marL="0" marR="0" rtl="0" algn="l">
              <a:lnSpc>
                <a:spcPct val="115000"/>
              </a:lnSpc>
              <a:spcBef>
                <a:spcPts val="0"/>
              </a:spcBef>
              <a:spcAft>
                <a:spcPts val="0"/>
              </a:spcAft>
              <a:buNone/>
            </a:pPr>
            <a:r>
              <a:rPr b="0" i="0" lang="en-US" sz="1600" u="none" cap="none" strike="noStrike">
                <a:solidFill>
                  <a:srgbClr val="000000"/>
                </a:solidFill>
                <a:latin typeface="Calibri"/>
                <a:ea typeface="Calibri"/>
                <a:cs typeface="Calibri"/>
                <a:sym typeface="Calibri"/>
              </a:rPr>
              <a:t>¡No olvides contestar y entregar el Ticket de Salida!</a:t>
            </a:r>
            <a:endParaRPr/>
          </a:p>
          <a:p>
            <a:pPr indent="0" lvl="0" marL="0" marR="0" rtl="0" algn="l">
              <a:lnSpc>
                <a:spcPct val="115000"/>
              </a:lnSpc>
              <a:spcBef>
                <a:spcPts val="0"/>
              </a:spcBef>
              <a:spcAft>
                <a:spcPts val="0"/>
              </a:spcAft>
              <a:buNone/>
            </a:pPr>
            <a:r>
              <a:t/>
            </a:r>
            <a:endParaRPr b="0" i="0" sz="16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None/>
            </a:pPr>
            <a:r>
              <a:rPr b="1" i="0" lang="en-US" sz="2100" u="none" cap="none" strike="noStrike">
                <a:solidFill>
                  <a:srgbClr val="29754D"/>
                </a:solidFill>
                <a:latin typeface="Calibri"/>
                <a:ea typeface="Calibri"/>
                <a:cs typeface="Calibri"/>
                <a:sym typeface="Calibri"/>
              </a:rPr>
              <a:t>¡Hasta la próxima! </a:t>
            </a:r>
            <a:endParaRPr b="1" i="0" sz="2100" u="none" cap="none" strike="noStrike">
              <a:solidFill>
                <a:srgbClr val="29754D"/>
              </a:solidFill>
              <a:latin typeface="Arial"/>
              <a:ea typeface="Arial"/>
              <a:cs typeface="Arial"/>
              <a:sym typeface="Arial"/>
            </a:endParaRPr>
          </a:p>
          <a:p>
            <a:pPr indent="0" lvl="0" marL="0" marR="0" rtl="0" algn="l">
              <a:lnSpc>
                <a:spcPct val="100000"/>
              </a:lnSpc>
              <a:spcBef>
                <a:spcPts val="0"/>
              </a:spcBef>
              <a:spcAft>
                <a:spcPts val="0"/>
              </a:spcAft>
              <a:buNone/>
            </a:pPr>
            <a:br>
              <a:rPr b="0" i="0" lang="en-US" sz="1600" u="none" cap="none" strike="noStrike">
                <a:solidFill>
                  <a:srgbClr val="000000"/>
                </a:solidFill>
                <a:latin typeface="Arial"/>
                <a:ea typeface="Arial"/>
                <a:cs typeface="Arial"/>
                <a:sym typeface="Arial"/>
              </a:rPr>
            </a:br>
            <a:endParaRPr b="1" i="0" sz="1600" u="none" cap="none" strike="noStrike">
              <a:solidFill>
                <a:srgbClr val="76384D"/>
              </a:solidFill>
              <a:latin typeface="Calibri"/>
              <a:ea typeface="Calibri"/>
              <a:cs typeface="Calibri"/>
              <a:sym typeface="Calibri"/>
            </a:endParaRPr>
          </a:p>
        </p:txBody>
      </p:sp>
      <p:pic>
        <p:nvPicPr>
          <p:cNvPr id="525" name="Google Shape;525;p21"/>
          <p:cNvPicPr preferRelativeResize="0"/>
          <p:nvPr/>
        </p:nvPicPr>
        <p:blipFill rotWithShape="1">
          <a:blip r:embed="rId3">
            <a:alphaModFix/>
          </a:blip>
          <a:srcRect b="0" l="0" r="0" t="0"/>
          <a:stretch/>
        </p:blipFill>
        <p:spPr>
          <a:xfrm>
            <a:off x="3210793" y="4157963"/>
            <a:ext cx="674379" cy="604800"/>
          </a:xfrm>
          <a:prstGeom prst="rect">
            <a:avLst/>
          </a:prstGeom>
          <a:noFill/>
          <a:ln>
            <a:noFill/>
          </a:ln>
        </p:spPr>
      </p:pic>
      <p:pic>
        <p:nvPicPr>
          <p:cNvPr id="526" name="Google Shape;526;p21"/>
          <p:cNvPicPr preferRelativeResize="0"/>
          <p:nvPr/>
        </p:nvPicPr>
        <p:blipFill rotWithShape="1">
          <a:blip r:embed="rId4">
            <a:alphaModFix/>
          </a:blip>
          <a:srcRect b="0" l="0" r="0" t="0"/>
          <a:stretch/>
        </p:blipFill>
        <p:spPr>
          <a:xfrm>
            <a:off x="6137318" y="3028336"/>
            <a:ext cx="2663305" cy="4168876"/>
          </a:xfrm>
          <a:prstGeom prst="rect">
            <a:avLst/>
          </a:prstGeom>
          <a:noFill/>
          <a:ln>
            <a:noFill/>
          </a:ln>
        </p:spPr>
      </p:pic>
      <p:sp>
        <p:nvSpPr>
          <p:cNvPr id="527" name="Google Shape;527;p21"/>
          <p:cNvSpPr txBox="1"/>
          <p:nvPr/>
        </p:nvSpPr>
        <p:spPr>
          <a:xfrm>
            <a:off x="4592638" y="795338"/>
            <a:ext cx="5374975" cy="1357200"/>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3600" u="none" cap="none" strike="noStrike">
              <a:solidFill>
                <a:srgbClr val="29754D"/>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3"/>
          <p:cNvSpPr/>
          <p:nvPr/>
        </p:nvSpPr>
        <p:spPr>
          <a:xfrm>
            <a:off x="464463" y="2555714"/>
            <a:ext cx="5146719" cy="2812708"/>
          </a:xfrm>
          <a:prstGeom prst="roundRect">
            <a:avLst>
              <a:gd fmla="val 9635"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99" name="Google Shape;99;p3"/>
          <p:cNvSpPr txBox="1"/>
          <p:nvPr/>
        </p:nvSpPr>
        <p:spPr>
          <a:xfrm>
            <a:off x="375975" y="1373700"/>
            <a:ext cx="8950500" cy="319500"/>
          </a:xfrm>
          <a:prstGeom prst="rect">
            <a:avLst/>
          </a:prstGeom>
          <a:noFill/>
          <a:ln>
            <a:noFill/>
          </a:ln>
        </p:spPr>
        <p:txBody>
          <a:bodyPr anchorCtr="0" anchor="ctr" bIns="91425" lIns="91425" spcFirstLastPara="1" rIns="91425" wrap="square" tIns="91425">
            <a:noAutofit/>
          </a:bodyPr>
          <a:lstStyle/>
          <a:p>
            <a:pPr indent="0" lvl="0" marL="0" marR="0" rtl="0" algn="l">
              <a:lnSpc>
                <a:spcPct val="80000"/>
              </a:lnSpc>
              <a:spcBef>
                <a:spcPts val="0"/>
              </a:spcBef>
              <a:spcAft>
                <a:spcPts val="0"/>
              </a:spcAft>
              <a:buClr>
                <a:srgbClr val="000000"/>
              </a:buClr>
              <a:buSzPts val="2800"/>
              <a:buFont typeface="Arial"/>
              <a:buNone/>
            </a:pPr>
            <a:r>
              <a:rPr b="1" i="0" lang="en-US" sz="2800" u="none" cap="none" strike="noStrike">
                <a:solidFill>
                  <a:srgbClr val="29754D"/>
                </a:solidFill>
                <a:latin typeface="Calibri"/>
                <a:ea typeface="Calibri"/>
                <a:cs typeface="Calibri"/>
                <a:sym typeface="Calibri"/>
              </a:rPr>
              <a:t>CONOCIMIENTOS PREVIOS</a:t>
            </a:r>
            <a:endParaRPr b="1" i="0" sz="3100" u="none" cap="none" strike="noStrike">
              <a:solidFill>
                <a:srgbClr val="29754D"/>
              </a:solidFill>
              <a:latin typeface="Calibri"/>
              <a:ea typeface="Calibri"/>
              <a:cs typeface="Calibri"/>
              <a:sym typeface="Calibri"/>
            </a:endParaRPr>
          </a:p>
        </p:txBody>
      </p:sp>
      <p:sp>
        <p:nvSpPr>
          <p:cNvPr id="100" name="Google Shape;100;p3"/>
          <p:cNvSpPr txBox="1"/>
          <p:nvPr/>
        </p:nvSpPr>
        <p:spPr>
          <a:xfrm>
            <a:off x="366450" y="1220100"/>
            <a:ext cx="4700400" cy="1536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1" i="0" lang="en-US" sz="1400" u="none" cap="none" strike="noStrike">
                <a:solidFill>
                  <a:srgbClr val="000000"/>
                </a:solidFill>
                <a:latin typeface="Calibri"/>
                <a:ea typeface="Calibri"/>
                <a:cs typeface="Calibri"/>
                <a:sym typeface="Calibri"/>
              </a:rPr>
              <a:t>ACTIVIDAD</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alibri"/>
              <a:ea typeface="Calibri"/>
              <a:cs typeface="Calibri"/>
              <a:sym typeface="Calibri"/>
            </a:endParaRPr>
          </a:p>
        </p:txBody>
      </p:sp>
      <p:sp>
        <p:nvSpPr>
          <p:cNvPr id="101" name="Google Shape;101;p3"/>
          <p:cNvSpPr txBox="1"/>
          <p:nvPr/>
        </p:nvSpPr>
        <p:spPr>
          <a:xfrm>
            <a:off x="4398021" y="1184197"/>
            <a:ext cx="466492" cy="521098"/>
          </a:xfrm>
          <a:prstGeom prst="rect">
            <a:avLst/>
          </a:prstGeom>
          <a:noFill/>
          <a:ln>
            <a:noFill/>
          </a:ln>
        </p:spPr>
        <p:txBody>
          <a:bodyPr anchorCtr="0" anchor="ctr" bIns="91425" lIns="91425" spcFirstLastPara="1" rIns="91425" wrap="square" tIns="91425">
            <a:noAutofit/>
          </a:bodyPr>
          <a:lstStyle/>
          <a:p>
            <a:pPr indent="0" lvl="0" marL="0" marR="0" rtl="0" algn="r">
              <a:lnSpc>
                <a:spcPct val="90000"/>
              </a:lnSpc>
              <a:spcBef>
                <a:spcPts val="0"/>
              </a:spcBef>
              <a:spcAft>
                <a:spcPts val="0"/>
              </a:spcAft>
              <a:buClr>
                <a:srgbClr val="000000"/>
              </a:buClr>
              <a:buSzPts val="6000"/>
              <a:buFont typeface="Arial"/>
              <a:buNone/>
            </a:pPr>
            <a:r>
              <a:rPr b="0" i="0" lang="en-US" sz="5000" u="none" cap="none" strike="noStrike">
                <a:solidFill>
                  <a:srgbClr val="8EB99F"/>
                </a:solidFill>
                <a:latin typeface="Calibri"/>
                <a:ea typeface="Calibri"/>
                <a:cs typeface="Calibri"/>
                <a:sym typeface="Calibri"/>
              </a:rPr>
              <a:t>6</a:t>
            </a:r>
            <a:endParaRPr b="0" i="0" sz="5000" u="none" cap="none" strike="noStrike">
              <a:solidFill>
                <a:srgbClr val="8EB99F"/>
              </a:solidFill>
              <a:latin typeface="Calibri"/>
              <a:ea typeface="Calibri"/>
              <a:cs typeface="Calibri"/>
              <a:sym typeface="Calibri"/>
            </a:endParaRPr>
          </a:p>
        </p:txBody>
      </p:sp>
      <p:sp>
        <p:nvSpPr>
          <p:cNvPr id="102" name="Google Shape;102;p3"/>
          <p:cNvSpPr txBox="1"/>
          <p:nvPr/>
        </p:nvSpPr>
        <p:spPr>
          <a:xfrm>
            <a:off x="4495967" y="1702736"/>
            <a:ext cx="4051133" cy="1065864"/>
          </a:xfrm>
          <a:prstGeom prst="rect">
            <a:avLst/>
          </a:prstGeom>
          <a:noFill/>
          <a:ln>
            <a:noFill/>
          </a:ln>
        </p:spPr>
        <p:txBody>
          <a:bodyPr anchorCtr="0" anchor="ctr" bIns="91425" lIns="91425" spcFirstLastPara="1" rIns="91425" wrap="square" tIns="91425">
            <a:noAutofit/>
          </a:bodyPr>
          <a:lstStyle/>
          <a:p>
            <a:pPr indent="0" lvl="0" marL="0" marR="0" rtl="0" algn="l">
              <a:lnSpc>
                <a:spcPct val="90000"/>
              </a:lnSpc>
              <a:spcBef>
                <a:spcPts val="0"/>
              </a:spcBef>
              <a:spcAft>
                <a:spcPts val="0"/>
              </a:spcAft>
              <a:buNone/>
            </a:pPr>
            <a:r>
              <a:t/>
            </a:r>
            <a:endParaRPr b="1" i="0" sz="2400" u="none" cap="none" strike="noStrike">
              <a:solidFill>
                <a:srgbClr val="29754D"/>
              </a:solidFill>
              <a:latin typeface="Calibri"/>
              <a:ea typeface="Calibri"/>
              <a:cs typeface="Calibri"/>
              <a:sym typeface="Calibri"/>
            </a:endParaRPr>
          </a:p>
        </p:txBody>
      </p:sp>
      <p:sp>
        <p:nvSpPr>
          <p:cNvPr id="103" name="Google Shape;103;p3"/>
          <p:cNvSpPr/>
          <p:nvPr/>
        </p:nvSpPr>
        <p:spPr>
          <a:xfrm>
            <a:off x="810078" y="3055938"/>
            <a:ext cx="3952422" cy="2119555"/>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600" u="none" cap="none" strike="noStrike">
                <a:solidFill>
                  <a:srgbClr val="29754D"/>
                </a:solidFill>
                <a:latin typeface="Calibri"/>
                <a:ea typeface="Calibri"/>
                <a:cs typeface="Calibri"/>
                <a:sym typeface="Calibri"/>
              </a:rPr>
              <a:t>MANTENIMIENTO CORRECTIVO</a:t>
            </a:r>
            <a:endParaRPr b="1" i="0" sz="2600" u="none" cap="none" strike="noStrike">
              <a:solidFill>
                <a:srgbClr val="29754D"/>
              </a:solidFill>
              <a:latin typeface="Calibri"/>
              <a:ea typeface="Calibri"/>
              <a:cs typeface="Calibri"/>
              <a:sym typeface="Calibri"/>
            </a:endParaRPr>
          </a:p>
          <a:p>
            <a:pPr indent="0" lvl="0" marL="0" marR="0" rtl="0" algn="l">
              <a:lnSpc>
                <a:spcPct val="90000"/>
              </a:lnSpc>
              <a:spcBef>
                <a:spcPts val="0"/>
              </a:spcBef>
              <a:spcAft>
                <a:spcPts val="0"/>
              </a:spcAft>
              <a:buNone/>
            </a:pPr>
            <a:r>
              <a:t/>
            </a:r>
            <a:endParaRPr b="1" i="0" sz="2000" u="none" cap="none" strike="noStrike">
              <a:solidFill>
                <a:srgbClr val="29754D"/>
              </a:solidFill>
              <a:latin typeface="Calibri"/>
              <a:ea typeface="Calibri"/>
              <a:cs typeface="Calibri"/>
              <a:sym typeface="Calibri"/>
            </a:endParaRPr>
          </a:p>
          <a:p>
            <a:pPr indent="0" lvl="0" marL="0" marR="0" rtl="0" algn="l">
              <a:lnSpc>
                <a:spcPct val="90000"/>
              </a:lnSpc>
              <a:spcBef>
                <a:spcPts val="0"/>
              </a:spcBef>
              <a:spcAft>
                <a:spcPts val="0"/>
              </a:spcAft>
              <a:buNone/>
            </a:pPr>
            <a:r>
              <a:rPr b="0" i="0" lang="en-US" sz="1800" u="none" cap="none" strike="noStrike">
                <a:solidFill>
                  <a:srgbClr val="000000"/>
                </a:solidFill>
                <a:latin typeface="Calibri"/>
                <a:ea typeface="Calibri"/>
                <a:cs typeface="Calibri"/>
                <a:sym typeface="Calibri"/>
              </a:rPr>
              <a:t>¡Ahora veamos cómo lo que ya has aprendido refuerza y mejora lo que estás a punto de aprender!</a:t>
            </a:r>
            <a:endParaRPr b="1" i="0" sz="1800" u="none" cap="none" strike="noStrike">
              <a:solidFill>
                <a:srgbClr val="29754D"/>
              </a:solidFill>
              <a:latin typeface="Calibri"/>
              <a:ea typeface="Calibri"/>
              <a:cs typeface="Calibri"/>
              <a:sym typeface="Calibri"/>
            </a:endParaRPr>
          </a:p>
          <a:p>
            <a:pPr indent="0" lvl="0" marL="0" marR="0" rtl="0" algn="l">
              <a:lnSpc>
                <a:spcPct val="90000"/>
              </a:lnSpc>
              <a:spcBef>
                <a:spcPts val="0"/>
              </a:spcBef>
              <a:spcAft>
                <a:spcPts val="0"/>
              </a:spcAft>
              <a:buNone/>
            </a:pPr>
            <a:r>
              <a:rPr b="1" i="0" lang="en-US" sz="2000" u="none" cap="none" strike="noStrike">
                <a:solidFill>
                  <a:srgbClr val="29754D"/>
                </a:solidFill>
                <a:latin typeface="Calibri"/>
                <a:ea typeface="Calibri"/>
                <a:cs typeface="Calibri"/>
                <a:sym typeface="Calibri"/>
              </a:rPr>
              <a:t> </a:t>
            </a:r>
            <a:endParaRPr/>
          </a:p>
        </p:txBody>
      </p:sp>
      <p:pic>
        <p:nvPicPr>
          <p:cNvPr descr="/Users/ivangonzalez/Desktop/IVAN G 2020/2020/DUOC/ARTES/OVNI-01.png" id="104" name="Google Shape;104;p3"/>
          <p:cNvPicPr preferRelativeResize="0"/>
          <p:nvPr/>
        </p:nvPicPr>
        <p:blipFill rotWithShape="1">
          <a:blip r:embed="rId3">
            <a:alphaModFix/>
          </a:blip>
          <a:srcRect b="0" l="0" r="0" t="0"/>
          <a:stretch/>
        </p:blipFill>
        <p:spPr>
          <a:xfrm>
            <a:off x="5686120" y="3677611"/>
            <a:ext cx="3563476" cy="367253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39"/>
          <p:cNvSpPr txBox="1"/>
          <p:nvPr/>
        </p:nvSpPr>
        <p:spPr>
          <a:xfrm>
            <a:off x="5122334" y="1854200"/>
            <a:ext cx="8596668" cy="1320800"/>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accent1"/>
              </a:buClr>
              <a:buSzPts val="3600"/>
              <a:buFont typeface="Trebuchet MS"/>
              <a:buNone/>
            </a:pPr>
            <a:r>
              <a:t/>
            </a:r>
            <a:endParaRPr b="1" i="0" sz="2600" u="none" cap="none" strike="noStrike">
              <a:solidFill>
                <a:srgbClr val="29754D"/>
              </a:solidFill>
              <a:latin typeface="Calibri"/>
              <a:ea typeface="Calibri"/>
              <a:cs typeface="Calibri"/>
              <a:sym typeface="Calibri"/>
            </a:endParaRPr>
          </a:p>
        </p:txBody>
      </p:sp>
      <p:sp>
        <p:nvSpPr>
          <p:cNvPr id="110" name="Google Shape;110;p39"/>
          <p:cNvSpPr/>
          <p:nvPr/>
        </p:nvSpPr>
        <p:spPr>
          <a:xfrm>
            <a:off x="533400" y="2447976"/>
            <a:ext cx="8343901" cy="4168723"/>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11" name="Google Shape;111;p39"/>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29754D"/>
                </a:solidFill>
                <a:latin typeface="Calibri"/>
                <a:ea typeface="Calibri"/>
                <a:cs typeface="Calibri"/>
                <a:sym typeface="Calibri"/>
              </a:rPr>
              <a:t>MANTENIMIENTO CORRECTIVO (MC)</a:t>
            </a:r>
            <a:endParaRPr b="1" i="0" sz="2800" u="none" cap="none" strike="noStrike">
              <a:solidFill>
                <a:srgbClr val="29754D"/>
              </a:solidFill>
              <a:latin typeface="Calibri"/>
              <a:ea typeface="Calibri"/>
              <a:cs typeface="Calibri"/>
              <a:sym typeface="Calibri"/>
            </a:endParaRPr>
          </a:p>
        </p:txBody>
      </p:sp>
      <p:pic>
        <p:nvPicPr>
          <p:cNvPr id="112" name="Google Shape;112;p39"/>
          <p:cNvPicPr preferRelativeResize="0"/>
          <p:nvPr/>
        </p:nvPicPr>
        <p:blipFill rotWithShape="1">
          <a:blip r:embed="rId3">
            <a:alphaModFix/>
          </a:blip>
          <a:srcRect b="0" l="0" r="0" t="0"/>
          <a:stretch/>
        </p:blipFill>
        <p:spPr>
          <a:xfrm>
            <a:off x="7007544" y="2975088"/>
            <a:ext cx="2786491" cy="3823797"/>
          </a:xfrm>
          <a:prstGeom prst="rect">
            <a:avLst/>
          </a:prstGeom>
          <a:noFill/>
          <a:ln>
            <a:noFill/>
          </a:ln>
        </p:spPr>
      </p:pic>
      <p:sp>
        <p:nvSpPr>
          <p:cNvPr id="113" name="Google Shape;113;p39"/>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14" name="Google Shape;114;p39"/>
          <p:cNvSpPr txBox="1"/>
          <p:nvPr/>
        </p:nvSpPr>
        <p:spPr>
          <a:xfrm>
            <a:off x="6395719" y="1442355"/>
            <a:ext cx="8638904" cy="44110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115" name="Google Shape;115;p39"/>
          <p:cNvSpPr txBox="1"/>
          <p:nvPr/>
        </p:nvSpPr>
        <p:spPr>
          <a:xfrm>
            <a:off x="855580" y="2852055"/>
            <a:ext cx="6231020" cy="3716362"/>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rgbClr val="C73E32"/>
              </a:buClr>
              <a:buSzPts val="1800"/>
              <a:buFont typeface="Arial"/>
              <a:buChar char="•"/>
            </a:pPr>
            <a:r>
              <a:rPr b="0" i="0" lang="en-US" sz="1800" u="none" cap="none" strike="noStrike">
                <a:solidFill>
                  <a:srgbClr val="000000"/>
                </a:solidFill>
                <a:latin typeface="Calibri"/>
                <a:ea typeface="Calibri"/>
                <a:cs typeface="Calibri"/>
                <a:sym typeface="Calibri"/>
              </a:rPr>
              <a:t>El </a:t>
            </a:r>
            <a:r>
              <a:rPr b="1" i="0" lang="en-US" sz="1800" u="none" cap="none" strike="noStrike">
                <a:solidFill>
                  <a:srgbClr val="000000"/>
                </a:solidFill>
                <a:latin typeface="Calibri"/>
                <a:ea typeface="Calibri"/>
                <a:cs typeface="Calibri"/>
                <a:sym typeface="Calibri"/>
              </a:rPr>
              <a:t>mantenimiento correctivo </a:t>
            </a:r>
            <a:r>
              <a:rPr b="0" i="0" lang="en-US" sz="1800" u="none" cap="none" strike="noStrike">
                <a:solidFill>
                  <a:srgbClr val="000000"/>
                </a:solidFill>
                <a:latin typeface="Calibri"/>
                <a:ea typeface="Calibri"/>
                <a:cs typeface="Calibri"/>
                <a:sym typeface="Calibri"/>
              </a:rPr>
              <a:t>es la actividad técnica ejecutada cuando sucede una avería y tiene como objetivo, restaurar el activo para dejarlo en condiciones de que pueda funcionar como se pretende ya sea con su reparación o sustitución.</a:t>
            </a:r>
            <a:endParaRPr b="0" i="0" sz="1800" u="none" cap="none" strike="noStrike">
              <a:solidFill>
                <a:srgbClr val="000000"/>
              </a:solidFill>
              <a:latin typeface="Calibri"/>
              <a:ea typeface="Calibri"/>
              <a:cs typeface="Calibri"/>
              <a:sym typeface="Calibri"/>
            </a:endParaRPr>
          </a:p>
          <a:p>
            <a:pPr indent="-62100" lvl="0" marL="176400" marR="0" rtl="0" algn="l">
              <a:lnSpc>
                <a:spcPct val="50000"/>
              </a:lnSpc>
              <a:spcBef>
                <a:spcPts val="0"/>
              </a:spcBef>
              <a:spcAft>
                <a:spcPts val="0"/>
              </a:spcAft>
              <a:buClr>
                <a:srgbClr val="C73E32"/>
              </a:buClr>
              <a:buSzPts val="1800"/>
              <a:buFont typeface="Arial"/>
              <a:buNone/>
            </a:pPr>
            <a:r>
              <a:t/>
            </a:r>
            <a:endParaRPr b="0" i="0" sz="1800" u="none" cap="none" strike="noStrike">
              <a:solidFill>
                <a:srgbClr val="000000"/>
              </a:solidFill>
              <a:latin typeface="Calibri"/>
              <a:ea typeface="Calibri"/>
              <a:cs typeface="Calibri"/>
              <a:sym typeface="Calibri"/>
            </a:endParaRPr>
          </a:p>
          <a:p>
            <a:pPr indent="-176400" lvl="0" marL="176400" marR="0" rtl="0" algn="l">
              <a:lnSpc>
                <a:spcPct val="110000"/>
              </a:lnSpc>
              <a:spcBef>
                <a:spcPts val="0"/>
              </a:spcBef>
              <a:spcAft>
                <a:spcPts val="0"/>
              </a:spcAft>
              <a:buClr>
                <a:srgbClr val="C73E32"/>
              </a:buClr>
              <a:buSzPts val="1800"/>
              <a:buFont typeface="Arial"/>
              <a:buChar char="•"/>
            </a:pPr>
            <a:r>
              <a:rPr b="0" i="0" lang="en-US" sz="1800" u="none" cap="none" strike="noStrike">
                <a:solidFill>
                  <a:srgbClr val="000000"/>
                </a:solidFill>
                <a:latin typeface="Calibri"/>
                <a:ea typeface="Calibri"/>
                <a:cs typeface="Calibri"/>
                <a:sym typeface="Calibri"/>
              </a:rPr>
              <a:t>Esta estrategia es ideal para equipos de baja prioridad, es decir, aquellos sin los cuales las operaciones de la empresa pueden continuar funcionando con normalidad. </a:t>
            </a:r>
            <a:endParaRPr b="0" i="0" sz="1800" u="none" cap="none" strike="noStrike">
              <a:solidFill>
                <a:srgbClr val="000000"/>
              </a:solidFill>
              <a:latin typeface="Calibri"/>
              <a:ea typeface="Calibri"/>
              <a:cs typeface="Calibri"/>
              <a:sym typeface="Calibri"/>
            </a:endParaRPr>
          </a:p>
          <a:p>
            <a:pPr indent="-62100" lvl="0" marL="176400" marR="0" rtl="0" algn="l">
              <a:lnSpc>
                <a:spcPct val="50000"/>
              </a:lnSpc>
              <a:spcBef>
                <a:spcPts val="0"/>
              </a:spcBef>
              <a:spcAft>
                <a:spcPts val="0"/>
              </a:spcAft>
              <a:buClr>
                <a:srgbClr val="C73E32"/>
              </a:buClr>
              <a:buSzPts val="1800"/>
              <a:buFont typeface="Arial"/>
              <a:buNone/>
            </a:pPr>
            <a:r>
              <a:t/>
            </a:r>
            <a:endParaRPr b="0" i="0" sz="1800" u="none" cap="none" strike="noStrike">
              <a:solidFill>
                <a:srgbClr val="000000"/>
              </a:solidFill>
              <a:latin typeface="Calibri"/>
              <a:ea typeface="Calibri"/>
              <a:cs typeface="Calibri"/>
              <a:sym typeface="Calibri"/>
            </a:endParaRPr>
          </a:p>
          <a:p>
            <a:pPr indent="-176400" lvl="0" marL="176400" marR="0" rtl="0" algn="l">
              <a:lnSpc>
                <a:spcPct val="110000"/>
              </a:lnSpc>
              <a:spcBef>
                <a:spcPts val="0"/>
              </a:spcBef>
              <a:spcAft>
                <a:spcPts val="0"/>
              </a:spcAft>
              <a:buClr>
                <a:srgbClr val="C73E32"/>
              </a:buClr>
              <a:buSzPts val="1800"/>
              <a:buFont typeface="Arial"/>
              <a:buChar char="•"/>
            </a:pPr>
            <a:r>
              <a:rPr b="0" i="0" lang="en-US" sz="1800" u="none" cap="none" strike="noStrike">
                <a:solidFill>
                  <a:srgbClr val="000000"/>
                </a:solidFill>
                <a:latin typeface="Calibri"/>
                <a:ea typeface="Calibri"/>
                <a:cs typeface="Calibri"/>
                <a:sym typeface="Calibri"/>
              </a:rPr>
              <a:t>También se aplica a equipos de poco valor cuyo mantenimiento regular podría acabar costando más que</a:t>
            </a:r>
            <a:br>
              <a:rPr b="0" i="0" lang="en-US" sz="1800" u="none" cap="none" strike="noStrike">
                <a:solidFill>
                  <a:srgbClr val="000000"/>
                </a:solidFill>
                <a:latin typeface="Calibri"/>
                <a:ea typeface="Calibri"/>
                <a:cs typeface="Calibri"/>
                <a:sym typeface="Calibri"/>
              </a:rPr>
            </a:br>
            <a:r>
              <a:rPr b="0" i="0" lang="en-US" sz="1800" u="none" cap="none" strike="noStrike">
                <a:solidFill>
                  <a:srgbClr val="000000"/>
                </a:solidFill>
                <a:latin typeface="Calibri"/>
                <a:ea typeface="Calibri"/>
                <a:cs typeface="Calibri"/>
                <a:sym typeface="Calibri"/>
              </a:rPr>
              <a:t> una sencilla reparación o sustitución.</a:t>
            </a:r>
            <a:endParaRPr b="0" i="0" sz="1800" u="none" cap="none" strike="noStrike">
              <a:solidFill>
                <a:srgbClr val="000000"/>
              </a:solidFill>
              <a:latin typeface="Calibri"/>
              <a:ea typeface="Calibri"/>
              <a:cs typeface="Calibri"/>
              <a:sym typeface="Calibri"/>
            </a:endParaRPr>
          </a:p>
          <a:p>
            <a:pPr indent="-49400" lvl="0" marL="176400" marR="0" rtl="0" algn="l">
              <a:lnSpc>
                <a:spcPct val="110000"/>
              </a:lnSpc>
              <a:spcBef>
                <a:spcPts val="0"/>
              </a:spcBef>
              <a:spcAft>
                <a:spcPts val="0"/>
              </a:spcAft>
              <a:buClr>
                <a:srgbClr val="000000"/>
              </a:buClr>
              <a:buSzPts val="2000"/>
              <a:buFont typeface="Arial"/>
              <a:buNone/>
            </a:pPr>
            <a:r>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40"/>
          <p:cNvSpPr/>
          <p:nvPr/>
        </p:nvSpPr>
        <p:spPr>
          <a:xfrm>
            <a:off x="533401" y="2536877"/>
            <a:ext cx="7264400" cy="3813124"/>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21" name="Google Shape;121;p40"/>
          <p:cNvPicPr preferRelativeResize="0"/>
          <p:nvPr/>
        </p:nvPicPr>
        <p:blipFill rotWithShape="1">
          <a:blip r:embed="rId3">
            <a:alphaModFix/>
          </a:blip>
          <a:srcRect b="0" l="0" r="0" t="0"/>
          <a:stretch/>
        </p:blipFill>
        <p:spPr>
          <a:xfrm>
            <a:off x="7007544" y="2975088"/>
            <a:ext cx="2786491" cy="3823797"/>
          </a:xfrm>
          <a:prstGeom prst="rect">
            <a:avLst/>
          </a:prstGeom>
          <a:noFill/>
          <a:ln>
            <a:noFill/>
          </a:ln>
        </p:spPr>
      </p:pic>
      <p:sp>
        <p:nvSpPr>
          <p:cNvPr id="122" name="Google Shape;122;p40"/>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23" name="Google Shape;123;p40"/>
          <p:cNvSpPr txBox="1"/>
          <p:nvPr/>
        </p:nvSpPr>
        <p:spPr>
          <a:xfrm>
            <a:off x="6395719" y="1442355"/>
            <a:ext cx="8638904" cy="441106"/>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None/>
            </a:pPr>
            <a:r>
              <a:rPr b="0" i="0" lang="en-US" sz="1600" u="none" cap="none" strike="noStrike">
                <a:solidFill>
                  <a:schemeClr val="dk1"/>
                </a:solidFill>
                <a:latin typeface="Calibri"/>
                <a:ea typeface="Calibri"/>
                <a:cs typeface="Calibri"/>
                <a:sym typeface="Calibri"/>
              </a:rPr>
              <a:t> </a:t>
            </a:r>
            <a:endParaRPr b="0" i="0" sz="1600" u="none" cap="none" strike="noStrike">
              <a:solidFill>
                <a:schemeClr val="dk1"/>
              </a:solidFill>
              <a:latin typeface="Calibri"/>
              <a:ea typeface="Calibri"/>
              <a:cs typeface="Calibri"/>
              <a:sym typeface="Calibri"/>
            </a:endParaRPr>
          </a:p>
        </p:txBody>
      </p:sp>
      <p:sp>
        <p:nvSpPr>
          <p:cNvPr id="124" name="Google Shape;124;p40"/>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125" name="Google Shape;125;p40"/>
          <p:cNvSpPr txBox="1"/>
          <p:nvPr/>
        </p:nvSpPr>
        <p:spPr>
          <a:xfrm>
            <a:off x="668019" y="2991755"/>
            <a:ext cx="6469381" cy="2996165"/>
          </a:xfrm>
          <a:prstGeom prst="rect">
            <a:avLst/>
          </a:prstGeom>
          <a:noFill/>
          <a:ln>
            <a:noFill/>
          </a:ln>
        </p:spPr>
        <p:txBody>
          <a:bodyPr anchorCtr="0" anchor="t" bIns="45700" lIns="91425" spcFirstLastPara="1" rIns="91425" wrap="square" tIns="45700">
            <a:spAutoFit/>
          </a:bodyPr>
          <a:lstStyle/>
          <a:p>
            <a:pPr indent="-176400" lvl="0" marL="176400" marR="0" rtl="0" algn="l">
              <a:lnSpc>
                <a:spcPct val="110000"/>
              </a:lnSpc>
              <a:spcBef>
                <a:spcPts val="0"/>
              </a:spcBef>
              <a:spcAft>
                <a:spcPts val="0"/>
              </a:spcAft>
              <a:buClr>
                <a:srgbClr val="C73E32"/>
              </a:buClr>
              <a:buSzPts val="1800"/>
              <a:buFont typeface="Arial"/>
              <a:buChar char="•"/>
            </a:pPr>
            <a:r>
              <a:rPr b="0" i="0" lang="en-US" sz="1800" u="none" cap="none" strike="noStrike">
                <a:solidFill>
                  <a:schemeClr val="dk1"/>
                </a:solidFill>
                <a:latin typeface="Calibri"/>
                <a:ea typeface="Calibri"/>
                <a:cs typeface="Calibri"/>
                <a:sym typeface="Calibri"/>
              </a:rPr>
              <a:t>Sin embargo, si se aplica a equipos prioritarios, podrá llevar a tiempos de inactividad inesperados ya que probablemente tendrán que interrumpir las operaciones normales de la empresa. También, puede conllevar gastos muy elevados a largo plazo si se aplica a equipos de elevado valor.</a:t>
            </a:r>
            <a:endParaRPr b="0" i="0" sz="1800" u="none" cap="none" strike="noStrike">
              <a:solidFill>
                <a:schemeClr val="dk1"/>
              </a:solidFill>
              <a:latin typeface="Calibri"/>
              <a:ea typeface="Calibri"/>
              <a:cs typeface="Calibri"/>
              <a:sym typeface="Calibri"/>
            </a:endParaRPr>
          </a:p>
          <a:p>
            <a:pPr indent="-62100" lvl="0" marL="176400" marR="0" rtl="0" algn="l">
              <a:lnSpc>
                <a:spcPct val="60000"/>
              </a:lnSpc>
              <a:spcBef>
                <a:spcPts val="0"/>
              </a:spcBef>
              <a:spcAft>
                <a:spcPts val="0"/>
              </a:spcAft>
              <a:buClr>
                <a:srgbClr val="C73E32"/>
              </a:buClr>
              <a:buSzPts val="1800"/>
              <a:buFont typeface="Arial"/>
              <a:buNone/>
            </a:pPr>
            <a:r>
              <a:t/>
            </a:r>
            <a:endParaRPr b="0" i="0" sz="1800" u="none" cap="none" strike="noStrike">
              <a:solidFill>
                <a:schemeClr val="dk1"/>
              </a:solidFill>
              <a:latin typeface="Calibri"/>
              <a:ea typeface="Calibri"/>
              <a:cs typeface="Calibri"/>
              <a:sym typeface="Calibri"/>
            </a:endParaRPr>
          </a:p>
          <a:p>
            <a:pPr indent="-176400" lvl="0" marL="176400" marR="0" rtl="0" algn="l">
              <a:lnSpc>
                <a:spcPct val="110000"/>
              </a:lnSpc>
              <a:spcBef>
                <a:spcPts val="0"/>
              </a:spcBef>
              <a:spcAft>
                <a:spcPts val="0"/>
              </a:spcAft>
              <a:buClr>
                <a:srgbClr val="C73E32"/>
              </a:buClr>
              <a:buSzPts val="1800"/>
              <a:buFont typeface="Arial"/>
              <a:buChar char="•"/>
            </a:pPr>
            <a:r>
              <a:rPr b="0" i="0" lang="en-US" sz="1800" u="none" cap="none" strike="noStrike">
                <a:solidFill>
                  <a:schemeClr val="dk1"/>
                </a:solidFill>
                <a:latin typeface="Calibri"/>
                <a:ea typeface="Calibri"/>
                <a:cs typeface="Calibri"/>
                <a:sym typeface="Calibri"/>
              </a:rPr>
              <a:t>El </a:t>
            </a:r>
            <a:r>
              <a:rPr b="1" i="0" lang="en-US" sz="1800" u="none" cap="none" strike="noStrike">
                <a:solidFill>
                  <a:schemeClr val="dk1"/>
                </a:solidFill>
                <a:latin typeface="Calibri"/>
                <a:ea typeface="Calibri"/>
                <a:cs typeface="Calibri"/>
                <a:sym typeface="Calibri"/>
              </a:rPr>
              <a:t>Mantenimiento Correctivo </a:t>
            </a:r>
            <a:r>
              <a:rPr b="0" i="0" lang="en-US" sz="1800" u="none" cap="none" strike="noStrike">
                <a:solidFill>
                  <a:schemeClr val="dk1"/>
                </a:solidFill>
                <a:latin typeface="Calibri"/>
                <a:ea typeface="Calibri"/>
                <a:cs typeface="Calibri"/>
                <a:sym typeface="Calibri"/>
              </a:rPr>
              <a:t>es una estrategia impredecible que se debe usar cuidadosamente y exclusivamente para activos cuyo colapso no compromete las operaciones ni trae costos excesivos a la empresa. </a:t>
            </a:r>
            <a:endParaRPr b="0" i="0" sz="1800" u="none" cap="none" strike="noStrike">
              <a:solidFill>
                <a:schemeClr val="dk1"/>
              </a:solidFill>
              <a:latin typeface="Calibri"/>
              <a:ea typeface="Calibri"/>
              <a:cs typeface="Calibri"/>
              <a:sym typeface="Calibri"/>
            </a:endParaRPr>
          </a:p>
        </p:txBody>
      </p:sp>
      <p:sp>
        <p:nvSpPr>
          <p:cNvPr id="126" name="Google Shape;126;p40"/>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29754D"/>
                </a:solidFill>
                <a:latin typeface="Calibri"/>
                <a:ea typeface="Calibri"/>
                <a:cs typeface="Calibri"/>
                <a:sym typeface="Calibri"/>
              </a:rPr>
              <a:t>MANTENIMIENTO CORRECTIVO (MC)</a:t>
            </a:r>
            <a:endParaRPr b="1" i="0" sz="2800" u="none" cap="none" strike="noStrike">
              <a:solidFill>
                <a:srgbClr val="29754D"/>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41"/>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32" name="Google Shape;132;p41"/>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133" name="Google Shape;133;p41"/>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29754D"/>
                </a:solidFill>
                <a:latin typeface="Calibri"/>
                <a:ea typeface="Calibri"/>
                <a:cs typeface="Calibri"/>
                <a:sym typeface="Calibri"/>
              </a:rPr>
              <a:t>MANTENIMIENTO CORRECTIVO (MC)</a:t>
            </a:r>
            <a:endParaRPr b="1" i="0" sz="2800" u="none" cap="none" strike="noStrike">
              <a:solidFill>
                <a:srgbClr val="29754D"/>
              </a:solidFill>
              <a:latin typeface="Calibri"/>
              <a:ea typeface="Calibri"/>
              <a:cs typeface="Calibri"/>
              <a:sym typeface="Calibri"/>
            </a:endParaRPr>
          </a:p>
        </p:txBody>
      </p:sp>
      <p:sp>
        <p:nvSpPr>
          <p:cNvPr id="134" name="Google Shape;134;p41"/>
          <p:cNvSpPr/>
          <p:nvPr/>
        </p:nvSpPr>
        <p:spPr>
          <a:xfrm>
            <a:off x="1490598" y="2514600"/>
            <a:ext cx="6993002" cy="41402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35" name="Google Shape;135;p41"/>
          <p:cNvPicPr preferRelativeResize="0"/>
          <p:nvPr/>
        </p:nvPicPr>
        <p:blipFill rotWithShape="1">
          <a:blip r:embed="rId3">
            <a:alphaModFix/>
          </a:blip>
          <a:srcRect b="0" l="0" r="0" t="0"/>
          <a:stretch/>
        </p:blipFill>
        <p:spPr>
          <a:xfrm flipH="1">
            <a:off x="364931" y="3026152"/>
            <a:ext cx="3223256" cy="3035128"/>
          </a:xfrm>
          <a:prstGeom prst="rect">
            <a:avLst/>
          </a:prstGeom>
          <a:noFill/>
          <a:ln>
            <a:noFill/>
          </a:ln>
        </p:spPr>
      </p:pic>
      <p:sp>
        <p:nvSpPr>
          <p:cNvPr id="136" name="Google Shape;136;p41"/>
          <p:cNvSpPr txBox="1"/>
          <p:nvPr/>
        </p:nvSpPr>
        <p:spPr>
          <a:xfrm>
            <a:off x="1901734" y="2973249"/>
            <a:ext cx="6238966" cy="3350108"/>
          </a:xfrm>
          <a:prstGeom prst="rect">
            <a:avLst/>
          </a:prstGeom>
          <a:noFill/>
          <a:ln>
            <a:noFill/>
          </a:ln>
        </p:spPr>
        <p:txBody>
          <a:bodyPr anchorCtr="0" anchor="t" bIns="45700" lIns="91425" spcFirstLastPara="1" rIns="91425" wrap="square" tIns="45700">
            <a:spAutoFit/>
          </a:bodyPr>
          <a:lstStyle/>
          <a:p>
            <a:pPr indent="-198000" lvl="0" marL="198000" marR="0" rtl="0" algn="l">
              <a:lnSpc>
                <a:spcPct val="110000"/>
              </a:lnSpc>
              <a:spcBef>
                <a:spcPts val="0"/>
              </a:spcBef>
              <a:spcAft>
                <a:spcPts val="0"/>
              </a:spcAft>
              <a:buClr>
                <a:srgbClr val="C73E32"/>
              </a:buClr>
              <a:buSzPts val="1890"/>
              <a:buFont typeface="Arial"/>
              <a:buChar char="•"/>
            </a:pPr>
            <a:r>
              <a:rPr b="0" i="0" lang="en-US" sz="1800" u="none" cap="none" strike="noStrike">
                <a:solidFill>
                  <a:srgbClr val="000000"/>
                </a:solidFill>
                <a:latin typeface="Calibri"/>
                <a:ea typeface="Calibri"/>
                <a:cs typeface="Calibri"/>
                <a:sym typeface="Calibri"/>
              </a:rPr>
              <a:t>Existen dos formas diferenciadas de Mantenimiento Correctivo: el </a:t>
            </a:r>
            <a:r>
              <a:rPr b="1" i="0" lang="en-US" sz="1800" u="none" cap="none" strike="noStrike">
                <a:solidFill>
                  <a:srgbClr val="000000"/>
                </a:solidFill>
                <a:latin typeface="Calibri"/>
                <a:ea typeface="Calibri"/>
                <a:cs typeface="Calibri"/>
                <a:sym typeface="Calibri"/>
              </a:rPr>
              <a:t>programado</a:t>
            </a:r>
            <a:r>
              <a:rPr b="0" i="0" lang="en-US" sz="1800" u="none" cap="none" strike="noStrike">
                <a:solidFill>
                  <a:srgbClr val="000000"/>
                </a:solidFill>
                <a:latin typeface="Calibri"/>
                <a:ea typeface="Calibri"/>
                <a:cs typeface="Calibri"/>
                <a:sym typeface="Calibri"/>
              </a:rPr>
              <a:t> y </a:t>
            </a:r>
            <a:r>
              <a:rPr b="1" i="0" lang="en-US" sz="1800" u="none" cap="none" strike="noStrike">
                <a:solidFill>
                  <a:srgbClr val="000000"/>
                </a:solidFill>
                <a:latin typeface="Calibri"/>
                <a:ea typeface="Calibri"/>
                <a:cs typeface="Calibri"/>
                <a:sym typeface="Calibri"/>
              </a:rPr>
              <a:t>no programado</a:t>
            </a:r>
            <a:r>
              <a:rPr b="0" i="0" lang="en-US" sz="1800" u="none" cap="none" strike="noStrike">
                <a:solidFill>
                  <a:srgbClr val="000000"/>
                </a:solidFill>
                <a:latin typeface="Calibri"/>
                <a:ea typeface="Calibri"/>
                <a:cs typeface="Calibri"/>
                <a:sym typeface="Calibri"/>
              </a:rPr>
              <a:t>.</a:t>
            </a:r>
            <a:endParaRPr b="0" i="0" sz="1800" u="none" cap="none" strike="noStrike">
              <a:solidFill>
                <a:srgbClr val="000000"/>
              </a:solidFill>
              <a:latin typeface="Calibri"/>
              <a:ea typeface="Calibri"/>
              <a:cs typeface="Calibri"/>
              <a:sym typeface="Calibri"/>
            </a:endParaRPr>
          </a:p>
          <a:p>
            <a:pPr indent="-64650" lvl="0" marL="198000" marR="0" rtl="0" algn="l">
              <a:lnSpc>
                <a:spcPct val="80000"/>
              </a:lnSpc>
              <a:spcBef>
                <a:spcPts val="0"/>
              </a:spcBef>
              <a:spcAft>
                <a:spcPts val="0"/>
              </a:spcAft>
              <a:buClr>
                <a:srgbClr val="C73E32"/>
              </a:buClr>
              <a:buSzPts val="2100"/>
              <a:buFont typeface="Arial"/>
              <a:buNone/>
            </a:pPr>
            <a:r>
              <a:t/>
            </a:r>
            <a:endParaRPr b="0" i="0" sz="2000" u="none" cap="none" strike="noStrike">
              <a:solidFill>
                <a:srgbClr val="000000"/>
              </a:solidFill>
              <a:latin typeface="Calibri"/>
              <a:ea typeface="Calibri"/>
              <a:cs typeface="Calibri"/>
              <a:sym typeface="Calibri"/>
            </a:endParaRPr>
          </a:p>
          <a:p>
            <a:pPr indent="-198000" lvl="0" marL="198000" marR="0" rtl="0" algn="l">
              <a:lnSpc>
                <a:spcPct val="110000"/>
              </a:lnSpc>
              <a:spcBef>
                <a:spcPts val="0"/>
              </a:spcBef>
              <a:spcAft>
                <a:spcPts val="0"/>
              </a:spcAft>
              <a:buClr>
                <a:srgbClr val="C73E32"/>
              </a:buClr>
              <a:buSzPts val="1890"/>
              <a:buFont typeface="Arial"/>
              <a:buChar char="•"/>
            </a:pPr>
            <a:r>
              <a:rPr b="0" i="0" lang="en-US" sz="1800" u="none" cap="none" strike="noStrike">
                <a:solidFill>
                  <a:srgbClr val="000000"/>
                </a:solidFill>
                <a:latin typeface="Calibri"/>
                <a:ea typeface="Calibri"/>
                <a:cs typeface="Calibri"/>
                <a:sym typeface="Calibri"/>
              </a:rPr>
              <a:t>La diferencia entre ambos radica en que mientras el no programado  supone  la  reparación  de  la  falla  inmediatamente  después  de  presentarse,  el mantenimiento correctivo programado o planificado supone la corrección de la falla cuando se cuenta con el personal, las herramientas, la información y los materiales  necesarios  y  además  el  momento  de  realizar  la  reparación  se  adapta  a  las necesidades de producción. </a:t>
            </a:r>
            <a:endParaRPr b="0" i="0" sz="1800" u="none" cap="none" strike="noStrike">
              <a:solidFill>
                <a:srgbClr val="000000"/>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42"/>
          <p:cNvSpPr/>
          <p:nvPr/>
        </p:nvSpPr>
        <p:spPr>
          <a:xfrm>
            <a:off x="4587888" y="2038450"/>
            <a:ext cx="184666" cy="48731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t/>
            </a:r>
            <a:endParaRPr b="1" i="0" sz="2800" u="none" cap="none" strike="noStrike">
              <a:solidFill>
                <a:srgbClr val="29754D"/>
              </a:solidFill>
              <a:latin typeface="Calibri"/>
              <a:ea typeface="Calibri"/>
              <a:cs typeface="Calibri"/>
              <a:sym typeface="Calibri"/>
            </a:endParaRPr>
          </a:p>
        </p:txBody>
      </p:sp>
      <p:sp>
        <p:nvSpPr>
          <p:cNvPr id="142" name="Google Shape;142;p42"/>
          <p:cNvSpPr/>
          <p:nvPr/>
        </p:nvSpPr>
        <p:spPr>
          <a:xfrm>
            <a:off x="8335963" y="1264251"/>
            <a:ext cx="4857750" cy="425758"/>
          </a:xfrm>
          <a:prstGeom prst="rect">
            <a:avLst/>
          </a:prstGeom>
          <a:noFill/>
          <a:ln>
            <a:noFill/>
          </a:ln>
        </p:spPr>
        <p:txBody>
          <a:bodyPr anchorCtr="0" anchor="t" bIns="45700" lIns="91425" spcFirstLastPara="1" rIns="91425" wrap="square" tIns="45700">
            <a:spAutoFit/>
          </a:bodyPr>
          <a:lstStyle/>
          <a:p>
            <a:pPr indent="0" lvl="0" marL="0" marR="0" rtl="0" algn="just">
              <a:lnSpc>
                <a:spcPct val="110000"/>
              </a:lnSpc>
              <a:spcBef>
                <a:spcPts val="0"/>
              </a:spcBef>
              <a:spcAft>
                <a:spcPts val="0"/>
              </a:spcAft>
              <a:buNone/>
            </a:pPr>
            <a:r>
              <a:t/>
            </a:r>
            <a:endParaRPr b="0" i="0" sz="2000" u="none" cap="none" strike="noStrike">
              <a:solidFill>
                <a:srgbClr val="000000"/>
              </a:solidFill>
              <a:latin typeface="Calibri"/>
              <a:ea typeface="Calibri"/>
              <a:cs typeface="Calibri"/>
              <a:sym typeface="Calibri"/>
            </a:endParaRPr>
          </a:p>
        </p:txBody>
      </p:sp>
      <p:sp>
        <p:nvSpPr>
          <p:cNvPr id="143" name="Google Shape;143;p42"/>
          <p:cNvSpPr/>
          <p:nvPr/>
        </p:nvSpPr>
        <p:spPr>
          <a:xfrm>
            <a:off x="447681" y="1303286"/>
            <a:ext cx="9030789" cy="487273"/>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0"/>
              </a:spcBef>
              <a:spcAft>
                <a:spcPts val="0"/>
              </a:spcAft>
              <a:buNone/>
            </a:pPr>
            <a:r>
              <a:rPr b="1" i="0" lang="en-US" sz="2800" u="none" cap="none" strike="noStrike">
                <a:solidFill>
                  <a:srgbClr val="29754D"/>
                </a:solidFill>
                <a:latin typeface="Calibri"/>
                <a:ea typeface="Calibri"/>
                <a:cs typeface="Calibri"/>
                <a:sym typeface="Calibri"/>
              </a:rPr>
              <a:t>MANTENIMIENTO CORRECTIVO (MC)</a:t>
            </a:r>
            <a:endParaRPr b="1" i="0" sz="2800" u="none" cap="none" strike="noStrike">
              <a:solidFill>
                <a:srgbClr val="29754D"/>
              </a:solidFill>
              <a:latin typeface="Calibri"/>
              <a:ea typeface="Calibri"/>
              <a:cs typeface="Calibri"/>
              <a:sym typeface="Calibri"/>
            </a:endParaRPr>
          </a:p>
        </p:txBody>
      </p:sp>
      <p:sp>
        <p:nvSpPr>
          <p:cNvPr id="144" name="Google Shape;144;p42"/>
          <p:cNvSpPr/>
          <p:nvPr/>
        </p:nvSpPr>
        <p:spPr>
          <a:xfrm>
            <a:off x="1490598" y="2514600"/>
            <a:ext cx="7158102" cy="4140200"/>
          </a:xfrm>
          <a:prstGeom prst="roundRect">
            <a:avLst>
              <a:gd fmla="val 5451" name="adj"/>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n-US" sz="1400" u="none" cap="none" strike="noStrike">
                <a:solidFill>
                  <a:srgbClr val="000000"/>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45" name="Google Shape;145;p42"/>
          <p:cNvPicPr preferRelativeResize="0"/>
          <p:nvPr/>
        </p:nvPicPr>
        <p:blipFill rotWithShape="1">
          <a:blip r:embed="rId3">
            <a:alphaModFix/>
          </a:blip>
          <a:srcRect b="0" l="0" r="0" t="0"/>
          <a:stretch/>
        </p:blipFill>
        <p:spPr>
          <a:xfrm flipH="1">
            <a:off x="364931" y="3026152"/>
            <a:ext cx="3223256" cy="3035128"/>
          </a:xfrm>
          <a:prstGeom prst="rect">
            <a:avLst/>
          </a:prstGeom>
          <a:noFill/>
          <a:ln>
            <a:noFill/>
          </a:ln>
        </p:spPr>
      </p:pic>
      <p:sp>
        <p:nvSpPr>
          <p:cNvPr id="146" name="Google Shape;146;p42"/>
          <p:cNvSpPr txBox="1"/>
          <p:nvPr/>
        </p:nvSpPr>
        <p:spPr>
          <a:xfrm>
            <a:off x="2079534" y="2998649"/>
            <a:ext cx="6378600" cy="3287700"/>
          </a:xfrm>
          <a:prstGeom prst="rect">
            <a:avLst/>
          </a:prstGeom>
          <a:noFill/>
          <a:ln>
            <a:noFill/>
          </a:ln>
        </p:spPr>
        <p:txBody>
          <a:bodyPr anchorCtr="0" anchor="t" bIns="45700" lIns="91425" spcFirstLastPara="1" rIns="91425" wrap="square" tIns="45700">
            <a:spAutoFit/>
          </a:bodyPr>
          <a:lstStyle/>
          <a:p>
            <a:pPr indent="-176400" lvl="0" marL="176400" marR="0" rtl="0" algn="l">
              <a:lnSpc>
                <a:spcPct val="100000"/>
              </a:lnSpc>
              <a:spcBef>
                <a:spcPts val="0"/>
              </a:spcBef>
              <a:spcAft>
                <a:spcPts val="0"/>
              </a:spcAft>
              <a:buClr>
                <a:srgbClr val="C73E32"/>
              </a:buClr>
              <a:buSzPts val="2000"/>
              <a:buFont typeface="Arial"/>
              <a:buChar char="•"/>
            </a:pPr>
            <a:r>
              <a:rPr b="0" i="0" lang="en-US" sz="1800" u="none" cap="none" strike="noStrike">
                <a:solidFill>
                  <a:srgbClr val="000000"/>
                </a:solidFill>
                <a:latin typeface="Calibri"/>
                <a:ea typeface="Calibri"/>
                <a:cs typeface="Calibri"/>
                <a:sym typeface="Calibri"/>
              </a:rPr>
              <a:t>Como mencionamos anteriormente el </a:t>
            </a:r>
            <a:r>
              <a:rPr b="1" i="0" lang="en-US" sz="1800" u="none" cap="none" strike="noStrike">
                <a:solidFill>
                  <a:srgbClr val="000000"/>
                </a:solidFill>
                <a:latin typeface="Calibri"/>
                <a:ea typeface="Calibri"/>
                <a:cs typeface="Calibri"/>
                <a:sym typeface="Calibri"/>
              </a:rPr>
              <a:t>mantenimiento correctivo es la actividad técnica ejecutada cuando sucede </a:t>
            </a:r>
            <a:br>
              <a:rPr b="1"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una avería o falla</a:t>
            </a:r>
            <a:r>
              <a:rPr b="0" i="0" lang="en-US" sz="1800" u="none" cap="none" strike="noStrike">
                <a:solidFill>
                  <a:srgbClr val="000000"/>
                </a:solidFill>
                <a:latin typeface="Calibri"/>
                <a:ea typeface="Calibri"/>
                <a:cs typeface="Calibri"/>
                <a:sym typeface="Calibri"/>
              </a:rPr>
              <a:t>.</a:t>
            </a:r>
            <a:endParaRPr b="0" i="0" sz="1200" u="none" cap="none" strike="noStrike">
              <a:solidFill>
                <a:srgbClr val="000000"/>
              </a:solidFill>
              <a:latin typeface="Calibri"/>
              <a:ea typeface="Calibri"/>
              <a:cs typeface="Calibri"/>
              <a:sym typeface="Calibri"/>
            </a:endParaRPr>
          </a:p>
          <a:p>
            <a:pPr indent="-49400" lvl="0" marL="176400" marR="0" rtl="0" algn="l">
              <a:lnSpc>
                <a:spcPct val="60000"/>
              </a:lnSpc>
              <a:spcBef>
                <a:spcPts val="0"/>
              </a:spcBef>
              <a:spcAft>
                <a:spcPts val="0"/>
              </a:spcAft>
              <a:buClr>
                <a:srgbClr val="C73E32"/>
              </a:buClr>
              <a:buSzPts val="2000"/>
              <a:buFont typeface="Arial"/>
              <a:buNone/>
            </a:pPr>
            <a:r>
              <a:t/>
            </a:r>
            <a:endParaRPr b="0" i="0" sz="1800" u="none" cap="none" strike="noStrike">
              <a:solidFill>
                <a:srgbClr val="000000"/>
              </a:solidFill>
              <a:latin typeface="Calibri"/>
              <a:ea typeface="Calibri"/>
              <a:cs typeface="Calibri"/>
              <a:sym typeface="Calibri"/>
            </a:endParaRPr>
          </a:p>
          <a:p>
            <a:pPr indent="-176400" lvl="0" marL="176400" marR="0" rtl="0" algn="l">
              <a:lnSpc>
                <a:spcPct val="100000"/>
              </a:lnSpc>
              <a:spcBef>
                <a:spcPts val="0"/>
              </a:spcBef>
              <a:spcAft>
                <a:spcPts val="0"/>
              </a:spcAft>
              <a:buClr>
                <a:srgbClr val="C73E32"/>
              </a:buClr>
              <a:buSzPts val="2000"/>
              <a:buFont typeface="Arial"/>
              <a:buChar char="•"/>
            </a:pPr>
            <a:r>
              <a:rPr b="0" i="0" lang="en-US" sz="1800" u="none" cap="none" strike="noStrike">
                <a:solidFill>
                  <a:srgbClr val="000000"/>
                </a:solidFill>
                <a:latin typeface="Calibri"/>
                <a:ea typeface="Calibri"/>
                <a:cs typeface="Calibri"/>
                <a:sym typeface="Calibri"/>
              </a:rPr>
              <a:t>Como cada falla es diferente y ocurre por diferentes causas, </a:t>
            </a:r>
            <a:br>
              <a:rPr b="0" i="0" lang="en-US" sz="1800" u="none" cap="none" strike="noStrike">
                <a:solidFill>
                  <a:srgbClr val="000000"/>
                </a:solidFill>
                <a:latin typeface="Calibri"/>
                <a:ea typeface="Calibri"/>
                <a:cs typeface="Calibri"/>
                <a:sym typeface="Calibri"/>
              </a:rPr>
            </a:br>
            <a:r>
              <a:rPr b="1" i="0" lang="en-US" sz="1800" u="none" cap="none" strike="noStrike">
                <a:solidFill>
                  <a:srgbClr val="000000"/>
                </a:solidFill>
                <a:latin typeface="Calibri"/>
                <a:ea typeface="Calibri"/>
                <a:cs typeface="Calibri"/>
                <a:sym typeface="Calibri"/>
              </a:rPr>
              <a:t>no existe un procedimiento o técnica universal </a:t>
            </a:r>
            <a:r>
              <a:rPr b="0" i="0" lang="en-US" sz="1800" u="none" cap="none" strike="noStrike">
                <a:solidFill>
                  <a:srgbClr val="000000"/>
                </a:solidFill>
                <a:latin typeface="Calibri"/>
                <a:ea typeface="Calibri"/>
                <a:cs typeface="Calibri"/>
                <a:sym typeface="Calibri"/>
              </a:rPr>
              <a:t>para poder encontrar esa falla y repararla. Pero si se recomienda ser sistemático al momento de intentar encontrar una falla o problema del equipo o </a:t>
            </a:r>
            <a:r>
              <a:rPr lang="en-US" sz="1800">
                <a:latin typeface="Calibri"/>
                <a:ea typeface="Calibri"/>
                <a:cs typeface="Calibri"/>
                <a:sym typeface="Calibri"/>
              </a:rPr>
              <a:t>máquina</a:t>
            </a:r>
            <a:r>
              <a:rPr b="0" i="0" lang="en-US" sz="1800" u="none" cap="none" strike="noStrike">
                <a:solidFill>
                  <a:srgbClr val="000000"/>
                </a:solidFill>
                <a:latin typeface="Calibri"/>
                <a:ea typeface="Calibri"/>
                <a:cs typeface="Calibri"/>
                <a:sym typeface="Calibri"/>
              </a:rPr>
              <a:t> que estamos manteniendo.</a:t>
            </a:r>
            <a:endParaRPr b="0" i="0" sz="1200" u="none" cap="none" strike="noStrike">
              <a:solidFill>
                <a:srgbClr val="000000"/>
              </a:solidFill>
              <a:latin typeface="Calibri"/>
              <a:ea typeface="Calibri"/>
              <a:cs typeface="Calibri"/>
              <a:sym typeface="Calibri"/>
            </a:endParaRPr>
          </a:p>
          <a:p>
            <a:pPr indent="-49400" lvl="0" marL="176400" marR="0" rtl="0" algn="l">
              <a:lnSpc>
                <a:spcPct val="60000"/>
              </a:lnSpc>
              <a:spcBef>
                <a:spcPts val="0"/>
              </a:spcBef>
              <a:spcAft>
                <a:spcPts val="0"/>
              </a:spcAft>
              <a:buClr>
                <a:srgbClr val="C73E32"/>
              </a:buClr>
              <a:buSzPts val="2000"/>
              <a:buFont typeface="Arial"/>
              <a:buNone/>
            </a:pPr>
            <a:r>
              <a:t/>
            </a:r>
            <a:endParaRPr b="0" i="0" sz="1800" u="none" cap="none" strike="noStrike">
              <a:solidFill>
                <a:srgbClr val="000000"/>
              </a:solidFill>
              <a:latin typeface="Calibri"/>
              <a:ea typeface="Calibri"/>
              <a:cs typeface="Calibri"/>
              <a:sym typeface="Calibri"/>
            </a:endParaRPr>
          </a:p>
          <a:p>
            <a:pPr indent="-176400" lvl="0" marL="176400" marR="0" rtl="0" algn="l">
              <a:lnSpc>
                <a:spcPct val="100000"/>
              </a:lnSpc>
              <a:spcBef>
                <a:spcPts val="0"/>
              </a:spcBef>
              <a:spcAft>
                <a:spcPts val="0"/>
              </a:spcAft>
              <a:buClr>
                <a:srgbClr val="C73E32"/>
              </a:buClr>
              <a:buSzPts val="2000"/>
              <a:buFont typeface="Arial"/>
              <a:buChar char="•"/>
            </a:pPr>
            <a:r>
              <a:rPr b="0" i="0" lang="en-US" sz="1800" u="none" cap="none" strike="noStrike">
                <a:solidFill>
                  <a:srgbClr val="000000"/>
                </a:solidFill>
                <a:latin typeface="Calibri"/>
                <a:ea typeface="Calibri"/>
                <a:cs typeface="Calibri"/>
                <a:sym typeface="Calibri"/>
              </a:rPr>
              <a:t>A continuación veremos algunos pasos sistemáticos para resolver problemas o fallas.</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Toledo</dc:creator>
</cp:coreProperties>
</file>