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256" r:id="rId2"/>
    <p:sldId id="277" r:id="rId3"/>
    <p:sldId id="279" r:id="rId4"/>
    <p:sldId id="260" r:id="rId5"/>
    <p:sldId id="258" r:id="rId6"/>
    <p:sldId id="28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4" r:id="rId21"/>
    <p:sldId id="331" r:id="rId22"/>
    <p:sldId id="332" r:id="rId23"/>
    <p:sldId id="333" r:id="rId24"/>
    <p:sldId id="292" r:id="rId25"/>
    <p:sldId id="335" r:id="rId26"/>
    <p:sldId id="336" r:id="rId27"/>
    <p:sldId id="337" r:id="rId28"/>
    <p:sldId id="338" r:id="rId29"/>
    <p:sldId id="294" r:id="rId30"/>
    <p:sldId id="339" r:id="rId31"/>
    <p:sldId id="340" r:id="rId32"/>
    <p:sldId id="342" r:id="rId33"/>
    <p:sldId id="341" r:id="rId34"/>
    <p:sldId id="343" r:id="rId35"/>
    <p:sldId id="345" r:id="rId36"/>
    <p:sldId id="346" r:id="rId37"/>
    <p:sldId id="347" r:id="rId38"/>
    <p:sldId id="344" r:id="rId39"/>
    <p:sldId id="348" r:id="rId40"/>
    <p:sldId id="349" r:id="rId41"/>
    <p:sldId id="351" r:id="rId42"/>
    <p:sldId id="350" r:id="rId43"/>
    <p:sldId id="352" r:id="rId44"/>
    <p:sldId id="354" r:id="rId45"/>
    <p:sldId id="353" r:id="rId46"/>
    <p:sldId id="273" r:id="rId47"/>
    <p:sldId id="274" r:id="rId48"/>
    <p:sldId id="276" r:id="rId49"/>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guide id="3" orient="horz" pos="4000">
          <p15:clr>
            <a:srgbClr val="A4A3A4"/>
          </p15:clr>
        </p15:guide>
        <p15:guide id="4" pos="600">
          <p15:clr>
            <a:srgbClr val="A4A3A4"/>
          </p15:clr>
        </p15:guide>
      </p15:sldGuideLst>
    </p:ext>
    <p:ext uri="http://customooxmlschemas.google.com/">
      <go:slidesCustomData xmlns:go="http://customooxmlschemas.google.com/" xmlns:p15="http://schemas.microsoft.com/office/powerpoint/2012/main" xmlns="" roundtripDataSignature="AMtx7mj6ho7Wgmz/U05Ubv55I2SHPNkWeA==" r:id="rId66"/>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10"/>
    <a:srgbClr val="EFEFEF"/>
    <a:srgbClr val="29754D"/>
    <a:srgbClr val="D7E3DC"/>
    <a:srgbClr val="C73E32"/>
    <a:srgbClr val="8EB99F"/>
    <a:srgbClr val="B99F2F"/>
    <a:srgbClr val="C4D7CD"/>
    <a:srgbClr val="741B4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7" autoAdjust="0"/>
    <p:restoredTop sz="94660"/>
  </p:normalViewPr>
  <p:slideViewPr>
    <p:cSldViewPr snapToGrid="0">
      <p:cViewPr varScale="1">
        <p:scale>
          <a:sx n="100" d="100"/>
          <a:sy n="100" d="100"/>
        </p:scale>
        <p:origin x="1890" y="90"/>
      </p:cViewPr>
      <p:guideLst>
        <p:guide orient="horz" pos="2381"/>
        <p:guide pos="3061"/>
        <p:guide orient="horz" pos="4000"/>
        <p:guide pos="6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commentAuthors" Target="commentAuthors.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9"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37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4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9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87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70565" y="1747314"/>
            <a:ext cx="9346500" cy="5675922"/>
          </a:xfrm>
          <a:prstGeom prst="round1Rect">
            <a:avLst>
              <a:gd name="adj" fmla="val 15350"/>
            </a:avLst>
          </a:prstGeom>
          <a:solidFill>
            <a:srgbClr val="C4D7CD">
              <a:alpha val="88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3;p23"/>
          <p:cNvSpPr/>
          <p:nvPr/>
        </p:nvSpPr>
        <p:spPr>
          <a:xfrm>
            <a:off x="436350" y="6464001"/>
            <a:ext cx="7891862" cy="680474"/>
          </a:xfrm>
          <a:prstGeom prst="roundRect">
            <a:avLst>
              <a:gd name="adj" fmla="val 19335"/>
            </a:avLst>
          </a:prstGeom>
          <a:solidFill>
            <a:srgbClr val="8EB9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4">
            <a:alphaModFix/>
          </a:blip>
          <a:srcRect/>
          <a:stretch/>
        </p:blipFill>
        <p:spPr>
          <a:xfrm>
            <a:off x="8521706" y="6387272"/>
            <a:ext cx="830659" cy="756000"/>
          </a:xfrm>
          <a:prstGeom prst="rect">
            <a:avLst/>
          </a:prstGeom>
          <a:noFill/>
          <a:ln>
            <a:noFill/>
          </a:ln>
        </p:spPr>
      </p:pic>
      <p:pic>
        <p:nvPicPr>
          <p:cNvPr id="15" name="Imagen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3443" y="419875"/>
            <a:ext cx="4210917" cy="680400"/>
          </a:xfrm>
          <a:prstGeom prst="rect">
            <a:avLst/>
          </a:prstGeom>
        </p:spPr>
      </p:pic>
      <p:pic>
        <p:nvPicPr>
          <p:cNvPr id="19" name="Imagen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3441" y="6464037"/>
            <a:ext cx="690406" cy="680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7" name="Imagen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443" y="419875"/>
            <a:ext cx="4210917" cy="680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5"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n-US" sz="1100" b="0" i="0" u="none" strike="noStrike" cap="none" dirty="0" smtClean="0">
                <a:solidFill>
                  <a:srgbClr val="29754D"/>
                </a:solidFill>
                <a:latin typeface="Calibri"/>
                <a:ea typeface="Calibri"/>
                <a:cs typeface="Calibri"/>
                <a:sym typeface="Calibri"/>
              </a:rPr>
              <a:t> ELECTRICIDAD </a:t>
            </a:r>
            <a:r>
              <a:rPr lang="en-US" sz="1100" b="0" i="0" u="none" strike="noStrike" cap="none" dirty="0" smtClean="0">
                <a:solidFill>
                  <a:srgbClr val="000000"/>
                </a:solidFill>
                <a:latin typeface="Calibri"/>
                <a:ea typeface="Calibri"/>
                <a:cs typeface="Calibri"/>
                <a:sym typeface="Calibri"/>
              </a:rPr>
              <a:t>| 3°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n-US" sz="1400" b="0" i="0" u="none" strike="noStrike" cap="none" dirty="0" smtClean="0">
                <a:solidFill>
                  <a:schemeClr val="bg1"/>
                </a:solidFill>
                <a:latin typeface="Calibri"/>
                <a:ea typeface="Calibri"/>
                <a:cs typeface="Calibri"/>
                <a:sym typeface="Calibri"/>
              </a:rPr>
              <a:t> </a:t>
            </a:r>
            <a:r>
              <a:rPr lang="es-ES_tradnl" dirty="0" smtClean="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4"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6"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n-US" sz="1100" b="0" i="0" u="none" strike="noStrike" cap="none" dirty="0" smtClean="0">
                <a:solidFill>
                  <a:srgbClr val="29754D"/>
                </a:solidFill>
                <a:latin typeface="Calibri"/>
                <a:ea typeface="Calibri"/>
                <a:cs typeface="Calibri"/>
                <a:sym typeface="Calibri"/>
              </a:rPr>
              <a:t> ELECTRICIDAD </a:t>
            </a:r>
            <a:r>
              <a:rPr lang="en-US" sz="1100" b="0" i="0" u="none" strike="noStrike" cap="none" dirty="0" smtClean="0">
                <a:solidFill>
                  <a:srgbClr val="000000"/>
                </a:solidFill>
                <a:latin typeface="Calibri"/>
                <a:ea typeface="Calibri"/>
                <a:cs typeface="Calibri"/>
                <a:sym typeface="Calibri"/>
              </a:rPr>
              <a:t>| 3°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n-US" sz="1400" b="0" i="0" u="none" strike="noStrike" cap="none" dirty="0" smtClean="0">
                <a:solidFill>
                  <a:schemeClr val="bg1"/>
                </a:solidFill>
                <a:latin typeface="Calibri"/>
                <a:ea typeface="Calibri"/>
                <a:cs typeface="Calibri"/>
                <a:sym typeface="Calibri"/>
              </a:rPr>
              <a:t> </a:t>
            </a:r>
            <a:r>
              <a:rPr lang="es-ES_tradnl" dirty="0" smtClean="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31;p27"/>
          <p:cNvSpPr/>
          <p:nvPr userDrawn="1"/>
        </p:nvSpPr>
        <p:spPr>
          <a:xfrm>
            <a:off x="180900" y="180900"/>
            <a:ext cx="7911000" cy="651000"/>
          </a:xfrm>
          <a:prstGeom prst="round2SameRect">
            <a:avLst>
              <a:gd name="adj1" fmla="val 16667"/>
              <a:gd name="adj2" fmla="val 0"/>
            </a:avLst>
          </a:prstGeom>
          <a:solidFill>
            <a:srgbClr val="29754D"/>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29754D"/>
                </a:solidFill>
                <a:latin typeface="Calibri"/>
                <a:ea typeface="Calibri"/>
                <a:cs typeface="Calibri"/>
                <a:sym typeface="Calibri"/>
              </a:rPr>
              <a:t>3</a:t>
            </a:r>
            <a:endParaRPr sz="1600" b="0" i="0" u="none" strike="noStrike" cap="none" dirty="0">
              <a:solidFill>
                <a:srgbClr val="29754D"/>
              </a:solidFill>
              <a:latin typeface="Calibri"/>
              <a:ea typeface="Calibri"/>
              <a:cs typeface="Calibri"/>
              <a:sym typeface="Calibri"/>
            </a:endParaRPr>
          </a:p>
        </p:txBody>
      </p:sp>
      <p:sp>
        <p:nvSpPr>
          <p:cNvPr id="13"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n-US" sz="1100" b="0" i="0" u="none" strike="noStrike" cap="none" dirty="0" smtClean="0">
                <a:solidFill>
                  <a:srgbClr val="29754D"/>
                </a:solidFill>
                <a:latin typeface="Calibri"/>
                <a:ea typeface="Calibri"/>
                <a:cs typeface="Calibri"/>
                <a:sym typeface="Calibri"/>
              </a:rPr>
              <a:t> ELECTRICIDAD </a:t>
            </a:r>
            <a:r>
              <a:rPr lang="en-US" sz="1100" b="0" i="0" u="none" strike="noStrike" cap="none" dirty="0" smtClean="0">
                <a:solidFill>
                  <a:srgbClr val="000000"/>
                </a:solidFill>
                <a:latin typeface="Calibri"/>
                <a:ea typeface="Calibri"/>
                <a:cs typeface="Calibri"/>
                <a:sym typeface="Calibri"/>
              </a:rPr>
              <a:t>| 3°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4"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r>
              <a:rPr lang="en-US" sz="1400" b="1" i="0" u="none" strike="noStrike" cap="none" dirty="0">
                <a:solidFill>
                  <a:schemeClr val="bg1"/>
                </a:solidFill>
                <a:latin typeface="Calibri"/>
                <a:ea typeface="Calibri"/>
                <a:cs typeface="Calibri"/>
                <a:sym typeface="Calibri"/>
              </a:rPr>
              <a:t>MÓDULO</a:t>
            </a:r>
            <a:r>
              <a:rPr lang="en-US" sz="1400" b="0" i="0" u="none" strike="noStrike" cap="none" dirty="0">
                <a:solidFill>
                  <a:schemeClr val="bg1"/>
                </a:solidFill>
                <a:latin typeface="Calibri"/>
                <a:ea typeface="Calibri"/>
                <a:cs typeface="Calibri"/>
                <a:sym typeface="Calibri"/>
              </a:rPr>
              <a:t> </a:t>
            </a:r>
            <a:r>
              <a:rPr lang="en-US" sz="1400" b="0" i="0" u="none" strike="noStrike" cap="none" dirty="0" smtClean="0">
                <a:solidFill>
                  <a:schemeClr val="bg1"/>
                </a:solidFill>
                <a:latin typeface="Calibri"/>
                <a:ea typeface="Calibri"/>
                <a:cs typeface="Calibri"/>
                <a:sym typeface="Calibri"/>
              </a:rPr>
              <a:t> </a:t>
            </a:r>
            <a:r>
              <a:rPr lang="es-ES_tradnl" dirty="0" smtClean="0">
                <a:solidFill>
                  <a:schemeClr val="bg1"/>
                </a:solidFill>
                <a:latin typeface="Calibri"/>
                <a:cs typeface="Calibri"/>
              </a:rPr>
              <a:t>Mantenimiento de máquinas, equipos y sistemas eléctricos</a:t>
            </a:r>
            <a:endParaRPr lang="es-E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
        <p:nvSpPr>
          <p:cNvPr id="11"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n-US" sz="1100" b="0" i="0" u="none" strike="noStrike" cap="none" dirty="0" smtClean="0">
                <a:solidFill>
                  <a:srgbClr val="29754D"/>
                </a:solidFill>
                <a:latin typeface="Calibri"/>
                <a:ea typeface="Calibri"/>
                <a:cs typeface="Calibri"/>
                <a:sym typeface="Calibri"/>
              </a:rPr>
              <a:t> ELECTRICIDAD </a:t>
            </a:r>
            <a:r>
              <a:rPr lang="en-US" sz="1100" b="0" i="0" u="none" strike="noStrike" cap="none" dirty="0" smtClean="0">
                <a:solidFill>
                  <a:srgbClr val="000000"/>
                </a:solidFill>
                <a:latin typeface="Calibri"/>
                <a:ea typeface="Calibri"/>
                <a:cs typeface="Calibri"/>
                <a:sym typeface="Calibri"/>
              </a:rPr>
              <a:t>| 3°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0" r:id="rId6"/>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file://localhost/Users/ivangonzalez/Desktop/IVAN%20G%202020/2020/DUOC/ARTES/lluvia-20.png"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file://localhost/Users/ivangonzalez/Desktop/IVAN%20G%202020/2020/DUOC/ARTES/mono-18.png"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file://localhost/Users/ivangonzalez/Desktop/IVAN%20G%202020/2020/DUOC/ARTES/mono-17.png"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file://localhost/Users/ivangonzalez/Desktop/IVAN%20G%202020/2020/DUOC/ARTES/mono-17.png"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29754D"/>
                </a:solidFill>
                <a:latin typeface="Calibri"/>
                <a:ea typeface="Calibri"/>
                <a:cs typeface="Calibri"/>
                <a:sym typeface="Calibri"/>
              </a:rPr>
              <a:t>SECTOR </a:t>
            </a:r>
            <a:r>
              <a:rPr lang="en-US" sz="1200" b="1" i="0" u="none" strike="noStrike" cap="none" dirty="0" smtClean="0">
                <a:solidFill>
                  <a:srgbClr val="29754D"/>
                </a:solidFill>
                <a:latin typeface="Calibri"/>
                <a:ea typeface="Calibri"/>
                <a:cs typeface="Calibri"/>
                <a:sym typeface="Calibri"/>
              </a:rPr>
              <a:t>ELECTRICIDAD </a:t>
            </a:r>
            <a:r>
              <a:rPr lang="en-US" sz="1200" b="0" i="0" u="none" strike="noStrike" cap="none" dirty="0">
                <a:solidFill>
                  <a:srgbClr val="29754D"/>
                </a:solidFill>
                <a:latin typeface="Calibri"/>
                <a:ea typeface="Calibri"/>
                <a:cs typeface="Calibri"/>
                <a:sym typeface="Calibri"/>
              </a:rPr>
              <a:t>| NIVEL 3° MEDIO</a:t>
            </a:r>
            <a:endParaRPr sz="1200" b="0" i="0" u="none" strike="noStrike" cap="none" dirty="0">
              <a:solidFill>
                <a:srgbClr val="29754D"/>
              </a:solidFill>
              <a:latin typeface="Calibri"/>
              <a:ea typeface="Calibri"/>
              <a:cs typeface="Calibri"/>
              <a:sym typeface="Calibri"/>
            </a:endParaRPr>
          </a:p>
        </p:txBody>
      </p:sp>
      <p:sp>
        <p:nvSpPr>
          <p:cNvPr id="7" name="Google Shape;76;p1"/>
          <p:cNvSpPr txBox="1"/>
          <p:nvPr/>
        </p:nvSpPr>
        <p:spPr>
          <a:xfrm>
            <a:off x="3495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pic>
        <p:nvPicPr>
          <p:cNvPr id="5" name="Imagen 4" descr="Mono-Modulo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685" y="2325753"/>
            <a:ext cx="5426158" cy="3943116"/>
          </a:xfrm>
          <a:prstGeom prst="rect">
            <a:avLst/>
          </a:prstGeom>
        </p:spPr>
      </p:pic>
      <p:sp>
        <p:nvSpPr>
          <p:cNvPr id="4" name="Rectángulo 3"/>
          <p:cNvSpPr/>
          <p:nvPr/>
        </p:nvSpPr>
        <p:spPr>
          <a:xfrm>
            <a:off x="360363" y="2280206"/>
            <a:ext cx="5291138" cy="1365502"/>
          </a:xfrm>
          <a:prstGeom prst="rect">
            <a:avLst/>
          </a:prstGeom>
        </p:spPr>
        <p:txBody>
          <a:bodyPr wrap="square">
            <a:spAutoFit/>
          </a:bodyPr>
          <a:lstStyle/>
          <a:p>
            <a:pPr lvl="0">
              <a:lnSpc>
                <a:spcPct val="80000"/>
              </a:lnSpc>
              <a:buSzPts val="3700"/>
            </a:pPr>
            <a:r>
              <a:rPr lang="es-ES_tradnl" sz="3400" b="1" dirty="0">
                <a:solidFill>
                  <a:srgbClr val="29754D"/>
                </a:solidFill>
                <a:latin typeface="Calibri"/>
                <a:cs typeface="Calibri"/>
              </a:rPr>
              <a:t>MANTENIMIENTO DE </a:t>
            </a:r>
            <a:r>
              <a:rPr lang="es-ES_tradnl" sz="3400" b="1" dirty="0" smtClean="0">
                <a:solidFill>
                  <a:srgbClr val="29754D"/>
                </a:solidFill>
                <a:latin typeface="Calibri"/>
                <a:cs typeface="Calibri"/>
              </a:rPr>
              <a:t>MÁQUINAS</a:t>
            </a:r>
            <a:r>
              <a:rPr lang="es-ES_tradnl" sz="3400" b="1" dirty="0">
                <a:solidFill>
                  <a:srgbClr val="29754D"/>
                </a:solidFill>
                <a:latin typeface="Calibri"/>
                <a:cs typeface="Calibri"/>
              </a:rPr>
              <a:t>, EQUIPOS </a:t>
            </a:r>
            <a:r>
              <a:rPr lang="es-ES_tradnl" sz="3400" b="1" dirty="0" smtClean="0">
                <a:solidFill>
                  <a:srgbClr val="29754D"/>
                </a:solidFill>
                <a:latin typeface="Calibri"/>
                <a:cs typeface="Calibri"/>
              </a:rPr>
              <a:t/>
            </a:r>
            <a:br>
              <a:rPr lang="es-ES_tradnl" sz="3400" b="1" dirty="0" smtClean="0">
                <a:solidFill>
                  <a:srgbClr val="29754D"/>
                </a:solidFill>
                <a:latin typeface="Calibri"/>
                <a:cs typeface="Calibri"/>
              </a:rPr>
            </a:br>
            <a:r>
              <a:rPr lang="es-ES_tradnl" sz="3400" b="1" dirty="0" smtClean="0">
                <a:solidFill>
                  <a:srgbClr val="29754D"/>
                </a:solidFill>
                <a:latin typeface="Calibri"/>
                <a:cs typeface="Calibri"/>
              </a:rPr>
              <a:t>Y SISTEMAS </a:t>
            </a:r>
            <a:r>
              <a:rPr lang="es-ES_tradnl" sz="3400" b="1" dirty="0">
                <a:solidFill>
                  <a:srgbClr val="29754D"/>
                </a:solidFill>
                <a:latin typeface="Calibri"/>
                <a:cs typeface="Calibri"/>
              </a:rPr>
              <a:t>ELÉCTRICOS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8;p6"/>
          <p:cNvSpPr txBox="1"/>
          <p:nvPr/>
        </p:nvSpPr>
        <p:spPr>
          <a:xfrm>
            <a:off x="414075" y="1416345"/>
            <a:ext cx="8950500" cy="319500"/>
          </a:xfrm>
          <a:prstGeom prst="rect">
            <a:avLst/>
          </a:prstGeom>
          <a:noFill/>
          <a:ln>
            <a:noFill/>
          </a:ln>
        </p:spPr>
        <p:txBody>
          <a:bodyPr spcFirstLastPara="1" wrap="square" lIns="91425" tIns="91425" rIns="91425" bIns="91425" anchor="ctr" anchorCtr="0">
            <a:noAutofit/>
          </a:bodyPr>
          <a:lstStyle/>
          <a:p>
            <a:pPr marL="0" marR="0" lvl="0" indent="0" rtl="0">
              <a:lnSpc>
                <a:spcPct val="80000"/>
              </a:lnSpc>
              <a:spcBef>
                <a:spcPts val="0"/>
              </a:spcBef>
              <a:spcAft>
                <a:spcPts val="0"/>
              </a:spcAft>
              <a:buNone/>
            </a:pPr>
            <a:r>
              <a:rPr lang="en-US" sz="2800" i="0" u="none" strike="noStrike" cap="none" dirty="0" smtClean="0">
                <a:solidFill>
                  <a:srgbClr val="C73E32"/>
                </a:solidFill>
                <a:latin typeface="Calibri"/>
                <a:ea typeface="Calibri"/>
                <a:cs typeface="Calibri"/>
                <a:sym typeface="Calibri"/>
              </a:rPr>
              <a:t>1. INVENTARIO</a:t>
            </a:r>
            <a:endParaRPr sz="3100" i="0" u="none" strike="noStrike" cap="none" dirty="0">
              <a:solidFill>
                <a:srgbClr val="C73E32"/>
              </a:solidFill>
              <a:latin typeface="Calibri"/>
              <a:ea typeface="Calibri"/>
              <a:cs typeface="Calibri"/>
              <a:sym typeface="Calibri"/>
            </a:endParaRPr>
          </a:p>
        </p:txBody>
      </p:sp>
      <p:sp>
        <p:nvSpPr>
          <p:cNvPr id="5"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9" name="Google Shape;101;p3"/>
          <p:cNvSpPr/>
          <p:nvPr/>
        </p:nvSpPr>
        <p:spPr>
          <a:xfrm>
            <a:off x="520700" y="2451100"/>
            <a:ext cx="7048500" cy="30988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706" y="2082799"/>
            <a:ext cx="1751820" cy="3117209"/>
          </a:xfrm>
          <a:prstGeom prst="rect">
            <a:avLst/>
          </a:prstGeom>
        </p:spPr>
      </p:pic>
      <p:sp>
        <p:nvSpPr>
          <p:cNvPr id="2" name="Google Shape;270;g5402238128_0_6"/>
          <p:cNvSpPr txBox="1">
            <a:spLocks/>
          </p:cNvSpPr>
          <p:nvPr/>
        </p:nvSpPr>
        <p:spPr>
          <a:xfrm>
            <a:off x="918634" y="2690813"/>
            <a:ext cx="2573866" cy="4968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600"/>
            </a:pPr>
            <a:r>
              <a:rPr lang="it-IT" sz="2400" b="1" dirty="0" err="1" smtClean="0">
                <a:solidFill>
                  <a:srgbClr val="29754D"/>
                </a:solidFill>
                <a:latin typeface="Calibri"/>
                <a:cs typeface="Calibri"/>
              </a:rPr>
              <a:t>Ejercitemos</a:t>
            </a:r>
            <a:r>
              <a:rPr lang="it-IT" sz="2400" b="1" dirty="0" smtClean="0">
                <a:solidFill>
                  <a:srgbClr val="29754D"/>
                </a:solidFill>
                <a:latin typeface="Calibri"/>
                <a:cs typeface="Calibri"/>
              </a:rPr>
              <a:t>:</a:t>
            </a:r>
            <a:endParaRPr lang="it-IT" sz="2400" b="1" dirty="0">
              <a:solidFill>
                <a:srgbClr val="29754D"/>
              </a:solidFill>
              <a:latin typeface="Calibri"/>
              <a:cs typeface="Calibri"/>
            </a:endParaRPr>
          </a:p>
        </p:txBody>
      </p:sp>
      <p:sp>
        <p:nvSpPr>
          <p:cNvPr id="3" name="Google Shape;271;g5402238128_0_6"/>
          <p:cNvSpPr txBox="1">
            <a:spLocks/>
          </p:cNvSpPr>
          <p:nvPr/>
        </p:nvSpPr>
        <p:spPr>
          <a:xfrm>
            <a:off x="880534" y="3303589"/>
            <a:ext cx="6142566" cy="19034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41200" indent="-241200">
              <a:spcBef>
                <a:spcPts val="1000"/>
              </a:spcBef>
              <a:buClr>
                <a:srgbClr val="29754D"/>
              </a:buClr>
              <a:buSzPct val="90000"/>
              <a:buFont typeface="+mj-lt"/>
              <a:buAutoNum type="arabicPeriod"/>
            </a:pPr>
            <a:r>
              <a:rPr lang="es-ES_tradnl" sz="2000" dirty="0" smtClean="0">
                <a:latin typeface="Calibri"/>
                <a:cs typeface="Calibri"/>
              </a:rPr>
              <a:t>Realiza un inventario de los artefactos eléctricos que tienes en tu casa.</a:t>
            </a:r>
          </a:p>
          <a:p>
            <a:pPr marL="241200" indent="-241200">
              <a:lnSpc>
                <a:spcPct val="50000"/>
              </a:lnSpc>
              <a:spcBef>
                <a:spcPts val="1000"/>
              </a:spcBef>
              <a:buClr>
                <a:srgbClr val="29754D"/>
              </a:buClr>
              <a:buSzPct val="90000"/>
              <a:buFont typeface="+mj-lt"/>
              <a:buAutoNum type="arabicPeriod"/>
            </a:pPr>
            <a:endParaRPr lang="es-ES_tradnl" sz="2000" dirty="0" smtClean="0">
              <a:latin typeface="Calibri"/>
              <a:cs typeface="Calibri"/>
            </a:endParaRPr>
          </a:p>
          <a:p>
            <a:pPr marL="241200" indent="-241200">
              <a:spcBef>
                <a:spcPts val="1000"/>
              </a:spcBef>
              <a:buClr>
                <a:srgbClr val="29754D"/>
              </a:buClr>
              <a:buSzPct val="90000"/>
              <a:buFont typeface="+mj-lt"/>
              <a:buAutoNum type="arabicPeriod"/>
            </a:pPr>
            <a:r>
              <a:rPr lang="es-ES_tradnl" sz="2000" dirty="0" smtClean="0">
                <a:latin typeface="Calibri"/>
                <a:cs typeface="Calibri"/>
              </a:rPr>
              <a:t>Genera una planilla </a:t>
            </a:r>
            <a:r>
              <a:rPr lang="es-ES_tradnl" sz="2000" dirty="0" err="1" smtClean="0">
                <a:latin typeface="Calibri"/>
                <a:cs typeface="Calibri"/>
              </a:rPr>
              <a:t>excel</a:t>
            </a:r>
            <a:r>
              <a:rPr lang="es-ES_tradnl" sz="2000" dirty="0" smtClean="0">
                <a:latin typeface="Calibri"/>
                <a:cs typeface="Calibri"/>
              </a:rPr>
              <a:t> que contenga los indicadores que vimos en la diapositiva anterior.</a:t>
            </a:r>
            <a:endParaRPr lang="es-ES_tradnl" sz="2000" dirty="0">
              <a:latin typeface="Calibri"/>
              <a:cs typeface="Calibri"/>
            </a:endParaRPr>
          </a:p>
        </p:txBody>
      </p:sp>
    </p:spTree>
    <p:extLst>
      <p:ext uri="{BB962C8B-B14F-4D97-AF65-F5344CB8AC3E}">
        <p14:creationId xmlns:p14="http://schemas.microsoft.com/office/powerpoint/2010/main" val="204377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01;p3"/>
          <p:cNvSpPr/>
          <p:nvPr/>
        </p:nvSpPr>
        <p:spPr>
          <a:xfrm>
            <a:off x="525398" y="2425700"/>
            <a:ext cx="7239066" cy="34798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178;p6"/>
          <p:cNvSpPr txBox="1"/>
          <p:nvPr/>
        </p:nvSpPr>
        <p:spPr>
          <a:xfrm>
            <a:off x="414075" y="1416345"/>
            <a:ext cx="8950500" cy="319500"/>
          </a:xfrm>
          <a:prstGeom prst="rect">
            <a:avLst/>
          </a:prstGeom>
          <a:noFill/>
          <a:ln>
            <a:noFill/>
          </a:ln>
        </p:spPr>
        <p:txBody>
          <a:bodyPr spcFirstLastPara="1" wrap="square" lIns="91425" tIns="91425" rIns="91425" bIns="91425" anchor="ctr" anchorCtr="0">
            <a:noAutofit/>
          </a:bodyPr>
          <a:lstStyle/>
          <a:p>
            <a:pPr>
              <a:lnSpc>
                <a:spcPct val="80000"/>
              </a:lnSpc>
              <a:buSzPts val="3200"/>
            </a:pPr>
            <a:r>
              <a:rPr lang="en-US" sz="2800" dirty="0">
                <a:solidFill>
                  <a:srgbClr val="C73E32"/>
                </a:solidFill>
                <a:latin typeface="Calibri"/>
                <a:ea typeface="Calibri"/>
                <a:cs typeface="Calibri"/>
                <a:sym typeface="Calibri"/>
              </a:rPr>
              <a:t>2</a:t>
            </a:r>
            <a:r>
              <a:rPr lang="en-US" sz="2800" i="0" u="none" strike="noStrike" cap="none" dirty="0" smtClean="0">
                <a:solidFill>
                  <a:srgbClr val="C73E32"/>
                </a:solidFill>
                <a:latin typeface="Calibri"/>
                <a:ea typeface="Calibri"/>
                <a:cs typeface="Calibri"/>
                <a:sym typeface="Calibri"/>
              </a:rPr>
              <a:t>. </a:t>
            </a:r>
            <a:r>
              <a:rPr lang="is-IS" sz="2800" dirty="0">
                <a:solidFill>
                  <a:srgbClr val="C73E32"/>
                </a:solidFill>
                <a:latin typeface="Calibri"/>
                <a:ea typeface="Calibri"/>
                <a:cs typeface="Calibri"/>
                <a:sym typeface="Trebuchet MS"/>
              </a:rPr>
              <a:t>CLASIFICACIÓN DE LOS EQUIPOS</a:t>
            </a:r>
            <a:endParaRPr lang="is-IS" sz="2800" dirty="0">
              <a:solidFill>
                <a:srgbClr val="C73E32"/>
              </a:solidFill>
              <a:latin typeface="Calibri"/>
              <a:ea typeface="Calibri"/>
              <a:cs typeface="Calibri"/>
            </a:endParaRPr>
          </a:p>
        </p:txBody>
      </p:sp>
      <p:sp>
        <p:nvSpPr>
          <p:cNvPr id="7"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0" name="Rectángulo 9"/>
          <p:cNvSpPr/>
          <p:nvPr/>
        </p:nvSpPr>
        <p:spPr>
          <a:xfrm>
            <a:off x="696912" y="2734246"/>
            <a:ext cx="6491288" cy="2878480"/>
          </a:xfrm>
          <a:prstGeom prst="rect">
            <a:avLst/>
          </a:prstGeom>
        </p:spPr>
        <p:txBody>
          <a:bodyPr wrap="square">
            <a:spAutoFit/>
          </a:bodyPr>
          <a:lstStyle/>
          <a:p>
            <a:pPr marL="241200" lvl="0" indent="-241200">
              <a:lnSpc>
                <a:spcPct val="110000"/>
              </a:lnSpc>
              <a:spcBef>
                <a:spcPts val="1700"/>
              </a:spcBef>
              <a:buClr>
                <a:srgbClr val="C73E32"/>
              </a:buClr>
              <a:buSzPts val="1800"/>
              <a:buFont typeface="Arial"/>
              <a:buChar char="•"/>
            </a:pPr>
            <a:r>
              <a:rPr lang="es-ES_tradnl" sz="1900" dirty="0">
                <a:solidFill>
                  <a:schemeClr val="dk1"/>
                </a:solidFill>
                <a:latin typeface="Calibri"/>
                <a:ea typeface="Trebuchet MS"/>
                <a:cs typeface="Calibri"/>
                <a:sym typeface="Trebuchet MS"/>
              </a:rPr>
              <a:t>Al realizar el inventario de los equipos y máquinas eléctricas, con el objetivo de </a:t>
            </a:r>
            <a:r>
              <a:rPr lang="es-ES_tradnl" sz="1900" b="1" dirty="0">
                <a:solidFill>
                  <a:schemeClr val="dk1"/>
                </a:solidFill>
                <a:latin typeface="Calibri"/>
                <a:ea typeface="Trebuchet MS"/>
                <a:cs typeface="Calibri"/>
                <a:sym typeface="Trebuchet MS"/>
              </a:rPr>
              <a:t>priorizar y hacer más eficiente su mantenimiento</a:t>
            </a:r>
            <a:r>
              <a:rPr lang="es-ES_tradnl" sz="1900" dirty="0">
                <a:solidFill>
                  <a:schemeClr val="dk1"/>
                </a:solidFill>
                <a:latin typeface="Calibri"/>
                <a:ea typeface="Trebuchet MS"/>
                <a:cs typeface="Calibri"/>
                <a:sym typeface="Trebuchet MS"/>
              </a:rPr>
              <a:t>, es de gran utilidad un </a:t>
            </a:r>
            <a:r>
              <a:rPr lang="es-ES_tradnl" sz="1900" b="1" dirty="0">
                <a:solidFill>
                  <a:schemeClr val="dk1"/>
                </a:solidFill>
                <a:latin typeface="Calibri"/>
                <a:ea typeface="Trebuchet MS"/>
                <a:cs typeface="Calibri"/>
                <a:sym typeface="Trebuchet MS"/>
              </a:rPr>
              <a:t>enfoque sistemático que permita su clasificación</a:t>
            </a:r>
            <a:r>
              <a:rPr lang="es-ES_tradnl" sz="1900" dirty="0">
                <a:solidFill>
                  <a:schemeClr val="dk1"/>
                </a:solidFill>
                <a:latin typeface="Calibri"/>
                <a:ea typeface="Trebuchet MS"/>
                <a:cs typeface="Calibri"/>
                <a:sym typeface="Trebuchet MS"/>
              </a:rPr>
              <a:t>. </a:t>
            </a:r>
          </a:p>
          <a:p>
            <a:pPr marL="241200" lvl="0" indent="-241200">
              <a:lnSpc>
                <a:spcPct val="110000"/>
              </a:lnSpc>
              <a:spcBef>
                <a:spcPts val="1700"/>
              </a:spcBef>
              <a:buClr>
                <a:srgbClr val="C73E32"/>
              </a:buClr>
              <a:buSzPts val="1800"/>
              <a:buFont typeface="Arial"/>
              <a:buChar char="•"/>
            </a:pPr>
            <a:r>
              <a:rPr lang="es-ES_tradnl" sz="1900" dirty="0">
                <a:solidFill>
                  <a:schemeClr val="dk1"/>
                </a:solidFill>
                <a:latin typeface="Calibri"/>
                <a:ea typeface="Trebuchet MS"/>
                <a:cs typeface="Calibri"/>
                <a:sym typeface="Trebuchet MS"/>
              </a:rPr>
              <a:t>Un método utilizado para dar prioridad al mantenimiento de los equipos, se basa en la </a:t>
            </a:r>
            <a:r>
              <a:rPr lang="es-ES_tradnl" sz="1900" b="1" dirty="0">
                <a:solidFill>
                  <a:schemeClr val="dk1"/>
                </a:solidFill>
                <a:latin typeface="Calibri"/>
                <a:ea typeface="Trebuchet MS"/>
                <a:cs typeface="Calibri"/>
                <a:sym typeface="Trebuchet MS"/>
              </a:rPr>
              <a:t>asignación de la más alta prioridad </a:t>
            </a:r>
            <a:r>
              <a:rPr lang="es-ES_tradnl" sz="1900" dirty="0">
                <a:solidFill>
                  <a:schemeClr val="dk1"/>
                </a:solidFill>
                <a:latin typeface="Calibri"/>
                <a:ea typeface="Trebuchet MS"/>
                <a:cs typeface="Calibri"/>
                <a:sym typeface="Trebuchet MS"/>
              </a:rPr>
              <a:t>a los equipos críticos que paralicen parcial o totalmente la actividad de la industria. </a:t>
            </a:r>
            <a:endParaRPr lang="es-ES_tradnl" sz="1900" dirty="0">
              <a:latin typeface="Calibri"/>
              <a:ea typeface="Trebuchet MS"/>
              <a:cs typeface="Calibri"/>
              <a:sym typeface="Trebuchet MS"/>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544" y="2975088"/>
            <a:ext cx="2786491" cy="3823797"/>
          </a:xfrm>
          <a:prstGeom prst="rect">
            <a:avLst/>
          </a:prstGeom>
        </p:spPr>
      </p:pic>
    </p:spTree>
    <p:extLst>
      <p:ext uri="{BB962C8B-B14F-4D97-AF65-F5344CB8AC3E}">
        <p14:creationId xmlns:p14="http://schemas.microsoft.com/office/powerpoint/2010/main" val="685747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525398" y="2425700"/>
            <a:ext cx="7239066" cy="34798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178;p6"/>
          <p:cNvSpPr txBox="1"/>
          <p:nvPr/>
        </p:nvSpPr>
        <p:spPr>
          <a:xfrm>
            <a:off x="414075" y="1416345"/>
            <a:ext cx="8950500" cy="319500"/>
          </a:xfrm>
          <a:prstGeom prst="rect">
            <a:avLst/>
          </a:prstGeom>
          <a:noFill/>
          <a:ln>
            <a:noFill/>
          </a:ln>
        </p:spPr>
        <p:txBody>
          <a:bodyPr spcFirstLastPara="1" wrap="square" lIns="91425" tIns="91425" rIns="91425" bIns="91425" anchor="ctr" anchorCtr="0">
            <a:noAutofit/>
          </a:bodyPr>
          <a:lstStyle/>
          <a:p>
            <a:pPr>
              <a:lnSpc>
                <a:spcPct val="80000"/>
              </a:lnSpc>
              <a:buSzPts val="3200"/>
            </a:pPr>
            <a:r>
              <a:rPr lang="en-US" sz="2800" dirty="0">
                <a:solidFill>
                  <a:srgbClr val="C73E32"/>
                </a:solidFill>
                <a:latin typeface="Calibri"/>
                <a:ea typeface="Calibri"/>
                <a:cs typeface="Calibri"/>
                <a:sym typeface="Calibri"/>
              </a:rPr>
              <a:t>2</a:t>
            </a:r>
            <a:r>
              <a:rPr lang="en-US" sz="2800" i="0" u="none" strike="noStrike" cap="none" dirty="0" smtClean="0">
                <a:solidFill>
                  <a:srgbClr val="C73E32"/>
                </a:solidFill>
                <a:latin typeface="Calibri"/>
                <a:ea typeface="Calibri"/>
                <a:cs typeface="Calibri"/>
                <a:sym typeface="Calibri"/>
              </a:rPr>
              <a:t>. </a:t>
            </a:r>
            <a:r>
              <a:rPr lang="is-IS" sz="2800" dirty="0">
                <a:solidFill>
                  <a:srgbClr val="C73E32"/>
                </a:solidFill>
                <a:latin typeface="Calibri"/>
                <a:ea typeface="Calibri"/>
                <a:cs typeface="Calibri"/>
                <a:sym typeface="Trebuchet MS"/>
              </a:rPr>
              <a:t>CLASIFICACIÓN DE LOS EQUIPOS</a:t>
            </a:r>
            <a:endParaRPr lang="is-IS" sz="2800" dirty="0">
              <a:solidFill>
                <a:srgbClr val="C73E32"/>
              </a:solidFill>
              <a:latin typeface="Calibri"/>
              <a:ea typeface="Calibri"/>
              <a:cs typeface="Calibri"/>
            </a:endParaRPr>
          </a:p>
        </p:txBody>
      </p:sp>
      <p:sp>
        <p:nvSpPr>
          <p:cNvPr id="7"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0" name="Rectángulo 9"/>
          <p:cNvSpPr/>
          <p:nvPr/>
        </p:nvSpPr>
        <p:spPr>
          <a:xfrm>
            <a:off x="696912" y="2734246"/>
            <a:ext cx="6224588" cy="4497385"/>
          </a:xfrm>
          <a:prstGeom prst="rect">
            <a:avLst/>
          </a:prstGeom>
        </p:spPr>
        <p:txBody>
          <a:bodyPr wrap="square">
            <a:spAutoFit/>
          </a:bodyPr>
          <a:lstStyle/>
          <a:p>
            <a:pPr marL="241200" lvl="0" indent="-241200">
              <a:lnSpc>
                <a:spcPct val="110000"/>
              </a:lnSpc>
              <a:spcBef>
                <a:spcPts val="1700"/>
              </a:spcBef>
              <a:buClr>
                <a:srgbClr val="C73E32"/>
              </a:buClr>
              <a:buSzPts val="1800"/>
              <a:buFont typeface="Arial"/>
              <a:buChar char="•"/>
            </a:pPr>
            <a:r>
              <a:rPr lang="es-ES_tradnl" sz="1900" dirty="0" smtClean="0">
                <a:solidFill>
                  <a:schemeClr val="dk1"/>
                </a:solidFill>
                <a:latin typeface="Calibri"/>
                <a:ea typeface="Trebuchet MS"/>
                <a:cs typeface="Calibri"/>
                <a:sym typeface="Trebuchet MS"/>
              </a:rPr>
              <a:t>Este </a:t>
            </a:r>
            <a:r>
              <a:rPr lang="es-ES_tradnl" sz="1900" dirty="0">
                <a:solidFill>
                  <a:schemeClr val="dk1"/>
                </a:solidFill>
                <a:latin typeface="Calibri"/>
                <a:ea typeface="Trebuchet MS"/>
                <a:cs typeface="Calibri"/>
                <a:sym typeface="Trebuchet MS"/>
              </a:rPr>
              <a:t>es un criterio que puede variar dependiendo del lugar de trabajo donde se realice el mantenimiento</a:t>
            </a:r>
            <a:r>
              <a:rPr lang="es-ES_tradnl" sz="1900" dirty="0" smtClean="0">
                <a:solidFill>
                  <a:schemeClr val="dk1"/>
                </a:solidFill>
                <a:latin typeface="Calibri"/>
                <a:ea typeface="Trebuchet MS"/>
                <a:cs typeface="Calibri"/>
                <a:sym typeface="Trebuchet MS"/>
              </a:rPr>
              <a:t>.</a:t>
            </a:r>
            <a:br>
              <a:rPr lang="es-ES_tradnl" sz="1900" dirty="0" smtClean="0">
                <a:solidFill>
                  <a:schemeClr val="dk1"/>
                </a:solidFill>
                <a:latin typeface="Calibri"/>
                <a:ea typeface="Trebuchet MS"/>
                <a:cs typeface="Calibri"/>
                <a:sym typeface="Trebuchet MS"/>
              </a:rPr>
            </a:br>
            <a:r>
              <a:rPr lang="es-ES_tradnl" sz="1900" i="1" dirty="0" smtClean="0">
                <a:solidFill>
                  <a:schemeClr val="dk1"/>
                </a:solidFill>
                <a:latin typeface="Calibri"/>
                <a:ea typeface="Trebuchet MS"/>
                <a:cs typeface="Calibri"/>
                <a:sym typeface="Trebuchet MS"/>
              </a:rPr>
              <a:t>Por ejemplo: </a:t>
            </a:r>
            <a:r>
              <a:rPr lang="es-ES_tradnl" sz="1900" dirty="0">
                <a:solidFill>
                  <a:schemeClr val="dk1"/>
                </a:solidFill>
                <a:latin typeface="Calibri"/>
                <a:ea typeface="Trebuchet MS"/>
                <a:cs typeface="Calibri"/>
                <a:sym typeface="Trebuchet MS"/>
              </a:rPr>
              <a:t>en un hospital la prioridad son aquellos equipos que puedan lesionar a un paciente</a:t>
            </a:r>
            <a:r>
              <a:rPr lang="es-ES_tradnl" sz="1900" dirty="0" smtClean="0">
                <a:solidFill>
                  <a:schemeClr val="dk1"/>
                </a:solidFill>
                <a:latin typeface="Calibri"/>
                <a:ea typeface="Trebuchet MS"/>
                <a:cs typeface="Calibri"/>
                <a:sym typeface="Trebuchet MS"/>
              </a:rPr>
              <a:t>.</a:t>
            </a:r>
          </a:p>
          <a:p>
            <a:pPr marL="241200" indent="-241200">
              <a:lnSpc>
                <a:spcPct val="110000"/>
              </a:lnSpc>
              <a:spcBef>
                <a:spcPts val="1700"/>
              </a:spcBef>
              <a:buClr>
                <a:srgbClr val="C73E32"/>
              </a:buClr>
              <a:buSzPts val="1800"/>
              <a:buFont typeface="Arial"/>
              <a:buChar char="•"/>
            </a:pPr>
            <a:r>
              <a:rPr lang="es-ES_tradnl" sz="1900" dirty="0">
                <a:solidFill>
                  <a:schemeClr val="dk1"/>
                </a:solidFill>
                <a:latin typeface="Calibri"/>
                <a:ea typeface="Trebuchet MS"/>
                <a:cs typeface="Calibri"/>
              </a:rPr>
              <a:t>En este sentido es fundamental considerar el lugar de trabajo, sus objetivos, las recomendaciones del fabricante, los costos asociados y la experiencia de la organización </a:t>
            </a:r>
            <a:r>
              <a:rPr lang="es-ES_tradnl" sz="1900" dirty="0" smtClean="0">
                <a:solidFill>
                  <a:schemeClr val="dk1"/>
                </a:solidFill>
                <a:latin typeface="Calibri"/>
                <a:ea typeface="Trebuchet MS"/>
                <a:cs typeface="Calibri"/>
              </a:rPr>
              <a:t/>
            </a:r>
            <a:br>
              <a:rPr lang="es-ES_tradnl" sz="1900" dirty="0" smtClean="0">
                <a:solidFill>
                  <a:schemeClr val="dk1"/>
                </a:solidFill>
                <a:latin typeface="Calibri"/>
                <a:ea typeface="Trebuchet MS"/>
                <a:cs typeface="Calibri"/>
              </a:rPr>
            </a:br>
            <a:r>
              <a:rPr lang="es-ES_tradnl" sz="1900" dirty="0" smtClean="0">
                <a:solidFill>
                  <a:schemeClr val="dk1"/>
                </a:solidFill>
                <a:latin typeface="Calibri"/>
                <a:ea typeface="Trebuchet MS"/>
                <a:cs typeface="Calibri"/>
              </a:rPr>
              <a:t>en </a:t>
            </a:r>
            <a:r>
              <a:rPr lang="es-ES_tradnl" sz="1900" dirty="0">
                <a:solidFill>
                  <a:schemeClr val="dk1"/>
                </a:solidFill>
                <a:latin typeface="Calibri"/>
                <a:ea typeface="Trebuchet MS"/>
                <a:cs typeface="Calibri"/>
              </a:rPr>
              <a:t>el MP.</a:t>
            </a:r>
          </a:p>
          <a:p>
            <a:pPr marL="241200" lvl="0" indent="-241200">
              <a:lnSpc>
                <a:spcPct val="110000"/>
              </a:lnSpc>
              <a:spcBef>
                <a:spcPts val="1700"/>
              </a:spcBef>
              <a:buClr>
                <a:schemeClr val="dk1"/>
              </a:buClr>
              <a:buSzPts val="1800"/>
              <a:buFont typeface="Arial"/>
              <a:buChar char="•"/>
            </a:pPr>
            <a:endParaRPr lang="es-ES_tradnl" sz="1900" dirty="0">
              <a:latin typeface="Calibri"/>
              <a:cs typeface="Calibri"/>
            </a:endParaRPr>
          </a:p>
          <a:p>
            <a:pPr lvl="0">
              <a:lnSpc>
                <a:spcPct val="110000"/>
              </a:lnSpc>
              <a:spcBef>
                <a:spcPts val="1700"/>
              </a:spcBef>
              <a:buClr>
                <a:schemeClr val="dk1"/>
              </a:buClr>
              <a:buSzPts val="1800"/>
            </a:pPr>
            <a:endParaRPr lang="es-ES_tradnl" sz="1900" dirty="0">
              <a:solidFill>
                <a:schemeClr val="dk1"/>
              </a:solidFill>
              <a:latin typeface="Calibri"/>
              <a:ea typeface="Trebuchet MS"/>
              <a:cs typeface="Calibri"/>
              <a:sym typeface="Trebuchet MS"/>
            </a:endParaRPr>
          </a:p>
          <a:p>
            <a:pPr lvl="0">
              <a:lnSpc>
                <a:spcPct val="110000"/>
              </a:lnSpc>
              <a:spcBef>
                <a:spcPts val="1700"/>
              </a:spcBef>
              <a:buSzPts val="2000"/>
            </a:pPr>
            <a:r>
              <a:rPr lang="es-ES_tradnl" sz="1900" dirty="0" smtClean="0">
                <a:latin typeface="Calibri"/>
                <a:ea typeface="Trebuchet MS"/>
                <a:cs typeface="Calibri"/>
                <a:sym typeface="Trebuchet MS"/>
              </a:rPr>
              <a:t> </a:t>
            </a:r>
            <a:endParaRPr lang="es-ES_tradnl" sz="1900" dirty="0">
              <a:latin typeface="Calibri"/>
              <a:ea typeface="Trebuchet MS"/>
              <a:cs typeface="Calibri"/>
              <a:sym typeface="Trebuchet MS"/>
            </a:endParaRPr>
          </a:p>
        </p:txBody>
      </p:sp>
      <p:pic>
        <p:nvPicPr>
          <p:cNvPr id="2" name="lluvia-20.png" descr="/Users/ivangonzalez/Desktop/IVAN G 2020/2020/DUOC/ARTES/lluvia-20.pn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flipH="1">
            <a:off x="6954406" y="4459865"/>
            <a:ext cx="2471351" cy="3120128"/>
          </a:xfrm>
          <a:prstGeom prst="rect">
            <a:avLst/>
          </a:prstGeom>
        </p:spPr>
      </p:pic>
    </p:spTree>
    <p:extLst>
      <p:ext uri="{BB962C8B-B14F-4D97-AF65-F5344CB8AC3E}">
        <p14:creationId xmlns:p14="http://schemas.microsoft.com/office/powerpoint/2010/main" val="329164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8;p6"/>
          <p:cNvSpPr txBox="1"/>
          <p:nvPr/>
        </p:nvSpPr>
        <p:spPr>
          <a:xfrm>
            <a:off x="2519363" y="2038645"/>
            <a:ext cx="6027737" cy="842668"/>
          </a:xfrm>
          <a:prstGeom prst="rect">
            <a:avLst/>
          </a:prstGeom>
          <a:noFill/>
          <a:ln>
            <a:noFill/>
          </a:ln>
        </p:spPr>
        <p:txBody>
          <a:bodyPr spcFirstLastPara="1" wrap="square" lIns="91425" tIns="91425" rIns="91425" bIns="91425" anchor="ctr" anchorCtr="0">
            <a:noAutofit/>
          </a:bodyPr>
          <a:lstStyle/>
          <a:p>
            <a:pPr lvl="0">
              <a:lnSpc>
                <a:spcPct val="90000"/>
              </a:lnSpc>
              <a:buSzPts val="3200"/>
            </a:pPr>
            <a:endParaRPr lang="is-IS" sz="2300" dirty="0">
              <a:solidFill>
                <a:srgbClr val="C73E32"/>
              </a:solidFill>
              <a:latin typeface="Calibri"/>
              <a:ea typeface="Calibri"/>
              <a:cs typeface="Calibri"/>
            </a:endParaRPr>
          </a:p>
        </p:txBody>
      </p:sp>
      <p:sp>
        <p:nvSpPr>
          <p:cNvPr id="15"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lvl="0">
              <a:lnSpc>
                <a:spcPct val="90000"/>
              </a:lnSpc>
              <a:buSzPts val="3200"/>
            </a:pPr>
            <a:r>
              <a:rPr lang="en-US" sz="2300" dirty="0">
                <a:solidFill>
                  <a:srgbClr val="C73E32"/>
                </a:solidFill>
                <a:latin typeface="Calibri"/>
                <a:ea typeface="Calibri"/>
                <a:cs typeface="Calibri"/>
                <a:sym typeface="Calibri"/>
              </a:rPr>
              <a:t>3. </a:t>
            </a:r>
            <a:r>
              <a:rPr lang="is-IS" sz="2300" dirty="0">
                <a:solidFill>
                  <a:srgbClr val="C73E32"/>
                </a:solidFill>
                <a:latin typeface="Calibri"/>
                <a:ea typeface="Calibri"/>
                <a:cs typeface="Calibri"/>
                <a:sym typeface="Trebuchet MS"/>
              </a:rPr>
              <a:t>DISEÑO Y PLANIFICACIÓN DE LAS ACTIVIDADES OPERATIVAS DEL MP</a:t>
            </a:r>
            <a:endParaRPr lang="is-IS" sz="2300" dirty="0">
              <a:solidFill>
                <a:srgbClr val="C73E32"/>
              </a:solidFill>
              <a:latin typeface="Calibri"/>
              <a:ea typeface="Calibri"/>
              <a:cs typeface="Calibri"/>
            </a:endParaRPr>
          </a:p>
        </p:txBody>
      </p:sp>
      <p:sp>
        <p:nvSpPr>
          <p:cNvPr id="16"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8" name="Google Shape;101;p3"/>
          <p:cNvSpPr/>
          <p:nvPr/>
        </p:nvSpPr>
        <p:spPr>
          <a:xfrm>
            <a:off x="1145170" y="2514600"/>
            <a:ext cx="7239066" cy="43053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Rectángulo 9"/>
          <p:cNvSpPr/>
          <p:nvPr/>
        </p:nvSpPr>
        <p:spPr>
          <a:xfrm>
            <a:off x="1640535" y="2830513"/>
            <a:ext cx="6446838" cy="3739741"/>
          </a:xfrm>
          <a:prstGeom prst="rect">
            <a:avLst/>
          </a:prstGeom>
        </p:spPr>
        <p:txBody>
          <a:bodyPr wrap="square">
            <a:spAutoFit/>
          </a:bodyPr>
          <a:lstStyle/>
          <a:p>
            <a:pPr marL="241200" lvl="0" indent="-241200">
              <a:lnSpc>
                <a:spcPct val="110000"/>
              </a:lnSpc>
              <a:spcBef>
                <a:spcPts val="1700"/>
              </a:spcBef>
              <a:buClr>
                <a:srgbClr val="29754D"/>
              </a:buClr>
              <a:buSzPts val="1800"/>
              <a:buFont typeface="Arial"/>
              <a:buChar char="•"/>
            </a:pPr>
            <a:r>
              <a:rPr lang="es-ES_tradnl" sz="1900" dirty="0">
                <a:solidFill>
                  <a:schemeClr val="dk1"/>
                </a:solidFill>
                <a:latin typeface="Calibri"/>
                <a:ea typeface="Trebuchet MS"/>
                <a:cs typeface="Calibri"/>
                <a:sym typeface="Trebuchet MS"/>
              </a:rPr>
              <a:t>Se debe llevar a cabo la planificación por escrito, consignando la frecuencia con la que se requiere se efectúe el mantenimiento. Para ello puede utilizarse el formato digital o papel, lo importante es que se identifique claramente la fecha o período en el cual se efectuará el MP</a:t>
            </a:r>
            <a:r>
              <a:rPr lang="es-ES_tradnl" sz="1900" dirty="0" smtClean="0">
                <a:solidFill>
                  <a:schemeClr val="dk1"/>
                </a:solidFill>
                <a:latin typeface="Calibri"/>
                <a:ea typeface="Trebuchet MS"/>
                <a:cs typeface="Calibri"/>
                <a:sym typeface="Trebuchet MS"/>
              </a:rPr>
              <a:t>.</a:t>
            </a:r>
            <a:endParaRPr lang="es-ES_tradnl" sz="1900" dirty="0">
              <a:solidFill>
                <a:schemeClr val="dk1"/>
              </a:solidFill>
              <a:latin typeface="Calibri"/>
              <a:ea typeface="Trebuchet MS"/>
              <a:cs typeface="Calibri"/>
              <a:sym typeface="Trebuchet MS"/>
            </a:endParaRPr>
          </a:p>
          <a:p>
            <a:pPr marL="241200" lvl="0" indent="-241200">
              <a:lnSpc>
                <a:spcPct val="110000"/>
              </a:lnSpc>
              <a:spcBef>
                <a:spcPts val="1700"/>
              </a:spcBef>
              <a:buClr>
                <a:srgbClr val="29754D"/>
              </a:buClr>
              <a:buSzPts val="1800"/>
              <a:buFont typeface="Arial"/>
              <a:buChar char="•"/>
            </a:pPr>
            <a:r>
              <a:rPr lang="es-ES_tradnl" sz="1900" dirty="0">
                <a:solidFill>
                  <a:schemeClr val="dk1"/>
                </a:solidFill>
                <a:latin typeface="Calibri"/>
                <a:ea typeface="Trebuchet MS"/>
                <a:cs typeface="Calibri"/>
                <a:sym typeface="Trebuchet MS"/>
              </a:rPr>
              <a:t>Para la definición de la frecuencia del MP debe considerarse que, rutinas con frecuencias demasiado altas, podrían </a:t>
            </a:r>
            <a:r>
              <a:rPr lang="es-ES_tradnl" sz="1900" dirty="0" err="1">
                <a:solidFill>
                  <a:schemeClr val="dk1"/>
                </a:solidFill>
                <a:latin typeface="Calibri"/>
                <a:ea typeface="Trebuchet MS"/>
                <a:cs typeface="Calibri"/>
                <a:sym typeface="Trebuchet MS"/>
              </a:rPr>
              <a:t>decrementar</a:t>
            </a:r>
            <a:r>
              <a:rPr lang="es-ES_tradnl" sz="1900" dirty="0">
                <a:solidFill>
                  <a:schemeClr val="dk1"/>
                </a:solidFill>
                <a:latin typeface="Calibri"/>
                <a:ea typeface="Trebuchet MS"/>
                <a:cs typeface="Calibri"/>
                <a:sym typeface="Trebuchet MS"/>
              </a:rPr>
              <a:t> la vida útil del equipo y no ser costo - efectivas. </a:t>
            </a:r>
          </a:p>
          <a:p>
            <a:pPr marL="241200" lvl="0" indent="-241200">
              <a:lnSpc>
                <a:spcPct val="110000"/>
              </a:lnSpc>
              <a:spcBef>
                <a:spcPts val="1700"/>
              </a:spcBef>
              <a:buClr>
                <a:srgbClr val="29754D"/>
              </a:buClr>
              <a:buSzPts val="1800"/>
              <a:buFont typeface="Arial"/>
              <a:buChar char="•"/>
            </a:pPr>
            <a:r>
              <a:rPr lang="es-ES_tradnl" sz="1900" dirty="0">
                <a:solidFill>
                  <a:schemeClr val="dk1"/>
                </a:solidFill>
                <a:latin typeface="Calibri"/>
                <a:ea typeface="Trebuchet MS"/>
                <a:cs typeface="Calibri"/>
                <a:sym typeface="Trebuchet MS"/>
              </a:rPr>
              <a:t>Por otro lado, rutinas con frecuencias muy bajas, podrían afectar la confiabilidad del equipo, la precisión del </a:t>
            </a:r>
            <a:r>
              <a:rPr lang="es-ES_tradnl" sz="1900" dirty="0" smtClean="0">
                <a:solidFill>
                  <a:schemeClr val="dk1"/>
                </a:solidFill>
                <a:latin typeface="Calibri"/>
                <a:ea typeface="Trebuchet MS"/>
                <a:cs typeface="Calibri"/>
                <a:sym typeface="Trebuchet MS"/>
              </a:rPr>
              <a:t>mismo.</a:t>
            </a:r>
            <a:endParaRPr lang="es-ES_tradnl" sz="1900" dirty="0">
              <a:latin typeface="Calibri"/>
              <a:ea typeface="Trebuchet MS"/>
              <a:cs typeface="Calibri"/>
              <a:sym typeface="Trebuchet MS"/>
            </a:endParaRPr>
          </a:p>
        </p:txBody>
      </p:sp>
      <p:pic>
        <p:nvPicPr>
          <p:cNvPr id="2" name="mono-18.png" descr="/Users/ivangonzalez/Desktop/IVAN G 2020/2020/DUOC/ARTES/mono-18.pn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6906155" y="5242120"/>
            <a:ext cx="2529749" cy="2317555"/>
          </a:xfrm>
          <a:prstGeom prst="rect">
            <a:avLst/>
          </a:prstGeom>
        </p:spPr>
      </p:pic>
    </p:spTree>
    <p:extLst>
      <p:ext uri="{BB962C8B-B14F-4D97-AF65-F5344CB8AC3E}">
        <p14:creationId xmlns:p14="http://schemas.microsoft.com/office/powerpoint/2010/main" val="3303795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8;p6"/>
          <p:cNvSpPr txBox="1"/>
          <p:nvPr/>
        </p:nvSpPr>
        <p:spPr>
          <a:xfrm>
            <a:off x="2519363" y="2038645"/>
            <a:ext cx="6027737" cy="842668"/>
          </a:xfrm>
          <a:prstGeom prst="rect">
            <a:avLst/>
          </a:prstGeom>
          <a:noFill/>
          <a:ln>
            <a:noFill/>
          </a:ln>
        </p:spPr>
        <p:txBody>
          <a:bodyPr spcFirstLastPara="1" wrap="square" lIns="91425" tIns="91425" rIns="91425" bIns="91425" anchor="ctr" anchorCtr="0">
            <a:noAutofit/>
          </a:bodyPr>
          <a:lstStyle/>
          <a:p>
            <a:pPr lvl="0">
              <a:lnSpc>
                <a:spcPct val="90000"/>
              </a:lnSpc>
              <a:buSzPts val="3200"/>
            </a:pPr>
            <a:endParaRPr lang="is-IS" sz="2300" dirty="0">
              <a:solidFill>
                <a:srgbClr val="C73E32"/>
              </a:solidFill>
              <a:latin typeface="Calibri"/>
              <a:ea typeface="Calibri"/>
              <a:cs typeface="Calibri"/>
            </a:endParaRPr>
          </a:p>
        </p:txBody>
      </p:sp>
      <p:sp>
        <p:nvSpPr>
          <p:cNvPr id="15"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lvl="0">
              <a:lnSpc>
                <a:spcPct val="90000"/>
              </a:lnSpc>
              <a:buSzPts val="3200"/>
            </a:pPr>
            <a:r>
              <a:rPr lang="en-US" sz="2300" dirty="0">
                <a:solidFill>
                  <a:srgbClr val="C73E32"/>
                </a:solidFill>
                <a:latin typeface="Calibri"/>
                <a:ea typeface="Calibri"/>
                <a:cs typeface="Calibri"/>
                <a:sym typeface="Calibri"/>
              </a:rPr>
              <a:t>3. </a:t>
            </a:r>
            <a:r>
              <a:rPr lang="is-IS" sz="2300" dirty="0">
                <a:solidFill>
                  <a:srgbClr val="C73E32"/>
                </a:solidFill>
                <a:latin typeface="Calibri"/>
                <a:ea typeface="Calibri"/>
                <a:cs typeface="Calibri"/>
                <a:sym typeface="Trebuchet MS"/>
              </a:rPr>
              <a:t>DISEÑO Y PLANIFICACIÓN DE LAS ACTIVIDADES OPERATIVAS DEL MP</a:t>
            </a:r>
            <a:endParaRPr lang="is-IS" sz="2300" dirty="0">
              <a:solidFill>
                <a:srgbClr val="C73E32"/>
              </a:solidFill>
              <a:latin typeface="Calibri"/>
              <a:ea typeface="Calibri"/>
              <a:cs typeface="Calibri"/>
            </a:endParaRPr>
          </a:p>
        </p:txBody>
      </p:sp>
      <p:sp>
        <p:nvSpPr>
          <p:cNvPr id="16"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8" name="Google Shape;101;p3"/>
          <p:cNvSpPr/>
          <p:nvPr/>
        </p:nvSpPr>
        <p:spPr>
          <a:xfrm>
            <a:off x="1490598" y="2514600"/>
            <a:ext cx="7526402" cy="43053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9" name="Imagen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4931" y="3026152"/>
            <a:ext cx="3223256" cy="3035128"/>
          </a:xfrm>
          <a:prstGeom prst="rect">
            <a:avLst/>
          </a:prstGeom>
        </p:spPr>
      </p:pic>
      <p:sp>
        <p:nvSpPr>
          <p:cNvPr id="10" name="Rectángulo 9"/>
          <p:cNvSpPr/>
          <p:nvPr/>
        </p:nvSpPr>
        <p:spPr>
          <a:xfrm>
            <a:off x="1985962" y="2792413"/>
            <a:ext cx="6865937" cy="4390432"/>
          </a:xfrm>
          <a:prstGeom prst="rect">
            <a:avLst/>
          </a:prstGeom>
        </p:spPr>
        <p:txBody>
          <a:bodyPr wrap="square">
            <a:spAutoFit/>
          </a:bodyPr>
          <a:lstStyle/>
          <a:p>
            <a:pPr marL="234000" lvl="0" indent="-234000">
              <a:buClr>
                <a:srgbClr val="29754D"/>
              </a:buClr>
              <a:buSzPts val="1800"/>
              <a:buFont typeface="Arial"/>
              <a:buChar char="•"/>
            </a:pPr>
            <a:r>
              <a:rPr lang="es-ES_tradnl" sz="1900" dirty="0">
                <a:solidFill>
                  <a:schemeClr val="dk1"/>
                </a:solidFill>
                <a:latin typeface="Calibri"/>
                <a:ea typeface="Trebuchet MS"/>
                <a:cs typeface="Calibri"/>
                <a:sym typeface="Trebuchet MS"/>
              </a:rPr>
              <a:t>Para poder determinar la frecuencia de mantenimiento de cada equipo o máquina eléctrica es necesario considerar el </a:t>
            </a:r>
            <a:r>
              <a:rPr lang="es-ES_tradnl" sz="1900" b="1" dirty="0">
                <a:solidFill>
                  <a:schemeClr val="dk1"/>
                </a:solidFill>
                <a:latin typeface="Calibri"/>
                <a:ea typeface="Trebuchet MS"/>
                <a:cs typeface="Calibri"/>
                <a:sym typeface="Trebuchet MS"/>
              </a:rPr>
              <a:t>costo económico </a:t>
            </a:r>
            <a:r>
              <a:rPr lang="es-ES_tradnl" sz="1900" dirty="0">
                <a:solidFill>
                  <a:schemeClr val="dk1"/>
                </a:solidFill>
                <a:latin typeface="Calibri"/>
                <a:ea typeface="Trebuchet MS"/>
                <a:cs typeface="Calibri"/>
                <a:sym typeface="Trebuchet MS"/>
              </a:rPr>
              <a:t>que esto implica y la </a:t>
            </a:r>
            <a:r>
              <a:rPr lang="es-ES_tradnl" sz="1900" b="1" dirty="0">
                <a:solidFill>
                  <a:schemeClr val="dk1"/>
                </a:solidFill>
                <a:latin typeface="Calibri"/>
                <a:ea typeface="Trebuchet MS"/>
                <a:cs typeface="Calibri"/>
                <a:sym typeface="Trebuchet MS"/>
              </a:rPr>
              <a:t>cantidad de personal </a:t>
            </a:r>
            <a:r>
              <a:rPr lang="es-ES_tradnl" sz="1900" dirty="0">
                <a:solidFill>
                  <a:schemeClr val="dk1"/>
                </a:solidFill>
                <a:latin typeface="Calibri"/>
                <a:ea typeface="Trebuchet MS"/>
                <a:cs typeface="Calibri"/>
                <a:sym typeface="Trebuchet MS"/>
              </a:rPr>
              <a:t>con el que se cuenta. </a:t>
            </a:r>
            <a:endParaRPr lang="es-ES_tradnl" sz="1900" dirty="0" smtClean="0">
              <a:solidFill>
                <a:schemeClr val="dk1"/>
              </a:solidFill>
              <a:latin typeface="Calibri"/>
              <a:ea typeface="Trebuchet MS"/>
              <a:cs typeface="Calibri"/>
              <a:sym typeface="Trebuchet MS"/>
            </a:endParaRPr>
          </a:p>
          <a:p>
            <a:pPr marL="234000" lvl="0" indent="-234000">
              <a:lnSpc>
                <a:spcPct val="60000"/>
              </a:lnSpc>
              <a:buClr>
                <a:srgbClr val="29754D"/>
              </a:buClr>
              <a:buSzPts val="1800"/>
              <a:buFont typeface="Arial"/>
              <a:buChar char="•"/>
            </a:pPr>
            <a:endParaRPr lang="es-ES_tradnl" sz="1900" dirty="0" smtClean="0">
              <a:solidFill>
                <a:schemeClr val="dk1"/>
              </a:solidFill>
              <a:latin typeface="Calibri"/>
              <a:ea typeface="Trebuchet MS"/>
              <a:cs typeface="Calibri"/>
              <a:sym typeface="Trebuchet MS"/>
            </a:endParaRPr>
          </a:p>
          <a:p>
            <a:pPr marL="234000" lvl="0" indent="-234000">
              <a:buClr>
                <a:srgbClr val="29754D"/>
              </a:buClr>
              <a:buSzPts val="1800"/>
              <a:buFont typeface="Arial"/>
              <a:buChar char="•"/>
            </a:pPr>
            <a:r>
              <a:rPr lang="es-ES_tradnl" sz="1900" dirty="0" smtClean="0">
                <a:solidFill>
                  <a:schemeClr val="dk1"/>
                </a:solidFill>
                <a:latin typeface="Calibri"/>
                <a:ea typeface="Trebuchet MS"/>
                <a:cs typeface="Calibri"/>
                <a:sym typeface="Trebuchet MS"/>
              </a:rPr>
              <a:t>Muchas </a:t>
            </a:r>
            <a:r>
              <a:rPr lang="es-ES_tradnl" sz="1900" dirty="0">
                <a:solidFill>
                  <a:schemeClr val="dk1"/>
                </a:solidFill>
                <a:latin typeface="Calibri"/>
                <a:ea typeface="Trebuchet MS"/>
                <a:cs typeface="Calibri"/>
                <a:sym typeface="Trebuchet MS"/>
              </a:rPr>
              <a:t>veces el MP debe adaptarse a las condiciones presupuestarias de la empresa en cuestión</a:t>
            </a:r>
            <a:r>
              <a:rPr lang="es-ES_tradnl" sz="1900" dirty="0" smtClean="0">
                <a:solidFill>
                  <a:schemeClr val="dk1"/>
                </a:solidFill>
                <a:latin typeface="Calibri"/>
                <a:ea typeface="Trebuchet MS"/>
                <a:cs typeface="Calibri"/>
                <a:sym typeface="Trebuchet MS"/>
              </a:rPr>
              <a:t>.</a:t>
            </a:r>
          </a:p>
          <a:p>
            <a:pPr marL="234000" lvl="0" indent="-234000">
              <a:lnSpc>
                <a:spcPct val="60000"/>
              </a:lnSpc>
              <a:buClr>
                <a:srgbClr val="29754D"/>
              </a:buClr>
              <a:buSzPts val="1800"/>
              <a:buFont typeface="Arial"/>
              <a:buChar char="•"/>
            </a:pPr>
            <a:endParaRPr lang="es-ES_tradnl" sz="1900" dirty="0">
              <a:solidFill>
                <a:schemeClr val="dk1"/>
              </a:solidFill>
              <a:latin typeface="Calibri"/>
              <a:ea typeface="Trebuchet MS"/>
              <a:cs typeface="Calibri"/>
              <a:sym typeface="Trebuchet MS"/>
            </a:endParaRPr>
          </a:p>
          <a:p>
            <a:pPr marL="234000" indent="-234000">
              <a:buClr>
                <a:srgbClr val="29754D"/>
              </a:buClr>
              <a:buSzPts val="1800"/>
              <a:buFont typeface="Arial"/>
              <a:buChar char="•"/>
            </a:pPr>
            <a:r>
              <a:rPr lang="es-CL" sz="1900" dirty="0">
                <a:solidFill>
                  <a:schemeClr val="dk1"/>
                </a:solidFill>
                <a:latin typeface="Calibri"/>
                <a:ea typeface="Trebuchet MS"/>
                <a:cs typeface="Calibri"/>
                <a:sym typeface="Trebuchet MS"/>
              </a:rPr>
              <a:t>También se deben considerar las cargas laborales temporales a las que están sometidas las máquinas. Puede que existan ciertas épocas del año u horas en el día laboral, en que ciertas maquinarias no requieran funcionar o su funcionamiento sea mínimo y se recomienda intervenirlas en esos </a:t>
            </a:r>
            <a:r>
              <a:rPr lang="es-CL" sz="1900" dirty="0" smtClean="0">
                <a:solidFill>
                  <a:schemeClr val="dk1"/>
                </a:solidFill>
                <a:latin typeface="Calibri"/>
                <a:ea typeface="Trebuchet MS"/>
                <a:cs typeface="Calibri"/>
                <a:sym typeface="Trebuchet MS"/>
              </a:rPr>
              <a:t>lapsos.</a:t>
            </a:r>
            <a:endParaRPr lang="es-ES" sz="1900" dirty="0">
              <a:solidFill>
                <a:schemeClr val="dk1"/>
              </a:solidFill>
              <a:latin typeface="Calibri"/>
              <a:ea typeface="Trebuchet MS"/>
              <a:cs typeface="Calibri"/>
            </a:endParaRPr>
          </a:p>
          <a:p>
            <a:pPr marL="234000" lvl="0" indent="-234000">
              <a:buClr>
                <a:schemeClr val="dk1"/>
              </a:buClr>
              <a:buSzPts val="1800"/>
              <a:buFont typeface="Arial"/>
              <a:buChar char="•"/>
            </a:pPr>
            <a:endParaRPr lang="es-ES_tradnl" sz="1900" dirty="0">
              <a:solidFill>
                <a:schemeClr val="dk1"/>
              </a:solidFill>
              <a:latin typeface="Calibri"/>
              <a:ea typeface="Trebuchet MS"/>
              <a:cs typeface="Calibri"/>
            </a:endParaRPr>
          </a:p>
          <a:p>
            <a:pPr marL="114300" lvl="0" algn="just">
              <a:buClr>
                <a:schemeClr val="dk1"/>
              </a:buClr>
              <a:buSzPts val="1800"/>
            </a:pPr>
            <a:endParaRPr lang="es-ES_tradnl" sz="1900" dirty="0">
              <a:solidFill>
                <a:schemeClr val="dk1"/>
              </a:solidFill>
              <a:latin typeface="Calibri"/>
              <a:ea typeface="Trebuchet MS"/>
              <a:cs typeface="Calibri"/>
              <a:sym typeface="Trebuchet MS"/>
            </a:endParaRPr>
          </a:p>
        </p:txBody>
      </p:sp>
      <p:sp>
        <p:nvSpPr>
          <p:cNvPr id="2" name="Rectángulo 1"/>
          <p:cNvSpPr/>
          <p:nvPr/>
        </p:nvSpPr>
        <p:spPr>
          <a:xfrm>
            <a:off x="3763963" y="1791941"/>
            <a:ext cx="4857750" cy="384721"/>
          </a:xfrm>
          <a:prstGeom prst="rect">
            <a:avLst/>
          </a:prstGeom>
        </p:spPr>
        <p:txBody>
          <a:bodyPr>
            <a:spAutoFit/>
          </a:bodyPr>
          <a:lstStyle/>
          <a:p>
            <a:pPr marL="234000" indent="-234000">
              <a:buClr>
                <a:schemeClr val="dk1"/>
              </a:buClr>
              <a:buSzPts val="1800"/>
              <a:buFont typeface="Arial"/>
              <a:buChar char="•"/>
            </a:pPr>
            <a:endParaRPr lang="es-ES" sz="1900" dirty="0">
              <a:solidFill>
                <a:schemeClr val="dk1"/>
              </a:solidFill>
              <a:latin typeface="Calibri"/>
              <a:ea typeface="Trebuchet MS"/>
              <a:cs typeface="Calibri"/>
            </a:endParaRPr>
          </a:p>
        </p:txBody>
      </p:sp>
    </p:spTree>
    <p:extLst>
      <p:ext uri="{BB962C8B-B14F-4D97-AF65-F5344CB8AC3E}">
        <p14:creationId xmlns:p14="http://schemas.microsoft.com/office/powerpoint/2010/main" val="1007485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8;p6"/>
          <p:cNvSpPr txBox="1"/>
          <p:nvPr/>
        </p:nvSpPr>
        <p:spPr>
          <a:xfrm>
            <a:off x="2519363" y="2038645"/>
            <a:ext cx="6027737" cy="842668"/>
          </a:xfrm>
          <a:prstGeom prst="rect">
            <a:avLst/>
          </a:prstGeom>
          <a:noFill/>
          <a:ln>
            <a:noFill/>
          </a:ln>
        </p:spPr>
        <p:txBody>
          <a:bodyPr spcFirstLastPara="1" wrap="square" lIns="91425" tIns="91425" rIns="91425" bIns="91425" anchor="ctr" anchorCtr="0">
            <a:noAutofit/>
          </a:bodyPr>
          <a:lstStyle/>
          <a:p>
            <a:pPr lvl="0">
              <a:lnSpc>
                <a:spcPct val="90000"/>
              </a:lnSpc>
              <a:buSzPts val="3200"/>
            </a:pPr>
            <a:endParaRPr lang="is-IS" sz="2300" dirty="0">
              <a:solidFill>
                <a:srgbClr val="C73E32"/>
              </a:solidFill>
              <a:latin typeface="Calibri"/>
              <a:ea typeface="Calibri"/>
              <a:cs typeface="Calibri"/>
            </a:endParaRPr>
          </a:p>
        </p:txBody>
      </p:sp>
      <p:sp>
        <p:nvSpPr>
          <p:cNvPr id="15"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lvl="0">
              <a:lnSpc>
                <a:spcPct val="90000"/>
              </a:lnSpc>
              <a:buSzPts val="3200"/>
            </a:pPr>
            <a:r>
              <a:rPr lang="en-US" sz="2300" dirty="0">
                <a:solidFill>
                  <a:srgbClr val="C73E32"/>
                </a:solidFill>
                <a:latin typeface="Calibri"/>
                <a:ea typeface="Calibri"/>
                <a:cs typeface="Calibri"/>
                <a:sym typeface="Calibri"/>
              </a:rPr>
              <a:t>3. </a:t>
            </a:r>
            <a:r>
              <a:rPr lang="is-IS" sz="2300" dirty="0">
                <a:solidFill>
                  <a:srgbClr val="C73E32"/>
                </a:solidFill>
                <a:latin typeface="Calibri"/>
                <a:ea typeface="Calibri"/>
                <a:cs typeface="Calibri"/>
                <a:sym typeface="Trebuchet MS"/>
              </a:rPr>
              <a:t>DISEÑO Y PLANIFICACIÓN DE LAS ACTIVIDADES OPERATIVAS DEL MP</a:t>
            </a:r>
            <a:endParaRPr lang="is-IS" sz="2300" dirty="0">
              <a:solidFill>
                <a:srgbClr val="C73E32"/>
              </a:solidFill>
              <a:latin typeface="Calibri"/>
              <a:ea typeface="Calibri"/>
              <a:cs typeface="Calibri"/>
            </a:endParaRPr>
          </a:p>
        </p:txBody>
      </p:sp>
      <p:sp>
        <p:nvSpPr>
          <p:cNvPr id="16"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8" name="Google Shape;101;p3"/>
          <p:cNvSpPr/>
          <p:nvPr/>
        </p:nvSpPr>
        <p:spPr>
          <a:xfrm>
            <a:off x="830263" y="2400300"/>
            <a:ext cx="7780337" cy="39497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Rectángulo 9"/>
          <p:cNvSpPr/>
          <p:nvPr/>
        </p:nvSpPr>
        <p:spPr>
          <a:xfrm>
            <a:off x="1071562" y="2728913"/>
            <a:ext cx="7297738" cy="3893374"/>
          </a:xfrm>
          <a:prstGeom prst="rect">
            <a:avLst/>
          </a:prstGeom>
        </p:spPr>
        <p:txBody>
          <a:bodyPr wrap="square">
            <a:spAutoFit/>
          </a:bodyPr>
          <a:lstStyle/>
          <a:p>
            <a:pPr marL="234000" lvl="0" indent="-234000">
              <a:buClr>
                <a:srgbClr val="29754D"/>
              </a:buClr>
              <a:buSzPts val="1800"/>
              <a:buFont typeface="Arial"/>
              <a:buChar char="•"/>
            </a:pPr>
            <a:r>
              <a:rPr lang="es-ES_tradnl" sz="1900" dirty="0">
                <a:solidFill>
                  <a:schemeClr val="dk1"/>
                </a:solidFill>
                <a:latin typeface="Calibri"/>
                <a:ea typeface="Trebuchet MS"/>
                <a:cs typeface="Calibri"/>
                <a:sym typeface="Trebuchet MS"/>
              </a:rPr>
              <a:t>Para definir la planificación y frecuencia en que se realizará el MP es imprescindible contar con una </a:t>
            </a:r>
            <a:r>
              <a:rPr lang="es-ES_tradnl" sz="1900" b="1" dirty="0">
                <a:solidFill>
                  <a:schemeClr val="dk1"/>
                </a:solidFill>
                <a:latin typeface="Calibri"/>
                <a:ea typeface="Trebuchet MS"/>
                <a:cs typeface="Calibri"/>
                <a:sym typeface="Trebuchet MS"/>
              </a:rPr>
              <a:t>carta Gantt </a:t>
            </a:r>
            <a:r>
              <a:rPr lang="es-ES_tradnl" sz="1900" dirty="0">
                <a:solidFill>
                  <a:schemeClr val="dk1"/>
                </a:solidFill>
                <a:latin typeface="Calibri"/>
                <a:ea typeface="Trebuchet MS"/>
                <a:cs typeface="Calibri"/>
                <a:sym typeface="Trebuchet MS"/>
              </a:rPr>
              <a:t>lo más ajustada a la realidad de la industria o empresa en que se está implementando el plan de MP.</a:t>
            </a:r>
            <a:endParaRPr lang="es-ES_tradnl" sz="1900" dirty="0">
              <a:solidFill>
                <a:schemeClr val="dk1"/>
              </a:solidFill>
              <a:latin typeface="Calibri"/>
              <a:ea typeface="Trebuchet MS"/>
              <a:cs typeface="Calibri"/>
            </a:endParaRPr>
          </a:p>
          <a:p>
            <a:pPr marL="234000" lvl="0" indent="-234000">
              <a:buClr>
                <a:srgbClr val="29754D"/>
              </a:buClr>
              <a:buSzPts val="1800"/>
              <a:buFont typeface="Arial"/>
              <a:buChar char="•"/>
            </a:pPr>
            <a:endParaRPr lang="es-ES_tradnl" sz="1900" dirty="0">
              <a:solidFill>
                <a:schemeClr val="dk1"/>
              </a:solidFill>
              <a:latin typeface="Calibri"/>
              <a:ea typeface="Trebuchet MS"/>
              <a:cs typeface="Calibri"/>
              <a:sym typeface="Trebuchet MS"/>
            </a:endParaRPr>
          </a:p>
          <a:p>
            <a:pPr marL="234000" lvl="0" indent="-234000">
              <a:buClr>
                <a:srgbClr val="29754D"/>
              </a:buClr>
              <a:buSzPts val="1800"/>
              <a:buFont typeface="Arial"/>
              <a:buChar char="•"/>
            </a:pPr>
            <a:r>
              <a:rPr lang="es-ES_tradnl" sz="1900" dirty="0">
                <a:solidFill>
                  <a:schemeClr val="dk1"/>
                </a:solidFill>
                <a:latin typeface="Calibri"/>
                <a:ea typeface="Trebuchet MS"/>
                <a:cs typeface="Calibri"/>
                <a:sym typeface="Trebuchet MS"/>
              </a:rPr>
              <a:t>La Carta Gantt es una </a:t>
            </a:r>
            <a:r>
              <a:rPr lang="es-ES_tradnl" sz="1900" b="1" dirty="0">
                <a:solidFill>
                  <a:schemeClr val="dk1"/>
                </a:solidFill>
                <a:latin typeface="Calibri"/>
                <a:ea typeface="Trebuchet MS"/>
                <a:cs typeface="Calibri"/>
                <a:sym typeface="Trebuchet MS"/>
              </a:rPr>
              <a:t>herramienta que define las actividades necesarias para completar el trabajo de un proyecto en un plazo determinado, y la relación lógica de ejecución entre ellas</a:t>
            </a:r>
            <a:r>
              <a:rPr lang="es-ES_tradnl" sz="1900" dirty="0">
                <a:solidFill>
                  <a:schemeClr val="dk1"/>
                </a:solidFill>
                <a:latin typeface="Calibri"/>
                <a:ea typeface="Trebuchet MS"/>
                <a:cs typeface="Calibri"/>
                <a:sym typeface="Trebuchet MS"/>
              </a:rPr>
              <a:t>. Es muy usada en la planificación y gestión de proyectos. Ejecutando las actividades podremos completar los diferentes resultados  y entregables del proyecto, y así, cumplir los objetivos trazados. </a:t>
            </a:r>
          </a:p>
          <a:p>
            <a:pPr marL="234000" lvl="0" indent="-234000">
              <a:buClr>
                <a:schemeClr val="dk1"/>
              </a:buClr>
              <a:buSzPts val="1800"/>
              <a:buFont typeface="Arial"/>
              <a:buChar char="•"/>
            </a:pPr>
            <a:endParaRPr lang="es-ES_tradnl" sz="1900" dirty="0">
              <a:solidFill>
                <a:schemeClr val="dk1"/>
              </a:solidFill>
              <a:latin typeface="Calibri"/>
              <a:ea typeface="Trebuchet MS"/>
              <a:cs typeface="Calibri"/>
            </a:endParaRPr>
          </a:p>
          <a:p>
            <a:pPr marL="114300" lvl="0" algn="just">
              <a:buClr>
                <a:schemeClr val="dk1"/>
              </a:buClr>
              <a:buSzPts val="1800"/>
            </a:pPr>
            <a:endParaRPr lang="es-ES_tradnl" sz="1900" dirty="0">
              <a:solidFill>
                <a:schemeClr val="dk1"/>
              </a:solidFill>
              <a:latin typeface="Calibri"/>
              <a:ea typeface="Trebuchet MS"/>
              <a:cs typeface="Calibri"/>
              <a:sym typeface="Trebuchet MS"/>
            </a:endParaRPr>
          </a:p>
        </p:txBody>
      </p:sp>
      <p:sp>
        <p:nvSpPr>
          <p:cNvPr id="2" name="Rectángulo 1"/>
          <p:cNvSpPr/>
          <p:nvPr/>
        </p:nvSpPr>
        <p:spPr>
          <a:xfrm>
            <a:off x="3763963" y="1791941"/>
            <a:ext cx="4857750" cy="384721"/>
          </a:xfrm>
          <a:prstGeom prst="rect">
            <a:avLst/>
          </a:prstGeom>
        </p:spPr>
        <p:txBody>
          <a:bodyPr>
            <a:spAutoFit/>
          </a:bodyPr>
          <a:lstStyle/>
          <a:p>
            <a:pPr marL="234000" indent="-234000">
              <a:buClr>
                <a:schemeClr val="dk1"/>
              </a:buClr>
              <a:buSzPts val="1800"/>
              <a:buFont typeface="Arial"/>
              <a:buChar char="•"/>
            </a:pPr>
            <a:endParaRPr lang="es-ES" sz="1900" dirty="0">
              <a:solidFill>
                <a:schemeClr val="dk1"/>
              </a:solidFill>
              <a:latin typeface="Calibri"/>
              <a:ea typeface="Trebuchet MS"/>
              <a:cs typeface="Calibri"/>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347" y="4719457"/>
            <a:ext cx="2121556" cy="2911332"/>
          </a:xfrm>
          <a:prstGeom prst="rect">
            <a:avLst/>
          </a:prstGeom>
        </p:spPr>
      </p:pic>
    </p:spTree>
    <p:extLst>
      <p:ext uri="{BB962C8B-B14F-4D97-AF65-F5344CB8AC3E}">
        <p14:creationId xmlns:p14="http://schemas.microsoft.com/office/powerpoint/2010/main" val="69826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p3"/>
          <p:cNvSpPr/>
          <p:nvPr/>
        </p:nvSpPr>
        <p:spPr>
          <a:xfrm>
            <a:off x="423863" y="2082800"/>
            <a:ext cx="3817937" cy="4114800"/>
          </a:xfrm>
          <a:prstGeom prst="roundRect">
            <a:avLst>
              <a:gd name="adj" fmla="val 6767"/>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lvl="0">
              <a:lnSpc>
                <a:spcPct val="90000"/>
              </a:lnSpc>
              <a:buSzPts val="3200"/>
            </a:pPr>
            <a:r>
              <a:rPr lang="en-US" sz="2300" dirty="0">
                <a:solidFill>
                  <a:srgbClr val="C73E32"/>
                </a:solidFill>
                <a:latin typeface="Calibri"/>
                <a:ea typeface="Calibri"/>
                <a:cs typeface="Calibri"/>
                <a:sym typeface="Calibri"/>
              </a:rPr>
              <a:t>3. </a:t>
            </a:r>
            <a:r>
              <a:rPr lang="is-IS" sz="2300" dirty="0">
                <a:solidFill>
                  <a:srgbClr val="C73E32"/>
                </a:solidFill>
                <a:latin typeface="Calibri"/>
                <a:ea typeface="Calibri"/>
                <a:cs typeface="Calibri"/>
                <a:sym typeface="Trebuchet MS"/>
              </a:rPr>
              <a:t>DISEÑO Y PLANIFICACIÓN DE LAS ACTIVIDADES OPERATIVAS DEL MP</a:t>
            </a:r>
            <a:endParaRPr lang="is-IS" sz="2300" dirty="0">
              <a:solidFill>
                <a:srgbClr val="C73E32"/>
              </a:solidFill>
              <a:latin typeface="Calibri"/>
              <a:ea typeface="Calibri"/>
              <a:cs typeface="Calibri"/>
            </a:endParaRPr>
          </a:p>
        </p:txBody>
      </p:sp>
      <p:sp>
        <p:nvSpPr>
          <p:cNvPr id="3"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4" name="Rectángulo 3"/>
          <p:cNvSpPr/>
          <p:nvPr/>
        </p:nvSpPr>
        <p:spPr>
          <a:xfrm>
            <a:off x="550863" y="2550218"/>
            <a:ext cx="2141537" cy="2800766"/>
          </a:xfrm>
          <a:prstGeom prst="rect">
            <a:avLst/>
          </a:prstGeom>
        </p:spPr>
        <p:txBody>
          <a:bodyPr wrap="square">
            <a:spAutoFit/>
          </a:bodyPr>
          <a:lstStyle/>
          <a:p>
            <a:pPr lvl="0">
              <a:buClr>
                <a:schemeClr val="dk1"/>
              </a:buClr>
              <a:buSzPts val="1800"/>
            </a:pPr>
            <a:r>
              <a:rPr lang="es-ES_tradnl" sz="1600" dirty="0">
                <a:solidFill>
                  <a:schemeClr val="dk1"/>
                </a:solidFill>
                <a:latin typeface="Calibri"/>
                <a:ea typeface="Trebuchet MS"/>
                <a:cs typeface="Calibri"/>
                <a:sym typeface="Trebuchet MS"/>
              </a:rPr>
              <a:t>Para definir la planificación y frecuencia en que se realizará el MP es imprescindible contar con una carta Gantt lo más ajustada a la realidad de la industria o empresa en que se está implementando el plan de MP.</a:t>
            </a:r>
            <a:endParaRPr lang="es-ES_tradnl" sz="1600" dirty="0">
              <a:latin typeface="Calibri"/>
              <a:cs typeface="Calibri"/>
            </a:endParaRPr>
          </a:p>
        </p:txBody>
      </p:sp>
      <p:pic>
        <p:nvPicPr>
          <p:cNvPr id="5" name="Google Shape;314;p14" descr="Proyecto Revista | PURA VIDA HC"/>
          <p:cNvPicPr preferRelativeResize="0"/>
          <p:nvPr/>
        </p:nvPicPr>
        <p:blipFill rotWithShape="1">
          <a:blip r:embed="rId2">
            <a:alphaModFix/>
          </a:blip>
          <a:srcRect l="576" t="1147" r="1733"/>
          <a:stretch/>
        </p:blipFill>
        <p:spPr>
          <a:xfrm>
            <a:off x="3653728" y="2647232"/>
            <a:ext cx="4871844" cy="3054544"/>
          </a:xfrm>
          <a:prstGeom prst="rect">
            <a:avLst/>
          </a:prstGeom>
          <a:noFill/>
          <a:ln>
            <a:noFill/>
          </a:ln>
        </p:spPr>
      </p:pic>
    </p:spTree>
    <p:extLst>
      <p:ext uri="{BB962C8B-B14F-4D97-AF65-F5344CB8AC3E}">
        <p14:creationId xmlns:p14="http://schemas.microsoft.com/office/powerpoint/2010/main" val="1539342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n-US" sz="2300" dirty="0" smtClean="0">
                <a:solidFill>
                  <a:srgbClr val="C73E32"/>
                </a:solidFill>
                <a:latin typeface="Calibri"/>
                <a:ea typeface="Calibri"/>
                <a:cs typeface="Calibri"/>
                <a:sym typeface="Calibri"/>
              </a:rPr>
              <a:t>4. </a:t>
            </a:r>
            <a:r>
              <a:rPr lang="is-IS" sz="2300" dirty="0">
                <a:solidFill>
                  <a:srgbClr val="C73E32"/>
                </a:solidFill>
                <a:latin typeface="Calibri"/>
                <a:ea typeface="Calibri"/>
                <a:cs typeface="Calibri"/>
                <a:sym typeface="Trebuchet MS"/>
              </a:rPr>
              <a:t>LA COMUNICACIÓN CON EL PERSONAL INTERNO Y EXTERNO. </a:t>
            </a:r>
            <a:endParaRPr lang="is-IS" sz="2300" dirty="0">
              <a:solidFill>
                <a:srgbClr val="C73E32"/>
              </a:solidFill>
              <a:latin typeface="Calibri"/>
              <a:ea typeface="Calibri"/>
              <a:cs typeface="Calibri"/>
            </a:endParaRPr>
          </a:p>
        </p:txBody>
      </p:sp>
      <p:sp>
        <p:nvSpPr>
          <p:cNvPr id="3"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9" name="Google Shape;101;p3"/>
          <p:cNvSpPr/>
          <p:nvPr/>
        </p:nvSpPr>
        <p:spPr>
          <a:xfrm>
            <a:off x="3594100" y="4152900"/>
            <a:ext cx="4559300" cy="24638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434" y="3698613"/>
            <a:ext cx="1732714" cy="3083211"/>
          </a:xfrm>
          <a:prstGeom prst="rect">
            <a:avLst/>
          </a:prstGeom>
        </p:spPr>
      </p:pic>
      <p:sp>
        <p:nvSpPr>
          <p:cNvPr id="11" name="Google Shape;101;p3"/>
          <p:cNvSpPr/>
          <p:nvPr/>
        </p:nvSpPr>
        <p:spPr>
          <a:xfrm>
            <a:off x="2336800" y="2247901"/>
            <a:ext cx="5600700" cy="1650999"/>
          </a:xfrm>
          <a:prstGeom prst="roundRect">
            <a:avLst>
              <a:gd name="adj" fmla="val 10157"/>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Triángulo isósceles 11"/>
          <p:cNvSpPr/>
          <p:nvPr/>
        </p:nvSpPr>
        <p:spPr>
          <a:xfrm rot="12758116">
            <a:off x="2601455" y="3713222"/>
            <a:ext cx="333492" cy="788255"/>
          </a:xfrm>
          <a:prstGeom prst="triangle">
            <a:avLst/>
          </a:prstGeom>
          <a:solidFill>
            <a:srgbClr val="D7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p:cNvSpPr/>
          <p:nvPr/>
        </p:nvSpPr>
        <p:spPr>
          <a:xfrm>
            <a:off x="2430462" y="2317497"/>
            <a:ext cx="5253037" cy="1475789"/>
          </a:xfrm>
          <a:prstGeom prst="rect">
            <a:avLst/>
          </a:prstGeom>
        </p:spPr>
        <p:txBody>
          <a:bodyPr wrap="square">
            <a:spAutoFit/>
          </a:bodyPr>
          <a:lstStyle/>
          <a:p>
            <a:pPr marL="212400" lvl="0" indent="-212400">
              <a:lnSpc>
                <a:spcPct val="110000"/>
              </a:lnSpc>
              <a:buSzPts val="2000"/>
              <a:buFont typeface="Arial"/>
              <a:buChar char="•"/>
            </a:pPr>
            <a:r>
              <a:rPr lang="es-ES_tradnl" sz="1600" dirty="0">
                <a:latin typeface="Calibri"/>
                <a:ea typeface="Trebuchet MS"/>
                <a:cs typeface="Calibri"/>
                <a:sym typeface="Trebuchet MS"/>
              </a:rPr>
              <a:t>Es necesario, considerar que un programa de MP requiere de la acción de varias estructuras dentro y fuera de la empresa. Cada una de las partes del equipo de trabajo del área de mantenimiento, junto con la Dirección o Gerencia debe contribuir al cumplimiento del programa de MP</a:t>
            </a:r>
            <a:r>
              <a:rPr lang="es-ES_tradnl" sz="1800" dirty="0">
                <a:latin typeface="Calibri"/>
                <a:ea typeface="Trebuchet MS"/>
                <a:cs typeface="Calibri"/>
                <a:sym typeface="Trebuchet MS"/>
              </a:rPr>
              <a:t>.</a:t>
            </a:r>
            <a:endParaRPr lang="es-ES_tradnl" sz="1800" dirty="0">
              <a:latin typeface="Calibri"/>
              <a:cs typeface="Calibri"/>
            </a:endParaRPr>
          </a:p>
        </p:txBody>
      </p:sp>
      <p:sp>
        <p:nvSpPr>
          <p:cNvPr id="15" name="Rectángulo 14"/>
          <p:cNvSpPr/>
          <p:nvPr/>
        </p:nvSpPr>
        <p:spPr>
          <a:xfrm>
            <a:off x="3725863" y="4396103"/>
            <a:ext cx="4389437" cy="1984133"/>
          </a:xfrm>
          <a:prstGeom prst="rect">
            <a:avLst/>
          </a:prstGeom>
        </p:spPr>
        <p:txBody>
          <a:bodyPr wrap="square">
            <a:spAutoFit/>
          </a:bodyPr>
          <a:lstStyle/>
          <a:p>
            <a:pPr marL="212400" lvl="0" indent="-212400">
              <a:lnSpc>
                <a:spcPct val="110000"/>
              </a:lnSpc>
              <a:buClr>
                <a:schemeClr val="dk1"/>
              </a:buClr>
              <a:buSzPts val="2000"/>
              <a:buFont typeface="Arial"/>
              <a:buChar char="•"/>
            </a:pPr>
            <a:r>
              <a:rPr lang="es-ES_tradnl" sz="1600" dirty="0">
                <a:solidFill>
                  <a:schemeClr val="dk1"/>
                </a:solidFill>
                <a:latin typeface="Calibri"/>
                <a:ea typeface="Trebuchet MS"/>
                <a:cs typeface="Calibri"/>
                <a:sym typeface="Trebuchet MS"/>
              </a:rPr>
              <a:t>Para una comunicación efectiva es importante interiorizar al personal de la empresa, ajeno al área de mantenimiento, sobre los beneficios y ventajas del mantenimiento preventivo. Esto permitirá alinear a las distintas áreas al momento de tener que intervenir equipos o maquinarias para realizar mantenimiento.</a:t>
            </a:r>
            <a:endParaRPr lang="es-ES_tradnl" sz="1600" dirty="0">
              <a:latin typeface="Calibri"/>
              <a:cs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6399" y="3601330"/>
            <a:ext cx="3023096" cy="3173480"/>
          </a:xfrm>
          <a:prstGeom prst="rect">
            <a:avLst/>
          </a:prstGeom>
        </p:spPr>
      </p:pic>
    </p:spTree>
    <p:extLst>
      <p:ext uri="{BB962C8B-B14F-4D97-AF65-F5344CB8AC3E}">
        <p14:creationId xmlns:p14="http://schemas.microsoft.com/office/powerpoint/2010/main" val="794606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lvl="0">
              <a:lnSpc>
                <a:spcPct val="90000"/>
              </a:lnSpc>
              <a:buSzPts val="3200"/>
              <a:defRPr/>
            </a:pPr>
            <a:r>
              <a:rPr lang="en-US" sz="2300" dirty="0">
                <a:solidFill>
                  <a:srgbClr val="C73E32"/>
                </a:solidFill>
                <a:latin typeface="Calibri"/>
                <a:ea typeface="Calibri"/>
                <a:cs typeface="Calibri"/>
                <a:sym typeface="Calibri"/>
              </a:rPr>
              <a:t>5</a:t>
            </a:r>
            <a:r>
              <a:rPr lang="en-US" sz="2300" dirty="0" smtClean="0">
                <a:solidFill>
                  <a:srgbClr val="C73E32"/>
                </a:solidFill>
                <a:latin typeface="Calibri"/>
                <a:ea typeface="Calibri"/>
                <a:cs typeface="Calibri"/>
                <a:sym typeface="Calibri"/>
              </a:rPr>
              <a:t>. </a:t>
            </a:r>
            <a:r>
              <a:rPr lang="pt-BR" sz="2300" dirty="0">
                <a:solidFill>
                  <a:srgbClr val="C73E32"/>
                </a:solidFill>
                <a:latin typeface="Calibri"/>
                <a:ea typeface="Calibri"/>
                <a:cs typeface="Calibri"/>
                <a:sym typeface="Trebuchet MS"/>
              </a:rPr>
              <a:t>MONITOREO DEL CUMPLIMIENTO DEL PROGRAMA DE MP. </a:t>
            </a:r>
            <a:endParaRPr lang="pt-BR" sz="2300" dirty="0">
              <a:solidFill>
                <a:srgbClr val="C73E32"/>
              </a:solidFill>
              <a:latin typeface="Calibri"/>
              <a:ea typeface="Calibri"/>
              <a:cs typeface="Calibri"/>
            </a:endParaRPr>
          </a:p>
        </p:txBody>
      </p:sp>
      <p:sp>
        <p:nvSpPr>
          <p:cNvPr id="3"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9" name="Google Shape;101;p3"/>
          <p:cNvSpPr/>
          <p:nvPr/>
        </p:nvSpPr>
        <p:spPr>
          <a:xfrm>
            <a:off x="795010" y="2481577"/>
            <a:ext cx="7647673" cy="38100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 name="Google Shape;332;p17"/>
          <p:cNvSpPr txBox="1"/>
          <p:nvPr/>
        </p:nvSpPr>
        <p:spPr>
          <a:xfrm>
            <a:off x="853430" y="2751541"/>
            <a:ext cx="6456681" cy="3454752"/>
          </a:xfrm>
          <a:prstGeom prst="rect">
            <a:avLst/>
          </a:prstGeom>
          <a:noFill/>
          <a:ln>
            <a:noFill/>
          </a:ln>
        </p:spPr>
        <p:txBody>
          <a:bodyPr spcFirstLastPara="1" wrap="square" lIns="91425" tIns="45700" rIns="91425" bIns="45700" anchor="t" anchorCtr="0">
            <a:spAutoFit/>
          </a:bodyPr>
          <a:lstStyle/>
          <a:p>
            <a:pPr marL="342900" indent="-342900">
              <a:buClr>
                <a:schemeClr val="dk1"/>
              </a:buClr>
              <a:buSzPts val="1800"/>
              <a:buFont typeface="Arial"/>
              <a:buChar char="•"/>
              <a:defRPr/>
            </a:pPr>
            <a:r>
              <a:rPr lang="es-ES_tradnl" sz="1900" dirty="0">
                <a:solidFill>
                  <a:schemeClr val="dk1"/>
                </a:solidFill>
                <a:latin typeface="Calibri"/>
                <a:ea typeface="Trebuchet MS"/>
                <a:cs typeface="Calibri"/>
                <a:sym typeface="Trebuchet MS"/>
              </a:rPr>
              <a:t>El área de la mantención debe llevar a cabo de manera activa y periódica una vigilancia del cumplimiento del programa de MP.</a:t>
            </a:r>
            <a:endParaRPr lang="es-ES_tradnl" sz="1900" dirty="0">
              <a:solidFill>
                <a:schemeClr val="dk1"/>
              </a:solidFill>
              <a:latin typeface="Calibri"/>
              <a:ea typeface="Trebuchet MS"/>
              <a:cs typeface="Calibri"/>
            </a:endParaRPr>
          </a:p>
          <a:p>
            <a:pPr marL="469900" indent="-342900">
              <a:lnSpc>
                <a:spcPct val="50000"/>
              </a:lnSpc>
              <a:buClr>
                <a:schemeClr val="dk1"/>
              </a:buClr>
              <a:buSzPts val="1800"/>
              <a:buFont typeface="Arial"/>
              <a:buChar char="•"/>
              <a:defRPr/>
            </a:pPr>
            <a:endParaRPr lang="es-ES_tradnl" sz="1900" dirty="0">
              <a:solidFill>
                <a:schemeClr val="dk1"/>
              </a:solidFill>
              <a:latin typeface="Calibri"/>
              <a:ea typeface="Trebuchet MS"/>
              <a:cs typeface="Calibri"/>
              <a:sym typeface="Trebuchet MS"/>
            </a:endParaRPr>
          </a:p>
          <a:p>
            <a:pPr marL="342900" indent="-342900">
              <a:buClr>
                <a:schemeClr val="dk1"/>
              </a:buClr>
              <a:buSzPts val="1800"/>
              <a:buFont typeface="Arial"/>
              <a:buChar char="•"/>
              <a:defRPr/>
            </a:pPr>
            <a:r>
              <a:rPr lang="es-ES_tradnl" sz="1900" dirty="0">
                <a:solidFill>
                  <a:schemeClr val="dk1"/>
                </a:solidFill>
                <a:latin typeface="Calibri"/>
                <a:ea typeface="Trebuchet MS"/>
                <a:cs typeface="Calibri"/>
                <a:sym typeface="Trebuchet MS"/>
              </a:rPr>
              <a:t>Una forma de control se logra estableciendo la trazabilidad de la MP de los equipos, a través de los procedimientos que disponga el establecimiento. La trazabilidad debe permitir conocer el histórico, la ubicación y la trayectoria de un equipo durante toda la mantención. Dicha trazabilidad comienza con la adquisición de los equipos, hasta la última mantención preventiva </a:t>
            </a:r>
            <a:r>
              <a:rPr lang="es-ES_tradnl" sz="1900" dirty="0" smtClean="0">
                <a:solidFill>
                  <a:schemeClr val="dk1"/>
                </a:solidFill>
                <a:latin typeface="Calibri"/>
                <a:ea typeface="Trebuchet MS"/>
                <a:cs typeface="Calibri"/>
                <a:sym typeface="Trebuchet MS"/>
              </a:rPr>
              <a:t>programada.</a:t>
            </a:r>
            <a:endParaRPr lang="es-ES_tradnl" sz="1900" dirty="0">
              <a:solidFill>
                <a:schemeClr val="dk1"/>
              </a:solidFill>
              <a:latin typeface="Calibri"/>
              <a:ea typeface="Trebuchet MS"/>
              <a:cs typeface="Calibri"/>
              <a:sym typeface="Trebuchet MS"/>
            </a:endParaRPr>
          </a:p>
          <a:p>
            <a:pPr marL="400050" indent="-285750">
              <a:buClr>
                <a:schemeClr val="dk1"/>
              </a:buClr>
              <a:buSzPts val="1800"/>
              <a:buFont typeface="Arial"/>
              <a:buChar char="•"/>
              <a:defRPr/>
            </a:pPr>
            <a:endParaRPr lang="es-ES_tradnl" sz="1900" dirty="0">
              <a:solidFill>
                <a:schemeClr val="dk1"/>
              </a:solidFill>
              <a:latin typeface="Calibri"/>
              <a:ea typeface="Trebuchet MS"/>
              <a:cs typeface="Calibri"/>
              <a:sym typeface="Trebuchet MS"/>
            </a:endParaRPr>
          </a:p>
        </p:txBody>
      </p:sp>
      <p:pic>
        <p:nvPicPr>
          <p:cNvPr id="5" name="mono-17.png" descr="/Users/ivangonzalez/Desktop/IVAN G 2020/2020/DUOC/ARTES/mono-17.pn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6009554" y="5191323"/>
            <a:ext cx="3405724" cy="2524449"/>
          </a:xfrm>
          <a:prstGeom prst="rect">
            <a:avLst/>
          </a:prstGeom>
        </p:spPr>
      </p:pic>
    </p:spTree>
    <p:extLst>
      <p:ext uri="{BB962C8B-B14F-4D97-AF65-F5344CB8AC3E}">
        <p14:creationId xmlns:p14="http://schemas.microsoft.com/office/powerpoint/2010/main" val="3128454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lvl="0">
              <a:lnSpc>
                <a:spcPct val="90000"/>
              </a:lnSpc>
              <a:buSzPts val="3200"/>
              <a:defRPr/>
            </a:pPr>
            <a:r>
              <a:rPr lang="en-US" sz="2300" dirty="0">
                <a:solidFill>
                  <a:srgbClr val="C73E32"/>
                </a:solidFill>
                <a:latin typeface="Calibri"/>
                <a:ea typeface="Calibri"/>
                <a:cs typeface="Calibri"/>
                <a:sym typeface="Calibri"/>
              </a:rPr>
              <a:t>5</a:t>
            </a:r>
            <a:r>
              <a:rPr lang="en-US" sz="2300" dirty="0" smtClean="0">
                <a:solidFill>
                  <a:srgbClr val="C73E32"/>
                </a:solidFill>
                <a:latin typeface="Calibri"/>
                <a:ea typeface="Calibri"/>
                <a:cs typeface="Calibri"/>
                <a:sym typeface="Calibri"/>
              </a:rPr>
              <a:t>. </a:t>
            </a:r>
            <a:r>
              <a:rPr lang="pt-BR" sz="2300" dirty="0">
                <a:solidFill>
                  <a:srgbClr val="C73E32"/>
                </a:solidFill>
                <a:latin typeface="Calibri"/>
                <a:ea typeface="Calibri"/>
                <a:cs typeface="Calibri"/>
                <a:sym typeface="Trebuchet MS"/>
              </a:rPr>
              <a:t>MONITOREO DEL CUMPLIMIENTO DEL PROGRAMA DE MP. </a:t>
            </a:r>
            <a:endParaRPr lang="pt-BR" sz="2300" dirty="0">
              <a:solidFill>
                <a:srgbClr val="C73E32"/>
              </a:solidFill>
              <a:latin typeface="Calibri"/>
              <a:ea typeface="Calibri"/>
              <a:cs typeface="Calibri"/>
            </a:endParaRPr>
          </a:p>
        </p:txBody>
      </p:sp>
      <p:sp>
        <p:nvSpPr>
          <p:cNvPr id="3"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9" name="Google Shape;101;p3"/>
          <p:cNvSpPr/>
          <p:nvPr/>
        </p:nvSpPr>
        <p:spPr>
          <a:xfrm>
            <a:off x="520700" y="2451100"/>
            <a:ext cx="7048500" cy="34417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0" name="Imagen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706" y="2082799"/>
            <a:ext cx="1751820" cy="3117209"/>
          </a:xfrm>
          <a:prstGeom prst="rect">
            <a:avLst/>
          </a:prstGeom>
        </p:spPr>
      </p:pic>
      <p:sp>
        <p:nvSpPr>
          <p:cNvPr id="21" name="Google Shape;332;p17"/>
          <p:cNvSpPr txBox="1"/>
          <p:nvPr/>
        </p:nvSpPr>
        <p:spPr>
          <a:xfrm>
            <a:off x="744219" y="2835364"/>
            <a:ext cx="6367781" cy="3016170"/>
          </a:xfrm>
          <a:prstGeom prst="rect">
            <a:avLst/>
          </a:prstGeom>
          <a:noFill/>
          <a:ln>
            <a:noFill/>
          </a:ln>
        </p:spPr>
        <p:txBody>
          <a:bodyPr spcFirstLastPara="1" wrap="square" lIns="91425" tIns="45700" rIns="91425" bIns="45700" anchor="t" anchorCtr="0">
            <a:spAutoFit/>
          </a:bodyPr>
          <a:lstStyle/>
          <a:p>
            <a:pPr marL="248400" marR="0" lvl="0" indent="-248400" rtl="0">
              <a:spcBef>
                <a:spcPts val="0"/>
              </a:spcBef>
              <a:spcAft>
                <a:spcPts val="0"/>
              </a:spcAft>
              <a:buClr>
                <a:schemeClr val="dk1"/>
              </a:buClr>
              <a:buSzPts val="1800"/>
              <a:buFont typeface="Arial"/>
              <a:buChar char="•"/>
            </a:pPr>
            <a:r>
              <a:rPr lang="es-CL" sz="1900" b="0" i="0" u="none" strike="noStrike" cap="none" dirty="0">
                <a:solidFill>
                  <a:schemeClr val="dk1"/>
                </a:solidFill>
                <a:latin typeface="Calibri"/>
                <a:ea typeface="Trebuchet MS"/>
                <a:cs typeface="Calibri"/>
                <a:sym typeface="Trebuchet MS"/>
              </a:rPr>
              <a:t>También es importante considerar que el departamento de mantenimiento debe contar con las herramientas y equipos necesarios para realizar la mantención. </a:t>
            </a:r>
            <a:endParaRPr sz="1900" b="0" i="0" u="none" strike="noStrike" cap="none" dirty="0">
              <a:solidFill>
                <a:srgbClr val="000000"/>
              </a:solidFill>
              <a:latin typeface="Calibri"/>
              <a:cs typeface="Calibri"/>
              <a:sym typeface="Arial"/>
            </a:endParaRPr>
          </a:p>
          <a:p>
            <a:pPr marL="248400" marR="0" lvl="0" indent="-248400" rtl="0">
              <a:spcBef>
                <a:spcPts val="0"/>
              </a:spcBef>
              <a:spcAft>
                <a:spcPts val="0"/>
              </a:spcAft>
              <a:buClr>
                <a:schemeClr val="dk1"/>
              </a:buClr>
              <a:buSzPts val="1800"/>
              <a:buFont typeface="Arial"/>
              <a:buChar char="•"/>
            </a:pPr>
            <a:endParaRPr sz="1900" b="0" i="0" u="none" strike="noStrike" cap="none" dirty="0">
              <a:solidFill>
                <a:schemeClr val="dk1"/>
              </a:solidFill>
              <a:latin typeface="Calibri"/>
              <a:ea typeface="Trebuchet MS"/>
              <a:cs typeface="Calibri"/>
              <a:sym typeface="Trebuchet MS"/>
            </a:endParaRPr>
          </a:p>
          <a:p>
            <a:pPr marL="248400" marR="0" lvl="0" indent="-248400" rtl="0">
              <a:spcBef>
                <a:spcPts val="0"/>
              </a:spcBef>
              <a:spcAft>
                <a:spcPts val="0"/>
              </a:spcAft>
              <a:buClr>
                <a:schemeClr val="dk1"/>
              </a:buClr>
              <a:buSzPts val="1800"/>
              <a:buFont typeface="Arial"/>
              <a:buChar char="•"/>
            </a:pPr>
            <a:r>
              <a:rPr lang="es-CL" sz="1900" b="0" i="0" u="none" strike="noStrike" cap="none" dirty="0">
                <a:solidFill>
                  <a:schemeClr val="dk1"/>
                </a:solidFill>
                <a:latin typeface="Calibri"/>
                <a:ea typeface="Trebuchet MS"/>
                <a:cs typeface="Calibri"/>
                <a:sym typeface="Trebuchet MS"/>
              </a:rPr>
              <a:t>Muchas veces existen repuestos que deben importarse y esto  significa una cantidad de tiempo considerable, por lo cual, se recomienda llevar un monitoreo de los repuestos imprescindibles que quedan en stock. Esto se vuelve critico en el caso del mantenimiento correctivo</a:t>
            </a:r>
            <a:r>
              <a:rPr lang="es-CL" sz="1900" b="0" i="0" u="none" strike="noStrike" cap="none" dirty="0" smtClean="0">
                <a:solidFill>
                  <a:schemeClr val="dk1"/>
                </a:solidFill>
                <a:latin typeface="Calibri"/>
                <a:ea typeface="Trebuchet MS"/>
                <a:cs typeface="Calibri"/>
                <a:sym typeface="Trebuchet MS"/>
              </a:rPr>
              <a:t>.</a:t>
            </a:r>
            <a:endParaRPr lang="es-CL" sz="1900" dirty="0">
              <a:solidFill>
                <a:schemeClr val="dk1"/>
              </a:solidFill>
              <a:latin typeface="Calibri"/>
              <a:ea typeface="Trebuchet MS"/>
              <a:cs typeface="Calibri"/>
              <a:sym typeface="Trebuchet MS"/>
            </a:endParaRPr>
          </a:p>
          <a:p>
            <a:pPr marR="0" lvl="0" rtl="0">
              <a:spcBef>
                <a:spcPts val="0"/>
              </a:spcBef>
              <a:spcAft>
                <a:spcPts val="0"/>
              </a:spcAft>
              <a:buClr>
                <a:schemeClr val="dk1"/>
              </a:buClr>
              <a:buSzPts val="1800"/>
            </a:pPr>
            <a:endParaRPr sz="1900" b="0" i="0" u="none" strike="noStrike" cap="none" dirty="0">
              <a:solidFill>
                <a:srgbClr val="000000"/>
              </a:solidFill>
              <a:latin typeface="Calibri"/>
              <a:cs typeface="Calibri"/>
              <a:sym typeface="Arial"/>
            </a:endParaRPr>
          </a:p>
        </p:txBody>
      </p:sp>
    </p:spTree>
    <p:extLst>
      <p:ext uri="{BB962C8B-B14F-4D97-AF65-F5344CB8AC3E}">
        <p14:creationId xmlns:p14="http://schemas.microsoft.com/office/powerpoint/2010/main" val="217533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099" y="834800"/>
            <a:ext cx="5538397" cy="418830"/>
          </a:xfrm>
          <a:prstGeom prst="rect">
            <a:avLst/>
          </a:prstGeom>
          <a:noFill/>
          <a:ln>
            <a:noFill/>
          </a:ln>
        </p:spPr>
        <p:txBody>
          <a:bodyPr spcFirstLastPara="1" wrap="square" lIns="91425" tIns="91425" rIns="91425" bIns="91425" anchor="t" anchorCtr="0">
            <a:noAutofit/>
          </a:bodyPr>
          <a:lstStyle/>
          <a:p>
            <a:pPr lvl="0">
              <a:buSzPts val="1200"/>
            </a:pPr>
            <a:r>
              <a:rPr lang="en-US" sz="1200" b="1" i="0" u="none" strike="noStrike" cap="none" dirty="0" smtClean="0">
                <a:solidFill>
                  <a:srgbClr val="29754D"/>
                </a:solidFill>
                <a:latin typeface="Calibri"/>
                <a:ea typeface="Calibri"/>
                <a:cs typeface="Calibri"/>
                <a:sym typeface="Calibri"/>
              </a:rPr>
              <a:t>MÓDULO </a:t>
            </a:r>
            <a:r>
              <a:rPr lang="en-US" sz="1200" b="1" i="0" u="none" strike="noStrike" cap="none" dirty="0" smtClean="0">
                <a:solidFill>
                  <a:srgbClr val="29754D"/>
                </a:solidFill>
                <a:latin typeface="Calibri"/>
                <a:ea typeface="Calibri"/>
                <a:cs typeface="Calibri"/>
                <a:sym typeface="Calibri"/>
              </a:rPr>
              <a:t>4 </a:t>
            </a:r>
            <a:r>
              <a:rPr lang="en-US" sz="1200" b="0" i="0" u="none" strike="noStrike" cap="none" smtClean="0">
                <a:solidFill>
                  <a:srgbClr val="29754D"/>
                </a:solidFill>
                <a:latin typeface="Calibri"/>
                <a:ea typeface="Calibri"/>
                <a:cs typeface="Calibri"/>
                <a:sym typeface="Calibri"/>
              </a:rPr>
              <a:t>| </a:t>
            </a:r>
            <a:r>
              <a:rPr lang="en-US" sz="1200">
                <a:solidFill>
                  <a:srgbClr val="29754D"/>
                </a:solidFill>
                <a:latin typeface="Calibri"/>
                <a:ea typeface="Calibri"/>
                <a:cs typeface="Calibri"/>
                <a:sym typeface="Calibri"/>
              </a:rPr>
              <a:t>| MANTENIMIENTO DE  MÁQUINAS, EQUIPOS  Y </a:t>
            </a:r>
            <a:r>
              <a:rPr lang="en-US" sz="1200">
                <a:solidFill>
                  <a:srgbClr val="29754D"/>
                </a:solidFill>
                <a:latin typeface="Calibri"/>
                <a:ea typeface="Calibri"/>
                <a:cs typeface="Calibri"/>
                <a:sym typeface="Calibri"/>
              </a:rPr>
              <a:t>SISTEMAS </a:t>
            </a:r>
            <a:r>
              <a:rPr lang="en-US" sz="1200" smtClean="0">
                <a:solidFill>
                  <a:srgbClr val="29754D"/>
                </a:solidFill>
                <a:latin typeface="Calibri"/>
                <a:ea typeface="Calibri"/>
                <a:cs typeface="Calibri"/>
                <a:sym typeface="Calibri"/>
              </a:rPr>
              <a:t>ELÉCTRICOS</a:t>
            </a:r>
            <a:endParaRPr lang="en-US" sz="1200">
              <a:solidFill>
                <a:srgbClr val="29754D"/>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a:latin typeface="Calibri"/>
                <a:ea typeface="Calibri"/>
                <a:cs typeface="Calibri"/>
                <a:sym typeface="Calibri"/>
              </a:rPr>
              <a:t>5</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38138" y="2306638"/>
            <a:ext cx="537497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B050"/>
              </a:buClr>
              <a:buSzPts val="4400"/>
            </a:pPr>
            <a:r>
              <a:rPr lang="es-CL" sz="3600" b="1" dirty="0">
                <a:solidFill>
                  <a:srgbClr val="29754D"/>
                </a:solidFill>
                <a:latin typeface="Calibri"/>
                <a:ea typeface="Roboto"/>
                <a:cs typeface="Calibri"/>
              </a:rPr>
              <a:t>MANTENIMIENTO </a:t>
            </a:r>
            <a:r>
              <a:rPr lang="es-CL" sz="3600" b="1" dirty="0" smtClean="0">
                <a:solidFill>
                  <a:srgbClr val="29754D"/>
                </a:solidFill>
                <a:latin typeface="Calibri"/>
                <a:ea typeface="Roboto"/>
                <a:cs typeface="Calibri"/>
              </a:rPr>
              <a:t>PREVENTIVO</a:t>
            </a:r>
          </a:p>
          <a:p>
            <a:pPr>
              <a:lnSpc>
                <a:spcPct val="90000"/>
              </a:lnSpc>
              <a:buClr>
                <a:srgbClr val="00B050"/>
              </a:buClr>
              <a:buSzPts val="4400"/>
            </a:pPr>
            <a:endParaRPr lang="x-none" sz="3600" b="1" dirty="0">
              <a:solidFill>
                <a:srgbClr val="29754D"/>
              </a:solidFill>
              <a:latin typeface="Calibri" panose="020F0502020204030204" pitchFamily="34" charset="0"/>
              <a:ea typeface="Roboto"/>
              <a:cs typeface="Calibri" panose="020F0502020204030204" pitchFamily="34" charset="0"/>
              <a:sym typeface="Roboto"/>
            </a:endParaRPr>
          </a:p>
        </p:txBody>
      </p:sp>
      <p:pic>
        <p:nvPicPr>
          <p:cNvPr id="6" name="Imagen 5" descr="Mono-Acti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956" y="2377777"/>
            <a:ext cx="6638029" cy="4820367"/>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1;p3"/>
          <p:cNvSpPr/>
          <p:nvPr/>
        </p:nvSpPr>
        <p:spPr>
          <a:xfrm>
            <a:off x="508000" y="2336800"/>
            <a:ext cx="8039100" cy="43053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178;p6"/>
          <p:cNvSpPr txBox="1"/>
          <p:nvPr/>
        </p:nvSpPr>
        <p:spPr>
          <a:xfrm>
            <a:off x="414074" y="1416345"/>
            <a:ext cx="9631625" cy="319500"/>
          </a:xfrm>
          <a:prstGeom prst="rect">
            <a:avLst/>
          </a:prstGeom>
          <a:noFill/>
          <a:ln>
            <a:noFill/>
          </a:ln>
        </p:spPr>
        <p:txBody>
          <a:bodyPr spcFirstLastPara="1" wrap="square" lIns="91425" tIns="91425" rIns="91425" bIns="91425" anchor="ctr" anchorCtr="0">
            <a:noAutofit/>
          </a:bodyPr>
          <a:lstStyle/>
          <a:p>
            <a:pPr>
              <a:lnSpc>
                <a:spcPct val="90000"/>
              </a:lnSpc>
              <a:buSzPts val="3200"/>
              <a:defRPr/>
            </a:pPr>
            <a:r>
              <a:rPr lang="es-ES" sz="2300" dirty="0" smtClean="0">
                <a:solidFill>
                  <a:srgbClr val="C73E32"/>
                </a:solidFill>
                <a:latin typeface="Calibri"/>
                <a:ea typeface="Calibri"/>
                <a:cs typeface="Calibri"/>
                <a:sym typeface="Trebuchet MS"/>
              </a:rPr>
              <a:t>6. PLANOS </a:t>
            </a:r>
            <a:r>
              <a:rPr lang="es-ES" sz="2300" dirty="0">
                <a:solidFill>
                  <a:srgbClr val="C73E32"/>
                </a:solidFill>
                <a:latin typeface="Calibri"/>
                <a:ea typeface="Calibri"/>
                <a:cs typeface="Calibri"/>
                <a:sym typeface="Trebuchet MS"/>
              </a:rPr>
              <a:t>Y BASE DE DATOS. </a:t>
            </a:r>
            <a:endParaRPr lang="es-ES" sz="2300" dirty="0">
              <a:solidFill>
                <a:srgbClr val="C73E32"/>
              </a:solidFill>
              <a:latin typeface="Calibri"/>
              <a:ea typeface="Calibri"/>
              <a:cs typeface="Calibri"/>
            </a:endParaRPr>
          </a:p>
        </p:txBody>
      </p:sp>
      <p:sp>
        <p:nvSpPr>
          <p:cNvPr id="3"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668" y="2252197"/>
            <a:ext cx="655320" cy="62484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88" y="4334693"/>
            <a:ext cx="2809108" cy="3275782"/>
          </a:xfrm>
          <a:prstGeom prst="rect">
            <a:avLst/>
          </a:prstGeom>
        </p:spPr>
      </p:pic>
      <p:sp>
        <p:nvSpPr>
          <p:cNvPr id="10" name="Google Shape;338;p18"/>
          <p:cNvSpPr txBox="1"/>
          <p:nvPr/>
        </p:nvSpPr>
        <p:spPr>
          <a:xfrm>
            <a:off x="596900" y="2503855"/>
            <a:ext cx="6959600" cy="1498831"/>
          </a:xfrm>
          <a:prstGeom prst="rect">
            <a:avLst/>
          </a:prstGeom>
          <a:noFill/>
          <a:ln>
            <a:noFill/>
          </a:ln>
        </p:spPr>
        <p:txBody>
          <a:bodyPr spcFirstLastPara="1" wrap="square" lIns="91425" tIns="45700" rIns="91425" bIns="45700" anchor="t" anchorCtr="0">
            <a:spAutoFit/>
          </a:bodyPr>
          <a:lstStyle/>
          <a:p>
            <a:pPr marL="212400" marR="0" lvl="0" indent="-212400" rtl="0">
              <a:lnSpc>
                <a:spcPct val="110000"/>
              </a:lnSpc>
              <a:spcBef>
                <a:spcPts val="1300"/>
              </a:spcBef>
              <a:spcAft>
                <a:spcPts val="0"/>
              </a:spcAft>
              <a:buClr>
                <a:srgbClr val="29754D"/>
              </a:buClr>
              <a:buSzPts val="1800"/>
              <a:buFont typeface="Arial"/>
              <a:buChar char="•"/>
            </a:pPr>
            <a:r>
              <a:rPr lang="es-CL" sz="1800" b="0" i="0" u="none" strike="noStrike" cap="none" dirty="0">
                <a:solidFill>
                  <a:schemeClr val="dk1"/>
                </a:solidFill>
                <a:latin typeface="Calibri"/>
                <a:ea typeface="Trebuchet MS"/>
                <a:cs typeface="Calibri"/>
                <a:sym typeface="Trebuchet MS"/>
              </a:rPr>
              <a:t>Por último en el caso de mantención de equipos y máquinas eléctricas es importante considerar que los sistemas eléctricos se encuentran conectados entre si por medio de una red eléctrica</a:t>
            </a:r>
            <a:r>
              <a:rPr lang="es-CL" sz="1800" b="0" i="0" u="none" strike="noStrike" cap="none" dirty="0" smtClean="0">
                <a:solidFill>
                  <a:schemeClr val="dk1"/>
                </a:solidFill>
                <a:latin typeface="Calibri"/>
                <a:ea typeface="Trebuchet MS"/>
                <a:cs typeface="Calibri"/>
                <a:sym typeface="Trebuchet MS"/>
              </a:rPr>
              <a:t>.</a:t>
            </a:r>
          </a:p>
          <a:p>
            <a:pPr marL="285750" marR="0" lvl="0" indent="-285750" rtl="0">
              <a:spcBef>
                <a:spcPts val="0"/>
              </a:spcBef>
              <a:spcAft>
                <a:spcPts val="0"/>
              </a:spcAft>
              <a:buClr>
                <a:schemeClr val="dk1"/>
              </a:buClr>
              <a:buSzPts val="1800"/>
              <a:buFont typeface="Arial"/>
              <a:buChar char="•"/>
            </a:pPr>
            <a:endParaRPr sz="1600" b="0" i="0" u="none" strike="noStrike" cap="none" dirty="0">
              <a:solidFill>
                <a:srgbClr val="000000"/>
              </a:solidFill>
              <a:latin typeface="Calibri"/>
              <a:cs typeface="Calibri"/>
              <a:sym typeface="Arial"/>
            </a:endParaRPr>
          </a:p>
          <a:p>
            <a:pPr marL="114300" marR="0" lvl="0" rtl="0">
              <a:spcBef>
                <a:spcPts val="0"/>
              </a:spcBef>
              <a:spcAft>
                <a:spcPts val="0"/>
              </a:spcAft>
              <a:buClr>
                <a:schemeClr val="dk1"/>
              </a:buClr>
              <a:buSzPts val="1800"/>
            </a:pPr>
            <a:endParaRPr sz="1600" b="0" i="0" u="none" strike="noStrike" cap="none" dirty="0">
              <a:solidFill>
                <a:schemeClr val="dk1"/>
              </a:solidFill>
              <a:latin typeface="Calibri"/>
              <a:ea typeface="Trebuchet MS"/>
              <a:cs typeface="Calibri"/>
              <a:sym typeface="Trebuchet MS"/>
            </a:endParaRPr>
          </a:p>
        </p:txBody>
      </p:sp>
      <p:sp>
        <p:nvSpPr>
          <p:cNvPr id="11" name="Google Shape;338;p18"/>
          <p:cNvSpPr txBox="1"/>
          <p:nvPr/>
        </p:nvSpPr>
        <p:spPr>
          <a:xfrm>
            <a:off x="596900" y="3545255"/>
            <a:ext cx="7251700" cy="2108229"/>
          </a:xfrm>
          <a:prstGeom prst="rect">
            <a:avLst/>
          </a:prstGeom>
          <a:noFill/>
          <a:ln>
            <a:noFill/>
          </a:ln>
        </p:spPr>
        <p:txBody>
          <a:bodyPr spcFirstLastPara="1" wrap="square" lIns="91425" tIns="45700" rIns="91425" bIns="45700" anchor="t" anchorCtr="0">
            <a:spAutoFit/>
          </a:bodyPr>
          <a:lstStyle/>
          <a:p>
            <a:pPr marL="212400" lvl="0" indent="-212400">
              <a:lnSpc>
                <a:spcPct val="110000"/>
              </a:lnSpc>
              <a:spcBef>
                <a:spcPts val="1300"/>
              </a:spcBef>
              <a:buClr>
                <a:srgbClr val="29754D"/>
              </a:buClr>
              <a:buSzPct val="100000"/>
              <a:buFont typeface="Arial"/>
              <a:buChar char="•"/>
            </a:pPr>
            <a:r>
              <a:rPr lang="es-ES_tradnl" sz="1800" spc="-10" dirty="0" smtClean="0">
                <a:latin typeface="Calibri"/>
                <a:cs typeface="Calibri"/>
              </a:rPr>
              <a:t>Es </a:t>
            </a:r>
            <a:r>
              <a:rPr lang="es-ES_tradnl" sz="1800" spc="-10" dirty="0">
                <a:latin typeface="Calibri"/>
                <a:cs typeface="Calibri"/>
              </a:rPr>
              <a:t>importante tener los planos eléctricos de las instalaciones eléctricas para saber cómo y desde dónde se energizan. Esto nos permitirá mantener un nivel de seguridad al momento de realizar mantención de equipos que requieren ser </a:t>
            </a:r>
            <a:r>
              <a:rPr lang="es-ES_tradnl" sz="1800" spc="-10" dirty="0" err="1">
                <a:latin typeface="Calibri"/>
                <a:cs typeface="Calibri"/>
              </a:rPr>
              <a:t>desenergizados</a:t>
            </a:r>
            <a:r>
              <a:rPr lang="es-ES_tradnl" sz="1800" spc="-10" dirty="0">
                <a:latin typeface="Calibri"/>
                <a:cs typeface="Calibri"/>
              </a:rPr>
              <a:t>, ya que podremos bloquear </a:t>
            </a:r>
            <a:r>
              <a:rPr lang="es-ES_tradnl" sz="1800" spc="-10" dirty="0" smtClean="0">
                <a:latin typeface="Calibri"/>
                <a:cs typeface="Calibri"/>
              </a:rPr>
              <a:t/>
            </a:r>
            <a:br>
              <a:rPr lang="es-ES_tradnl" sz="1800" spc="-10" dirty="0" smtClean="0">
                <a:latin typeface="Calibri"/>
                <a:cs typeface="Calibri"/>
              </a:rPr>
            </a:br>
            <a:r>
              <a:rPr lang="es-ES_tradnl" sz="1800" spc="-10" dirty="0" smtClean="0">
                <a:latin typeface="Calibri"/>
                <a:cs typeface="Calibri"/>
              </a:rPr>
              <a:t>los </a:t>
            </a:r>
            <a:r>
              <a:rPr lang="es-ES_tradnl" sz="1800" spc="-10" dirty="0">
                <a:latin typeface="Calibri"/>
                <a:cs typeface="Calibri"/>
              </a:rPr>
              <a:t>interruptores que energizan mientras se hace </a:t>
            </a:r>
            <a:r>
              <a:rPr lang="es-ES_tradnl" sz="1800" spc="-10" dirty="0" smtClean="0">
                <a:latin typeface="Calibri"/>
                <a:cs typeface="Calibri"/>
              </a:rPr>
              <a:t>mantención.</a:t>
            </a:r>
            <a:endParaRPr lang="es-ES_tradnl" sz="1800" spc="-10" dirty="0">
              <a:latin typeface="Calibri"/>
              <a:cs typeface="Calibri"/>
            </a:endParaRPr>
          </a:p>
          <a:p>
            <a:pPr marR="0" lvl="0" rtl="0">
              <a:spcBef>
                <a:spcPts val="0"/>
              </a:spcBef>
              <a:spcAft>
                <a:spcPts val="0"/>
              </a:spcAft>
              <a:buClr>
                <a:schemeClr val="dk1"/>
              </a:buClr>
              <a:buSzPts val="1800"/>
            </a:pPr>
            <a:endParaRPr sz="1600" b="0" i="0" u="none" strike="noStrike" cap="none" dirty="0">
              <a:solidFill>
                <a:srgbClr val="000000"/>
              </a:solidFill>
              <a:latin typeface="Calibri"/>
              <a:cs typeface="Calibri"/>
              <a:sym typeface="Arial"/>
            </a:endParaRPr>
          </a:p>
          <a:p>
            <a:pPr marL="114300" marR="0" lvl="0" rtl="0">
              <a:spcBef>
                <a:spcPts val="0"/>
              </a:spcBef>
              <a:spcAft>
                <a:spcPts val="0"/>
              </a:spcAft>
              <a:buClr>
                <a:schemeClr val="dk1"/>
              </a:buClr>
              <a:buSzPts val="1800"/>
            </a:pPr>
            <a:endParaRPr sz="1600" b="0" i="0" u="none" strike="noStrike" cap="none" dirty="0">
              <a:solidFill>
                <a:schemeClr val="dk1"/>
              </a:solidFill>
              <a:latin typeface="Calibri"/>
              <a:ea typeface="Trebuchet MS"/>
              <a:cs typeface="Calibri"/>
              <a:sym typeface="Trebuchet MS"/>
            </a:endParaRPr>
          </a:p>
        </p:txBody>
      </p:sp>
      <p:sp>
        <p:nvSpPr>
          <p:cNvPr id="12" name="Rectángulo 11"/>
          <p:cNvSpPr/>
          <p:nvPr/>
        </p:nvSpPr>
        <p:spPr>
          <a:xfrm>
            <a:off x="596900" y="5209151"/>
            <a:ext cx="5956300" cy="1306511"/>
          </a:xfrm>
          <a:prstGeom prst="rect">
            <a:avLst/>
          </a:prstGeom>
        </p:spPr>
        <p:txBody>
          <a:bodyPr wrap="square">
            <a:spAutoFit/>
          </a:bodyPr>
          <a:lstStyle/>
          <a:p>
            <a:pPr marL="212400" indent="-212400">
              <a:lnSpc>
                <a:spcPct val="110000"/>
              </a:lnSpc>
              <a:spcBef>
                <a:spcPts val="1300"/>
              </a:spcBef>
              <a:buClr>
                <a:srgbClr val="29754D"/>
              </a:buClr>
              <a:buSzPct val="100000"/>
              <a:buFont typeface="Arial"/>
              <a:buChar char="•"/>
            </a:pPr>
            <a:r>
              <a:rPr lang="es-ES_tradnl" sz="1800" dirty="0">
                <a:latin typeface="Calibri"/>
                <a:cs typeface="Calibri"/>
              </a:rPr>
              <a:t>Los planos también entregan información sobre parámetros eléctricos necesarios para entender el funcionamiento de ciertas maquinarias lo cual facilitará </a:t>
            </a:r>
            <a:r>
              <a:rPr lang="es-ES_tradnl" sz="1800" dirty="0" smtClean="0">
                <a:latin typeface="Calibri"/>
                <a:cs typeface="Calibri"/>
              </a:rPr>
              <a:t/>
            </a:r>
            <a:br>
              <a:rPr lang="es-ES_tradnl" sz="1800" dirty="0" smtClean="0">
                <a:latin typeface="Calibri"/>
                <a:cs typeface="Calibri"/>
              </a:rPr>
            </a:br>
            <a:r>
              <a:rPr lang="es-ES_tradnl" sz="1800" dirty="0" smtClean="0">
                <a:latin typeface="Calibri"/>
                <a:cs typeface="Calibri"/>
              </a:rPr>
              <a:t>la </a:t>
            </a:r>
            <a:r>
              <a:rPr lang="es-ES_tradnl" sz="1800" dirty="0">
                <a:latin typeface="Calibri"/>
                <a:cs typeface="Calibri"/>
              </a:rPr>
              <a:t>mantención.</a:t>
            </a:r>
          </a:p>
        </p:txBody>
      </p:sp>
    </p:spTree>
    <p:extLst>
      <p:ext uri="{BB962C8B-B14F-4D97-AF65-F5344CB8AC3E}">
        <p14:creationId xmlns:p14="http://schemas.microsoft.com/office/powerpoint/2010/main" val="737607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3"/>
          <p:cNvSpPr/>
          <p:nvPr/>
        </p:nvSpPr>
        <p:spPr>
          <a:xfrm>
            <a:off x="447681" y="1125486"/>
            <a:ext cx="9030789" cy="487273"/>
          </a:xfrm>
          <a:prstGeom prst="rect">
            <a:avLst/>
          </a:prstGeom>
          <a:noFill/>
          <a:ln>
            <a:noFill/>
          </a:ln>
        </p:spPr>
        <p:txBody>
          <a:bodyPr spcFirstLastPara="1" wrap="square" lIns="91425" tIns="45700" rIns="91425" bIns="45700" anchor="t" anchorCtr="0">
            <a:spAutoFit/>
          </a:bodyPr>
          <a:lstStyle/>
          <a:p>
            <a:pPr lvl="0">
              <a:lnSpc>
                <a:spcPct val="90000"/>
              </a:lnSpc>
              <a:buSzPts val="3200"/>
            </a:pPr>
            <a:r>
              <a:rPr lang="es-ES_tradnl" sz="2800" b="1" dirty="0">
                <a:solidFill>
                  <a:srgbClr val="29754D"/>
                </a:solidFill>
                <a:latin typeface="Calibri"/>
                <a:ea typeface="Calibri"/>
                <a:cs typeface="Calibri"/>
                <a:sym typeface="Trebuchet MS"/>
              </a:rPr>
              <a:t>ACTIVIDADES OPERATIVAS BÁSICAS DE MP. </a:t>
            </a:r>
            <a:endParaRPr lang="es-ES_tradnl" sz="2800" b="1" dirty="0">
              <a:solidFill>
                <a:srgbClr val="29754D"/>
              </a:solidFill>
              <a:latin typeface="Calibri"/>
              <a:ea typeface="Calibri"/>
              <a:cs typeface="Calibri"/>
            </a:endParaRPr>
          </a:p>
        </p:txBody>
      </p:sp>
      <p:sp>
        <p:nvSpPr>
          <p:cNvPr id="4" name="Google Shape;350;p20"/>
          <p:cNvSpPr txBox="1"/>
          <p:nvPr/>
        </p:nvSpPr>
        <p:spPr>
          <a:xfrm>
            <a:off x="508000" y="1823717"/>
            <a:ext cx="5969000" cy="1938952"/>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chemeClr val="dk1"/>
              </a:buClr>
              <a:buSzPts val="1800"/>
            </a:pPr>
            <a:r>
              <a:rPr lang="es-CL" sz="1500" b="0" i="0" u="none" strike="noStrike" cap="none" dirty="0">
                <a:solidFill>
                  <a:schemeClr val="dk1"/>
                </a:solidFill>
                <a:latin typeface="Calibri"/>
                <a:ea typeface="Trebuchet MS"/>
                <a:cs typeface="Calibri"/>
                <a:sym typeface="Trebuchet MS"/>
              </a:rPr>
              <a:t>A continuación se describen algunas actividades básicas de mantenimiento de forma </a:t>
            </a:r>
            <a:r>
              <a:rPr lang="es-CL" sz="1500" b="0" i="0" u="none" strike="noStrike" cap="none" dirty="0" smtClean="0">
                <a:solidFill>
                  <a:schemeClr val="dk1"/>
                </a:solidFill>
                <a:latin typeface="Calibri"/>
                <a:ea typeface="Trebuchet MS"/>
                <a:cs typeface="Calibri"/>
                <a:sym typeface="Trebuchet MS"/>
              </a:rPr>
              <a:t>generalizada:</a:t>
            </a:r>
            <a:endParaRPr sz="1500" b="0" i="0" u="none" strike="noStrike" cap="none" dirty="0">
              <a:solidFill>
                <a:srgbClr val="000000"/>
              </a:solidFill>
              <a:latin typeface="Calibri"/>
              <a:cs typeface="Calibri"/>
              <a:sym typeface="Arial"/>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p:txBody>
      </p:sp>
      <p:graphicFrame>
        <p:nvGraphicFramePr>
          <p:cNvPr id="5" name="Google Shape;351;p20"/>
          <p:cNvGraphicFramePr/>
          <p:nvPr>
            <p:extLst>
              <p:ext uri="{D42A27DB-BD31-4B8C-83A1-F6EECF244321}">
                <p14:modId xmlns:p14="http://schemas.microsoft.com/office/powerpoint/2010/main" val="3557201403"/>
              </p:ext>
            </p:extLst>
          </p:nvPr>
        </p:nvGraphicFramePr>
        <p:xfrm>
          <a:off x="576064" y="2508205"/>
          <a:ext cx="8085336" cy="4160795"/>
        </p:xfrm>
        <a:graphic>
          <a:graphicData uri="http://schemas.openxmlformats.org/drawingml/2006/table">
            <a:tbl>
              <a:tblPr>
                <a:noFill/>
              </a:tblPr>
              <a:tblGrid>
                <a:gridCol w="2112102"/>
                <a:gridCol w="5973234"/>
              </a:tblGrid>
              <a:tr h="50169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a:solidFill>
                            <a:srgbClr val="006100"/>
                          </a:solidFill>
                          <a:latin typeface="Calibri"/>
                          <a:ea typeface="Calibri"/>
                          <a:cs typeface="Calibri"/>
                          <a:sym typeface="Calibri"/>
                        </a:rPr>
                        <a:t>Actividad </a:t>
                      </a:r>
                      <a:endParaRPr sz="1600" b="1" u="none" strike="noStrike" cap="none" dirty="0"/>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a:solidFill>
                            <a:srgbClr val="006100"/>
                          </a:solidFill>
                          <a:latin typeface="Calibri"/>
                          <a:ea typeface="Calibri"/>
                          <a:cs typeface="Calibri"/>
                          <a:sym typeface="Calibri"/>
                        </a:rPr>
                        <a:t>Procedimiento</a:t>
                      </a:r>
                      <a:endParaRPr sz="1600" b="1" u="none" strike="noStrike" cap="none" dirty="0"/>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r>
              <a:tr h="91477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a) Limpieza </a:t>
                      </a:r>
                      <a:r>
                        <a:rPr lang="es-CL" sz="1600" b="1" i="0" u="none" strike="noStrike" cap="none" dirty="0">
                          <a:solidFill>
                            <a:schemeClr val="tx1">
                              <a:lumMod val="75000"/>
                              <a:lumOff val="25000"/>
                            </a:schemeClr>
                          </a:solidFill>
                          <a:latin typeface="Calibri"/>
                          <a:ea typeface="Calibri"/>
                          <a:cs typeface="Calibri"/>
                          <a:sym typeface="Calibri"/>
                        </a:rPr>
                        <a:t>Integral </a:t>
                      </a:r>
                      <a:r>
                        <a:rPr lang="es-CL" sz="1600" b="1" i="0" u="none" strike="noStrike" cap="none" dirty="0" smtClean="0">
                          <a:solidFill>
                            <a:schemeClr val="tx1">
                              <a:lumMod val="75000"/>
                              <a:lumOff val="25000"/>
                            </a:schemeClr>
                          </a:solidFill>
                          <a:latin typeface="Calibri"/>
                          <a:ea typeface="Calibri"/>
                          <a:cs typeface="Calibri"/>
                          <a:sym typeface="Calibri"/>
                        </a:rPr>
                        <a:t>Externa:</a:t>
                      </a:r>
                      <a:endParaRPr sz="1600" b="1" u="none" strike="noStrike" cap="none" dirty="0">
                        <a:solidFill>
                          <a:schemeClr val="tx1">
                            <a:lumMod val="75000"/>
                            <a:lumOff val="25000"/>
                          </a:schemeClr>
                        </a:solidFill>
                      </a:endParaRPr>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Se utiliza limpiador de superficies líquido, lija, limpiador de superficies en pasta, etc. Incluye la limpieza de residuos potencialmente infecciosos utilizando sustancias desinfectantes</a:t>
                      </a:r>
                      <a:endParaRPr sz="1600" u="none" strike="noStrike" cap="none" dirty="0"/>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r>
              <a:tr h="91477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b) Inspección externa</a:t>
                      </a:r>
                      <a:br>
                        <a:rPr lang="es-CL" sz="1600" b="1" i="0" u="none" strike="noStrike" cap="none" dirty="0" smtClean="0">
                          <a:solidFill>
                            <a:schemeClr val="tx1">
                              <a:lumMod val="75000"/>
                              <a:lumOff val="25000"/>
                            </a:schemeClr>
                          </a:solidFill>
                          <a:latin typeface="Calibri"/>
                          <a:ea typeface="Calibri"/>
                          <a:cs typeface="Calibri"/>
                          <a:sym typeface="Calibri"/>
                        </a:rPr>
                      </a:br>
                      <a:r>
                        <a:rPr lang="es-CL" sz="1600" b="1" i="0" u="none" strike="noStrike" cap="none" dirty="0" smtClean="0">
                          <a:solidFill>
                            <a:schemeClr val="tx1">
                              <a:lumMod val="75000"/>
                              <a:lumOff val="25000"/>
                            </a:schemeClr>
                          </a:solidFill>
                          <a:latin typeface="Calibri"/>
                          <a:ea typeface="Calibri"/>
                          <a:cs typeface="Calibri"/>
                          <a:sym typeface="Calibri"/>
                        </a:rPr>
                        <a:t>del</a:t>
                      </a:r>
                      <a:r>
                        <a:rPr lang="es-CL" sz="1600" b="1" i="0" u="none" strike="noStrike" cap="none" baseline="0" dirty="0">
                          <a:solidFill>
                            <a:schemeClr val="tx1">
                              <a:lumMod val="75000"/>
                              <a:lumOff val="25000"/>
                            </a:schemeClr>
                          </a:solidFill>
                          <a:latin typeface="Calibri"/>
                          <a:ea typeface="Calibri"/>
                          <a:cs typeface="Calibri"/>
                          <a:sym typeface="Calibri"/>
                        </a:rPr>
                        <a:t> </a:t>
                      </a:r>
                      <a:r>
                        <a:rPr lang="es-CL" sz="1600" b="1" i="0" u="none" strike="noStrike" cap="none" dirty="0" smtClean="0">
                          <a:solidFill>
                            <a:schemeClr val="tx1">
                              <a:lumMod val="75000"/>
                              <a:lumOff val="25000"/>
                            </a:schemeClr>
                          </a:solidFill>
                          <a:latin typeface="Calibri"/>
                          <a:ea typeface="Calibri"/>
                          <a:cs typeface="Calibri"/>
                          <a:sym typeface="Calibri"/>
                        </a:rPr>
                        <a:t>equipo</a:t>
                      </a:r>
                      <a:r>
                        <a:rPr lang="es-CL" sz="1600" b="1" i="0" u="none" strike="noStrike" cap="none" dirty="0">
                          <a:solidFill>
                            <a:schemeClr val="tx1">
                              <a:lumMod val="75000"/>
                              <a:lumOff val="25000"/>
                            </a:schemeClr>
                          </a:solidFill>
                          <a:latin typeface="Calibri"/>
                          <a:ea typeface="Calibri"/>
                          <a:cs typeface="Calibri"/>
                          <a:sym typeface="Calibri"/>
                        </a:rPr>
                        <a:t>: </a:t>
                      </a:r>
                      <a:endParaRPr sz="1600" b="1" u="none" strike="noStrike" cap="none" dirty="0">
                        <a:solidFill>
                          <a:schemeClr val="tx1">
                            <a:lumMod val="75000"/>
                            <a:lumOff val="25000"/>
                          </a:schemeClr>
                        </a:solidFill>
                      </a:endParaRPr>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Revisión de componentes mecánicos para determinar falta de lubricación, desgaste de piezas, sobrecalentamiento, roturas, etc. Y revisión de estado de los componentes eléctricos.</a:t>
                      </a:r>
                      <a:endParaRPr sz="1600" u="none" strike="noStrike" cap="none" dirty="0"/>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r>
              <a:tr h="91477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c) Limpieza </a:t>
                      </a:r>
                      <a:r>
                        <a:rPr lang="es-CL" sz="1600" b="1" i="0" u="none" strike="noStrike" cap="none" dirty="0">
                          <a:solidFill>
                            <a:schemeClr val="tx1">
                              <a:lumMod val="75000"/>
                              <a:lumOff val="25000"/>
                            </a:schemeClr>
                          </a:solidFill>
                          <a:latin typeface="Calibri"/>
                          <a:ea typeface="Calibri"/>
                          <a:cs typeface="Calibri"/>
                          <a:sym typeface="Calibri"/>
                        </a:rPr>
                        <a:t>integral interna: </a:t>
                      </a:r>
                      <a:endParaRPr sz="1600" b="1" u="none" strike="noStrike" cap="none" dirty="0">
                        <a:solidFill>
                          <a:schemeClr val="tx1">
                            <a:lumMod val="75000"/>
                            <a:lumOff val="25000"/>
                          </a:schemeClr>
                        </a:solidFill>
                      </a:endParaRPr>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Se utiliza limpiador de superficies líquido, lija, limpiador de superficies en pasta, etc. Incluye la limpieza de residuos potencialmente infecciosos utilizando sustancias desinfectantes. </a:t>
                      </a:r>
                      <a:endParaRPr sz="1600" u="none" strike="noStrike" cap="none" dirty="0"/>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r>
              <a:tr h="91477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d) Inspección </a:t>
                      </a:r>
                      <a:r>
                        <a:rPr lang="es-CL" sz="1600" b="1" i="0" u="none" strike="noStrike" cap="none" dirty="0">
                          <a:solidFill>
                            <a:schemeClr val="tx1">
                              <a:lumMod val="75000"/>
                              <a:lumOff val="25000"/>
                            </a:schemeClr>
                          </a:solidFill>
                          <a:latin typeface="Calibri"/>
                          <a:ea typeface="Calibri"/>
                          <a:cs typeface="Calibri"/>
                          <a:sym typeface="Calibri"/>
                        </a:rPr>
                        <a:t>interna:</a:t>
                      </a:r>
                      <a:endParaRPr sz="1600" b="1" u="none" strike="noStrike" cap="none" dirty="0">
                        <a:solidFill>
                          <a:schemeClr val="tx1">
                            <a:lumMod val="75000"/>
                            <a:lumOff val="25000"/>
                          </a:schemeClr>
                        </a:solidFill>
                      </a:endParaRPr>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Revisión general interna del equipo y sus componentes mecánicos y eléctricos, lo que incluye los sistemas neumáticos e hidráulicos, de aislamiento, cables internos, conectores, etc. </a:t>
                      </a:r>
                      <a:endParaRPr sz="1600" u="none" strike="noStrike" cap="none" dirty="0"/>
                    </a:p>
                  </a:txBody>
                  <a:tcPr marL="36000" marR="36000" marT="6350" marB="46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r>
            </a:tbl>
          </a:graphicData>
        </a:graphic>
      </p:graphicFrame>
    </p:spTree>
    <p:extLst>
      <p:ext uri="{BB962C8B-B14F-4D97-AF65-F5344CB8AC3E}">
        <p14:creationId xmlns:p14="http://schemas.microsoft.com/office/powerpoint/2010/main" val="3955011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3"/>
          <p:cNvSpPr/>
          <p:nvPr/>
        </p:nvSpPr>
        <p:spPr>
          <a:xfrm>
            <a:off x="447681" y="1125486"/>
            <a:ext cx="9030789" cy="487273"/>
          </a:xfrm>
          <a:prstGeom prst="rect">
            <a:avLst/>
          </a:prstGeom>
          <a:noFill/>
          <a:ln>
            <a:noFill/>
          </a:ln>
        </p:spPr>
        <p:txBody>
          <a:bodyPr spcFirstLastPara="1" wrap="square" lIns="91425" tIns="45700" rIns="91425" bIns="45700" anchor="t" anchorCtr="0">
            <a:spAutoFit/>
          </a:bodyPr>
          <a:lstStyle/>
          <a:p>
            <a:pPr lvl="0">
              <a:lnSpc>
                <a:spcPct val="90000"/>
              </a:lnSpc>
              <a:buSzPts val="3200"/>
            </a:pPr>
            <a:r>
              <a:rPr lang="es-ES_tradnl" sz="2800" b="1" dirty="0">
                <a:solidFill>
                  <a:srgbClr val="29754D"/>
                </a:solidFill>
                <a:latin typeface="Calibri"/>
                <a:ea typeface="Calibri"/>
                <a:cs typeface="Calibri"/>
                <a:sym typeface="Trebuchet MS"/>
              </a:rPr>
              <a:t>ACTIVIDADES OPERATIVAS BÁSICAS DE MP. </a:t>
            </a:r>
            <a:endParaRPr lang="es-ES_tradnl" sz="2800" b="1" dirty="0">
              <a:solidFill>
                <a:srgbClr val="29754D"/>
              </a:solidFill>
              <a:latin typeface="Calibri"/>
              <a:ea typeface="Calibri"/>
              <a:cs typeface="Calibri"/>
            </a:endParaRPr>
          </a:p>
        </p:txBody>
      </p:sp>
      <p:sp>
        <p:nvSpPr>
          <p:cNvPr id="4" name="Google Shape;350;p20"/>
          <p:cNvSpPr txBox="1"/>
          <p:nvPr/>
        </p:nvSpPr>
        <p:spPr>
          <a:xfrm>
            <a:off x="508000" y="1823717"/>
            <a:ext cx="5969000" cy="1938952"/>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chemeClr val="dk1"/>
              </a:buClr>
              <a:buSzPts val="1800"/>
            </a:pPr>
            <a:r>
              <a:rPr lang="es-CL" sz="1500" b="0" i="0" u="none" strike="noStrike" cap="none" dirty="0">
                <a:solidFill>
                  <a:schemeClr val="dk1"/>
                </a:solidFill>
                <a:latin typeface="Calibri"/>
                <a:ea typeface="Trebuchet MS"/>
                <a:cs typeface="Calibri"/>
                <a:sym typeface="Trebuchet MS"/>
              </a:rPr>
              <a:t>A continuación se describen algunas actividades básicas de mantenimiento de forma </a:t>
            </a:r>
            <a:r>
              <a:rPr lang="es-CL" sz="1500" b="0" i="0" u="none" strike="noStrike" cap="none" dirty="0" smtClean="0">
                <a:solidFill>
                  <a:schemeClr val="dk1"/>
                </a:solidFill>
                <a:latin typeface="Calibri"/>
                <a:ea typeface="Trebuchet MS"/>
                <a:cs typeface="Calibri"/>
                <a:sym typeface="Trebuchet MS"/>
              </a:rPr>
              <a:t>generalizada:</a:t>
            </a:r>
            <a:endParaRPr sz="1500" b="0" i="0" u="none" strike="noStrike" cap="none" dirty="0">
              <a:solidFill>
                <a:srgbClr val="000000"/>
              </a:solidFill>
              <a:latin typeface="Calibri"/>
              <a:cs typeface="Calibri"/>
              <a:sym typeface="Arial"/>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a:p>
            <a:pPr marL="114300" marR="0" lvl="0" algn="just" rtl="0">
              <a:lnSpc>
                <a:spcPct val="100000"/>
              </a:lnSpc>
              <a:spcBef>
                <a:spcPts val="0"/>
              </a:spcBef>
              <a:spcAft>
                <a:spcPts val="0"/>
              </a:spcAft>
              <a:buClr>
                <a:schemeClr val="dk1"/>
              </a:buClr>
              <a:buSzPts val="1800"/>
            </a:pPr>
            <a:endParaRPr sz="1500" b="0" i="0" u="none" strike="noStrike" cap="none" dirty="0">
              <a:solidFill>
                <a:schemeClr val="dk1"/>
              </a:solidFill>
              <a:latin typeface="Calibri"/>
              <a:ea typeface="Trebuchet MS"/>
              <a:cs typeface="Calibri"/>
              <a:sym typeface="Trebuchet MS"/>
            </a:endParaRPr>
          </a:p>
        </p:txBody>
      </p:sp>
      <p:graphicFrame>
        <p:nvGraphicFramePr>
          <p:cNvPr id="7" name="Google Shape;358;p21"/>
          <p:cNvGraphicFramePr/>
          <p:nvPr>
            <p:extLst>
              <p:ext uri="{D42A27DB-BD31-4B8C-83A1-F6EECF244321}">
                <p14:modId xmlns:p14="http://schemas.microsoft.com/office/powerpoint/2010/main" val="2931723195"/>
              </p:ext>
            </p:extLst>
          </p:nvPr>
        </p:nvGraphicFramePr>
        <p:xfrm>
          <a:off x="564246" y="2504314"/>
          <a:ext cx="8046354" cy="3667886"/>
        </p:xfrm>
        <a:graphic>
          <a:graphicData uri="http://schemas.openxmlformats.org/drawingml/2006/table">
            <a:tbl>
              <a:tblPr>
                <a:noFill/>
              </a:tblPr>
              <a:tblGrid>
                <a:gridCol w="2087285"/>
                <a:gridCol w="5959069"/>
              </a:tblGrid>
              <a:tr h="416686">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a:solidFill>
                            <a:srgbClr val="006100"/>
                          </a:solidFill>
                          <a:latin typeface="Calibri"/>
                          <a:ea typeface="Calibri"/>
                          <a:cs typeface="Calibri"/>
                          <a:sym typeface="Calibri"/>
                        </a:rPr>
                        <a:t>Actividad </a:t>
                      </a:r>
                      <a:endParaRPr sz="1600" b="1" u="none" strike="noStrike" cap="none" dirty="0"/>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a:solidFill>
                            <a:srgbClr val="006100"/>
                          </a:solidFill>
                          <a:latin typeface="Calibri"/>
                          <a:ea typeface="Calibri"/>
                          <a:cs typeface="Calibri"/>
                          <a:sym typeface="Calibri"/>
                        </a:rPr>
                        <a:t>Procedimiento</a:t>
                      </a:r>
                      <a:endParaRPr sz="1600" b="1" u="none" strike="noStrike" cap="none" dirty="0"/>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FCE"/>
                    </a:solidFill>
                  </a:tcPr>
                </a:tc>
              </a:tr>
              <a:tr h="91477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e) Lubricación y</a:t>
                      </a:r>
                      <a:br>
                        <a:rPr lang="es-CL" sz="1600" b="1" i="0" u="none" strike="noStrike" cap="none" dirty="0" smtClean="0">
                          <a:solidFill>
                            <a:schemeClr val="tx1">
                              <a:lumMod val="75000"/>
                              <a:lumOff val="25000"/>
                            </a:schemeClr>
                          </a:solidFill>
                          <a:latin typeface="Calibri"/>
                          <a:ea typeface="Calibri"/>
                          <a:cs typeface="Calibri"/>
                          <a:sym typeface="Calibri"/>
                        </a:rPr>
                      </a:br>
                      <a:r>
                        <a:rPr lang="es-CL" sz="1600" b="1" i="0" u="none" strike="noStrike" cap="none" dirty="0" smtClean="0">
                          <a:solidFill>
                            <a:schemeClr val="tx1">
                              <a:lumMod val="75000"/>
                              <a:lumOff val="25000"/>
                            </a:schemeClr>
                          </a:solidFill>
                          <a:latin typeface="Calibri"/>
                          <a:ea typeface="Calibri"/>
                          <a:cs typeface="Calibri"/>
                          <a:sym typeface="Calibri"/>
                        </a:rPr>
                        <a:t> engrase:</a:t>
                      </a:r>
                      <a:endParaRPr sz="1600" b="1" u="none" strike="noStrike" cap="none" dirty="0">
                        <a:solidFill>
                          <a:schemeClr val="tx1">
                            <a:lumMod val="75000"/>
                            <a:lumOff val="25000"/>
                          </a:schemeClr>
                        </a:solidFill>
                      </a:endParaRPr>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Ya sea directa o a través de un depósito, se realiza lubricación de motores, bisagras, baleros y cualquier otro dispositivo que lo necesite.</a:t>
                      </a:r>
                      <a:endParaRPr sz="1600" u="none" strike="noStrike" cap="none" dirty="0"/>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r>
              <a:tr h="59652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f) Reemplazo:</a:t>
                      </a:r>
                      <a:endParaRPr sz="1600" b="1" u="none" strike="noStrike" cap="none" dirty="0">
                        <a:solidFill>
                          <a:schemeClr val="tx1">
                            <a:lumMod val="75000"/>
                            <a:lumOff val="25000"/>
                          </a:schemeClr>
                        </a:solidFill>
                      </a:endParaRPr>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Cambio de piezas desgastadas o que no se encuentran </a:t>
                      </a:r>
                      <a:r>
                        <a:rPr lang="es-CL" sz="1600" b="0" i="0" u="none" strike="noStrike" cap="none" dirty="0" smtClean="0">
                          <a:solidFill>
                            <a:srgbClr val="000000"/>
                          </a:solidFill>
                          <a:latin typeface="Calibri"/>
                          <a:ea typeface="Calibri"/>
                          <a:cs typeface="Calibri"/>
                          <a:sym typeface="Calibri"/>
                        </a:rPr>
                        <a:t/>
                      </a:r>
                      <a:br>
                        <a:rPr lang="es-CL" sz="1600" b="0" i="0" u="none" strike="noStrike" cap="none" dirty="0" smtClean="0">
                          <a:solidFill>
                            <a:srgbClr val="000000"/>
                          </a:solidFill>
                          <a:latin typeface="Calibri"/>
                          <a:ea typeface="Calibri"/>
                          <a:cs typeface="Calibri"/>
                          <a:sym typeface="Calibri"/>
                        </a:rPr>
                      </a:br>
                      <a:r>
                        <a:rPr lang="es-CL" sz="1600" b="0" i="0" u="none" strike="noStrike" cap="none" dirty="0" smtClean="0">
                          <a:solidFill>
                            <a:srgbClr val="000000"/>
                          </a:solidFill>
                          <a:latin typeface="Calibri"/>
                          <a:ea typeface="Calibri"/>
                          <a:cs typeface="Calibri"/>
                          <a:sym typeface="Calibri"/>
                        </a:rPr>
                        <a:t>en </a:t>
                      </a:r>
                      <a:r>
                        <a:rPr lang="es-CL" sz="1600" b="0" i="0" u="none" strike="noStrike" cap="none" dirty="0">
                          <a:solidFill>
                            <a:srgbClr val="000000"/>
                          </a:solidFill>
                          <a:latin typeface="Calibri"/>
                          <a:ea typeface="Calibri"/>
                          <a:cs typeface="Calibri"/>
                          <a:sym typeface="Calibri"/>
                        </a:rPr>
                        <a:t>óptimo estado.</a:t>
                      </a:r>
                      <a:endParaRPr sz="1600" u="none" strike="noStrike" cap="none" dirty="0"/>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r>
              <a:tr h="914775">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g)</a:t>
                      </a:r>
                      <a:r>
                        <a:rPr lang="es-CL" sz="1600" b="1" i="0" u="none" strike="noStrike" cap="none" baseline="0" dirty="0" smtClean="0">
                          <a:solidFill>
                            <a:schemeClr val="tx1">
                              <a:lumMod val="75000"/>
                              <a:lumOff val="25000"/>
                            </a:schemeClr>
                          </a:solidFill>
                          <a:latin typeface="Calibri"/>
                          <a:ea typeface="Calibri"/>
                          <a:cs typeface="Calibri"/>
                          <a:sym typeface="Calibri"/>
                        </a:rPr>
                        <a:t> </a:t>
                      </a:r>
                      <a:r>
                        <a:rPr lang="es-CL" sz="1600" b="1" i="0" u="none" strike="noStrike" cap="none" dirty="0" smtClean="0">
                          <a:solidFill>
                            <a:schemeClr val="tx1">
                              <a:lumMod val="75000"/>
                              <a:lumOff val="25000"/>
                            </a:schemeClr>
                          </a:solidFill>
                          <a:latin typeface="Calibri"/>
                          <a:ea typeface="Calibri"/>
                          <a:cs typeface="Calibri"/>
                          <a:sym typeface="Calibri"/>
                        </a:rPr>
                        <a:t>Ajuste </a:t>
                      </a:r>
                      <a:r>
                        <a:rPr lang="es-CL" sz="1600" b="1" i="0" u="none" strike="noStrike" cap="none" dirty="0">
                          <a:solidFill>
                            <a:schemeClr val="tx1">
                              <a:lumMod val="75000"/>
                              <a:lumOff val="25000"/>
                            </a:schemeClr>
                          </a:solidFill>
                          <a:latin typeface="Calibri"/>
                          <a:ea typeface="Calibri"/>
                          <a:cs typeface="Calibri"/>
                          <a:sym typeface="Calibri"/>
                        </a:rPr>
                        <a:t>y calibración:</a:t>
                      </a:r>
                      <a:endParaRPr sz="1600" b="1" u="none" strike="noStrike" cap="none" dirty="0">
                        <a:solidFill>
                          <a:schemeClr val="tx1">
                            <a:lumMod val="75000"/>
                            <a:lumOff val="25000"/>
                          </a:schemeClr>
                        </a:solidFill>
                      </a:endParaRPr>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Operaciones que reestablece los valores de las cantidades indicadas por un instrumento o sistema de medida en un equipo y la referencia de los valores estándar. La calibración puede ser mecánica, eléctrica o electrónica. </a:t>
                      </a:r>
                      <a:endParaRPr sz="1600" u="none" strike="noStrike" cap="none" dirty="0"/>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9D08E"/>
                    </a:solidFill>
                  </a:tcPr>
                </a:tc>
              </a:tr>
              <a:tr h="764540">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1" i="0" u="none" strike="noStrike" cap="none" dirty="0" smtClean="0">
                          <a:solidFill>
                            <a:schemeClr val="tx1">
                              <a:lumMod val="75000"/>
                              <a:lumOff val="25000"/>
                            </a:schemeClr>
                          </a:solidFill>
                          <a:latin typeface="Calibri"/>
                          <a:ea typeface="Calibri"/>
                          <a:cs typeface="Calibri"/>
                          <a:sym typeface="Calibri"/>
                        </a:rPr>
                        <a:t>h) Revisión </a:t>
                      </a:r>
                      <a:r>
                        <a:rPr lang="es-CL" sz="1600" b="1" i="0" u="none" strike="noStrike" cap="none" dirty="0">
                          <a:solidFill>
                            <a:schemeClr val="tx1">
                              <a:lumMod val="75000"/>
                              <a:lumOff val="25000"/>
                            </a:schemeClr>
                          </a:solidFill>
                          <a:latin typeface="Calibri"/>
                          <a:ea typeface="Calibri"/>
                          <a:cs typeface="Calibri"/>
                          <a:sym typeface="Calibri"/>
                        </a:rPr>
                        <a:t>de </a:t>
                      </a:r>
                      <a:r>
                        <a:rPr lang="es-CL" sz="1600" b="1" i="0" u="none" strike="noStrike" cap="none" dirty="0" smtClean="0">
                          <a:solidFill>
                            <a:schemeClr val="tx1">
                              <a:lumMod val="75000"/>
                              <a:lumOff val="25000"/>
                            </a:schemeClr>
                          </a:solidFill>
                          <a:latin typeface="Calibri"/>
                          <a:ea typeface="Calibri"/>
                          <a:cs typeface="Calibri"/>
                          <a:sym typeface="Calibri"/>
                        </a:rPr>
                        <a:t/>
                      </a:r>
                      <a:br>
                        <a:rPr lang="es-CL" sz="1600" b="1" i="0" u="none" strike="noStrike" cap="none" dirty="0" smtClean="0">
                          <a:solidFill>
                            <a:schemeClr val="tx1">
                              <a:lumMod val="75000"/>
                              <a:lumOff val="25000"/>
                            </a:schemeClr>
                          </a:solidFill>
                          <a:latin typeface="Calibri"/>
                          <a:ea typeface="Calibri"/>
                          <a:cs typeface="Calibri"/>
                          <a:sym typeface="Calibri"/>
                        </a:rPr>
                      </a:br>
                      <a:r>
                        <a:rPr lang="es-CL" sz="1600" b="1" i="0" u="none" strike="noStrike" cap="none" dirty="0" smtClean="0">
                          <a:solidFill>
                            <a:schemeClr val="tx1">
                              <a:lumMod val="75000"/>
                              <a:lumOff val="25000"/>
                            </a:schemeClr>
                          </a:solidFill>
                          <a:latin typeface="Calibri"/>
                          <a:ea typeface="Calibri"/>
                          <a:cs typeface="Calibri"/>
                          <a:sym typeface="Calibri"/>
                        </a:rPr>
                        <a:t>seguridad </a:t>
                      </a:r>
                      <a:r>
                        <a:rPr lang="es-CL" sz="1600" b="1" i="0" u="none" strike="noStrike" cap="none" dirty="0">
                          <a:solidFill>
                            <a:schemeClr val="tx1">
                              <a:lumMod val="75000"/>
                              <a:lumOff val="25000"/>
                            </a:schemeClr>
                          </a:solidFill>
                          <a:latin typeface="Calibri"/>
                          <a:ea typeface="Calibri"/>
                          <a:cs typeface="Calibri"/>
                          <a:sym typeface="Calibri"/>
                        </a:rPr>
                        <a:t>eléctrica:</a:t>
                      </a:r>
                      <a:endParaRPr sz="1600" b="1" u="none" strike="noStrike" cap="none" dirty="0">
                        <a:solidFill>
                          <a:schemeClr val="tx1">
                            <a:lumMod val="75000"/>
                            <a:lumOff val="25000"/>
                          </a:schemeClr>
                        </a:solidFill>
                      </a:endParaRPr>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300"/>
                        <a:buFont typeface="Arial"/>
                        <a:buNone/>
                      </a:pPr>
                      <a:r>
                        <a:rPr lang="es-CL" sz="1600" b="0" i="0" u="none" strike="noStrike" cap="none" dirty="0">
                          <a:solidFill>
                            <a:srgbClr val="000000"/>
                          </a:solidFill>
                          <a:latin typeface="Calibri"/>
                          <a:ea typeface="Calibri"/>
                          <a:cs typeface="Calibri"/>
                          <a:sym typeface="Calibri"/>
                        </a:rPr>
                        <a:t>Inspección periódica de los niveles de aislamiento, temperatura (bobinas y soportes), desgastes, lubricación, en torno al sistema eléctrico del equipo. </a:t>
                      </a:r>
                      <a:endParaRPr sz="1600" u="none" strike="noStrike" cap="none" dirty="0"/>
                    </a:p>
                  </a:txBody>
                  <a:tcPr marL="6350" marR="72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EFDA"/>
                    </a:solidFill>
                  </a:tcPr>
                </a:tc>
              </a:tr>
            </a:tbl>
          </a:graphicData>
        </a:graphic>
      </p:graphicFrame>
    </p:spTree>
    <p:extLst>
      <p:ext uri="{BB962C8B-B14F-4D97-AF65-F5344CB8AC3E}">
        <p14:creationId xmlns:p14="http://schemas.microsoft.com/office/powerpoint/2010/main" val="247700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90;p18"/>
          <p:cNvSpPr/>
          <p:nvPr/>
        </p:nvSpPr>
        <p:spPr>
          <a:xfrm>
            <a:off x="2035277" y="2911885"/>
            <a:ext cx="6999671" cy="2696553"/>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4" y="2473197"/>
            <a:ext cx="3856770" cy="3654000"/>
          </a:xfrm>
          <a:prstGeom prst="rect">
            <a:avLst/>
          </a:prstGeom>
        </p:spPr>
      </p:pic>
      <p:sp>
        <p:nvSpPr>
          <p:cNvPr id="10" name="Rectángulo 9"/>
          <p:cNvSpPr/>
          <p:nvPr/>
        </p:nvSpPr>
        <p:spPr>
          <a:xfrm>
            <a:off x="5048018" y="3181450"/>
            <a:ext cx="3684785" cy="707886"/>
          </a:xfrm>
          <a:prstGeom prst="rect">
            <a:avLst/>
          </a:prstGeom>
        </p:spPr>
        <p:txBody>
          <a:bodyPr wrap="none">
            <a:spAutoFit/>
          </a:bodyPr>
          <a:lstStyle/>
          <a:p>
            <a:pPr lvl="0" algn="r">
              <a:buClr>
                <a:srgbClr val="90C226"/>
              </a:buClr>
              <a:buSzPts val="5400"/>
              <a:defRPr/>
            </a:pPr>
            <a:r>
              <a:rPr lang="es-ES_tradnl" sz="4000" i="1" dirty="0">
                <a:solidFill>
                  <a:srgbClr val="C73E32"/>
                </a:solidFill>
                <a:latin typeface="Calibri"/>
                <a:ea typeface="Trebuchet MS"/>
                <a:cs typeface="Calibri"/>
                <a:sym typeface="Trebuchet MS"/>
              </a:rPr>
              <a:t>Reflexionemos</a:t>
            </a:r>
            <a:r>
              <a:rPr lang="es-ES" sz="4000" i="1" dirty="0">
                <a:solidFill>
                  <a:srgbClr val="C73E32"/>
                </a:solidFill>
                <a:latin typeface="Calibri"/>
                <a:ea typeface="Trebuchet MS"/>
                <a:cs typeface="Calibri"/>
                <a:sym typeface="Trebuchet MS"/>
              </a:rPr>
              <a:t>…</a:t>
            </a:r>
            <a:endParaRPr lang="es-ES_tradnl" sz="4000" i="1" dirty="0">
              <a:solidFill>
                <a:srgbClr val="C73E32"/>
              </a:solidFill>
              <a:latin typeface="Calibri"/>
              <a:ea typeface="Trebuchet MS"/>
              <a:cs typeface="Calibri"/>
              <a:sym typeface="Trebuchet MS"/>
            </a:endParaRPr>
          </a:p>
        </p:txBody>
      </p:sp>
      <p:sp>
        <p:nvSpPr>
          <p:cNvPr id="5" name="Google Shape;365;g5402238128_0_12"/>
          <p:cNvSpPr txBox="1">
            <a:spLocks/>
          </p:cNvSpPr>
          <p:nvPr/>
        </p:nvSpPr>
        <p:spPr>
          <a:xfrm>
            <a:off x="2954867" y="4012733"/>
            <a:ext cx="5770033" cy="1096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40" algn="r" rtl="0">
              <a:lnSpc>
                <a:spcPct val="100000"/>
              </a:lnSpc>
              <a:spcBef>
                <a:spcPts val="1000"/>
              </a:spcBef>
              <a:spcAft>
                <a:spcPts val="0"/>
              </a:spcAft>
              <a:buClr>
                <a:schemeClr val="accent1"/>
              </a:buClr>
              <a:buSzPts val="1440"/>
              <a:buFont typeface="Noto Sans Symbols"/>
              <a:buNone/>
              <a:defRPr sz="1800" b="0" i="0" u="none" strike="noStrike" cap="none">
                <a:solidFill>
                  <a:srgbClr val="7F7F7F"/>
                </a:solidFill>
                <a:latin typeface="Trebuchet MS"/>
                <a:ea typeface="Trebuchet MS"/>
                <a:cs typeface="Trebuchet MS"/>
                <a:sym typeface="Trebuchet MS"/>
              </a:defRPr>
            </a:lvl1pPr>
            <a:lvl2pPr marL="914400" marR="0" lvl="1" indent="-309880" algn="ctr" rtl="0">
              <a:lnSpc>
                <a:spcPct val="100000"/>
              </a:lnSpc>
              <a:spcBef>
                <a:spcPts val="1000"/>
              </a:spcBef>
              <a:spcAft>
                <a:spcPts val="0"/>
              </a:spcAft>
              <a:buClr>
                <a:schemeClr val="accent1"/>
              </a:buClr>
              <a:buSzPts val="1280"/>
              <a:buFont typeface="Noto Sans Symbols"/>
              <a:buNone/>
              <a:defRPr sz="1600" b="0" i="0" u="none" strike="noStrike" cap="none">
                <a:solidFill>
                  <a:srgbClr val="888888"/>
                </a:solidFill>
                <a:latin typeface="Trebuchet MS"/>
                <a:ea typeface="Trebuchet MS"/>
                <a:cs typeface="Trebuchet MS"/>
                <a:sym typeface="Trebuchet MS"/>
              </a:defRPr>
            </a:lvl2pPr>
            <a:lvl3pPr marL="1371600" marR="0" lvl="2" indent="-299719" algn="ctr"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Trebuchet MS"/>
                <a:ea typeface="Trebuchet MS"/>
                <a:cs typeface="Trebuchet MS"/>
                <a:sym typeface="Trebuchet MS"/>
              </a:defRPr>
            </a:lvl3pPr>
            <a:lvl4pPr marL="1828800" marR="0" lvl="3" indent="-289560"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4pPr>
            <a:lvl5pPr marL="2286000" marR="0" lvl="4" indent="-289560"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5pPr>
            <a:lvl6pPr marL="2743200" marR="0" lvl="5" indent="-289560"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6pPr>
            <a:lvl7pPr marL="3200400" marR="0" lvl="6" indent="-289560"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7pPr>
            <a:lvl8pPr marL="3657600" marR="0" lvl="7" indent="-289559"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8pPr>
            <a:lvl9pPr marL="4114800" marR="0" lvl="8" indent="-289559"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9pPr>
          </a:lstStyle>
          <a:p>
            <a:pPr marL="0" marR="0" lvl="0" indent="0" algn="r" defTabSz="914400" rtl="0" eaLnBrk="1" fontAlgn="auto" latinLnBrk="0" hangingPunct="1">
              <a:lnSpc>
                <a:spcPct val="100000"/>
              </a:lnSpc>
              <a:spcBef>
                <a:spcPts val="1000"/>
              </a:spcBef>
              <a:spcAft>
                <a:spcPts val="0"/>
              </a:spcAft>
              <a:buClr>
                <a:srgbClr val="90C226"/>
              </a:buClr>
              <a:buSzPts val="1440"/>
              <a:buFont typeface="Noto Sans Symbols"/>
              <a:buNone/>
              <a:tabLst/>
              <a:defRPr/>
            </a:pPr>
            <a:r>
              <a:rPr kumimoji="0" lang="es-ES_tradnl" sz="2000" b="0" i="0" u="none" strike="noStrike" kern="0" cap="none" spc="0" normalizeH="0" baseline="0" noProof="0" dirty="0" smtClean="0">
                <a:ln>
                  <a:noFill/>
                </a:ln>
                <a:solidFill>
                  <a:schemeClr val="tx1">
                    <a:lumMod val="85000"/>
                    <a:lumOff val="15000"/>
                  </a:schemeClr>
                </a:solidFill>
                <a:effectLst/>
                <a:uLnTx/>
                <a:uFillTx/>
                <a:latin typeface="Calibri"/>
                <a:ea typeface="Trebuchet MS"/>
                <a:cs typeface="Calibri"/>
                <a:sym typeface="Trebuchet MS"/>
              </a:rPr>
              <a:t>Junto a tu equipo, conversen sobre cómo definirían qué equipo de sus casas debiera tener un mantenimiento en primer lugar</a:t>
            </a:r>
            <a:endParaRPr kumimoji="0" lang="es-ES_tradnl" sz="2000" b="0" i="0" u="none" strike="noStrike" kern="0" cap="none" spc="0" normalizeH="0" baseline="0" noProof="0" dirty="0">
              <a:ln>
                <a:noFill/>
              </a:ln>
              <a:solidFill>
                <a:schemeClr val="tx1">
                  <a:lumMod val="85000"/>
                  <a:lumOff val="15000"/>
                </a:schemeClr>
              </a:solidFill>
              <a:effectLst/>
              <a:uLnTx/>
              <a:uFillTx/>
              <a:latin typeface="Calibri"/>
              <a:ea typeface="Trebuchet MS"/>
              <a:cs typeface="Calibri"/>
              <a:sym typeface="Trebuchet MS"/>
            </a:endParaRPr>
          </a:p>
        </p:txBody>
      </p:sp>
    </p:spTree>
    <p:extLst>
      <p:ext uri="{BB962C8B-B14F-4D97-AF65-F5344CB8AC3E}">
        <p14:creationId xmlns:p14="http://schemas.microsoft.com/office/powerpoint/2010/main" val="144646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12" name="Google Shape;101;p3"/>
          <p:cNvSpPr/>
          <p:nvPr/>
        </p:nvSpPr>
        <p:spPr>
          <a:xfrm>
            <a:off x="469901" y="2616200"/>
            <a:ext cx="3606800" cy="3098800"/>
          </a:xfrm>
          <a:prstGeom prst="roundRect">
            <a:avLst>
              <a:gd name="adj" fmla="val 6767"/>
            </a:avLst>
          </a:prstGeom>
          <a:solidFill>
            <a:srgbClr val="D7E3D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161;p3"/>
          <p:cNvSpPr txBox="1">
            <a:spLocks/>
          </p:cNvSpPr>
          <p:nvPr/>
        </p:nvSpPr>
        <p:spPr>
          <a:xfrm>
            <a:off x="495300" y="2787668"/>
            <a:ext cx="3375019" cy="3020467"/>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40400" lvl="0" indent="-140400">
              <a:lnSpc>
                <a:spcPct val="110000"/>
              </a:lnSpc>
              <a:buSzPts val="2000"/>
              <a:buFont typeface="Arial"/>
              <a:buChar char="•"/>
            </a:pPr>
            <a:r>
              <a:rPr lang="es-ES_tradnl" sz="1800" dirty="0">
                <a:solidFill>
                  <a:schemeClr val="dk1"/>
                </a:solidFill>
                <a:latin typeface="Calibri"/>
                <a:ea typeface="Trebuchet MS"/>
                <a:cs typeface="Calibri"/>
                <a:sym typeface="Trebuchet MS"/>
              </a:rPr>
              <a:t>A continuación realizaremos un plan de mantenimiento básico de una de las máquinas eléctricas más utilizadas en la industria: </a:t>
            </a:r>
            <a:r>
              <a:rPr lang="es-ES_tradnl" sz="1800" b="1" dirty="0">
                <a:solidFill>
                  <a:schemeClr val="dk1"/>
                </a:solidFill>
                <a:latin typeface="Calibri"/>
                <a:ea typeface="Trebuchet MS"/>
                <a:cs typeface="Calibri"/>
                <a:sym typeface="Trebuchet MS"/>
              </a:rPr>
              <a:t>el motor eléctrico</a:t>
            </a:r>
            <a:r>
              <a:rPr lang="es-ES_tradnl" sz="1800" b="1" dirty="0" smtClean="0">
                <a:solidFill>
                  <a:schemeClr val="dk1"/>
                </a:solidFill>
                <a:latin typeface="Calibri"/>
                <a:ea typeface="Trebuchet MS"/>
                <a:cs typeface="Calibri"/>
                <a:sym typeface="Trebuchet MS"/>
              </a:rPr>
              <a:t>.</a:t>
            </a:r>
          </a:p>
          <a:p>
            <a:pPr marL="140400" lvl="0" indent="-140400">
              <a:lnSpc>
                <a:spcPct val="110000"/>
              </a:lnSpc>
              <a:buSzPts val="2000"/>
              <a:buFont typeface="Arial"/>
              <a:buChar char="•"/>
            </a:pPr>
            <a:endParaRPr lang="es-ES_tradnl" sz="1800" dirty="0">
              <a:solidFill>
                <a:schemeClr val="dk1"/>
              </a:solidFill>
              <a:latin typeface="Calibri"/>
              <a:ea typeface="Trebuchet MS"/>
              <a:cs typeface="Calibri"/>
            </a:endParaRPr>
          </a:p>
          <a:p>
            <a:pPr marL="140400" lvl="0" indent="-140400">
              <a:lnSpc>
                <a:spcPct val="110000"/>
              </a:lnSpc>
              <a:buSzPts val="2000"/>
              <a:buFont typeface="Arial"/>
              <a:buChar char="•"/>
            </a:pPr>
            <a:r>
              <a:rPr lang="es-ES_tradnl" sz="1800" dirty="0">
                <a:solidFill>
                  <a:schemeClr val="dk1"/>
                </a:solidFill>
                <a:latin typeface="Calibri"/>
                <a:ea typeface="Trebuchet MS"/>
                <a:cs typeface="Calibri"/>
                <a:sym typeface="Trebuchet MS"/>
              </a:rPr>
              <a:t>Primero consideramos que tendremos que agregar al inventario el siguiente motor eléctrico.</a:t>
            </a:r>
            <a:endParaRPr lang="es-ES_tradnl" sz="1800" dirty="0">
              <a:solidFill>
                <a:schemeClr val="dk1"/>
              </a:solidFill>
              <a:latin typeface="Calibri"/>
              <a:ea typeface="Trebuchet MS"/>
              <a:cs typeface="Calibri"/>
            </a:endParaRPr>
          </a:p>
          <a:p>
            <a:pPr algn="just">
              <a:lnSpc>
                <a:spcPct val="110000"/>
              </a:lnSpc>
              <a:buSzPts val="2000"/>
            </a:pPr>
            <a:endParaRPr lang="es-ES_tradnl" sz="1800" dirty="0">
              <a:solidFill>
                <a:schemeClr val="dk1"/>
              </a:solidFill>
              <a:latin typeface="Calibri"/>
              <a:ea typeface="Trebuchet MS"/>
              <a:cs typeface="Calibri"/>
              <a:sym typeface="Trebuchet MS"/>
            </a:endParaRPr>
          </a:p>
          <a:p>
            <a:pPr lvl="0" algn="just">
              <a:buSzPts val="2000"/>
            </a:pPr>
            <a:endParaRPr lang="es-ES_tradnl" sz="2000" dirty="0">
              <a:solidFill>
                <a:schemeClr val="dk1"/>
              </a:solidFill>
              <a:latin typeface="Calibri"/>
              <a:ea typeface="Trebuchet MS"/>
              <a:cs typeface="Calibri"/>
              <a:sym typeface="Trebuchet MS"/>
            </a:endParaRPr>
          </a:p>
          <a:p>
            <a:pPr lvl="0" algn="just">
              <a:buSzPts val="2000"/>
            </a:pPr>
            <a:endParaRPr lang="es-ES_tradnl" sz="2000" dirty="0">
              <a:solidFill>
                <a:schemeClr val="dk1"/>
              </a:solidFill>
              <a:latin typeface="Calibri"/>
              <a:ea typeface="Trebuchet MS"/>
              <a:cs typeface="Calibri"/>
              <a:sym typeface="Trebuchet MS"/>
            </a:endParaRPr>
          </a:p>
          <a:p>
            <a:pPr lvl="0" algn="just">
              <a:buSzPts val="2400"/>
            </a:pPr>
            <a:endParaRPr lang="es-ES_tradnl" sz="2000" dirty="0">
              <a:solidFill>
                <a:schemeClr val="dk1"/>
              </a:solidFill>
              <a:latin typeface="Calibri"/>
              <a:ea typeface="Trebuchet MS"/>
              <a:cs typeface="Calibri"/>
              <a:sym typeface="Trebuchet MS"/>
            </a:endParaRPr>
          </a:p>
          <a:p>
            <a:pPr marL="114300" lvl="0" algn="just">
              <a:buClr>
                <a:schemeClr val="dk1"/>
              </a:buClr>
              <a:buSzPts val="1800"/>
            </a:pPr>
            <a:endParaRPr lang="es-ES_tradnl" sz="2000" dirty="0">
              <a:solidFill>
                <a:schemeClr val="dk1"/>
              </a:solidFill>
              <a:latin typeface="Calibri"/>
              <a:ea typeface="Trebuchet MS"/>
              <a:cs typeface="Calibri"/>
              <a:sym typeface="Trebuchet MS"/>
            </a:endParaRPr>
          </a:p>
          <a:p>
            <a:pPr marL="114300" lvl="0" algn="just">
              <a:buClr>
                <a:schemeClr val="dk1"/>
              </a:buClr>
              <a:buSzPts val="1800"/>
            </a:pPr>
            <a:endParaRPr lang="es-ES_tradnl" sz="2000" dirty="0">
              <a:solidFill>
                <a:schemeClr val="dk1"/>
              </a:solidFill>
              <a:latin typeface="Calibri"/>
              <a:ea typeface="Trebuchet MS"/>
              <a:cs typeface="Calibri"/>
              <a:sym typeface="Trebuchet MS"/>
            </a:endParaRPr>
          </a:p>
        </p:txBody>
      </p:sp>
      <p:pic>
        <p:nvPicPr>
          <p:cNvPr id="11" name="Google Shape;378;p23"/>
          <p:cNvPicPr preferRelativeResize="0"/>
          <p:nvPr/>
        </p:nvPicPr>
        <p:blipFill rotWithShape="1">
          <a:blip r:embed="rId2">
            <a:alphaModFix/>
          </a:blip>
          <a:srcRect/>
          <a:stretch/>
        </p:blipFill>
        <p:spPr>
          <a:xfrm>
            <a:off x="3794080" y="2631077"/>
            <a:ext cx="5484703" cy="3105676"/>
          </a:xfrm>
          <a:prstGeom prst="rect">
            <a:avLst/>
          </a:prstGeom>
          <a:noFill/>
          <a:ln>
            <a:noFill/>
          </a:ln>
        </p:spPr>
      </p:pic>
    </p:spTree>
    <p:extLst>
      <p:ext uri="{BB962C8B-B14F-4D97-AF65-F5344CB8AC3E}">
        <p14:creationId xmlns:p14="http://schemas.microsoft.com/office/powerpoint/2010/main" val="100273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90;p18"/>
          <p:cNvSpPr/>
          <p:nvPr/>
        </p:nvSpPr>
        <p:spPr>
          <a:xfrm>
            <a:off x="546100" y="2353085"/>
            <a:ext cx="8242300" cy="3996915"/>
          </a:xfrm>
          <a:prstGeom prst="roundRect">
            <a:avLst>
              <a:gd name="adj" fmla="val 561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2" name="Rectángulo 1"/>
          <p:cNvSpPr/>
          <p:nvPr/>
        </p:nvSpPr>
        <p:spPr>
          <a:xfrm>
            <a:off x="698500" y="2620180"/>
            <a:ext cx="7950200" cy="4208846"/>
          </a:xfrm>
          <a:prstGeom prst="rect">
            <a:avLst/>
          </a:prstGeom>
        </p:spPr>
        <p:txBody>
          <a:bodyPr wrap="square">
            <a:spAutoFit/>
          </a:bodyPr>
          <a:lstStyle/>
          <a:p>
            <a:pPr marL="140400" indent="-140400">
              <a:lnSpc>
                <a:spcPct val="110000"/>
              </a:lnSpc>
              <a:buSzPts val="2000"/>
              <a:buFont typeface="Arial"/>
              <a:buChar char="•"/>
            </a:pPr>
            <a:r>
              <a:rPr lang="es-ES_tradnl" sz="1800" dirty="0">
                <a:solidFill>
                  <a:schemeClr val="dk1"/>
                </a:solidFill>
                <a:latin typeface="Calibri"/>
                <a:ea typeface="Trebuchet MS"/>
                <a:cs typeface="Calibri"/>
                <a:sym typeface="Trebuchet MS"/>
              </a:rPr>
              <a:t>De acuerdo a lo revisado en el capítulo anterior tomaremos los siguientes elementos para nuestro plan de mantenimiento preventivo</a:t>
            </a:r>
            <a:r>
              <a:rPr lang="es-ES_tradnl" sz="1800" dirty="0" smtClean="0">
                <a:solidFill>
                  <a:schemeClr val="dk1"/>
                </a:solidFill>
                <a:latin typeface="Calibri"/>
                <a:ea typeface="Trebuchet MS"/>
                <a:cs typeface="Calibri"/>
                <a:sym typeface="Trebuchet MS"/>
              </a:rPr>
              <a:t>.</a:t>
            </a:r>
          </a:p>
          <a:p>
            <a:pPr marL="180000">
              <a:lnSpc>
                <a:spcPct val="110000"/>
              </a:lnSpc>
              <a:buSzPts val="2000"/>
            </a:pPr>
            <a:endParaRPr lang="es-ES_tradnl" sz="1800" dirty="0">
              <a:solidFill>
                <a:schemeClr val="tx1"/>
              </a:solidFill>
              <a:latin typeface="Calibri"/>
              <a:ea typeface="Trebuchet MS"/>
              <a:cs typeface="Calibri"/>
              <a:sym typeface="Trebuchet MS"/>
            </a:endParaRPr>
          </a:p>
          <a:p>
            <a:pPr marL="180000" lvl="0">
              <a:lnSpc>
                <a:spcPct val="60000"/>
              </a:lnSpc>
              <a:spcBef>
                <a:spcPts val="100"/>
              </a:spcBef>
              <a:buClr>
                <a:schemeClr val="dk1"/>
              </a:buClr>
              <a:buSzPct val="90000"/>
            </a:pPr>
            <a:r>
              <a:rPr lang="es-CL" sz="1800" b="1" dirty="0" smtClean="0">
                <a:solidFill>
                  <a:schemeClr val="tx1"/>
                </a:solidFill>
                <a:latin typeface="Calibri"/>
                <a:ea typeface="Trebuchet MS"/>
                <a:cs typeface="Calibri"/>
                <a:sym typeface="Trebuchet MS"/>
              </a:rPr>
              <a:t>1. </a:t>
            </a:r>
            <a:r>
              <a:rPr lang="es-CL" sz="1800" dirty="0" smtClean="0">
                <a:solidFill>
                  <a:schemeClr val="tx1"/>
                </a:solidFill>
                <a:latin typeface="Calibri"/>
                <a:ea typeface="Trebuchet MS"/>
                <a:cs typeface="Calibri"/>
                <a:sym typeface="Trebuchet MS"/>
              </a:rPr>
              <a:t>Inventario</a:t>
            </a:r>
            <a:endParaRPr lang="es-CL" sz="1800" dirty="0">
              <a:solidFill>
                <a:schemeClr val="tx1"/>
              </a:solidFill>
              <a:latin typeface="Calibri"/>
              <a:ea typeface="Trebuchet MS"/>
              <a:cs typeface="Calibri"/>
              <a:sym typeface="Trebuchet MS"/>
            </a:endParaRPr>
          </a:p>
          <a:p>
            <a:pPr marL="180000" lvl="0">
              <a:lnSpc>
                <a:spcPct val="60000"/>
              </a:lnSpc>
              <a:spcBef>
                <a:spcPts val="100"/>
              </a:spcBef>
              <a:buClr>
                <a:schemeClr val="dk1"/>
              </a:buClr>
              <a:buSzPct val="90000"/>
            </a:pPr>
            <a:endParaRPr lang="es-CL" sz="1800" dirty="0">
              <a:solidFill>
                <a:schemeClr val="tx1"/>
              </a:solidFill>
              <a:latin typeface="Calibri"/>
              <a:ea typeface="Trebuchet MS"/>
              <a:cs typeface="Calibri"/>
              <a:sym typeface="Trebuchet MS"/>
            </a:endParaRPr>
          </a:p>
          <a:p>
            <a:pPr marL="180000">
              <a:lnSpc>
                <a:spcPct val="60000"/>
              </a:lnSpc>
              <a:spcBef>
                <a:spcPts val="100"/>
              </a:spcBef>
              <a:buClr>
                <a:schemeClr val="dk1"/>
              </a:buClr>
              <a:buSzPct val="90000"/>
            </a:pPr>
            <a:r>
              <a:rPr lang="es-ES_tradnl" sz="1800" b="1" dirty="0" smtClean="0">
                <a:solidFill>
                  <a:schemeClr val="tx1"/>
                </a:solidFill>
                <a:latin typeface="Calibri"/>
                <a:ea typeface="Trebuchet MS"/>
                <a:cs typeface="Calibri"/>
                <a:sym typeface="Trebuchet MS"/>
              </a:rPr>
              <a:t>2. </a:t>
            </a:r>
            <a:r>
              <a:rPr lang="es-ES_tradnl" sz="1800" dirty="0" smtClean="0">
                <a:solidFill>
                  <a:schemeClr val="tx1"/>
                </a:solidFill>
                <a:latin typeface="Calibri"/>
                <a:ea typeface="Trebuchet MS"/>
                <a:cs typeface="Calibri"/>
                <a:sym typeface="Trebuchet MS"/>
              </a:rPr>
              <a:t>Clasificación </a:t>
            </a:r>
            <a:r>
              <a:rPr lang="es-ES_tradnl" sz="1800" dirty="0">
                <a:solidFill>
                  <a:schemeClr val="tx1"/>
                </a:solidFill>
                <a:latin typeface="Calibri"/>
                <a:ea typeface="Trebuchet MS"/>
                <a:cs typeface="Calibri"/>
                <a:sym typeface="Trebuchet MS"/>
              </a:rPr>
              <a:t>de los equipos</a:t>
            </a:r>
          </a:p>
          <a:p>
            <a:pPr marL="180000">
              <a:lnSpc>
                <a:spcPct val="60000"/>
              </a:lnSpc>
              <a:spcBef>
                <a:spcPts val="100"/>
              </a:spcBef>
              <a:buClr>
                <a:schemeClr val="dk1"/>
              </a:buClr>
              <a:buSzPct val="90000"/>
            </a:pPr>
            <a:endParaRPr lang="es-ES_tradnl" sz="1800" dirty="0">
              <a:solidFill>
                <a:schemeClr val="tx1"/>
              </a:solidFill>
              <a:latin typeface="Calibri"/>
              <a:ea typeface="Trebuchet MS"/>
              <a:cs typeface="Calibri"/>
              <a:sym typeface="Trebuchet MS"/>
            </a:endParaRPr>
          </a:p>
          <a:p>
            <a:pPr marL="180000" lvl="0">
              <a:lnSpc>
                <a:spcPct val="90000"/>
              </a:lnSpc>
              <a:spcBef>
                <a:spcPts val="100"/>
              </a:spcBef>
              <a:buClr>
                <a:schemeClr val="dk1"/>
              </a:buClr>
              <a:buSzPct val="90000"/>
            </a:pPr>
            <a:r>
              <a:rPr lang="es-ES_tradnl" sz="1800" b="1" dirty="0" smtClean="0">
                <a:solidFill>
                  <a:schemeClr val="tx1"/>
                </a:solidFill>
                <a:latin typeface="Calibri"/>
                <a:ea typeface="Trebuchet MS"/>
                <a:cs typeface="Calibri"/>
                <a:sym typeface="Trebuchet MS"/>
              </a:rPr>
              <a:t>3. </a:t>
            </a:r>
            <a:r>
              <a:rPr lang="es-ES_tradnl" sz="1800" dirty="0" smtClean="0">
                <a:solidFill>
                  <a:schemeClr val="tx1"/>
                </a:solidFill>
                <a:latin typeface="Calibri"/>
                <a:ea typeface="Trebuchet MS"/>
                <a:cs typeface="Calibri"/>
                <a:sym typeface="Trebuchet MS"/>
              </a:rPr>
              <a:t>Diseño </a:t>
            </a:r>
            <a:r>
              <a:rPr lang="es-ES_tradnl" sz="1800" dirty="0">
                <a:solidFill>
                  <a:schemeClr val="tx1"/>
                </a:solidFill>
                <a:latin typeface="Calibri"/>
                <a:ea typeface="Trebuchet MS"/>
                <a:cs typeface="Calibri"/>
                <a:sym typeface="Trebuchet MS"/>
              </a:rPr>
              <a:t>y Planificación de las actividades </a:t>
            </a:r>
            <a:r>
              <a:rPr lang="es-ES_tradnl" sz="1800" dirty="0" smtClean="0">
                <a:solidFill>
                  <a:schemeClr val="tx1"/>
                </a:solidFill>
                <a:latin typeface="Calibri"/>
                <a:ea typeface="Trebuchet MS"/>
                <a:cs typeface="Calibri"/>
                <a:sym typeface="Trebuchet MS"/>
              </a:rPr>
              <a:t>operativas </a:t>
            </a:r>
            <a:r>
              <a:rPr lang="es-ES_tradnl" sz="1800" dirty="0">
                <a:solidFill>
                  <a:schemeClr val="tx1"/>
                </a:solidFill>
                <a:latin typeface="Calibri"/>
                <a:ea typeface="Trebuchet MS"/>
                <a:cs typeface="Calibri"/>
                <a:sym typeface="Trebuchet MS"/>
              </a:rPr>
              <a:t>del MP. </a:t>
            </a:r>
            <a:endParaRPr lang="es-ES_tradnl" sz="1800" dirty="0">
              <a:solidFill>
                <a:schemeClr val="tx1"/>
              </a:solidFill>
              <a:latin typeface="Calibri"/>
              <a:cs typeface="Calibri"/>
            </a:endParaRPr>
          </a:p>
          <a:p>
            <a:pPr marL="180000" lvl="0">
              <a:lnSpc>
                <a:spcPct val="70000"/>
              </a:lnSpc>
              <a:spcBef>
                <a:spcPts val="100"/>
              </a:spcBef>
              <a:buClr>
                <a:schemeClr val="dk1"/>
              </a:buClr>
              <a:buSzPct val="90000"/>
            </a:pPr>
            <a:endParaRPr lang="es-ES_tradnl" sz="1800" b="1" dirty="0">
              <a:solidFill>
                <a:schemeClr val="tx1"/>
              </a:solidFill>
              <a:latin typeface="Calibri"/>
              <a:ea typeface="Trebuchet MS"/>
              <a:cs typeface="Calibri"/>
              <a:sym typeface="Trebuchet MS"/>
            </a:endParaRPr>
          </a:p>
          <a:p>
            <a:pPr marL="180000">
              <a:lnSpc>
                <a:spcPct val="70000"/>
              </a:lnSpc>
              <a:spcBef>
                <a:spcPts val="100"/>
              </a:spcBef>
              <a:buClr>
                <a:schemeClr val="dk1"/>
              </a:buClr>
              <a:buSzPct val="90000"/>
            </a:pPr>
            <a:r>
              <a:rPr lang="es-ES_tradnl" sz="1800" b="1" dirty="0" smtClean="0">
                <a:solidFill>
                  <a:schemeClr val="tx1"/>
                </a:solidFill>
                <a:latin typeface="Calibri"/>
                <a:ea typeface="Trebuchet MS"/>
                <a:cs typeface="Calibri"/>
                <a:sym typeface="Trebuchet MS"/>
              </a:rPr>
              <a:t>4. </a:t>
            </a:r>
            <a:r>
              <a:rPr lang="es-ES_tradnl" sz="1800" dirty="0" smtClean="0">
                <a:solidFill>
                  <a:schemeClr val="tx1"/>
                </a:solidFill>
                <a:latin typeface="Calibri"/>
                <a:ea typeface="Trebuchet MS"/>
                <a:cs typeface="Calibri"/>
                <a:sym typeface="Trebuchet MS"/>
              </a:rPr>
              <a:t>Planos </a:t>
            </a:r>
            <a:r>
              <a:rPr lang="es-ES_tradnl" sz="1800" dirty="0">
                <a:solidFill>
                  <a:schemeClr val="tx1"/>
                </a:solidFill>
                <a:latin typeface="Calibri"/>
                <a:ea typeface="Trebuchet MS"/>
                <a:cs typeface="Calibri"/>
                <a:sym typeface="Trebuchet MS"/>
              </a:rPr>
              <a:t>y base de datos. </a:t>
            </a:r>
          </a:p>
          <a:p>
            <a:pPr marL="180000">
              <a:lnSpc>
                <a:spcPct val="70000"/>
              </a:lnSpc>
              <a:spcBef>
                <a:spcPts val="100"/>
              </a:spcBef>
              <a:buClr>
                <a:schemeClr val="dk1"/>
              </a:buClr>
              <a:buSzPts val="2400"/>
            </a:pPr>
            <a:endParaRPr lang="es-ES_tradnl" sz="1800" dirty="0">
              <a:solidFill>
                <a:schemeClr val="tx1"/>
              </a:solidFill>
              <a:latin typeface="Calibri"/>
              <a:ea typeface="Trebuchet MS"/>
              <a:cs typeface="Calibri"/>
              <a:sym typeface="Trebuchet MS"/>
            </a:endParaRPr>
          </a:p>
          <a:p>
            <a:pPr marL="180000">
              <a:lnSpc>
                <a:spcPct val="70000"/>
              </a:lnSpc>
              <a:spcBef>
                <a:spcPts val="100"/>
              </a:spcBef>
              <a:buClr>
                <a:schemeClr val="dk1"/>
              </a:buClr>
              <a:buSzPts val="2400"/>
            </a:pPr>
            <a:r>
              <a:rPr lang="fi-FI" sz="1800" b="1" dirty="0" smtClean="0">
                <a:latin typeface="Calibri"/>
                <a:ea typeface="Calibri"/>
                <a:cs typeface="Calibri"/>
                <a:sym typeface="Calibri"/>
              </a:rPr>
              <a:t>5. </a:t>
            </a:r>
            <a:r>
              <a:rPr lang="fi-FI" sz="1800" dirty="0" err="1" smtClean="0">
                <a:latin typeface="Calibri"/>
                <a:ea typeface="Calibri"/>
                <a:cs typeface="Calibri"/>
                <a:sym typeface="Calibri"/>
              </a:rPr>
              <a:t>Carta</a:t>
            </a:r>
            <a:r>
              <a:rPr lang="fi-FI" sz="1800" dirty="0" smtClean="0">
                <a:latin typeface="Calibri"/>
                <a:ea typeface="Calibri"/>
                <a:cs typeface="Calibri"/>
                <a:sym typeface="Calibri"/>
              </a:rPr>
              <a:t> </a:t>
            </a:r>
            <a:r>
              <a:rPr lang="fi-FI" sz="1800" dirty="0" err="1">
                <a:latin typeface="Calibri"/>
                <a:ea typeface="Calibri"/>
                <a:cs typeface="Calibri"/>
                <a:sym typeface="Calibri"/>
              </a:rPr>
              <a:t>Gantt</a:t>
            </a:r>
            <a:endParaRPr lang="fi-FI" sz="1800" dirty="0">
              <a:latin typeface="Calibri"/>
              <a:cs typeface="Calibri"/>
            </a:endParaRPr>
          </a:p>
          <a:p>
            <a:pPr>
              <a:lnSpc>
                <a:spcPct val="110000"/>
              </a:lnSpc>
              <a:buSzPts val="2000"/>
            </a:pPr>
            <a:endParaRPr lang="es-ES_tradnl" sz="1800" dirty="0">
              <a:solidFill>
                <a:schemeClr val="dk1"/>
              </a:solidFill>
              <a:latin typeface="Calibri"/>
              <a:ea typeface="Trebuchet MS"/>
              <a:cs typeface="Calibri"/>
              <a:sym typeface="Trebuchet MS"/>
            </a:endParaRPr>
          </a:p>
          <a:p>
            <a:pPr marL="140400" indent="-140400">
              <a:lnSpc>
                <a:spcPct val="110000"/>
              </a:lnSpc>
              <a:buSzPts val="2000"/>
              <a:buFont typeface="Arial"/>
              <a:buChar char="•"/>
            </a:pPr>
            <a:r>
              <a:rPr lang="es-ES_tradnl" sz="1800" dirty="0" smtClean="0">
                <a:solidFill>
                  <a:schemeClr val="dk1"/>
                </a:solidFill>
                <a:latin typeface="Calibri"/>
                <a:ea typeface="Trebuchet MS"/>
                <a:cs typeface="Calibri"/>
                <a:sym typeface="Trebuchet MS"/>
              </a:rPr>
              <a:t>Se </a:t>
            </a:r>
            <a:r>
              <a:rPr lang="es-ES_tradnl" sz="1800" dirty="0">
                <a:solidFill>
                  <a:schemeClr val="dk1"/>
                </a:solidFill>
                <a:latin typeface="Calibri"/>
                <a:ea typeface="Trebuchet MS"/>
                <a:cs typeface="Calibri"/>
                <a:sym typeface="Trebuchet MS"/>
              </a:rPr>
              <a:t>omitieron algunos elementos para poder llevar acabo este ejercicio en clases.</a:t>
            </a:r>
            <a:endParaRPr lang="es-ES_tradnl" sz="1800" dirty="0">
              <a:solidFill>
                <a:schemeClr val="dk1"/>
              </a:solidFill>
              <a:latin typeface="Calibri"/>
              <a:ea typeface="Trebuchet MS"/>
              <a:cs typeface="Calibri"/>
            </a:endParaRPr>
          </a:p>
          <a:p>
            <a:pPr marL="140400" indent="-140400">
              <a:lnSpc>
                <a:spcPct val="110000"/>
              </a:lnSpc>
              <a:buSzPts val="2000"/>
              <a:buFont typeface="Arial"/>
              <a:buChar char="•"/>
            </a:pPr>
            <a:endParaRPr lang="es-ES_tradnl" sz="1600" dirty="0">
              <a:solidFill>
                <a:schemeClr val="dk1"/>
              </a:solidFill>
              <a:latin typeface="Calibri"/>
              <a:ea typeface="Trebuchet MS"/>
              <a:cs typeface="Calibri"/>
              <a:sym typeface="Trebuchet MS"/>
            </a:endParaRPr>
          </a:p>
          <a:p>
            <a:pPr marL="140400" indent="-140400">
              <a:lnSpc>
                <a:spcPct val="110000"/>
              </a:lnSpc>
              <a:buSzPts val="2000"/>
              <a:buFont typeface="Arial"/>
              <a:buChar char="•"/>
            </a:pPr>
            <a:endParaRPr lang="es-ES_tradnl" sz="1600" dirty="0">
              <a:solidFill>
                <a:schemeClr val="dk1"/>
              </a:solidFill>
              <a:latin typeface="Calibri"/>
              <a:ea typeface="Trebuchet MS"/>
              <a:cs typeface="Calibri"/>
              <a:sym typeface="Trebuchet MS"/>
            </a:endParaRPr>
          </a:p>
          <a:p>
            <a:pPr marL="114300" lvl="0" algn="just">
              <a:buClr>
                <a:schemeClr val="dk1"/>
              </a:buClr>
              <a:buSzPts val="1800"/>
            </a:pPr>
            <a:endParaRPr lang="es-ES_tradnl" sz="1600" dirty="0">
              <a:solidFill>
                <a:schemeClr val="dk1"/>
              </a:solidFill>
              <a:latin typeface="Calibri"/>
              <a:ea typeface="Trebuchet MS"/>
              <a:cs typeface="Calibri"/>
              <a:sym typeface="Trebuchet MS"/>
            </a:endParaRPr>
          </a:p>
        </p:txBody>
      </p:sp>
      <p:sp>
        <p:nvSpPr>
          <p:cNvPr id="3" name="Rectángulo 2"/>
          <p:cNvSpPr/>
          <p:nvPr/>
        </p:nvSpPr>
        <p:spPr>
          <a:xfrm>
            <a:off x="6469063" y="1072198"/>
            <a:ext cx="4857750" cy="253916"/>
          </a:xfrm>
          <a:prstGeom prst="rect">
            <a:avLst/>
          </a:prstGeom>
        </p:spPr>
        <p:txBody>
          <a:bodyPr>
            <a:spAutoFit/>
          </a:bodyPr>
          <a:lstStyle/>
          <a:p>
            <a:pPr marL="114300" lvl="0" algn="just">
              <a:lnSpc>
                <a:spcPct val="90000"/>
              </a:lnSpc>
              <a:buClr>
                <a:schemeClr val="dk1"/>
              </a:buClr>
              <a:buSzPts val="1800"/>
            </a:pPr>
            <a:endParaRPr lang="es-ES_tradnl" dirty="0">
              <a:latin typeface="Calibri" panose="020F0502020204030204" pitchFamily="34" charset="0"/>
              <a:cs typeface="Calibri" panose="020F0502020204030204" pitchFamily="34" charset="0"/>
              <a:sym typeface="Trebuchet MS"/>
            </a:endParaRPr>
          </a:p>
        </p:txBody>
      </p:sp>
    </p:spTree>
    <p:extLst>
      <p:ext uri="{BB962C8B-B14F-4D97-AF65-F5344CB8AC3E}">
        <p14:creationId xmlns:p14="http://schemas.microsoft.com/office/powerpoint/2010/main" val="11437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grpSp>
        <p:nvGrpSpPr>
          <p:cNvPr id="4" name="Agrupar 3"/>
          <p:cNvGrpSpPr/>
          <p:nvPr/>
        </p:nvGrpSpPr>
        <p:grpSpPr>
          <a:xfrm>
            <a:off x="4419600" y="2235201"/>
            <a:ext cx="4699000" cy="3454399"/>
            <a:chOff x="4445000" y="2209801"/>
            <a:chExt cx="4699000" cy="3454399"/>
          </a:xfrm>
        </p:grpSpPr>
        <p:sp>
          <p:nvSpPr>
            <p:cNvPr id="10" name="Google Shape;390;p18"/>
            <p:cNvSpPr/>
            <p:nvPr/>
          </p:nvSpPr>
          <p:spPr>
            <a:xfrm>
              <a:off x="4445000" y="2209801"/>
              <a:ext cx="4699000" cy="3454399"/>
            </a:xfrm>
            <a:prstGeom prst="roundRect">
              <a:avLst>
                <a:gd name="adj" fmla="val 561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 name="Google Shape;392;p25" descr="placa de caracteristicas motor trifasico | Projetos elétricos ..."/>
            <p:cNvPicPr preferRelativeResize="0"/>
            <p:nvPr/>
          </p:nvPicPr>
          <p:blipFill rotWithShape="1">
            <a:blip r:embed="rId2">
              <a:alphaModFix/>
            </a:blip>
            <a:srcRect r="2399"/>
            <a:stretch/>
          </p:blipFill>
          <p:spPr>
            <a:xfrm>
              <a:off x="4896309" y="2609573"/>
              <a:ext cx="3796382" cy="2654854"/>
            </a:xfrm>
            <a:prstGeom prst="rect">
              <a:avLst/>
            </a:prstGeom>
            <a:noFill/>
            <a:ln>
              <a:noFill/>
            </a:ln>
          </p:spPr>
        </p:pic>
      </p:grpSp>
      <p:sp>
        <p:nvSpPr>
          <p:cNvPr id="5" name="Pentágono 4"/>
          <p:cNvSpPr/>
          <p:nvPr/>
        </p:nvSpPr>
        <p:spPr>
          <a:xfrm>
            <a:off x="800100" y="2273300"/>
            <a:ext cx="3162300" cy="1282700"/>
          </a:xfrm>
          <a:prstGeom prst="homePlate">
            <a:avLst/>
          </a:prstGeom>
          <a:solidFill>
            <a:srgbClr val="29754D">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Google Shape;391;p25"/>
          <p:cNvSpPr txBox="1"/>
          <p:nvPr/>
        </p:nvSpPr>
        <p:spPr>
          <a:xfrm>
            <a:off x="909319" y="2394491"/>
            <a:ext cx="2519682" cy="1259792"/>
          </a:xfrm>
          <a:prstGeom prst="rect">
            <a:avLst/>
          </a:prstGeom>
          <a:noFill/>
          <a:ln>
            <a:noFill/>
          </a:ln>
        </p:spPr>
        <p:txBody>
          <a:bodyPr spcFirstLastPara="1" wrap="square" lIns="91425" tIns="45700" rIns="91425" bIns="45700" anchor="t" anchorCtr="0">
            <a:spAutoFit/>
          </a:bodyPr>
          <a:lstStyle/>
          <a:p>
            <a:pPr marR="0" lvl="0" algn="l" rtl="0">
              <a:lnSpc>
                <a:spcPct val="90000"/>
              </a:lnSpc>
              <a:spcBef>
                <a:spcPts val="0"/>
              </a:spcBef>
              <a:spcAft>
                <a:spcPts val="0"/>
              </a:spcAft>
              <a:buClr>
                <a:schemeClr val="dk1"/>
              </a:buClr>
              <a:buSzPts val="1800"/>
            </a:pPr>
            <a:r>
              <a:rPr lang="es-CL" sz="1700" b="0" i="0" u="none" strike="noStrike" cap="none" dirty="0" smtClean="0">
                <a:solidFill>
                  <a:schemeClr val="dk1"/>
                </a:solidFill>
                <a:latin typeface="Calibri"/>
                <a:ea typeface="Trebuchet MS"/>
                <a:cs typeface="Calibri"/>
                <a:sym typeface="Trebuchet MS"/>
              </a:rPr>
              <a:t>Lo </a:t>
            </a:r>
            <a:r>
              <a:rPr lang="es-CL" sz="1700" b="0" i="0" u="none" strike="noStrike" cap="none" dirty="0">
                <a:solidFill>
                  <a:schemeClr val="dk1"/>
                </a:solidFill>
                <a:latin typeface="Calibri"/>
                <a:ea typeface="Trebuchet MS"/>
                <a:cs typeface="Calibri"/>
                <a:sym typeface="Trebuchet MS"/>
              </a:rPr>
              <a:t>primero que debemos hacer es saber interpretar la placa característica del motor.</a:t>
            </a:r>
            <a:endParaRPr sz="1700" b="0" i="0" u="none" strike="noStrike" cap="none" dirty="0">
              <a:solidFill>
                <a:srgbClr val="000000"/>
              </a:solidFill>
              <a:latin typeface="Calibri"/>
              <a:cs typeface="Calibri"/>
              <a:sym typeface="Arial"/>
            </a:endParaRPr>
          </a:p>
          <a:p>
            <a:pPr marL="114300" marR="0" lvl="0" algn="l" rtl="0">
              <a:spcBef>
                <a:spcPts val="0"/>
              </a:spcBef>
              <a:spcAft>
                <a:spcPts val="0"/>
              </a:spcAft>
              <a:buClr>
                <a:schemeClr val="dk1"/>
              </a:buClr>
              <a:buSzPts val="1800"/>
            </a:pPr>
            <a:endParaRPr sz="1600" b="0" i="0" u="none" strike="noStrike" cap="none" dirty="0">
              <a:solidFill>
                <a:schemeClr val="dk1"/>
              </a:solidFill>
              <a:latin typeface="Calibri"/>
              <a:ea typeface="Trebuchet MS"/>
              <a:cs typeface="Calibri"/>
              <a:sym typeface="Trebuchet MS"/>
            </a:endParaRPr>
          </a:p>
        </p:txBody>
      </p:sp>
      <p:graphicFrame>
        <p:nvGraphicFramePr>
          <p:cNvPr id="11" name="Google Shape;393;p25"/>
          <p:cNvGraphicFramePr/>
          <p:nvPr>
            <p:extLst>
              <p:ext uri="{D42A27DB-BD31-4B8C-83A1-F6EECF244321}">
                <p14:modId xmlns:p14="http://schemas.microsoft.com/office/powerpoint/2010/main" val="3339047983"/>
              </p:ext>
            </p:extLst>
          </p:nvPr>
        </p:nvGraphicFramePr>
        <p:xfrm>
          <a:off x="555943" y="5972328"/>
          <a:ext cx="8596250" cy="665325"/>
        </p:xfrm>
        <a:graphic>
          <a:graphicData uri="http://schemas.openxmlformats.org/drawingml/2006/table">
            <a:tbl>
              <a:tblPr>
                <a:noFill/>
              </a:tblPr>
              <a:tblGrid>
                <a:gridCol w="838525"/>
                <a:gridCol w="838525"/>
                <a:gridCol w="1122550"/>
                <a:gridCol w="1081975"/>
                <a:gridCol w="673525"/>
                <a:gridCol w="673525"/>
                <a:gridCol w="673525"/>
                <a:gridCol w="673525"/>
                <a:gridCol w="673525"/>
                <a:gridCol w="673525"/>
                <a:gridCol w="673525"/>
              </a:tblGrid>
              <a:tr h="171700">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Codigo</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Área</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Nombre</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Número serie</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gridSpan="7">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Caracteristicas</a:t>
                      </a:r>
                      <a:endParaRPr sz="1400" u="none" strike="noStrike" cap="none"/>
                    </a:p>
                  </a:txBody>
                  <a:tcPr marL="7150" marR="7150" marT="715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2192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Calibri"/>
                        <a:buNone/>
                      </a:pPr>
                      <a:endParaRPr sz="1000" b="0" i="0" u="none" strike="noStrike" cap="none">
                        <a:solidFill>
                          <a:srgbClr val="000000"/>
                        </a:solidFill>
                        <a:latin typeface="Calibri"/>
                        <a:ea typeface="Calibri"/>
                        <a:cs typeface="Calibri"/>
                        <a:sym typeface="Calibri"/>
                      </a:endParaRPr>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potencia (kW)</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voltaje (V)</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corriente (A)</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FP</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RPM</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conexión</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r>
              <a:tr h="171700">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M3F010</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Patio 1</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Motor trifásico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Genérico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Genérico</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15</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400 Y/230 D</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29 Y/50 D</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0,9</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2910</a:t>
                      </a:r>
                      <a:endParaRPr sz="1400" u="none" strike="noStrike" cap="none"/>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D/Y</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cxnSp>
        <p:nvCxnSpPr>
          <p:cNvPr id="16" name="Google Shape;394;p25"/>
          <p:cNvCxnSpPr/>
          <p:nvPr/>
        </p:nvCxnSpPr>
        <p:spPr>
          <a:xfrm>
            <a:off x="660365" y="4538134"/>
            <a:ext cx="0" cy="2023535"/>
          </a:xfrm>
          <a:prstGeom prst="straightConnector1">
            <a:avLst/>
          </a:prstGeom>
          <a:noFill/>
          <a:ln w="12700" cap="rnd" cmpd="sng">
            <a:solidFill>
              <a:srgbClr val="C73E32"/>
            </a:solidFill>
            <a:prstDash val="solid"/>
            <a:round/>
            <a:headEnd type="none" w="sm" len="sm"/>
            <a:tailEnd type="oval" w="med" len="med"/>
          </a:ln>
        </p:spPr>
      </p:cxnSp>
      <p:cxnSp>
        <p:nvCxnSpPr>
          <p:cNvPr id="33" name="Google Shape;394;p25"/>
          <p:cNvCxnSpPr/>
          <p:nvPr/>
        </p:nvCxnSpPr>
        <p:spPr>
          <a:xfrm>
            <a:off x="2116560" y="4555067"/>
            <a:ext cx="0" cy="2023535"/>
          </a:xfrm>
          <a:prstGeom prst="straightConnector1">
            <a:avLst/>
          </a:prstGeom>
          <a:noFill/>
          <a:ln w="12700" cap="rnd" cmpd="sng">
            <a:solidFill>
              <a:srgbClr val="C73E32"/>
            </a:solidFill>
            <a:prstDash val="solid"/>
            <a:round/>
            <a:headEnd type="none" w="sm" len="sm"/>
            <a:tailEnd type="oval" w="med" len="med"/>
          </a:ln>
        </p:spPr>
      </p:cxnSp>
      <p:cxnSp>
        <p:nvCxnSpPr>
          <p:cNvPr id="34" name="Google Shape;394;p25"/>
          <p:cNvCxnSpPr/>
          <p:nvPr/>
        </p:nvCxnSpPr>
        <p:spPr>
          <a:xfrm>
            <a:off x="668843" y="4538129"/>
            <a:ext cx="245507" cy="4"/>
          </a:xfrm>
          <a:prstGeom prst="straightConnector1">
            <a:avLst/>
          </a:prstGeom>
          <a:noFill/>
          <a:ln w="12700" cap="rnd" cmpd="sng">
            <a:solidFill>
              <a:srgbClr val="C73E32"/>
            </a:solidFill>
            <a:prstDash val="solid"/>
            <a:round/>
            <a:headEnd type="none" w="sm" len="sm"/>
            <a:tailEnd type="none" w="med" len="med"/>
          </a:ln>
        </p:spPr>
      </p:cxnSp>
      <p:cxnSp>
        <p:nvCxnSpPr>
          <p:cNvPr id="37" name="Google Shape;394;p25"/>
          <p:cNvCxnSpPr/>
          <p:nvPr/>
        </p:nvCxnSpPr>
        <p:spPr>
          <a:xfrm>
            <a:off x="2116572" y="4555063"/>
            <a:ext cx="245507" cy="4"/>
          </a:xfrm>
          <a:prstGeom prst="straightConnector1">
            <a:avLst/>
          </a:prstGeom>
          <a:noFill/>
          <a:ln w="12700" cap="rnd" cmpd="sng">
            <a:solidFill>
              <a:srgbClr val="C73E32"/>
            </a:solidFill>
            <a:prstDash val="solid"/>
            <a:round/>
            <a:headEnd type="none" w="sm" len="sm"/>
            <a:tailEnd type="none" w="med" len="med"/>
          </a:ln>
        </p:spPr>
      </p:cxnSp>
      <p:sp>
        <p:nvSpPr>
          <p:cNvPr id="13" name="Google Shape;395;p25"/>
          <p:cNvSpPr txBox="1"/>
          <p:nvPr/>
        </p:nvSpPr>
        <p:spPr>
          <a:xfrm>
            <a:off x="833251" y="3966530"/>
            <a:ext cx="1071646" cy="1277232"/>
          </a:xfrm>
          <a:prstGeom prst="rect">
            <a:avLst/>
          </a:prstGeom>
          <a:solidFill>
            <a:schemeClr val="bg1"/>
          </a:solidFill>
          <a:ln w="3175" cmpd="sng">
            <a:solidFill>
              <a:srgbClr val="C73E32"/>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CL" sz="1100" b="0" i="0" u="none" strike="noStrike" cap="none" dirty="0">
                <a:solidFill>
                  <a:schemeClr val="dk1"/>
                </a:solidFill>
                <a:latin typeface="Calibri"/>
                <a:ea typeface="Trebuchet MS"/>
                <a:cs typeface="Calibri"/>
                <a:sym typeface="Trebuchet MS"/>
              </a:rPr>
              <a:t>Este código indica que es un motor trifásico (M3F) y que este es el elemento 10 de motores </a:t>
            </a:r>
            <a:r>
              <a:rPr lang="es-CL" sz="1100" b="0" i="0" u="none" strike="noStrike" cap="none" dirty="0" smtClean="0">
                <a:solidFill>
                  <a:schemeClr val="dk1"/>
                </a:solidFill>
                <a:latin typeface="Calibri"/>
                <a:ea typeface="Trebuchet MS"/>
                <a:cs typeface="Calibri"/>
                <a:sym typeface="Trebuchet MS"/>
              </a:rPr>
              <a:t>3f.</a:t>
            </a:r>
            <a:endParaRPr sz="1100" b="0" i="0" u="none" strike="noStrike" cap="none" dirty="0">
              <a:solidFill>
                <a:srgbClr val="000000"/>
              </a:solidFill>
              <a:latin typeface="Calibri"/>
              <a:cs typeface="Calibri"/>
              <a:sym typeface="Arial"/>
            </a:endParaRPr>
          </a:p>
        </p:txBody>
      </p:sp>
      <p:sp>
        <p:nvSpPr>
          <p:cNvPr id="15" name="Google Shape;397;p25"/>
          <p:cNvSpPr txBox="1"/>
          <p:nvPr/>
        </p:nvSpPr>
        <p:spPr>
          <a:xfrm>
            <a:off x="2325025" y="4170327"/>
            <a:ext cx="1052991" cy="938678"/>
          </a:xfrm>
          <a:prstGeom prst="rect">
            <a:avLst/>
          </a:prstGeom>
          <a:solidFill>
            <a:schemeClr val="bg1"/>
          </a:solidFill>
          <a:ln w="3175" cmpd="sng">
            <a:solidFill>
              <a:srgbClr val="C73E32"/>
            </a:solidFill>
          </a:ln>
        </p:spPr>
        <p:txBody>
          <a:bodyPr spcFirstLastPara="1" wrap="square" lIns="91425" tIns="45700" rIns="91425" bIns="45700" anchor="t" anchorCtr="0">
            <a:spAutoFit/>
          </a:bodyPr>
          <a:lstStyle/>
          <a:p>
            <a:pPr>
              <a:buSzPts val="1100"/>
            </a:pPr>
            <a:r>
              <a:rPr lang="es-CL" sz="1100" dirty="0">
                <a:solidFill>
                  <a:schemeClr val="dk1"/>
                </a:solidFill>
                <a:latin typeface="Calibri"/>
                <a:ea typeface="Trebuchet MS"/>
                <a:cs typeface="Calibri"/>
                <a:sym typeface="Trebuchet MS"/>
              </a:rPr>
              <a:t>Indica la localización del equipo al interior de la </a:t>
            </a:r>
            <a:r>
              <a:rPr lang="es-CL" sz="1100" dirty="0" smtClean="0">
                <a:solidFill>
                  <a:schemeClr val="dk1"/>
                </a:solidFill>
                <a:latin typeface="Calibri"/>
                <a:ea typeface="Trebuchet MS"/>
                <a:cs typeface="Calibri"/>
                <a:sym typeface="Trebuchet MS"/>
              </a:rPr>
              <a:t>empresa.</a:t>
            </a:r>
            <a:endParaRPr sz="1100" dirty="0">
              <a:solidFill>
                <a:schemeClr val="dk1"/>
              </a:solidFill>
              <a:latin typeface="Calibri"/>
              <a:ea typeface="Trebuchet MS"/>
              <a:cs typeface="Calibri"/>
            </a:endParaRPr>
          </a:p>
        </p:txBody>
      </p:sp>
    </p:spTree>
    <p:extLst>
      <p:ext uri="{BB962C8B-B14F-4D97-AF65-F5344CB8AC3E}">
        <p14:creationId xmlns:p14="http://schemas.microsoft.com/office/powerpoint/2010/main" val="3535053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graphicFrame>
        <p:nvGraphicFramePr>
          <p:cNvPr id="11" name="Google Shape;393;p25"/>
          <p:cNvGraphicFramePr/>
          <p:nvPr>
            <p:extLst>
              <p:ext uri="{D42A27DB-BD31-4B8C-83A1-F6EECF244321}">
                <p14:modId xmlns:p14="http://schemas.microsoft.com/office/powerpoint/2010/main" val="3105715408"/>
              </p:ext>
            </p:extLst>
          </p:nvPr>
        </p:nvGraphicFramePr>
        <p:xfrm>
          <a:off x="644843" y="2886228"/>
          <a:ext cx="8596250" cy="994119"/>
        </p:xfrm>
        <a:graphic>
          <a:graphicData uri="http://schemas.openxmlformats.org/drawingml/2006/table">
            <a:tbl>
              <a:tblPr>
                <a:noFill/>
              </a:tblPr>
              <a:tblGrid>
                <a:gridCol w="838525"/>
                <a:gridCol w="838525"/>
                <a:gridCol w="1122550"/>
                <a:gridCol w="1081975"/>
                <a:gridCol w="673525"/>
                <a:gridCol w="673525"/>
                <a:gridCol w="673525"/>
                <a:gridCol w="673525"/>
                <a:gridCol w="673525"/>
                <a:gridCol w="673525"/>
                <a:gridCol w="673525"/>
              </a:tblGrid>
              <a:tr h="250672">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1" i="0" u="none" strike="noStrike" cap="none" dirty="0">
                          <a:solidFill>
                            <a:srgbClr val="000000"/>
                          </a:solidFill>
                          <a:latin typeface="Calibri"/>
                          <a:ea typeface="Calibri"/>
                          <a:cs typeface="Calibri"/>
                          <a:sym typeface="Calibri"/>
                        </a:rPr>
                        <a:t>Codigo</a:t>
                      </a:r>
                      <a:endParaRPr sz="1400" b="1"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1" i="0" u="none" strike="noStrike" cap="none" dirty="0">
                          <a:solidFill>
                            <a:srgbClr val="000000"/>
                          </a:solidFill>
                          <a:latin typeface="Calibri"/>
                          <a:ea typeface="Calibri"/>
                          <a:cs typeface="Calibri"/>
                          <a:sym typeface="Calibri"/>
                        </a:rPr>
                        <a:t>Área</a:t>
                      </a:r>
                      <a:endParaRPr sz="1400" b="1" u="none" strike="noStrike" cap="none" dirty="0"/>
                    </a:p>
                  </a:txBody>
                  <a:tcPr marL="36000" marR="36000" marT="54000" marB="93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1" i="0" u="none" strike="noStrike" cap="none" dirty="0">
                          <a:solidFill>
                            <a:srgbClr val="000000"/>
                          </a:solidFill>
                          <a:latin typeface="Calibri"/>
                          <a:ea typeface="Calibri"/>
                          <a:cs typeface="Calibri"/>
                          <a:sym typeface="Calibri"/>
                        </a:rPr>
                        <a:t>Nombre</a:t>
                      </a:r>
                      <a:endParaRPr sz="1400" b="1"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1" i="0" u="none" strike="noStrike" cap="none" dirty="0">
                          <a:solidFill>
                            <a:srgbClr val="000000"/>
                          </a:solidFill>
                          <a:latin typeface="Calibri"/>
                          <a:ea typeface="Calibri"/>
                          <a:cs typeface="Calibri"/>
                          <a:sym typeface="Calibri"/>
                        </a:rPr>
                        <a:t>Número serie</a:t>
                      </a:r>
                      <a:endParaRPr sz="1400" b="1"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gridSpan="7">
                  <a:txBody>
                    <a:bodyPr/>
                    <a:lstStyle/>
                    <a:p>
                      <a:pPr marL="0" marR="0" lvl="0" indent="0" algn="ctr" rtl="0">
                        <a:lnSpc>
                          <a:spcPct val="100000"/>
                        </a:lnSpc>
                        <a:spcBef>
                          <a:spcPts val="0"/>
                        </a:spcBef>
                        <a:spcAft>
                          <a:spcPts val="0"/>
                        </a:spcAft>
                        <a:buClr>
                          <a:srgbClr val="000000"/>
                        </a:buClr>
                        <a:buSzPts val="1000"/>
                        <a:buFont typeface="Arial"/>
                        <a:buNone/>
                      </a:pPr>
                      <a:r>
                        <a:rPr lang="es-CL" sz="1000" b="1" i="0" u="none" strike="noStrike" cap="none" dirty="0" smtClean="0">
                          <a:solidFill>
                            <a:srgbClr val="000000"/>
                          </a:solidFill>
                          <a:latin typeface="Calibri"/>
                          <a:ea typeface="Calibri"/>
                          <a:cs typeface="Calibri"/>
                          <a:sym typeface="Calibri"/>
                        </a:rPr>
                        <a:t>Caracteristicas</a:t>
                      </a:r>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2192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Calibri"/>
                        <a:buNone/>
                      </a:pPr>
                      <a:endParaRPr sz="1000" b="0" i="0" u="none" strike="noStrike" cap="none" dirty="0">
                        <a:solidFill>
                          <a:srgbClr val="000000"/>
                        </a:solidFill>
                        <a:latin typeface="Calibri"/>
                        <a:ea typeface="Calibri"/>
                        <a:cs typeface="Calibri"/>
                        <a:sym typeface="Calibri"/>
                      </a:endParaRPr>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potencia (kW)</a:t>
                      </a:r>
                      <a:endParaRPr sz="1400" u="none" strike="noStrike" cap="none" dirty="0"/>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voltaje (V)</a:t>
                      </a:r>
                      <a:endParaRPr sz="1400" u="none" strike="noStrike" cap="none" dirty="0"/>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corriente (A)</a:t>
                      </a:r>
                      <a:endParaRPr sz="1400" u="none" strike="noStrike" cap="none"/>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FP</a:t>
                      </a:r>
                      <a:endParaRPr sz="1400" u="none" strike="noStrike" cap="none" dirty="0"/>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RPM</a:t>
                      </a:r>
                      <a:endParaRPr sz="1400" u="none" strike="noStrike" cap="none" dirty="0"/>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conexión</a:t>
                      </a:r>
                      <a:endParaRPr sz="1400" u="none" strike="noStrike" cap="none" dirty="0"/>
                    </a:p>
                  </a:txBody>
                  <a:tcPr marL="7150" marR="7150" marT="36000" marB="36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r>
              <a:tr h="366647">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M3F010</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Patio 1</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Motor trifásico</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Genérico</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Genérico</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15</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400 Y/230 D</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29 Y/50 D</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0,9</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2910</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D/Y</a:t>
                      </a:r>
                      <a:endParaRPr sz="1400" u="none" strike="noStrike" cap="none" dirty="0"/>
                    </a:p>
                  </a:txBody>
                  <a:tcPr marL="7150" marR="7150" marT="715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2" name="Rectángulo 1"/>
          <p:cNvSpPr/>
          <p:nvPr/>
        </p:nvSpPr>
        <p:spPr>
          <a:xfrm>
            <a:off x="482600" y="2289183"/>
            <a:ext cx="8694738" cy="375744"/>
          </a:xfrm>
          <a:prstGeom prst="rect">
            <a:avLst/>
          </a:prstGeom>
        </p:spPr>
        <p:txBody>
          <a:bodyPr wrap="square">
            <a:spAutoFit/>
          </a:bodyPr>
          <a:lstStyle/>
          <a:p>
            <a:pPr lvl="0">
              <a:lnSpc>
                <a:spcPct val="110000"/>
              </a:lnSpc>
              <a:buClr>
                <a:schemeClr val="dk1"/>
              </a:buClr>
              <a:buSzPts val="1800"/>
            </a:pPr>
            <a:r>
              <a:rPr lang="es-ES_tradnl" sz="1700" b="1" dirty="0">
                <a:solidFill>
                  <a:srgbClr val="29754D"/>
                </a:solidFill>
                <a:latin typeface="Calibri"/>
                <a:ea typeface="Trebuchet MS"/>
                <a:cs typeface="Calibri"/>
                <a:sym typeface="Trebuchet MS"/>
              </a:rPr>
              <a:t>1</a:t>
            </a:r>
            <a:r>
              <a:rPr lang="es-ES_tradnl" sz="1700" b="1" dirty="0" smtClean="0">
                <a:solidFill>
                  <a:srgbClr val="29754D"/>
                </a:solidFill>
                <a:latin typeface="Calibri"/>
                <a:ea typeface="Trebuchet MS"/>
                <a:cs typeface="Calibri"/>
                <a:sym typeface="Trebuchet MS"/>
              </a:rPr>
              <a:t>. </a:t>
            </a:r>
            <a:r>
              <a:rPr lang="es-ES_tradnl" sz="1700" dirty="0" smtClean="0">
                <a:solidFill>
                  <a:schemeClr val="dk1"/>
                </a:solidFill>
                <a:latin typeface="Calibri"/>
                <a:ea typeface="Trebuchet MS"/>
                <a:cs typeface="Calibri"/>
                <a:sym typeface="Trebuchet MS"/>
              </a:rPr>
              <a:t>Podríamos </a:t>
            </a:r>
            <a:r>
              <a:rPr lang="es-ES_tradnl" sz="1700" dirty="0">
                <a:solidFill>
                  <a:schemeClr val="dk1"/>
                </a:solidFill>
                <a:latin typeface="Calibri"/>
                <a:ea typeface="Trebuchet MS"/>
                <a:cs typeface="Calibri"/>
                <a:sym typeface="Trebuchet MS"/>
              </a:rPr>
              <a:t>decir que estas vendrían siendo las características básicas para registrar un motor.</a:t>
            </a:r>
            <a:endParaRPr lang="es-ES_tradnl" sz="1700" dirty="0">
              <a:latin typeface="Calibri"/>
              <a:cs typeface="Calibri"/>
            </a:endParaRPr>
          </a:p>
        </p:txBody>
      </p:sp>
      <p:sp>
        <p:nvSpPr>
          <p:cNvPr id="3" name="Rectángulo 2"/>
          <p:cNvSpPr/>
          <p:nvPr/>
        </p:nvSpPr>
        <p:spPr>
          <a:xfrm>
            <a:off x="508000" y="4119352"/>
            <a:ext cx="8415338" cy="1260858"/>
          </a:xfrm>
          <a:prstGeom prst="rect">
            <a:avLst/>
          </a:prstGeom>
        </p:spPr>
        <p:txBody>
          <a:bodyPr wrap="square">
            <a:spAutoFit/>
          </a:bodyPr>
          <a:lstStyle/>
          <a:p>
            <a:pPr marL="176400" indent="-176400">
              <a:lnSpc>
                <a:spcPct val="110000"/>
              </a:lnSpc>
              <a:buClr>
                <a:schemeClr val="dk1"/>
              </a:buClr>
              <a:buSzPts val="1800"/>
              <a:buFont typeface="Arial"/>
              <a:buChar char="•"/>
            </a:pPr>
            <a:r>
              <a:rPr lang="es-ES_tradnl" sz="1700" dirty="0">
                <a:solidFill>
                  <a:schemeClr val="dk1"/>
                </a:solidFill>
                <a:latin typeface="Calibri"/>
                <a:ea typeface="Trebuchet MS"/>
                <a:cs typeface="Calibri"/>
                <a:sym typeface="Trebuchet MS"/>
              </a:rPr>
              <a:t>Dependiendo del nivel de detalle que se desea tener en el inventario se pueden agregar otras características como por ejemplo si se trata de un motor CA o un motor CC o un motor asimétrico o jaula de ardilla o imanes permanentes, etc. </a:t>
            </a:r>
            <a:endParaRPr lang="es-ES_tradnl" sz="1700" dirty="0">
              <a:solidFill>
                <a:schemeClr val="dk1"/>
              </a:solidFill>
              <a:latin typeface="Calibri"/>
              <a:ea typeface="Trebuchet MS"/>
              <a:cs typeface="Calibri"/>
            </a:endParaRPr>
          </a:p>
          <a:p>
            <a:pPr marL="285750" lvl="0" indent="-171450">
              <a:lnSpc>
                <a:spcPct val="150000"/>
              </a:lnSpc>
              <a:buClr>
                <a:schemeClr val="dk1"/>
              </a:buClr>
              <a:buSzPts val="1800"/>
            </a:pPr>
            <a:endParaRPr lang="es-ES_tradnl" dirty="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81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6" name="Google Shape;410;p27"/>
          <p:cNvSpPr txBox="1"/>
          <p:nvPr/>
        </p:nvSpPr>
        <p:spPr>
          <a:xfrm>
            <a:off x="515067" y="2165328"/>
            <a:ext cx="8133633" cy="7337353"/>
          </a:xfrm>
          <a:prstGeom prst="rect">
            <a:avLst/>
          </a:prstGeom>
          <a:noFill/>
          <a:ln>
            <a:noFill/>
          </a:ln>
        </p:spPr>
        <p:txBody>
          <a:bodyPr spcFirstLastPara="1" wrap="square" lIns="91425" tIns="45700" rIns="91425" bIns="45700" anchor="t" anchorCtr="0">
            <a:spAutoFit/>
          </a:bodyPr>
          <a:lstStyle/>
          <a:p>
            <a:pPr marL="198000" marR="0" lvl="0" indent="-198000" rtl="0">
              <a:lnSpc>
                <a:spcPct val="110000"/>
              </a:lnSpc>
              <a:spcBef>
                <a:spcPts val="0"/>
              </a:spcBef>
              <a:spcAft>
                <a:spcPts val="0"/>
              </a:spcAft>
              <a:buClr>
                <a:srgbClr val="29754D"/>
              </a:buClr>
              <a:buSzPct val="100000"/>
              <a:buFont typeface="+mj-lt"/>
              <a:buAutoNum type="arabicPeriod" startAt="2"/>
            </a:pPr>
            <a:r>
              <a:rPr lang="es-CL" sz="1700" b="0" i="0" u="none" strike="noStrike" cap="none" dirty="0" smtClean="0">
                <a:solidFill>
                  <a:schemeClr val="tx1"/>
                </a:solidFill>
                <a:latin typeface="Calibri"/>
                <a:ea typeface="Trebuchet MS"/>
                <a:cs typeface="Calibri"/>
                <a:sym typeface="Trebuchet MS"/>
              </a:rPr>
              <a:t>En </a:t>
            </a:r>
            <a:r>
              <a:rPr lang="es-CL" sz="1700" b="0" i="0" u="none" strike="noStrike" cap="none" dirty="0">
                <a:solidFill>
                  <a:schemeClr val="tx1"/>
                </a:solidFill>
                <a:latin typeface="Calibri"/>
                <a:ea typeface="Trebuchet MS"/>
                <a:cs typeface="Calibri"/>
                <a:sym typeface="Trebuchet MS"/>
              </a:rPr>
              <a:t>nuestro ejemplo supondremos tener tres tipos de prioridades </a:t>
            </a:r>
            <a:r>
              <a:rPr lang="es-CL" sz="1700" b="1" i="0" u="none" strike="noStrike" cap="none" dirty="0">
                <a:solidFill>
                  <a:schemeClr val="tx1"/>
                </a:solidFill>
                <a:latin typeface="Calibri"/>
                <a:ea typeface="Trebuchet MS"/>
                <a:cs typeface="Calibri"/>
                <a:sym typeface="Trebuchet MS"/>
              </a:rPr>
              <a:t>baja</a:t>
            </a:r>
            <a:r>
              <a:rPr lang="es-CL" sz="1700" b="0" i="0" u="none" strike="noStrike" cap="none" dirty="0">
                <a:solidFill>
                  <a:schemeClr val="tx1"/>
                </a:solidFill>
                <a:latin typeface="Calibri"/>
                <a:ea typeface="Trebuchet MS"/>
                <a:cs typeface="Calibri"/>
                <a:sym typeface="Trebuchet MS"/>
              </a:rPr>
              <a:t> – </a:t>
            </a:r>
            <a:r>
              <a:rPr lang="es-CL" sz="1700" b="1" i="0" u="none" strike="noStrike" cap="none" dirty="0">
                <a:solidFill>
                  <a:schemeClr val="tx1"/>
                </a:solidFill>
                <a:latin typeface="Calibri"/>
                <a:ea typeface="Trebuchet MS"/>
                <a:cs typeface="Calibri"/>
                <a:sym typeface="Trebuchet MS"/>
              </a:rPr>
              <a:t>medi</a:t>
            </a:r>
            <a:r>
              <a:rPr lang="es-CL" sz="1700" b="0" i="0" u="none" strike="noStrike" cap="none" dirty="0">
                <a:solidFill>
                  <a:schemeClr val="tx1"/>
                </a:solidFill>
                <a:latin typeface="Calibri"/>
                <a:ea typeface="Trebuchet MS"/>
                <a:cs typeface="Calibri"/>
                <a:sym typeface="Trebuchet MS"/>
              </a:rPr>
              <a:t>a – </a:t>
            </a:r>
            <a:r>
              <a:rPr lang="es-CL" sz="1700" b="1" i="0" u="none" strike="noStrike" cap="none" dirty="0">
                <a:solidFill>
                  <a:schemeClr val="tx1"/>
                </a:solidFill>
                <a:latin typeface="Calibri"/>
                <a:ea typeface="Trebuchet MS"/>
                <a:cs typeface="Calibri"/>
                <a:sym typeface="Trebuchet MS"/>
              </a:rPr>
              <a:t>alta</a:t>
            </a:r>
            <a:r>
              <a:rPr lang="es-CL" sz="1700" b="0" i="0" u="none" strike="noStrike" cap="none" dirty="0">
                <a:solidFill>
                  <a:schemeClr val="tx1"/>
                </a:solidFill>
                <a:latin typeface="Calibri"/>
                <a:ea typeface="Trebuchet MS"/>
                <a:cs typeface="Calibri"/>
                <a:sym typeface="Trebuchet MS"/>
              </a:rPr>
              <a:t>. Cada prioridad </a:t>
            </a:r>
            <a:r>
              <a:rPr lang="es-CL" sz="1700" b="0" i="0" u="none" strike="noStrike" cap="none" dirty="0" smtClean="0">
                <a:solidFill>
                  <a:schemeClr val="tx1"/>
                </a:solidFill>
                <a:latin typeface="Calibri"/>
                <a:ea typeface="Trebuchet MS"/>
                <a:cs typeface="Calibri"/>
                <a:sym typeface="Trebuchet MS"/>
              </a:rPr>
              <a:t>determinará diferentes factores como por ejemplo el número de repuestos a considerar, las HH que se invertirá en la mantención o la frecuencia con que se mantendrá el equipo.</a:t>
            </a:r>
            <a:endParaRPr sz="1700" b="0" i="0" u="none" strike="noStrike" cap="none" dirty="0">
              <a:solidFill>
                <a:schemeClr val="tx1"/>
              </a:solidFill>
              <a:latin typeface="Calibri"/>
              <a:cs typeface="Calibri"/>
              <a:sym typeface="Arial"/>
            </a:endParaRPr>
          </a:p>
          <a:p>
            <a:pPr marR="0" lvl="0" rtl="0">
              <a:lnSpc>
                <a:spcPct val="110000"/>
              </a:lnSpc>
              <a:spcBef>
                <a:spcPts val="0"/>
              </a:spcBef>
              <a:spcAft>
                <a:spcPts val="0"/>
              </a:spcAft>
              <a:buClr>
                <a:schemeClr val="dk1"/>
              </a:buClr>
              <a:buSzPct val="100000"/>
            </a:pPr>
            <a:endParaRPr sz="1800" b="0" i="0" u="none" strike="noStrike" cap="none" dirty="0">
              <a:solidFill>
                <a:schemeClr val="dk1"/>
              </a:solidFill>
              <a:latin typeface="Calibri"/>
              <a:ea typeface="Trebuchet MS"/>
              <a:cs typeface="Calibri"/>
              <a:sym typeface="Trebuchet MS"/>
            </a:endParaRPr>
          </a:p>
          <a:p>
            <a:pPr marR="0" lvl="0" rtl="0">
              <a:lnSpc>
                <a:spcPct val="110000"/>
              </a:lnSpc>
              <a:spcBef>
                <a:spcPts val="0"/>
              </a:spcBef>
              <a:spcAft>
                <a:spcPts val="0"/>
              </a:spcAft>
              <a:buClr>
                <a:schemeClr val="dk1"/>
              </a:buClr>
              <a:buSzPct val="100000"/>
            </a:pPr>
            <a:endParaRPr sz="1800" b="0" i="0" u="none" strike="noStrike" cap="none" dirty="0">
              <a:solidFill>
                <a:schemeClr val="dk1"/>
              </a:solidFill>
              <a:latin typeface="Calibri"/>
              <a:ea typeface="Trebuchet MS"/>
              <a:cs typeface="Calibri"/>
              <a:sym typeface="Trebuchet MS"/>
            </a:endParaRPr>
          </a:p>
          <a:p>
            <a:pPr marR="0" lvl="0" rtl="0">
              <a:lnSpc>
                <a:spcPct val="110000"/>
              </a:lnSpc>
              <a:spcBef>
                <a:spcPts val="0"/>
              </a:spcBef>
              <a:spcAft>
                <a:spcPts val="0"/>
              </a:spcAft>
              <a:buClr>
                <a:schemeClr val="dk1"/>
              </a:buClr>
              <a:buSzPct val="100000"/>
            </a:pPr>
            <a:endParaRPr sz="1800" b="0" i="0" u="none" strike="noStrike" cap="none" dirty="0">
              <a:solidFill>
                <a:schemeClr val="dk1"/>
              </a:solidFill>
              <a:latin typeface="Calibri"/>
              <a:ea typeface="Trebuchet MS"/>
              <a:cs typeface="Calibri"/>
              <a:sym typeface="Trebuchet MS"/>
            </a:endParaRPr>
          </a:p>
          <a:p>
            <a:pPr marR="0" lvl="0" rtl="0">
              <a:lnSpc>
                <a:spcPct val="110000"/>
              </a:lnSpc>
              <a:spcBef>
                <a:spcPts val="0"/>
              </a:spcBef>
              <a:spcAft>
                <a:spcPts val="0"/>
              </a:spcAft>
              <a:buClr>
                <a:srgbClr val="000000"/>
              </a:buClr>
              <a:buSzPct val="100000"/>
            </a:pPr>
            <a:endParaRPr lang="es-ES_tradnl" sz="1800" b="0" i="0" u="none" strike="noStrike" cap="none" dirty="0" smtClean="0">
              <a:solidFill>
                <a:schemeClr val="dk1"/>
              </a:solidFill>
              <a:latin typeface="Calibri"/>
              <a:ea typeface="Trebuchet MS"/>
              <a:cs typeface="Calibri"/>
              <a:sym typeface="Trebuchet MS"/>
            </a:endParaRPr>
          </a:p>
          <a:p>
            <a:pPr marR="0" lvl="0" rtl="0">
              <a:lnSpc>
                <a:spcPct val="110000"/>
              </a:lnSpc>
              <a:spcBef>
                <a:spcPts val="0"/>
              </a:spcBef>
              <a:spcAft>
                <a:spcPts val="0"/>
              </a:spcAft>
              <a:buClr>
                <a:srgbClr val="000000"/>
              </a:buClr>
              <a:buSzPct val="100000"/>
            </a:pPr>
            <a:endParaRPr lang="es-ES_tradnl" sz="1800" b="0" i="0" u="none" strike="noStrike" cap="none" dirty="0" smtClean="0">
              <a:solidFill>
                <a:schemeClr val="dk1"/>
              </a:solidFill>
              <a:latin typeface="Calibri"/>
              <a:ea typeface="Trebuchet MS"/>
              <a:cs typeface="Calibri"/>
              <a:sym typeface="Trebuchet MS"/>
            </a:endParaRPr>
          </a:p>
          <a:p>
            <a:pPr marR="0" lvl="0" rtl="0">
              <a:lnSpc>
                <a:spcPct val="110000"/>
              </a:lnSpc>
              <a:spcBef>
                <a:spcPts val="0"/>
              </a:spcBef>
              <a:spcAft>
                <a:spcPts val="0"/>
              </a:spcAft>
              <a:buClr>
                <a:srgbClr val="000000"/>
              </a:buClr>
              <a:buSzPct val="100000"/>
            </a:pPr>
            <a:endParaRPr lang="es-ES_tradnl" sz="1800" dirty="0">
              <a:solidFill>
                <a:schemeClr val="dk1"/>
              </a:solidFill>
              <a:latin typeface="Calibri"/>
              <a:ea typeface="Trebuchet MS"/>
              <a:cs typeface="Calibri"/>
              <a:sym typeface="Trebuchet MS"/>
            </a:endParaRPr>
          </a:p>
          <a:p>
            <a:pPr marR="0" lvl="0" rtl="0">
              <a:lnSpc>
                <a:spcPct val="110000"/>
              </a:lnSpc>
              <a:spcBef>
                <a:spcPts val="0"/>
              </a:spcBef>
              <a:spcAft>
                <a:spcPts val="0"/>
              </a:spcAft>
              <a:buClr>
                <a:srgbClr val="000000"/>
              </a:buClr>
              <a:buSzPct val="100000"/>
            </a:pPr>
            <a:endParaRPr sz="1800" b="0" i="0" u="none" strike="noStrike" cap="none" dirty="0">
              <a:solidFill>
                <a:schemeClr val="dk1"/>
              </a:solidFill>
              <a:latin typeface="Calibri"/>
              <a:ea typeface="Trebuchet MS"/>
              <a:cs typeface="Calibri"/>
              <a:sym typeface="Trebuchet MS"/>
            </a:endParaRPr>
          </a:p>
          <a:p>
            <a:pPr marL="212400" marR="0" lvl="0" indent="-212400" rtl="0">
              <a:lnSpc>
                <a:spcPct val="110000"/>
              </a:lnSpc>
              <a:spcBef>
                <a:spcPts val="0"/>
              </a:spcBef>
              <a:spcAft>
                <a:spcPts val="0"/>
              </a:spcAft>
              <a:buClr>
                <a:schemeClr val="dk1"/>
              </a:buClr>
              <a:buSzPct val="100000"/>
              <a:buFont typeface="Arial"/>
              <a:buChar char="•"/>
            </a:pPr>
            <a:r>
              <a:rPr lang="es-CL" sz="1800" b="0" i="0" u="none" strike="noStrike" cap="none" dirty="0" smtClean="0">
                <a:solidFill>
                  <a:schemeClr val="dk1"/>
                </a:solidFill>
                <a:latin typeface="Calibri"/>
                <a:ea typeface="Trebuchet MS"/>
                <a:cs typeface="Calibri"/>
                <a:sym typeface="Trebuchet MS"/>
              </a:rPr>
              <a:t>En nuestro ejemplo el motor se considerará como un elemento crítico para nuestra empresa por lo cual se dará una prioridad alta. Esto se verá reflejado más adelante al momento de desarrollar nuestra carta Gantt.</a:t>
            </a:r>
            <a:endParaRPr sz="1800" b="0" i="0" u="none" strike="noStrike" cap="none" dirty="0" smtClean="0">
              <a:solidFill>
                <a:srgbClr val="000000"/>
              </a:solidFill>
              <a:latin typeface="Calibri"/>
              <a:cs typeface="Calibri"/>
              <a:sym typeface="Arial"/>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a:p>
            <a:pPr marL="114300" marR="0" lvl="0" rtl="0">
              <a:lnSpc>
                <a:spcPct val="100000"/>
              </a:lnSpc>
              <a:spcBef>
                <a:spcPts val="0"/>
              </a:spcBef>
              <a:spcAft>
                <a:spcPts val="0"/>
              </a:spcAft>
              <a:buClr>
                <a:schemeClr val="dk1"/>
              </a:buClr>
              <a:buSzPts val="1800"/>
            </a:pPr>
            <a:endParaRPr sz="1800" b="0" i="0" u="none" strike="noStrike" cap="none" dirty="0">
              <a:solidFill>
                <a:schemeClr val="dk1"/>
              </a:solidFill>
              <a:latin typeface="Calibri"/>
              <a:ea typeface="Trebuchet MS"/>
              <a:cs typeface="Calibri"/>
              <a:sym typeface="Trebuchet MS"/>
            </a:endParaRPr>
          </a:p>
        </p:txBody>
      </p:sp>
      <p:graphicFrame>
        <p:nvGraphicFramePr>
          <p:cNvPr id="8" name="Google Shape;411;p27"/>
          <p:cNvGraphicFramePr/>
          <p:nvPr>
            <p:extLst>
              <p:ext uri="{D42A27DB-BD31-4B8C-83A1-F6EECF244321}">
                <p14:modId xmlns:p14="http://schemas.microsoft.com/office/powerpoint/2010/main" val="3310845371"/>
              </p:ext>
            </p:extLst>
          </p:nvPr>
        </p:nvGraphicFramePr>
        <p:xfrm>
          <a:off x="732223" y="3777380"/>
          <a:ext cx="3731828" cy="1213685"/>
        </p:xfrm>
        <a:graphic>
          <a:graphicData uri="http://schemas.openxmlformats.org/drawingml/2006/table">
            <a:tbl>
              <a:tblPr>
                <a:noFill/>
              </a:tblPr>
              <a:tblGrid>
                <a:gridCol w="3731828"/>
              </a:tblGrid>
              <a:tr h="276850">
                <a:tc>
                  <a:txBody>
                    <a:bodyPr/>
                    <a:lstStyle/>
                    <a:p>
                      <a:pPr marL="0" marR="0" lvl="0" indent="0" algn="ctr" rtl="0">
                        <a:lnSpc>
                          <a:spcPct val="100000"/>
                        </a:lnSpc>
                        <a:spcBef>
                          <a:spcPts val="0"/>
                        </a:spcBef>
                        <a:spcAft>
                          <a:spcPts val="0"/>
                        </a:spcAft>
                        <a:buClr>
                          <a:srgbClr val="000000"/>
                        </a:buClr>
                        <a:buSzPts val="2000"/>
                        <a:buFont typeface="Arial"/>
                        <a:buNone/>
                      </a:pPr>
                      <a:r>
                        <a:rPr lang="es-CL" sz="1700" b="0" i="1" u="none" strike="noStrike" cap="none" dirty="0">
                          <a:solidFill>
                            <a:schemeClr val="tx1">
                              <a:lumMod val="85000"/>
                              <a:lumOff val="15000"/>
                            </a:schemeClr>
                          </a:solidFill>
                          <a:latin typeface="Calibri"/>
                          <a:ea typeface="Calibri"/>
                          <a:cs typeface="Calibri"/>
                          <a:sym typeface="Calibri"/>
                        </a:rPr>
                        <a:t>Prioridad</a:t>
                      </a:r>
                      <a:endParaRPr sz="1700" i="1" u="none" strike="noStrike" cap="none" dirty="0">
                        <a:solidFill>
                          <a:schemeClr val="tx1">
                            <a:lumMod val="85000"/>
                            <a:lumOff val="15000"/>
                          </a:schemeClr>
                        </a:solidFill>
                      </a:endParaRPr>
                    </a:p>
                  </a:txBody>
                  <a:tcPr marL="7625" marR="7625" marT="76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65000"/>
                        <a:lumOff val="35000"/>
                        <a:alpha val="58000"/>
                      </a:schemeClr>
                    </a:solidFill>
                  </a:tcPr>
                </a:tc>
              </a:tr>
              <a:tr h="288875">
                <a:tc>
                  <a:txBody>
                    <a:bodyPr/>
                    <a:lstStyle/>
                    <a:p>
                      <a:pPr marL="0" marR="0" lvl="0" indent="0" algn="ctr" rtl="0">
                        <a:lnSpc>
                          <a:spcPct val="100000"/>
                        </a:lnSpc>
                        <a:spcBef>
                          <a:spcPts val="0"/>
                        </a:spcBef>
                        <a:spcAft>
                          <a:spcPts val="0"/>
                        </a:spcAft>
                        <a:buClr>
                          <a:srgbClr val="000000"/>
                        </a:buClr>
                        <a:buSzPts val="2000"/>
                        <a:buFont typeface="Arial"/>
                        <a:buNone/>
                      </a:pPr>
                      <a:r>
                        <a:rPr lang="es-ES" sz="1800" b="0" i="0" u="none" strike="noStrike" cap="none" dirty="0" smtClean="0">
                          <a:solidFill>
                            <a:schemeClr val="bg1"/>
                          </a:solidFill>
                          <a:latin typeface="Calibri"/>
                          <a:ea typeface="Calibri"/>
                          <a:cs typeface="Calibri"/>
                          <a:sym typeface="Calibri"/>
                        </a:rPr>
                        <a:t>ALTA</a:t>
                      </a:r>
                      <a:endParaRPr lang="es-ES" sz="1800" u="none" strike="noStrike" cap="none" dirty="0">
                        <a:solidFill>
                          <a:schemeClr val="bg1"/>
                        </a:solidFill>
                      </a:endParaRPr>
                    </a:p>
                  </a:txBody>
                  <a:tcPr marL="7625" marR="7625" marT="76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3E32"/>
                    </a:solidFill>
                  </a:tcPr>
                </a:tc>
              </a:tr>
              <a:tr h="288875">
                <a:tc>
                  <a:txBody>
                    <a:bodyPr/>
                    <a:lstStyle/>
                    <a:p>
                      <a:pPr marL="0" marR="0" lvl="0" indent="0" algn="ctr" rtl="0">
                        <a:lnSpc>
                          <a:spcPct val="100000"/>
                        </a:lnSpc>
                        <a:spcBef>
                          <a:spcPts val="0"/>
                        </a:spcBef>
                        <a:spcAft>
                          <a:spcPts val="0"/>
                        </a:spcAft>
                        <a:buClr>
                          <a:srgbClr val="000000"/>
                        </a:buClr>
                        <a:buSzPts val="2000"/>
                        <a:buFont typeface="Arial"/>
                        <a:buNone/>
                      </a:pPr>
                      <a:r>
                        <a:rPr lang="es-ES" sz="1800" b="0" i="0" u="none" strike="noStrike" cap="none" dirty="0" smtClean="0">
                          <a:solidFill>
                            <a:schemeClr val="tx1">
                              <a:lumMod val="65000"/>
                              <a:lumOff val="35000"/>
                            </a:schemeClr>
                          </a:solidFill>
                          <a:latin typeface="Calibri"/>
                          <a:ea typeface="Calibri"/>
                          <a:cs typeface="Calibri"/>
                          <a:sym typeface="Calibri"/>
                        </a:rPr>
                        <a:t>MEDIA</a:t>
                      </a:r>
                      <a:endParaRPr lang="es-ES" sz="1800" u="none" strike="noStrike" cap="none" dirty="0">
                        <a:solidFill>
                          <a:schemeClr val="tx1">
                            <a:lumMod val="65000"/>
                            <a:lumOff val="35000"/>
                          </a:schemeClr>
                        </a:solidFill>
                      </a:endParaRPr>
                    </a:p>
                  </a:txBody>
                  <a:tcPr marL="7625" marR="7625" marT="76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9C"/>
                    </a:solidFill>
                  </a:tcPr>
                </a:tc>
              </a:tr>
              <a:tr h="359085">
                <a:tc>
                  <a:txBody>
                    <a:bodyPr/>
                    <a:lstStyle/>
                    <a:p>
                      <a:pPr marL="0" marR="0" lvl="0" indent="0" algn="ctr" rtl="0">
                        <a:lnSpc>
                          <a:spcPct val="100000"/>
                        </a:lnSpc>
                        <a:spcBef>
                          <a:spcPts val="0"/>
                        </a:spcBef>
                        <a:spcAft>
                          <a:spcPts val="0"/>
                        </a:spcAft>
                        <a:buClr>
                          <a:srgbClr val="000000"/>
                        </a:buClr>
                        <a:buSzPts val="2000"/>
                        <a:buFont typeface="Arial"/>
                        <a:buNone/>
                      </a:pPr>
                      <a:r>
                        <a:rPr lang="es-ES" sz="1800" b="0" i="0" u="none" strike="noStrike" cap="none" dirty="0" smtClean="0">
                          <a:solidFill>
                            <a:srgbClr val="FFFFFF"/>
                          </a:solidFill>
                          <a:latin typeface="Calibri"/>
                          <a:ea typeface="Calibri"/>
                          <a:cs typeface="Calibri"/>
                          <a:sym typeface="Calibri"/>
                        </a:rPr>
                        <a:t>BAJA</a:t>
                      </a:r>
                      <a:endParaRPr lang="es-ES" sz="1800" u="none" strike="noStrike" cap="none" dirty="0">
                        <a:solidFill>
                          <a:srgbClr val="FFFFFF"/>
                        </a:solidFill>
                      </a:endParaRPr>
                    </a:p>
                  </a:txBody>
                  <a:tcPr marL="7625" marR="7625" marT="76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9754D">
                        <a:alpha val="83000"/>
                      </a:srgbClr>
                    </a:solidFill>
                  </a:tcPr>
                </a:tc>
              </a:tr>
            </a:tbl>
          </a:graphicData>
        </a:graphic>
      </p:graphicFrame>
    </p:spTree>
    <p:extLst>
      <p:ext uri="{BB962C8B-B14F-4D97-AF65-F5344CB8AC3E}">
        <p14:creationId xmlns:p14="http://schemas.microsoft.com/office/powerpoint/2010/main" val="96026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01;p3"/>
          <p:cNvSpPr/>
          <p:nvPr/>
        </p:nvSpPr>
        <p:spPr>
          <a:xfrm>
            <a:off x="5054600" y="2349500"/>
            <a:ext cx="4216400" cy="35687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pic>
        <p:nvPicPr>
          <p:cNvPr id="4" name="Google Shape;418;p28" descr="https://sites.google.com/site/279motoreselectricos/_/rsrc/1305041102493/partes-fundamentales-de-un-motor-electrico/Partes%20motor.jpg?height=318&amp;width=400"/>
          <p:cNvPicPr preferRelativeResize="0"/>
          <p:nvPr/>
        </p:nvPicPr>
        <p:blipFill rotWithShape="1">
          <a:blip r:embed="rId2">
            <a:alphaModFix/>
          </a:blip>
          <a:srcRect/>
          <a:stretch/>
        </p:blipFill>
        <p:spPr>
          <a:xfrm>
            <a:off x="5312897" y="2598365"/>
            <a:ext cx="3783931" cy="3010648"/>
          </a:xfrm>
          <a:prstGeom prst="rect">
            <a:avLst/>
          </a:prstGeom>
          <a:noFill/>
          <a:ln>
            <a:noFill/>
          </a:ln>
        </p:spPr>
      </p:pic>
      <p:sp>
        <p:nvSpPr>
          <p:cNvPr id="7" name="Google Shape;417;p28"/>
          <p:cNvSpPr txBox="1"/>
          <p:nvPr/>
        </p:nvSpPr>
        <p:spPr>
          <a:xfrm>
            <a:off x="533400" y="2361208"/>
            <a:ext cx="4533900" cy="2220568"/>
          </a:xfrm>
          <a:prstGeom prst="rect">
            <a:avLst/>
          </a:prstGeom>
          <a:noFill/>
          <a:ln>
            <a:noFill/>
          </a:ln>
        </p:spPr>
        <p:txBody>
          <a:bodyPr spcFirstLastPara="1" wrap="square" lIns="91425" tIns="45700" rIns="91425" bIns="45700" anchor="t" anchorCtr="0">
            <a:spAutoFit/>
          </a:bodyPr>
          <a:lstStyle/>
          <a:p>
            <a:pPr marL="277200" lvl="0" indent="-277200">
              <a:lnSpc>
                <a:spcPct val="110000"/>
              </a:lnSpc>
              <a:buClr>
                <a:srgbClr val="29754D"/>
              </a:buClr>
              <a:buSzPct val="100000"/>
              <a:buFont typeface="+mj-lt"/>
              <a:buAutoNum type="arabicPeriod" startAt="3"/>
            </a:pPr>
            <a:r>
              <a:rPr lang="es-CL" sz="1800" spc="-10" dirty="0" smtClean="0">
                <a:solidFill>
                  <a:schemeClr val="dk1"/>
                </a:solidFill>
                <a:latin typeface="Calibri"/>
                <a:ea typeface="Trebuchet MS"/>
                <a:cs typeface="Calibri"/>
                <a:sym typeface="Trebuchet MS"/>
              </a:rPr>
              <a:t>Para </a:t>
            </a:r>
            <a:r>
              <a:rPr lang="es-CL" sz="1800" spc="-10" dirty="0">
                <a:solidFill>
                  <a:schemeClr val="dk1"/>
                </a:solidFill>
                <a:latin typeface="Calibri"/>
                <a:ea typeface="Trebuchet MS"/>
                <a:cs typeface="Calibri"/>
                <a:sym typeface="Trebuchet MS"/>
              </a:rPr>
              <a:t>el diseño y Planificación de las actividades operativas del MP debemos tener conocimiento sobre cuáles son las partes de un motor eléctrico, cómo funciona, cuáles son sus tipos de falla y que elementos de medición serían necesarios para poder realizar la </a:t>
            </a:r>
            <a:r>
              <a:rPr lang="es-CL" sz="1800" spc="-10" dirty="0" smtClean="0">
                <a:solidFill>
                  <a:schemeClr val="dk1"/>
                </a:solidFill>
                <a:latin typeface="Calibri"/>
                <a:ea typeface="Trebuchet MS"/>
                <a:cs typeface="Calibri"/>
                <a:sym typeface="Trebuchet MS"/>
              </a:rPr>
              <a:t>mantención</a:t>
            </a:r>
            <a:endParaRPr sz="1800" b="0" i="0" u="none" strike="noStrike" cap="none" dirty="0">
              <a:solidFill>
                <a:schemeClr val="dk1"/>
              </a:solidFill>
              <a:latin typeface="Trebuchet MS"/>
              <a:ea typeface="Trebuchet MS"/>
              <a:cs typeface="Trebuchet MS"/>
              <a:sym typeface="Trebuchet MS"/>
            </a:endParaRPr>
          </a:p>
        </p:txBody>
      </p:sp>
      <p:sp>
        <p:nvSpPr>
          <p:cNvPr id="8" name="Google Shape;419;p28"/>
          <p:cNvSpPr/>
          <p:nvPr/>
        </p:nvSpPr>
        <p:spPr>
          <a:xfrm>
            <a:off x="533400" y="4812725"/>
            <a:ext cx="4775200" cy="1532687"/>
          </a:xfrm>
          <a:prstGeom prst="rect">
            <a:avLst/>
          </a:prstGeom>
          <a:noFill/>
          <a:ln>
            <a:noFill/>
          </a:ln>
        </p:spPr>
        <p:txBody>
          <a:bodyPr spcFirstLastPara="1" wrap="square" lIns="91425" tIns="45700" rIns="91425" bIns="45700" anchor="t" anchorCtr="0">
            <a:spAutoFit/>
          </a:bodyPr>
          <a:lstStyle/>
          <a:p>
            <a:pPr marL="277200" indent="-277200">
              <a:lnSpc>
                <a:spcPct val="110000"/>
              </a:lnSpc>
              <a:buClr>
                <a:srgbClr val="29754D"/>
              </a:buClr>
              <a:buSzPct val="100000"/>
              <a:buFont typeface="Arial"/>
              <a:buChar char="•"/>
            </a:pPr>
            <a:r>
              <a:rPr lang="es-CL" sz="1800" dirty="0" smtClean="0">
                <a:solidFill>
                  <a:schemeClr val="dk1"/>
                </a:solidFill>
                <a:latin typeface="Calibri"/>
                <a:ea typeface="Trebuchet MS"/>
                <a:cs typeface="Calibri"/>
                <a:sym typeface="Trebuchet MS"/>
              </a:rPr>
              <a:t>Primero veamos las </a:t>
            </a:r>
            <a:r>
              <a:rPr lang="es-CL" sz="1800" b="1" dirty="0" smtClean="0">
                <a:solidFill>
                  <a:schemeClr val="dk1"/>
                </a:solidFill>
                <a:latin typeface="Calibri"/>
                <a:ea typeface="Trebuchet MS"/>
                <a:cs typeface="Calibri"/>
                <a:sym typeface="Trebuchet MS"/>
              </a:rPr>
              <a:t>partes mecánicas y eléctricas de un motor CA trifásico</a:t>
            </a:r>
            <a:r>
              <a:rPr lang="es-CL" sz="1800" dirty="0" smtClean="0">
                <a:solidFill>
                  <a:schemeClr val="dk1"/>
                </a:solidFill>
                <a:latin typeface="Calibri"/>
                <a:ea typeface="Trebuchet MS"/>
                <a:cs typeface="Calibri"/>
                <a:sym typeface="Trebuchet MS"/>
              </a:rPr>
              <a:t>.</a:t>
            </a:r>
            <a:endParaRPr sz="1800" b="0" i="0" u="none" strike="noStrike" cap="none" dirty="0" smtClean="0">
              <a:solidFill>
                <a:schemeClr val="dk1"/>
              </a:solidFill>
              <a:latin typeface="Calibri"/>
              <a:ea typeface="Trebuchet MS"/>
              <a:cs typeface="Calibri"/>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pic>
        <p:nvPicPr>
          <p:cNvPr id="2" name="Imagen 1" descr="motor electrico P29.jpg"/>
          <p:cNvPicPr>
            <a:picLocks noChangeAspect="1"/>
          </p:cNvPicPr>
          <p:nvPr/>
        </p:nvPicPr>
        <p:blipFill rotWithShape="1">
          <a:blip r:embed="rId3">
            <a:extLst>
              <a:ext uri="{28A0092B-C50C-407E-A947-70E740481C1C}">
                <a14:useLocalDpi xmlns:a14="http://schemas.microsoft.com/office/drawing/2010/main" val="0"/>
              </a:ext>
            </a:extLst>
          </a:blip>
          <a:srcRect l="1772" r="6726"/>
          <a:stretch/>
        </p:blipFill>
        <p:spPr>
          <a:xfrm>
            <a:off x="5105401" y="2674317"/>
            <a:ext cx="4102100" cy="3085133"/>
          </a:xfrm>
          <a:prstGeom prst="rect">
            <a:avLst/>
          </a:prstGeom>
        </p:spPr>
      </p:pic>
    </p:spTree>
    <p:extLst>
      <p:ext uri="{BB962C8B-B14F-4D97-AF65-F5344CB8AC3E}">
        <p14:creationId xmlns:p14="http://schemas.microsoft.com/office/powerpoint/2010/main" val="187968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83;p38"/>
          <p:cNvSpPr/>
          <p:nvPr/>
        </p:nvSpPr>
        <p:spPr>
          <a:xfrm>
            <a:off x="4766523" y="1695570"/>
            <a:ext cx="3081587" cy="4987103"/>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84;p38"/>
          <p:cNvSpPr/>
          <p:nvPr/>
        </p:nvSpPr>
        <p:spPr>
          <a:xfrm>
            <a:off x="1649549" y="1695570"/>
            <a:ext cx="3081587" cy="4987103"/>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3" name="Google Shape;85;p38"/>
          <p:cNvPicPr preferRelativeResize="0"/>
          <p:nvPr/>
        </p:nvPicPr>
        <p:blipFill rotWithShape="1">
          <a:blip r:embed="rId2">
            <a:alphaModFix/>
          </a:blip>
          <a:srcRect/>
          <a:stretch/>
        </p:blipFill>
        <p:spPr>
          <a:xfrm>
            <a:off x="2757285" y="1330170"/>
            <a:ext cx="765041" cy="729458"/>
          </a:xfrm>
          <a:prstGeom prst="rect">
            <a:avLst/>
          </a:prstGeom>
          <a:noFill/>
          <a:ln>
            <a:noFill/>
          </a:ln>
        </p:spPr>
      </p:pic>
      <p:pic>
        <p:nvPicPr>
          <p:cNvPr id="24" name="Google Shape;86;p38"/>
          <p:cNvPicPr preferRelativeResize="0"/>
          <p:nvPr/>
        </p:nvPicPr>
        <p:blipFill rotWithShape="1">
          <a:blip r:embed="rId3">
            <a:alphaModFix/>
          </a:blip>
          <a:srcRect/>
          <a:stretch/>
        </p:blipFill>
        <p:spPr>
          <a:xfrm>
            <a:off x="5751084" y="1591453"/>
            <a:ext cx="3223256" cy="3035128"/>
          </a:xfrm>
          <a:prstGeom prst="rect">
            <a:avLst/>
          </a:prstGeom>
          <a:noFill/>
          <a:ln>
            <a:noFill/>
          </a:ln>
        </p:spPr>
      </p:pic>
      <p:sp>
        <p:nvSpPr>
          <p:cNvPr id="25" name="Google Shape;87;p38"/>
          <p:cNvSpPr txBox="1"/>
          <p:nvPr/>
        </p:nvSpPr>
        <p:spPr>
          <a:xfrm>
            <a:off x="4914212" y="2856732"/>
            <a:ext cx="2740958" cy="1341070"/>
          </a:xfrm>
          <a:prstGeom prst="rect">
            <a:avLst/>
          </a:prstGeom>
          <a:noFill/>
          <a:ln>
            <a:noFill/>
          </a:ln>
        </p:spPr>
        <p:txBody>
          <a:bodyPr spcFirstLastPara="1" wrap="square" lIns="91425" tIns="91425" rIns="91425" bIns="91425" anchor="t" anchorCtr="0">
            <a:noAutofit/>
          </a:bodyPr>
          <a:lstStyle/>
          <a:p>
            <a:pPr marL="140400" lvl="0" indent="-140400">
              <a:lnSpc>
                <a:spcPct val="110000"/>
              </a:lnSpc>
              <a:spcBef>
                <a:spcPts val="600"/>
              </a:spcBef>
              <a:buClr>
                <a:schemeClr val="dk1"/>
              </a:buClr>
              <a:buSzPct val="90000"/>
              <a:buFont typeface="Arial"/>
              <a:buChar char="•"/>
            </a:pPr>
            <a:r>
              <a:rPr lang="es-ES_tradnl" dirty="0">
                <a:latin typeface="Calibri"/>
                <a:cs typeface="Calibri"/>
              </a:rPr>
              <a:t>Realiza mantenimiento </a:t>
            </a:r>
            <a:r>
              <a:rPr lang="es-ES_tradnl" b="1" dirty="0">
                <a:latin typeface="Calibri"/>
                <a:cs typeface="Calibri"/>
              </a:rPr>
              <a:t>preventivo</a:t>
            </a:r>
            <a:r>
              <a:rPr lang="es-ES_tradnl" dirty="0">
                <a:latin typeface="Calibri"/>
                <a:cs typeface="Calibri"/>
              </a:rPr>
              <a:t> de equipos, máquinas y sistemas eléctricos para prevenir fallas y dar continuidad a los servicios, considerando la normativa vigente.</a:t>
            </a:r>
          </a:p>
          <a:p>
            <a:pPr marL="140400" lvl="0" indent="-140400">
              <a:lnSpc>
                <a:spcPct val="110000"/>
              </a:lnSpc>
              <a:spcBef>
                <a:spcPts val="600"/>
              </a:spcBef>
              <a:buClr>
                <a:schemeClr val="dk1"/>
              </a:buClr>
              <a:buSzPct val="90000"/>
              <a:buFont typeface="Arial"/>
              <a:buChar char="•"/>
            </a:pPr>
            <a:r>
              <a:rPr lang="es-ES_tradnl" dirty="0">
                <a:latin typeface="Calibri"/>
                <a:cs typeface="Calibri"/>
              </a:rPr>
              <a:t>Realiza mantenimiento </a:t>
            </a:r>
            <a:r>
              <a:rPr lang="es-ES_tradnl" b="1" dirty="0">
                <a:latin typeface="Calibri"/>
                <a:cs typeface="Calibri"/>
              </a:rPr>
              <a:t>correctivo</a:t>
            </a:r>
            <a:r>
              <a:rPr lang="es-ES_tradnl" dirty="0">
                <a:latin typeface="Calibri"/>
                <a:cs typeface="Calibri"/>
              </a:rPr>
              <a:t> de equipos y sistemas eléctricos para restablecer o mejorar su funcionamiento, de acuerdo a los informes de falla o a las pautas de mantenimiento, a la normativa vigente y a las normas de seguridad.   </a:t>
            </a:r>
          </a:p>
          <a:p>
            <a:pPr>
              <a:lnSpc>
                <a:spcPct val="110000"/>
              </a:lnSpc>
            </a:pPr>
            <a:r>
              <a:rPr lang="es-ES_tradnl" dirty="0">
                <a:latin typeface="Calibri"/>
                <a:cs typeface="Calibri"/>
              </a:rPr>
              <a:t/>
            </a:r>
            <a:br>
              <a:rPr lang="es-ES_tradnl" dirty="0">
                <a:latin typeface="Calibri"/>
                <a:cs typeface="Calibri"/>
              </a:rPr>
            </a:br>
            <a:endParaRPr lang="es-ES_tradnl" b="1" dirty="0">
              <a:solidFill>
                <a:srgbClr val="76384D"/>
              </a:solidFill>
              <a:latin typeface="Calibri"/>
              <a:ea typeface="Calibri"/>
              <a:cs typeface="Calibri"/>
              <a:sym typeface="Calibri"/>
            </a:endParaRPr>
          </a:p>
        </p:txBody>
      </p:sp>
      <p:sp>
        <p:nvSpPr>
          <p:cNvPr id="26" name="Google Shape;88;p38"/>
          <p:cNvSpPr txBox="1"/>
          <p:nvPr/>
        </p:nvSpPr>
        <p:spPr>
          <a:xfrm>
            <a:off x="5057556" y="2283577"/>
            <a:ext cx="2396712"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29754D"/>
                </a:solidFill>
                <a:latin typeface="Calibri"/>
                <a:ea typeface="Calibri"/>
                <a:cs typeface="Calibri"/>
                <a:sym typeface="Calibri"/>
              </a:rPr>
              <a:t>APRENDIZAJE ESPERADO</a:t>
            </a:r>
            <a:endParaRPr sz="1800" b="0" i="0" u="none" strike="noStrike" cap="none">
              <a:solidFill>
                <a:srgbClr val="29754D"/>
              </a:solidFill>
              <a:latin typeface="Calibri"/>
              <a:ea typeface="Calibri"/>
              <a:cs typeface="Calibri"/>
              <a:sym typeface="Calibri"/>
            </a:endParaRPr>
          </a:p>
        </p:txBody>
      </p:sp>
      <p:pic>
        <p:nvPicPr>
          <p:cNvPr id="27" name="Google Shape;89;p38"/>
          <p:cNvPicPr preferRelativeResize="0"/>
          <p:nvPr/>
        </p:nvPicPr>
        <p:blipFill rotWithShape="1">
          <a:blip r:embed="rId4">
            <a:alphaModFix/>
          </a:blip>
          <a:srcRect/>
          <a:stretch/>
        </p:blipFill>
        <p:spPr>
          <a:xfrm flipH="1">
            <a:off x="-340870" y="2018108"/>
            <a:ext cx="3054031" cy="4190933"/>
          </a:xfrm>
          <a:prstGeom prst="rect">
            <a:avLst/>
          </a:prstGeom>
          <a:noFill/>
          <a:ln>
            <a:noFill/>
          </a:ln>
        </p:spPr>
      </p:pic>
      <p:sp>
        <p:nvSpPr>
          <p:cNvPr id="28" name="Google Shape;90;p38"/>
          <p:cNvSpPr txBox="1"/>
          <p:nvPr/>
        </p:nvSpPr>
        <p:spPr>
          <a:xfrm>
            <a:off x="1755646" y="2283577"/>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29754D"/>
                </a:solidFill>
                <a:latin typeface="Calibri"/>
                <a:ea typeface="Calibri"/>
                <a:cs typeface="Calibri"/>
                <a:sym typeface="Calibri"/>
              </a:rPr>
              <a:t>METODOLOGÍA SELECCIONADA</a:t>
            </a:r>
            <a:endParaRPr sz="1800" b="0" i="0" u="none" strike="noStrike" cap="none" dirty="0">
              <a:solidFill>
                <a:srgbClr val="29754D"/>
              </a:solidFill>
              <a:latin typeface="Calibri"/>
              <a:ea typeface="Calibri"/>
              <a:cs typeface="Calibri"/>
              <a:sym typeface="Calibri"/>
            </a:endParaRPr>
          </a:p>
        </p:txBody>
      </p:sp>
      <p:sp>
        <p:nvSpPr>
          <p:cNvPr id="29" name="Google Shape;91;p38"/>
          <p:cNvSpPr txBox="1"/>
          <p:nvPr/>
        </p:nvSpPr>
        <p:spPr>
          <a:xfrm>
            <a:off x="1814810" y="2856732"/>
            <a:ext cx="2714922" cy="199149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600" b="0" i="0" u="none" strike="noStrike" cap="none" dirty="0" err="1" smtClean="0">
                <a:solidFill>
                  <a:srgbClr val="000000"/>
                </a:solidFill>
                <a:latin typeface="Calibri"/>
                <a:ea typeface="Calibri"/>
                <a:cs typeface="Calibri"/>
                <a:sym typeface="Calibri"/>
              </a:rPr>
              <a:t>Demostración</a:t>
            </a:r>
            <a:r>
              <a:rPr lang="en-US" sz="1600" b="0" i="0" u="none" strike="noStrike" cap="none" dirty="0" smtClean="0">
                <a:solidFill>
                  <a:srgbClr val="000000"/>
                </a:solidFill>
                <a:latin typeface="Calibri"/>
                <a:ea typeface="Calibri"/>
                <a:cs typeface="Calibri"/>
                <a:sym typeface="Calibri"/>
              </a:rPr>
              <a:t> </a:t>
            </a:r>
            <a:r>
              <a:rPr lang="en-US" sz="1600" b="0" i="0" u="none" strike="noStrike" cap="none" dirty="0" err="1" smtClean="0">
                <a:solidFill>
                  <a:srgbClr val="000000"/>
                </a:solidFill>
                <a:latin typeface="Calibri"/>
                <a:ea typeface="Calibri"/>
                <a:cs typeface="Calibri"/>
                <a:sym typeface="Calibri"/>
              </a:rPr>
              <a:t>Guiada</a:t>
            </a:r>
            <a:endParaRPr dirty="0" smtClean="0"/>
          </a:p>
          <a:p>
            <a:pPr marL="0" marR="0" lvl="0" indent="0" algn="ctr"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(4 </a:t>
            </a:r>
            <a:r>
              <a:rPr lang="en-US" sz="1600" b="0" i="0" u="none" strike="noStrike" cap="none" dirty="0" err="1" smtClean="0">
                <a:solidFill>
                  <a:srgbClr val="000000"/>
                </a:solidFill>
                <a:latin typeface="Calibri"/>
                <a:ea typeface="Calibri"/>
                <a:cs typeface="Calibri"/>
                <a:sym typeface="Calibri"/>
              </a:rPr>
              <a:t>pasos</a:t>
            </a:r>
            <a:r>
              <a:rPr lang="en-US" sz="1600" b="0" i="0" u="none" strike="noStrike" cap="none" dirty="0" smtClean="0">
                <a:solidFill>
                  <a:srgbClr val="000000"/>
                </a:solidFill>
                <a:latin typeface="Calibri"/>
                <a:ea typeface="Calibri"/>
                <a:cs typeface="Calibri"/>
                <a:sym typeface="Calibri"/>
              </a:rPr>
              <a:t>)</a:t>
            </a:r>
            <a:br>
              <a:rPr lang="en-US" sz="1600" b="0" i="0" u="none" strike="noStrike" cap="none" dirty="0" smtClean="0">
                <a:solidFill>
                  <a:srgbClr val="000000"/>
                </a:solidFill>
                <a:latin typeface="Calibri"/>
                <a:ea typeface="Calibri"/>
                <a:cs typeface="Calibri"/>
                <a:sym typeface="Calibri"/>
              </a:rPr>
            </a:br>
            <a:endParaRPr sz="1600" b="1" i="0" u="none" strike="noStrike" cap="none" dirty="0">
              <a:solidFill>
                <a:srgbClr val="76384D"/>
              </a:solidFill>
              <a:latin typeface="Calibri"/>
              <a:ea typeface="Calibri"/>
              <a:cs typeface="Calibri"/>
              <a:sym typeface="Calibri"/>
            </a:endParaRPr>
          </a:p>
        </p:txBody>
      </p:sp>
      <p:pic>
        <p:nvPicPr>
          <p:cNvPr id="30" name="Google Shape;92;p38"/>
          <p:cNvPicPr preferRelativeResize="0"/>
          <p:nvPr/>
        </p:nvPicPr>
        <p:blipFill rotWithShape="1">
          <a:blip r:embed="rId5">
            <a:alphaModFix/>
          </a:blip>
          <a:srcRect/>
          <a:stretch/>
        </p:blipFill>
        <p:spPr>
          <a:xfrm>
            <a:off x="5873555" y="1330170"/>
            <a:ext cx="766449" cy="730800"/>
          </a:xfrm>
          <a:prstGeom prst="rect">
            <a:avLst/>
          </a:prstGeom>
          <a:noFill/>
          <a:ln>
            <a:noFill/>
          </a:ln>
        </p:spPr>
      </p:pic>
    </p:spTree>
    <p:extLst>
      <p:ext uri="{BB962C8B-B14F-4D97-AF65-F5344CB8AC3E}">
        <p14:creationId xmlns:p14="http://schemas.microsoft.com/office/powerpoint/2010/main" val="38672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7" name="Google Shape;417;p28"/>
          <p:cNvSpPr txBox="1"/>
          <p:nvPr/>
        </p:nvSpPr>
        <p:spPr>
          <a:xfrm>
            <a:off x="533400" y="2170708"/>
            <a:ext cx="8229600" cy="1001772"/>
          </a:xfrm>
          <a:prstGeom prst="rect">
            <a:avLst/>
          </a:prstGeom>
          <a:noFill/>
          <a:ln>
            <a:noFill/>
          </a:ln>
        </p:spPr>
        <p:txBody>
          <a:bodyPr spcFirstLastPara="1" wrap="square" lIns="91425" tIns="45700" rIns="91425" bIns="45700" anchor="t" anchorCtr="0">
            <a:spAutoFit/>
          </a:bodyPr>
          <a:lstStyle/>
          <a:p>
            <a:pPr marL="277200" indent="-277200">
              <a:lnSpc>
                <a:spcPct val="110000"/>
              </a:lnSpc>
              <a:buClr>
                <a:srgbClr val="29754D"/>
              </a:buClr>
              <a:buSzPct val="100000"/>
              <a:buFont typeface="+mj-lt"/>
              <a:buAutoNum type="arabicPeriod" startAt="4"/>
            </a:pPr>
            <a:r>
              <a:rPr lang="es-ES_tradnl" sz="1800" spc="-10" dirty="0">
                <a:solidFill>
                  <a:schemeClr val="dk1"/>
                </a:solidFill>
                <a:latin typeface="Calibri"/>
                <a:ea typeface="Trebuchet MS"/>
                <a:cs typeface="Calibri"/>
                <a:sym typeface="Trebuchet MS"/>
              </a:rPr>
              <a:t>Cómo se puede observar existen muchos elementos mecánicos en un motor eléctrico, entonces debemos considerar que parte de las mantenciones a realizar tiene que ver con mantención mecánica como por ejemplo:</a:t>
            </a:r>
            <a:endParaRPr lang="es-ES_tradnl" sz="1800" spc="-10" dirty="0">
              <a:solidFill>
                <a:schemeClr val="dk1"/>
              </a:solidFill>
              <a:latin typeface="Calibri"/>
              <a:ea typeface="Trebuchet MS"/>
              <a:cs typeface="Calibri"/>
            </a:endParaRPr>
          </a:p>
        </p:txBody>
      </p:sp>
      <p:sp>
        <p:nvSpPr>
          <p:cNvPr id="11" name="Google Shape;433;p30"/>
          <p:cNvSpPr txBox="1">
            <a:spLocks/>
          </p:cNvSpPr>
          <p:nvPr/>
        </p:nvSpPr>
        <p:spPr>
          <a:xfrm>
            <a:off x="7103534" y="369889"/>
            <a:ext cx="8596668" cy="189791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194310" algn="just">
              <a:lnSpc>
                <a:spcPct val="150000"/>
              </a:lnSpc>
              <a:spcBef>
                <a:spcPts val="1000"/>
              </a:spcBef>
              <a:buSzPts val="1440"/>
              <a:buFont typeface="Noto Sans Symbols"/>
              <a:buNone/>
            </a:pPr>
            <a:endParaRPr lang="es-ES_tradnl" dirty="0" smtClean="0"/>
          </a:p>
          <a:p>
            <a:pPr marL="342900" indent="-251459" algn="just">
              <a:lnSpc>
                <a:spcPct val="150000"/>
              </a:lnSpc>
              <a:spcBef>
                <a:spcPts val="1000"/>
              </a:spcBef>
              <a:buSzPts val="1440"/>
            </a:pPr>
            <a:endParaRPr lang="es-ES_tradnl" dirty="0" smtClean="0"/>
          </a:p>
          <a:p>
            <a:pPr marL="342900" indent="-251459" algn="just">
              <a:spcBef>
                <a:spcPts val="1000"/>
              </a:spcBef>
              <a:buSzPts val="1440"/>
            </a:pPr>
            <a:endParaRPr lang="es-ES_tradnl" dirty="0" smtClean="0"/>
          </a:p>
          <a:p>
            <a:pPr marL="285750" indent="-194310" algn="just">
              <a:spcBef>
                <a:spcPts val="1000"/>
              </a:spcBef>
              <a:buSzPts val="1440"/>
              <a:buFont typeface="Noto Sans Symbols"/>
              <a:buNone/>
            </a:pPr>
            <a:endParaRPr lang="es-ES_tradnl" dirty="0" smtClean="0"/>
          </a:p>
          <a:p>
            <a:pPr marL="285750" indent="-194310" algn="just">
              <a:spcBef>
                <a:spcPts val="1000"/>
              </a:spcBef>
              <a:buSzPts val="1440"/>
              <a:buFont typeface="Noto Sans Symbols"/>
              <a:buNone/>
            </a:pPr>
            <a:endParaRPr lang="es-ES_tradnl" dirty="0"/>
          </a:p>
        </p:txBody>
      </p:sp>
      <p:sp>
        <p:nvSpPr>
          <p:cNvPr id="12" name="Google Shape;101;p3"/>
          <p:cNvSpPr/>
          <p:nvPr/>
        </p:nvSpPr>
        <p:spPr>
          <a:xfrm>
            <a:off x="673100" y="3327400"/>
            <a:ext cx="7467600" cy="32766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734" y="2873113"/>
            <a:ext cx="1732714" cy="3083211"/>
          </a:xfrm>
          <a:prstGeom prst="rect">
            <a:avLst/>
          </a:prstGeom>
        </p:spPr>
      </p:pic>
      <p:sp>
        <p:nvSpPr>
          <p:cNvPr id="5" name="Rectángulo 4"/>
          <p:cNvSpPr/>
          <p:nvPr/>
        </p:nvSpPr>
        <p:spPr>
          <a:xfrm>
            <a:off x="876300" y="3462470"/>
            <a:ext cx="6769100" cy="3370410"/>
          </a:xfrm>
          <a:prstGeom prst="rect">
            <a:avLst/>
          </a:prstGeom>
        </p:spPr>
        <p:txBody>
          <a:bodyPr wrap="square">
            <a:spAutoFit/>
          </a:bodyPr>
          <a:lstStyle/>
          <a:p>
            <a:pPr lvl="0">
              <a:lnSpc>
                <a:spcPct val="110000"/>
              </a:lnSpc>
              <a:buClr>
                <a:schemeClr val="dk1"/>
              </a:buClr>
              <a:buSzPts val="1800"/>
            </a:pPr>
            <a:r>
              <a:rPr lang="es-ES_tradnl" sz="1800" dirty="0" smtClean="0">
                <a:solidFill>
                  <a:srgbClr val="29754D"/>
                </a:solidFill>
                <a:latin typeface="Calibri"/>
                <a:ea typeface="Trebuchet MS"/>
                <a:cs typeface="Calibri"/>
                <a:sym typeface="Trebuchet MS"/>
              </a:rPr>
              <a:t>4.1. </a:t>
            </a:r>
            <a:r>
              <a:rPr lang="es-ES_tradnl" sz="1800" dirty="0" smtClean="0">
                <a:solidFill>
                  <a:schemeClr val="dk1"/>
                </a:solidFill>
                <a:latin typeface="Calibri"/>
                <a:ea typeface="Trebuchet MS"/>
                <a:cs typeface="Calibri"/>
                <a:sym typeface="Trebuchet MS"/>
              </a:rPr>
              <a:t>Lo </a:t>
            </a:r>
            <a:r>
              <a:rPr lang="es-ES_tradnl" sz="1800" dirty="0">
                <a:solidFill>
                  <a:schemeClr val="dk1"/>
                </a:solidFill>
                <a:latin typeface="Calibri"/>
                <a:ea typeface="Trebuchet MS"/>
                <a:cs typeface="Calibri"/>
                <a:sym typeface="Trebuchet MS"/>
              </a:rPr>
              <a:t>más básico es la </a:t>
            </a:r>
            <a:r>
              <a:rPr lang="es-ES_tradnl" sz="1800" b="1" dirty="0">
                <a:solidFill>
                  <a:schemeClr val="dk1"/>
                </a:solidFill>
                <a:latin typeface="Calibri"/>
                <a:ea typeface="Trebuchet MS"/>
                <a:cs typeface="Calibri"/>
                <a:sym typeface="Trebuchet MS"/>
              </a:rPr>
              <a:t>limpieza exterior e interior</a:t>
            </a:r>
            <a:r>
              <a:rPr lang="es-ES_tradnl" sz="1800" dirty="0">
                <a:solidFill>
                  <a:schemeClr val="dk1"/>
                </a:solidFill>
                <a:latin typeface="Calibri"/>
                <a:ea typeface="Trebuchet MS"/>
                <a:cs typeface="Calibri"/>
                <a:sym typeface="Trebuchet MS"/>
              </a:rPr>
              <a:t> además de la lubricación de las partes </a:t>
            </a:r>
            <a:r>
              <a:rPr lang="es-ES_tradnl" sz="1800" dirty="0" smtClean="0">
                <a:solidFill>
                  <a:schemeClr val="dk1"/>
                </a:solidFill>
                <a:latin typeface="Calibri"/>
                <a:ea typeface="Trebuchet MS"/>
                <a:cs typeface="Calibri"/>
                <a:sym typeface="Trebuchet MS"/>
              </a:rPr>
              <a:t>mecánicas, </a:t>
            </a:r>
            <a:r>
              <a:rPr lang="es-ES_tradnl" sz="1800" dirty="0">
                <a:solidFill>
                  <a:schemeClr val="dk1"/>
                </a:solidFill>
                <a:latin typeface="Calibri"/>
                <a:ea typeface="Trebuchet MS"/>
                <a:cs typeface="Calibri"/>
                <a:sym typeface="Trebuchet MS"/>
              </a:rPr>
              <a:t>como por </a:t>
            </a:r>
            <a:r>
              <a:rPr lang="es-ES_tradnl" sz="1800" dirty="0" smtClean="0">
                <a:solidFill>
                  <a:schemeClr val="dk1"/>
                </a:solidFill>
                <a:latin typeface="Calibri"/>
                <a:ea typeface="Trebuchet MS"/>
                <a:cs typeface="Calibri"/>
                <a:sym typeface="Trebuchet MS"/>
              </a:rPr>
              <a:t>ejemplo: </a:t>
            </a:r>
            <a:r>
              <a:rPr lang="es-ES_tradnl" sz="1800" dirty="0">
                <a:solidFill>
                  <a:schemeClr val="dk1"/>
                </a:solidFill>
                <a:latin typeface="Calibri"/>
                <a:ea typeface="Trebuchet MS"/>
                <a:cs typeface="Calibri"/>
                <a:sym typeface="Trebuchet MS"/>
              </a:rPr>
              <a:t>los rodamientos.</a:t>
            </a:r>
            <a:endParaRPr lang="es-ES_tradnl" sz="1800" dirty="0">
              <a:latin typeface="Calibri"/>
              <a:cs typeface="Calibri"/>
            </a:endParaRPr>
          </a:p>
          <a:p>
            <a:pPr marL="114300" lvl="0">
              <a:lnSpc>
                <a:spcPct val="50000"/>
              </a:lnSpc>
              <a:buClr>
                <a:schemeClr val="dk1"/>
              </a:buClr>
              <a:buSzPts val="1800"/>
            </a:pPr>
            <a:endParaRPr lang="es-ES_tradnl" sz="1800" dirty="0">
              <a:solidFill>
                <a:schemeClr val="dk1"/>
              </a:solidFill>
              <a:latin typeface="Calibri"/>
              <a:ea typeface="Trebuchet MS"/>
              <a:cs typeface="Calibri"/>
              <a:sym typeface="Trebuchet MS"/>
            </a:endParaRPr>
          </a:p>
          <a:p>
            <a:pPr marL="176400" lvl="0" indent="-176400">
              <a:lnSpc>
                <a:spcPct val="110000"/>
              </a:lnSpc>
              <a:buClr>
                <a:srgbClr val="29754D"/>
              </a:buClr>
              <a:buSzPts val="1800"/>
              <a:buFont typeface="Arial"/>
              <a:buChar char="•"/>
            </a:pPr>
            <a:r>
              <a:rPr lang="es-ES_tradnl" sz="1800" dirty="0">
                <a:solidFill>
                  <a:schemeClr val="dk1"/>
                </a:solidFill>
                <a:latin typeface="Calibri"/>
                <a:ea typeface="Trebuchet MS"/>
                <a:cs typeface="Calibri"/>
                <a:sym typeface="Trebuchet MS"/>
              </a:rPr>
              <a:t>Es importante considerar que la limpieza de maquinarias eléctricas se hace con elementos de limpieza </a:t>
            </a:r>
            <a:r>
              <a:rPr lang="es-ES_tradnl" sz="1800" dirty="0" smtClean="0">
                <a:solidFill>
                  <a:schemeClr val="dk1"/>
                </a:solidFill>
                <a:latin typeface="Calibri"/>
                <a:ea typeface="Trebuchet MS"/>
                <a:cs typeface="Calibri"/>
                <a:sym typeface="Trebuchet MS"/>
              </a:rPr>
              <a:t>especializados.</a:t>
            </a:r>
          </a:p>
          <a:p>
            <a:pPr marL="176400" lvl="0" indent="-176400">
              <a:lnSpc>
                <a:spcPct val="110000"/>
              </a:lnSpc>
              <a:buClr>
                <a:srgbClr val="29754D"/>
              </a:buClr>
              <a:buSzPts val="1800"/>
              <a:buFont typeface="Arial"/>
              <a:buChar char="•"/>
            </a:pPr>
            <a:endParaRPr lang="es-ES_tradnl" sz="1800" dirty="0" smtClean="0">
              <a:solidFill>
                <a:schemeClr val="dk1"/>
              </a:solidFill>
              <a:latin typeface="Calibri"/>
              <a:ea typeface="Trebuchet MS"/>
              <a:cs typeface="Calibri"/>
              <a:sym typeface="Trebuchet MS"/>
            </a:endParaRPr>
          </a:p>
          <a:p>
            <a:pPr algn="just">
              <a:lnSpc>
                <a:spcPct val="110000"/>
              </a:lnSpc>
              <a:buSzPts val="1440"/>
            </a:pPr>
            <a:r>
              <a:rPr lang="es-ES_tradnl" sz="1800" dirty="0" smtClean="0">
                <a:solidFill>
                  <a:srgbClr val="29754D"/>
                </a:solidFill>
                <a:latin typeface="Calibri"/>
                <a:cs typeface="Calibri"/>
              </a:rPr>
              <a:t>4.2. </a:t>
            </a:r>
            <a:r>
              <a:rPr lang="es-ES_tradnl" sz="1800" dirty="0">
                <a:latin typeface="Calibri"/>
                <a:cs typeface="Calibri"/>
              </a:rPr>
              <a:t>Otro factor importante dentro de la mecánica de los motores tiene que ver con las </a:t>
            </a:r>
            <a:r>
              <a:rPr lang="es-ES_tradnl" sz="1800" b="1" dirty="0">
                <a:latin typeface="Calibri"/>
                <a:cs typeface="Calibri"/>
              </a:rPr>
              <a:t>vibraciones</a:t>
            </a:r>
            <a:r>
              <a:rPr lang="es-ES_tradnl" sz="1800" dirty="0">
                <a:latin typeface="Calibri"/>
                <a:cs typeface="Calibri"/>
              </a:rPr>
              <a:t>. </a:t>
            </a:r>
            <a:endParaRPr lang="es-ES_tradnl" sz="1800" dirty="0" smtClean="0">
              <a:latin typeface="Calibri"/>
              <a:cs typeface="Calibri"/>
            </a:endParaRPr>
          </a:p>
          <a:p>
            <a:pPr algn="just">
              <a:lnSpc>
                <a:spcPct val="50000"/>
              </a:lnSpc>
              <a:buSzPts val="1440"/>
            </a:pPr>
            <a:endParaRPr lang="es-ES_tradnl" sz="1700" dirty="0">
              <a:latin typeface="Calibri"/>
              <a:cs typeface="Calibri"/>
            </a:endParaRPr>
          </a:p>
          <a:p>
            <a:pPr>
              <a:lnSpc>
                <a:spcPct val="110000"/>
              </a:lnSpc>
              <a:buClr>
                <a:srgbClr val="29754D"/>
              </a:buClr>
              <a:buSzPts val="1800"/>
            </a:pPr>
            <a:endParaRPr lang="es-ES_tradnl" sz="1700" dirty="0">
              <a:solidFill>
                <a:schemeClr val="dk1"/>
              </a:solidFill>
              <a:latin typeface="Calibri"/>
              <a:ea typeface="Trebuchet MS"/>
              <a:cs typeface="Calibri"/>
              <a:sym typeface="Trebuchet MS"/>
            </a:endParaRPr>
          </a:p>
          <a:p>
            <a:pPr lvl="0">
              <a:lnSpc>
                <a:spcPct val="110000"/>
              </a:lnSpc>
              <a:buClr>
                <a:srgbClr val="29754D"/>
              </a:buClr>
              <a:buSzPts val="1800"/>
            </a:pPr>
            <a:endParaRPr lang="es-ES_tradnl" sz="1700" dirty="0">
              <a:latin typeface="Calibri"/>
              <a:cs typeface="Calibri"/>
            </a:endParaRPr>
          </a:p>
        </p:txBody>
      </p:sp>
    </p:spTree>
    <p:extLst>
      <p:ext uri="{BB962C8B-B14F-4D97-AF65-F5344CB8AC3E}">
        <p14:creationId xmlns:p14="http://schemas.microsoft.com/office/powerpoint/2010/main" val="2303663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01;p3"/>
          <p:cNvSpPr/>
          <p:nvPr/>
        </p:nvSpPr>
        <p:spPr>
          <a:xfrm>
            <a:off x="1612900" y="3162300"/>
            <a:ext cx="6477000" cy="33909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11" name="Rectángulo 10"/>
          <p:cNvSpPr/>
          <p:nvPr/>
        </p:nvSpPr>
        <p:spPr>
          <a:xfrm>
            <a:off x="571500" y="2103570"/>
            <a:ext cx="7391400" cy="1140312"/>
          </a:xfrm>
          <a:prstGeom prst="rect">
            <a:avLst/>
          </a:prstGeom>
        </p:spPr>
        <p:txBody>
          <a:bodyPr wrap="square">
            <a:spAutoFit/>
          </a:bodyPr>
          <a:lstStyle/>
          <a:p>
            <a:pPr algn="just">
              <a:lnSpc>
                <a:spcPct val="50000"/>
              </a:lnSpc>
              <a:buSzPts val="1440"/>
            </a:pPr>
            <a:endParaRPr lang="es-ES_tradnl" sz="1800" dirty="0">
              <a:latin typeface="Calibri"/>
              <a:cs typeface="Calibri"/>
            </a:endParaRPr>
          </a:p>
          <a:p>
            <a:pPr marL="176400" indent="-176400">
              <a:lnSpc>
                <a:spcPct val="110000"/>
              </a:lnSpc>
              <a:buClr>
                <a:srgbClr val="29754D"/>
              </a:buClr>
              <a:buSzPts val="1800"/>
              <a:buFont typeface="Arial"/>
              <a:buChar char="•"/>
            </a:pPr>
            <a:r>
              <a:rPr lang="es-ES_tradnl" sz="1800" dirty="0">
                <a:solidFill>
                  <a:schemeClr val="dk1"/>
                </a:solidFill>
                <a:latin typeface="Calibri"/>
                <a:ea typeface="Trebuchet MS"/>
                <a:cs typeface="Calibri"/>
              </a:rPr>
              <a:t>El </a:t>
            </a:r>
            <a:r>
              <a:rPr lang="es-ES_tradnl" sz="1800" b="1" dirty="0">
                <a:solidFill>
                  <a:schemeClr val="dk1"/>
                </a:solidFill>
                <a:latin typeface="Calibri"/>
                <a:ea typeface="Trebuchet MS"/>
                <a:cs typeface="Calibri"/>
              </a:rPr>
              <a:t>análisis de vibraciones </a:t>
            </a:r>
            <a:r>
              <a:rPr lang="es-ES_tradnl" sz="1800" dirty="0">
                <a:solidFill>
                  <a:schemeClr val="dk1"/>
                </a:solidFill>
                <a:latin typeface="Calibri"/>
                <a:ea typeface="Trebuchet MS"/>
                <a:cs typeface="Calibri"/>
              </a:rPr>
              <a:t>es una técnica muy extendida a nivel industrial para el diagnóstico de fallos en motores eléctricos.</a:t>
            </a:r>
          </a:p>
          <a:p>
            <a:pPr>
              <a:lnSpc>
                <a:spcPct val="110000"/>
              </a:lnSpc>
              <a:buClr>
                <a:srgbClr val="29754D"/>
              </a:buClr>
              <a:buSzPts val="1800"/>
            </a:pPr>
            <a:endParaRPr lang="es-ES_tradnl" sz="1800" dirty="0">
              <a:solidFill>
                <a:schemeClr val="dk1"/>
              </a:solidFill>
              <a:latin typeface="Calibri"/>
              <a:ea typeface="Trebuchet MS"/>
              <a:cs typeface="Calibri"/>
              <a:sym typeface="Trebuchet MS"/>
            </a:endParaRPr>
          </a:p>
        </p:txBody>
      </p:sp>
      <p:pic>
        <p:nvPicPr>
          <p:cNvPr id="16" name="Google Shape;440;p31"/>
          <p:cNvPicPr preferRelativeResize="0"/>
          <p:nvPr/>
        </p:nvPicPr>
        <p:blipFill rotWithShape="1">
          <a:blip r:embed="rId2">
            <a:alphaModFix/>
          </a:blip>
          <a:srcRect l="57331" b="8562"/>
          <a:stretch/>
        </p:blipFill>
        <p:spPr>
          <a:xfrm>
            <a:off x="5096656" y="3309695"/>
            <a:ext cx="2578365" cy="3108039"/>
          </a:xfrm>
          <a:prstGeom prst="rect">
            <a:avLst/>
          </a:prstGeom>
          <a:noFill/>
          <a:ln>
            <a:noFill/>
          </a:ln>
        </p:spPr>
      </p:pic>
      <p:pic>
        <p:nvPicPr>
          <p:cNvPr id="2" name="Imagen 1" descr="P31.jpg"/>
          <p:cNvPicPr>
            <a:picLocks noChangeAspect="1"/>
          </p:cNvPicPr>
          <p:nvPr/>
        </p:nvPicPr>
        <p:blipFill rotWithShape="1">
          <a:blip r:embed="rId3">
            <a:extLst>
              <a:ext uri="{28A0092B-C50C-407E-A947-70E740481C1C}">
                <a14:useLocalDpi xmlns:a14="http://schemas.microsoft.com/office/drawing/2010/main" val="0"/>
              </a:ext>
            </a:extLst>
          </a:blip>
          <a:srcRect t="863"/>
          <a:stretch/>
        </p:blipFill>
        <p:spPr>
          <a:xfrm>
            <a:off x="1255452" y="3149600"/>
            <a:ext cx="3415752" cy="3407957"/>
          </a:xfrm>
          <a:prstGeom prst="rect">
            <a:avLst/>
          </a:prstGeom>
        </p:spPr>
      </p:pic>
    </p:spTree>
    <p:extLst>
      <p:ext uri="{BB962C8B-B14F-4D97-AF65-F5344CB8AC3E}">
        <p14:creationId xmlns:p14="http://schemas.microsoft.com/office/powerpoint/2010/main" val="245744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5" name="Rectángulo 4"/>
          <p:cNvSpPr/>
          <p:nvPr/>
        </p:nvSpPr>
        <p:spPr>
          <a:xfrm>
            <a:off x="482600" y="2348508"/>
            <a:ext cx="4457700" cy="5198603"/>
          </a:xfrm>
          <a:prstGeom prst="rect">
            <a:avLst/>
          </a:prstGeom>
        </p:spPr>
        <p:txBody>
          <a:bodyPr wrap="square">
            <a:spAutoFit/>
          </a:bodyPr>
          <a:lstStyle/>
          <a:p>
            <a:pPr lvl="0">
              <a:lnSpc>
                <a:spcPct val="110000"/>
              </a:lnSpc>
              <a:buClr>
                <a:schemeClr val="dk1"/>
              </a:buClr>
              <a:buSzPts val="1800"/>
            </a:pPr>
            <a:r>
              <a:rPr lang="es-ES_tradnl" sz="1800" dirty="0" smtClean="0">
                <a:solidFill>
                  <a:srgbClr val="29754D"/>
                </a:solidFill>
                <a:latin typeface="Calibri"/>
                <a:ea typeface="Trebuchet MS"/>
                <a:cs typeface="Calibri"/>
                <a:sym typeface="Trebuchet MS"/>
              </a:rPr>
              <a:t>4.3. </a:t>
            </a:r>
            <a:r>
              <a:rPr lang="es-ES_tradnl" sz="1800" b="1" dirty="0">
                <a:solidFill>
                  <a:schemeClr val="dk1"/>
                </a:solidFill>
                <a:latin typeface="Calibri"/>
                <a:ea typeface="Trebuchet MS"/>
                <a:cs typeface="Calibri"/>
                <a:sym typeface="Trebuchet MS"/>
              </a:rPr>
              <a:t>Verificación de temperatura. </a:t>
            </a:r>
            <a:endParaRPr lang="es-ES_tradnl" sz="1800" b="1" dirty="0" smtClean="0">
              <a:solidFill>
                <a:schemeClr val="dk1"/>
              </a:solidFill>
              <a:latin typeface="Calibri"/>
              <a:ea typeface="Trebuchet MS"/>
              <a:cs typeface="Calibri"/>
              <a:sym typeface="Trebuchet MS"/>
            </a:endParaRPr>
          </a:p>
          <a:p>
            <a:pPr lvl="0">
              <a:lnSpc>
                <a:spcPct val="110000"/>
              </a:lnSpc>
              <a:buClr>
                <a:schemeClr val="dk1"/>
              </a:buClr>
              <a:buSzPts val="1800"/>
            </a:pPr>
            <a:endParaRPr lang="es-ES_tradnl" sz="1800" b="1" dirty="0">
              <a:solidFill>
                <a:schemeClr val="dk1"/>
              </a:solidFill>
              <a:latin typeface="Calibri"/>
              <a:ea typeface="Trebuchet MS"/>
              <a:cs typeface="Calibri"/>
              <a:sym typeface="Trebuchet MS"/>
            </a:endParaRPr>
          </a:p>
          <a:p>
            <a:pPr lvl="0">
              <a:lnSpc>
                <a:spcPct val="50000"/>
              </a:lnSpc>
              <a:buClr>
                <a:schemeClr val="dk1"/>
              </a:buClr>
              <a:buSzPts val="1800"/>
            </a:pPr>
            <a:endParaRPr lang="es-ES_tradnl" sz="1800" b="1" dirty="0">
              <a:solidFill>
                <a:schemeClr val="dk1"/>
              </a:solidFill>
              <a:latin typeface="Calibri"/>
              <a:ea typeface="Trebuchet MS"/>
              <a:cs typeface="Calibri"/>
              <a:sym typeface="Trebuchet MS"/>
            </a:endParaRPr>
          </a:p>
          <a:p>
            <a:pPr lvl="0">
              <a:lnSpc>
                <a:spcPct val="120000"/>
              </a:lnSpc>
              <a:buClr>
                <a:schemeClr val="dk1"/>
              </a:buClr>
              <a:buSzPts val="1800"/>
            </a:pPr>
            <a:r>
              <a:rPr lang="es-ES_tradnl" sz="1800" dirty="0">
                <a:solidFill>
                  <a:schemeClr val="dk1"/>
                </a:solidFill>
                <a:latin typeface="Calibri"/>
                <a:ea typeface="Trebuchet MS"/>
                <a:cs typeface="Calibri"/>
                <a:sym typeface="Trebuchet MS"/>
              </a:rPr>
              <a:t>La aparición de altas temperaturas en un motor, ya sea por una alta temperatura ambiente o bien por un fallo interno, es una causa de riesgo de fallo muy a tener en cuenta a la hora de establecer un plan de mantenimiento</a:t>
            </a:r>
            <a:r>
              <a:rPr lang="es-ES_tradnl" sz="1800" dirty="0" smtClean="0">
                <a:solidFill>
                  <a:schemeClr val="dk1"/>
                </a:solidFill>
                <a:latin typeface="Calibri"/>
                <a:ea typeface="Trebuchet MS"/>
                <a:cs typeface="Calibri"/>
                <a:sym typeface="Trebuchet MS"/>
              </a:rPr>
              <a:t>.</a:t>
            </a:r>
            <a:endParaRPr lang="es-ES_tradnl" sz="1800" dirty="0">
              <a:latin typeface="Calibri"/>
              <a:cs typeface="Calibri"/>
            </a:endParaRPr>
          </a:p>
          <a:p>
            <a:pPr marL="285750" lvl="0" indent="-171450" algn="just">
              <a:lnSpc>
                <a:spcPct val="15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lnSpc>
                <a:spcPct val="15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algn="just">
              <a:lnSpc>
                <a:spcPct val="50000"/>
              </a:lnSpc>
              <a:buSzPts val="1440"/>
            </a:pPr>
            <a:endParaRPr lang="es-ES_tradnl" sz="1700" dirty="0">
              <a:latin typeface="Calibri"/>
              <a:cs typeface="Calibri"/>
            </a:endParaRPr>
          </a:p>
          <a:p>
            <a:pPr>
              <a:lnSpc>
                <a:spcPct val="110000"/>
              </a:lnSpc>
              <a:buClr>
                <a:srgbClr val="29754D"/>
              </a:buClr>
              <a:buSzPts val="1800"/>
            </a:pPr>
            <a:endParaRPr lang="es-ES_tradnl" sz="1700" dirty="0">
              <a:solidFill>
                <a:schemeClr val="dk1"/>
              </a:solidFill>
              <a:latin typeface="Calibri"/>
              <a:ea typeface="Trebuchet MS"/>
              <a:cs typeface="Calibri"/>
              <a:sym typeface="Trebuchet MS"/>
            </a:endParaRPr>
          </a:p>
          <a:p>
            <a:pPr lvl="0">
              <a:lnSpc>
                <a:spcPct val="110000"/>
              </a:lnSpc>
              <a:buClr>
                <a:srgbClr val="29754D"/>
              </a:buClr>
              <a:buSzPts val="1800"/>
            </a:pPr>
            <a:endParaRPr lang="es-ES_tradnl" sz="1700" dirty="0">
              <a:latin typeface="Calibri"/>
              <a:cs typeface="Calibri"/>
            </a:endParaRPr>
          </a:p>
        </p:txBody>
      </p:sp>
      <p:sp>
        <p:nvSpPr>
          <p:cNvPr id="8" name="Google Shape;101;p3"/>
          <p:cNvSpPr/>
          <p:nvPr/>
        </p:nvSpPr>
        <p:spPr>
          <a:xfrm>
            <a:off x="5103813" y="2590800"/>
            <a:ext cx="3998214" cy="339242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446;p32"/>
          <p:cNvSpPr txBox="1"/>
          <p:nvPr/>
        </p:nvSpPr>
        <p:spPr>
          <a:xfrm>
            <a:off x="8796019" y="1492791"/>
            <a:ext cx="8638904" cy="646290"/>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pic>
        <p:nvPicPr>
          <p:cNvPr id="11" name="Imagen 10" descr="P32.jpg"/>
          <p:cNvPicPr>
            <a:picLocks noChangeAspect="1"/>
          </p:cNvPicPr>
          <p:nvPr/>
        </p:nvPicPr>
        <p:blipFill rotWithShape="1">
          <a:blip r:embed="rId2">
            <a:extLst>
              <a:ext uri="{28A0092B-C50C-407E-A947-70E740481C1C}">
                <a14:useLocalDpi xmlns:a14="http://schemas.microsoft.com/office/drawing/2010/main" val="0"/>
              </a:ext>
            </a:extLst>
          </a:blip>
          <a:srcRect b="4824"/>
          <a:stretch/>
        </p:blipFill>
        <p:spPr>
          <a:xfrm>
            <a:off x="5369304" y="2801398"/>
            <a:ext cx="3568825" cy="3006732"/>
          </a:xfrm>
          <a:prstGeom prst="rect">
            <a:avLst/>
          </a:prstGeom>
        </p:spPr>
      </p:pic>
    </p:spTree>
    <p:extLst>
      <p:ext uri="{BB962C8B-B14F-4D97-AF65-F5344CB8AC3E}">
        <p14:creationId xmlns:p14="http://schemas.microsoft.com/office/powerpoint/2010/main" val="3760332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10" name="Google Shape;446;p32"/>
          <p:cNvSpPr txBox="1"/>
          <p:nvPr/>
        </p:nvSpPr>
        <p:spPr>
          <a:xfrm>
            <a:off x="8796019" y="1492791"/>
            <a:ext cx="8638904" cy="646290"/>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sp>
        <p:nvSpPr>
          <p:cNvPr id="17" name="Google Shape;101;p3"/>
          <p:cNvSpPr/>
          <p:nvPr/>
        </p:nvSpPr>
        <p:spPr>
          <a:xfrm>
            <a:off x="558800" y="2286000"/>
            <a:ext cx="7467600" cy="35687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434" y="1831713"/>
            <a:ext cx="1732714" cy="3083211"/>
          </a:xfrm>
          <a:prstGeom prst="rect">
            <a:avLst/>
          </a:prstGeom>
        </p:spPr>
      </p:pic>
      <p:sp>
        <p:nvSpPr>
          <p:cNvPr id="5" name="Rectángulo 4"/>
          <p:cNvSpPr/>
          <p:nvPr/>
        </p:nvSpPr>
        <p:spPr>
          <a:xfrm>
            <a:off x="838200" y="2489200"/>
            <a:ext cx="6692900" cy="4423006"/>
          </a:xfrm>
          <a:prstGeom prst="rect">
            <a:avLst/>
          </a:prstGeom>
        </p:spPr>
        <p:txBody>
          <a:bodyPr wrap="square">
            <a:spAutoFit/>
          </a:bodyPr>
          <a:lstStyle/>
          <a:p>
            <a:pPr lvl="0">
              <a:lnSpc>
                <a:spcPct val="110000"/>
              </a:lnSpc>
              <a:buClr>
                <a:schemeClr val="dk1"/>
              </a:buClr>
              <a:buSzPts val="1800"/>
            </a:pPr>
            <a:r>
              <a:rPr lang="es-ES_tradnl" sz="1800" dirty="0" smtClean="0">
                <a:solidFill>
                  <a:srgbClr val="29754D"/>
                </a:solidFill>
                <a:latin typeface="Calibri"/>
                <a:ea typeface="Trebuchet MS"/>
                <a:cs typeface="Calibri"/>
                <a:sym typeface="Trebuchet MS"/>
              </a:rPr>
              <a:t>4.3. </a:t>
            </a:r>
            <a:r>
              <a:rPr lang="es-ES_tradnl" sz="1800" b="1" dirty="0">
                <a:solidFill>
                  <a:schemeClr val="dk1"/>
                </a:solidFill>
                <a:latin typeface="Calibri"/>
                <a:ea typeface="Trebuchet MS"/>
                <a:cs typeface="Calibri"/>
                <a:sym typeface="Trebuchet MS"/>
              </a:rPr>
              <a:t>Verificación de temperatura. </a:t>
            </a:r>
          </a:p>
          <a:p>
            <a:pPr lvl="0">
              <a:lnSpc>
                <a:spcPct val="70000"/>
              </a:lnSpc>
              <a:buClr>
                <a:schemeClr val="dk1"/>
              </a:buClr>
              <a:buSzPts val="1800"/>
            </a:pPr>
            <a:endParaRPr lang="es-ES_tradnl" sz="1800" b="1" dirty="0">
              <a:solidFill>
                <a:schemeClr val="dk1"/>
              </a:solidFill>
              <a:latin typeface="Calibri"/>
              <a:ea typeface="Trebuchet MS"/>
              <a:cs typeface="Calibri"/>
              <a:sym typeface="Trebuchet MS"/>
            </a:endParaRPr>
          </a:p>
          <a:p>
            <a:pPr>
              <a:lnSpc>
                <a:spcPct val="110000"/>
              </a:lnSpc>
              <a:buClr>
                <a:schemeClr val="dk1"/>
              </a:buClr>
              <a:buSzPts val="1800"/>
            </a:pPr>
            <a:r>
              <a:rPr lang="es-ES_tradnl" sz="1800" dirty="0">
                <a:solidFill>
                  <a:schemeClr val="dk1"/>
                </a:solidFill>
                <a:latin typeface="Calibri"/>
                <a:ea typeface="Trebuchet MS"/>
                <a:cs typeface="Calibri"/>
              </a:rPr>
              <a:t>Para la monitorización y detección de zonas de elevada temperatura en la superficie motor, se puede utilizar el </a:t>
            </a:r>
            <a:r>
              <a:rPr lang="es-ES_tradnl" sz="1800" b="1" dirty="0">
                <a:solidFill>
                  <a:schemeClr val="dk1"/>
                </a:solidFill>
                <a:latin typeface="Calibri"/>
                <a:ea typeface="Trebuchet MS"/>
                <a:cs typeface="Calibri"/>
              </a:rPr>
              <a:t>método de la termografía infrarroja</a:t>
            </a:r>
            <a:r>
              <a:rPr lang="es-ES_tradnl" sz="1800" dirty="0">
                <a:solidFill>
                  <a:schemeClr val="dk1"/>
                </a:solidFill>
                <a:latin typeface="Calibri"/>
                <a:ea typeface="Trebuchet MS"/>
                <a:cs typeface="Calibri"/>
              </a:rPr>
              <a:t>. A través de esta técnica, se genera un mapeado de las temperaturas en la superficie del motor. </a:t>
            </a:r>
            <a:endParaRPr lang="es-ES_tradnl" sz="1800" dirty="0" smtClean="0">
              <a:solidFill>
                <a:schemeClr val="dk1"/>
              </a:solidFill>
              <a:latin typeface="Calibri"/>
              <a:ea typeface="Trebuchet MS"/>
              <a:cs typeface="Calibri"/>
            </a:endParaRPr>
          </a:p>
          <a:p>
            <a:pPr>
              <a:lnSpc>
                <a:spcPct val="50000"/>
              </a:lnSpc>
              <a:buClr>
                <a:schemeClr val="dk1"/>
              </a:buClr>
              <a:buSzPts val="1800"/>
            </a:pPr>
            <a:endParaRPr lang="es-ES_tradnl" sz="1800" dirty="0">
              <a:solidFill>
                <a:schemeClr val="dk1"/>
              </a:solidFill>
              <a:latin typeface="Calibri"/>
              <a:ea typeface="Trebuchet MS"/>
              <a:cs typeface="Calibri"/>
            </a:endParaRPr>
          </a:p>
          <a:p>
            <a:pPr>
              <a:lnSpc>
                <a:spcPct val="110000"/>
              </a:lnSpc>
              <a:buClr>
                <a:schemeClr val="dk1"/>
              </a:buClr>
              <a:buSzPts val="1800"/>
            </a:pPr>
            <a:r>
              <a:rPr lang="es-ES_tradnl" sz="1800" dirty="0" smtClean="0">
                <a:solidFill>
                  <a:schemeClr val="dk1"/>
                </a:solidFill>
                <a:latin typeface="Calibri"/>
                <a:ea typeface="Trebuchet MS"/>
                <a:cs typeface="Calibri"/>
              </a:rPr>
              <a:t>En </a:t>
            </a:r>
            <a:r>
              <a:rPr lang="es-ES_tradnl" sz="1800" dirty="0">
                <a:solidFill>
                  <a:schemeClr val="dk1"/>
                </a:solidFill>
                <a:latin typeface="Calibri"/>
                <a:ea typeface="Trebuchet MS"/>
                <a:cs typeface="Calibri"/>
              </a:rPr>
              <a:t>caso de aparición de </a:t>
            </a:r>
            <a:r>
              <a:rPr lang="es-ES_tradnl" sz="1800" b="1" dirty="0">
                <a:solidFill>
                  <a:schemeClr val="dk1"/>
                </a:solidFill>
                <a:latin typeface="Calibri"/>
                <a:ea typeface="Trebuchet MS"/>
                <a:cs typeface="Calibri"/>
              </a:rPr>
              <a:t>picos de temperatura muy grandes </a:t>
            </a:r>
            <a:r>
              <a:rPr lang="es-ES_tradnl" sz="1800" dirty="0">
                <a:solidFill>
                  <a:schemeClr val="dk1"/>
                </a:solidFill>
                <a:latin typeface="Calibri"/>
                <a:ea typeface="Trebuchet MS"/>
                <a:cs typeface="Calibri"/>
              </a:rPr>
              <a:t>en una parte concreta del motor se puede intervenir esta zona en concreto y así evitar problemas mayores que afecten seriamente la integridad del motor</a:t>
            </a:r>
            <a:r>
              <a:rPr lang="es-ES_tradnl" sz="1800" dirty="0" smtClean="0">
                <a:solidFill>
                  <a:schemeClr val="dk1"/>
                </a:solidFill>
                <a:latin typeface="Calibri"/>
                <a:ea typeface="Trebuchet MS"/>
                <a:cs typeface="Calibri"/>
              </a:rPr>
              <a:t>.</a:t>
            </a: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algn="just">
              <a:lnSpc>
                <a:spcPct val="50000"/>
              </a:lnSpc>
              <a:buSzPts val="1440"/>
            </a:pPr>
            <a:endParaRPr lang="es-ES_tradnl" sz="1700" dirty="0">
              <a:latin typeface="Calibri"/>
              <a:cs typeface="Calibri"/>
            </a:endParaRPr>
          </a:p>
          <a:p>
            <a:pPr>
              <a:lnSpc>
                <a:spcPct val="110000"/>
              </a:lnSpc>
              <a:buClr>
                <a:srgbClr val="29754D"/>
              </a:buClr>
              <a:buSzPts val="1800"/>
            </a:pPr>
            <a:endParaRPr lang="es-ES_tradnl" sz="1700" dirty="0">
              <a:solidFill>
                <a:schemeClr val="dk1"/>
              </a:solidFill>
              <a:latin typeface="Calibri"/>
              <a:ea typeface="Trebuchet MS"/>
              <a:cs typeface="Calibri"/>
              <a:sym typeface="Trebuchet MS"/>
            </a:endParaRPr>
          </a:p>
          <a:p>
            <a:pPr lvl="0">
              <a:lnSpc>
                <a:spcPct val="110000"/>
              </a:lnSpc>
              <a:buClr>
                <a:srgbClr val="29754D"/>
              </a:buClr>
              <a:buSzPts val="1800"/>
            </a:pPr>
            <a:endParaRPr lang="es-ES_tradnl" sz="1700" dirty="0">
              <a:latin typeface="Calibri"/>
              <a:cs typeface="Calibri"/>
            </a:endParaRPr>
          </a:p>
        </p:txBody>
      </p:sp>
    </p:spTree>
    <p:extLst>
      <p:ext uri="{BB962C8B-B14F-4D97-AF65-F5344CB8AC3E}">
        <p14:creationId xmlns:p14="http://schemas.microsoft.com/office/powerpoint/2010/main" val="337351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5" name="Rectángulo 4"/>
          <p:cNvSpPr/>
          <p:nvPr/>
        </p:nvSpPr>
        <p:spPr>
          <a:xfrm>
            <a:off x="482600" y="2145308"/>
            <a:ext cx="8597900" cy="1445011"/>
          </a:xfrm>
          <a:prstGeom prst="rect">
            <a:avLst/>
          </a:prstGeom>
        </p:spPr>
        <p:txBody>
          <a:bodyPr wrap="square">
            <a:spAutoFit/>
          </a:bodyPr>
          <a:lstStyle/>
          <a:p>
            <a:pPr lvl="0">
              <a:lnSpc>
                <a:spcPct val="110000"/>
              </a:lnSpc>
              <a:buClr>
                <a:schemeClr val="dk1"/>
              </a:buClr>
              <a:buSzPts val="1800"/>
            </a:pPr>
            <a:r>
              <a:rPr lang="es-ES_tradnl" sz="1800" dirty="0" smtClean="0">
                <a:solidFill>
                  <a:srgbClr val="29754D"/>
                </a:solidFill>
                <a:latin typeface="Calibri"/>
                <a:ea typeface="Trebuchet MS"/>
                <a:cs typeface="Calibri"/>
                <a:sym typeface="Trebuchet MS"/>
              </a:rPr>
              <a:t>4.3. </a:t>
            </a:r>
            <a:r>
              <a:rPr lang="es-ES_tradnl" sz="1800" b="1" dirty="0">
                <a:solidFill>
                  <a:schemeClr val="dk1"/>
                </a:solidFill>
                <a:latin typeface="Calibri"/>
                <a:ea typeface="Trebuchet MS"/>
                <a:cs typeface="Calibri"/>
                <a:sym typeface="Trebuchet MS"/>
              </a:rPr>
              <a:t>Verificación de temperatura. </a:t>
            </a:r>
            <a:endParaRPr lang="es-ES_tradnl" sz="1800" b="1" dirty="0" smtClean="0">
              <a:solidFill>
                <a:schemeClr val="dk1"/>
              </a:solidFill>
              <a:latin typeface="Calibri"/>
              <a:ea typeface="Trebuchet MS"/>
              <a:cs typeface="Calibri"/>
              <a:sym typeface="Trebuchet MS"/>
            </a:endParaRPr>
          </a:p>
          <a:p>
            <a:pPr lvl="0">
              <a:lnSpc>
                <a:spcPct val="50000"/>
              </a:lnSpc>
              <a:buClr>
                <a:schemeClr val="dk1"/>
              </a:buClr>
              <a:buSzPts val="1800"/>
            </a:pPr>
            <a:endParaRPr lang="es-ES_tradnl" sz="1800" b="1" dirty="0">
              <a:solidFill>
                <a:schemeClr val="dk1"/>
              </a:solidFill>
              <a:latin typeface="Calibri"/>
              <a:ea typeface="Trebuchet MS"/>
              <a:cs typeface="Calibri"/>
              <a:sym typeface="Trebuchet MS"/>
            </a:endParaRPr>
          </a:p>
          <a:p>
            <a:pPr>
              <a:lnSpc>
                <a:spcPct val="110000"/>
              </a:lnSpc>
              <a:buClr>
                <a:schemeClr val="dk1"/>
              </a:buClr>
              <a:buSzPts val="1800"/>
            </a:pPr>
            <a:r>
              <a:rPr lang="es-ES_tradnl" sz="1800" dirty="0">
                <a:solidFill>
                  <a:schemeClr val="dk1"/>
                </a:solidFill>
                <a:latin typeface="Calibri"/>
                <a:ea typeface="Trebuchet MS"/>
                <a:cs typeface="Calibri"/>
                <a:sym typeface="Trebuchet MS"/>
              </a:rPr>
              <a:t>Cabe apuntar que, si bien la captura de imágenes es relativamente sencilla, la interpretación de éstas para detectar un posible fallo radica en buena medida en la </a:t>
            </a:r>
            <a:r>
              <a:rPr lang="es-ES_tradnl" sz="1800" b="1" dirty="0">
                <a:solidFill>
                  <a:schemeClr val="dk1"/>
                </a:solidFill>
                <a:latin typeface="Calibri"/>
                <a:ea typeface="Trebuchet MS"/>
                <a:cs typeface="Calibri"/>
                <a:sym typeface="Trebuchet MS"/>
              </a:rPr>
              <a:t>experiencia del termógrafo </a:t>
            </a:r>
            <a:r>
              <a:rPr lang="es-ES_tradnl" sz="1800" dirty="0">
                <a:solidFill>
                  <a:schemeClr val="dk1"/>
                </a:solidFill>
                <a:latin typeface="Calibri"/>
                <a:ea typeface="Trebuchet MS"/>
                <a:cs typeface="Calibri"/>
                <a:sym typeface="Trebuchet MS"/>
              </a:rPr>
              <a:t>y en la </a:t>
            </a:r>
            <a:r>
              <a:rPr lang="es-ES_tradnl" sz="1800" b="1" dirty="0">
                <a:solidFill>
                  <a:schemeClr val="dk1"/>
                </a:solidFill>
                <a:latin typeface="Calibri"/>
                <a:ea typeface="Trebuchet MS"/>
                <a:cs typeface="Calibri"/>
                <a:sym typeface="Trebuchet MS"/>
              </a:rPr>
              <a:t>comparación con imágenes previas</a:t>
            </a:r>
            <a:r>
              <a:rPr lang="es-ES_tradnl" sz="1800" dirty="0">
                <a:solidFill>
                  <a:schemeClr val="dk1"/>
                </a:solidFill>
                <a:latin typeface="Calibri"/>
                <a:ea typeface="Trebuchet MS"/>
                <a:cs typeface="Calibri"/>
                <a:sym typeface="Trebuchet MS"/>
              </a:rPr>
              <a:t>. </a:t>
            </a:r>
            <a:endParaRPr lang="es-ES_tradnl" sz="1800" dirty="0" smtClean="0">
              <a:solidFill>
                <a:schemeClr val="dk1"/>
              </a:solidFill>
              <a:latin typeface="Calibri"/>
              <a:ea typeface="Trebuchet MS"/>
              <a:cs typeface="Calibri"/>
              <a:sym typeface="Trebuchet MS"/>
            </a:endParaRPr>
          </a:p>
        </p:txBody>
      </p:sp>
      <p:sp>
        <p:nvSpPr>
          <p:cNvPr id="8" name="Google Shape;101;p3"/>
          <p:cNvSpPr/>
          <p:nvPr/>
        </p:nvSpPr>
        <p:spPr>
          <a:xfrm>
            <a:off x="5635326" y="3746053"/>
            <a:ext cx="3479399" cy="2952217"/>
          </a:xfrm>
          <a:prstGeom prst="roundRect">
            <a:avLst>
              <a:gd name="adj" fmla="val 5451"/>
            </a:avLst>
          </a:prstGeom>
          <a:blipFill rotWithShape="1">
            <a:blip r:embed="rId2"/>
            <a:stretch>
              <a:fillRect/>
            </a:stretch>
          </a:bli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446;p32"/>
          <p:cNvSpPr txBox="1"/>
          <p:nvPr/>
        </p:nvSpPr>
        <p:spPr>
          <a:xfrm>
            <a:off x="8796019" y="1492791"/>
            <a:ext cx="8638904" cy="646290"/>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sp>
        <p:nvSpPr>
          <p:cNvPr id="7" name="Rectángulo 6"/>
          <p:cNvSpPr/>
          <p:nvPr/>
        </p:nvSpPr>
        <p:spPr>
          <a:xfrm>
            <a:off x="482600" y="3675619"/>
            <a:ext cx="5087937" cy="5477141"/>
          </a:xfrm>
          <a:prstGeom prst="rect">
            <a:avLst/>
          </a:prstGeom>
        </p:spPr>
        <p:txBody>
          <a:bodyPr wrap="square">
            <a:spAutoFit/>
          </a:bodyPr>
          <a:lstStyle/>
          <a:p>
            <a:pPr lvl="0">
              <a:lnSpc>
                <a:spcPct val="120000"/>
              </a:lnSpc>
              <a:spcBef>
                <a:spcPts val="900"/>
              </a:spcBef>
              <a:buSzPts val="1800"/>
            </a:pPr>
            <a:r>
              <a:rPr lang="es-ES_tradnl" sz="1800" spc="-10" dirty="0">
                <a:latin typeface="Calibri"/>
                <a:ea typeface="Trebuchet MS"/>
                <a:cs typeface="Calibri"/>
                <a:sym typeface="Trebuchet MS"/>
              </a:rPr>
              <a:t>Por lo </a:t>
            </a:r>
            <a:r>
              <a:rPr lang="es-ES_tradnl" sz="1800" spc="-10" dirty="0" smtClean="0">
                <a:latin typeface="Calibri"/>
                <a:ea typeface="Trebuchet MS"/>
                <a:cs typeface="Calibri"/>
                <a:sym typeface="Trebuchet MS"/>
              </a:rPr>
              <a:t>cuál </a:t>
            </a:r>
            <a:r>
              <a:rPr lang="es-ES_tradnl" sz="1800" spc="-10" dirty="0">
                <a:latin typeface="Calibri"/>
                <a:ea typeface="Trebuchet MS"/>
                <a:cs typeface="Calibri"/>
                <a:sym typeface="Trebuchet MS"/>
              </a:rPr>
              <a:t>es importante realizar una análisis </a:t>
            </a:r>
            <a:r>
              <a:rPr lang="es-ES_tradnl" sz="1800" spc="-10" dirty="0" err="1">
                <a:latin typeface="Calibri"/>
                <a:ea typeface="Trebuchet MS"/>
                <a:cs typeface="Calibri"/>
                <a:sym typeface="Trebuchet MS"/>
              </a:rPr>
              <a:t>termográfico</a:t>
            </a:r>
            <a:r>
              <a:rPr lang="es-ES_tradnl" sz="1800" spc="-10" dirty="0">
                <a:latin typeface="Calibri"/>
                <a:ea typeface="Trebuchet MS"/>
                <a:cs typeface="Calibri"/>
                <a:sym typeface="Trebuchet MS"/>
              </a:rPr>
              <a:t> cuando recién se hace la puesta en marcha del motor.</a:t>
            </a:r>
            <a:r>
              <a:rPr lang="es-ES_tradnl" sz="1800" spc="-10" dirty="0">
                <a:latin typeface="Calibri"/>
                <a:cs typeface="Calibri"/>
              </a:rPr>
              <a:t> </a:t>
            </a:r>
          </a:p>
          <a:p>
            <a:pPr lvl="0">
              <a:lnSpc>
                <a:spcPct val="120000"/>
              </a:lnSpc>
              <a:spcBef>
                <a:spcPts val="900"/>
              </a:spcBef>
              <a:buSzPts val="1800"/>
            </a:pPr>
            <a:r>
              <a:rPr lang="es-ES_tradnl" sz="1800" spc="-10" dirty="0">
                <a:latin typeface="Calibri"/>
                <a:cs typeface="Calibri"/>
              </a:rPr>
              <a:t>Para detectar fallas de tipo eléctrica es útil analizar los </a:t>
            </a:r>
            <a:r>
              <a:rPr lang="es-ES_tradnl" sz="1800" b="1" spc="-10" dirty="0">
                <a:latin typeface="Calibri"/>
                <a:cs typeface="Calibri"/>
              </a:rPr>
              <a:t>bornes de conexión</a:t>
            </a:r>
            <a:r>
              <a:rPr lang="es-ES_tradnl" sz="1800" spc="-10" dirty="0">
                <a:latin typeface="Calibri"/>
                <a:cs typeface="Calibri"/>
              </a:rPr>
              <a:t> de los motores o dispositivos eléctricos en general, puesto que cuando existe alguna irregularidad eléctrica suele expresarse como sobrecalentamiento en estos puntos.</a:t>
            </a:r>
          </a:p>
          <a:p>
            <a:pPr lvl="0">
              <a:lnSpc>
                <a:spcPct val="120000"/>
              </a:lnSpc>
              <a:buSzPts val="1800"/>
            </a:pPr>
            <a:endParaRPr lang="es-ES_tradnl" sz="1800" dirty="0">
              <a:latin typeface="Calibri"/>
              <a:ea typeface="Trebuchet MS"/>
              <a:cs typeface="Calibri"/>
            </a:endParaRPr>
          </a:p>
          <a:p>
            <a:pPr marL="285750" lvl="0" indent="-171450" algn="just">
              <a:lnSpc>
                <a:spcPct val="150000"/>
              </a:lnSpc>
              <a:buSzPts val="1800"/>
            </a:pPr>
            <a:endParaRPr lang="es-ES_tradnl" sz="1800" dirty="0">
              <a:latin typeface="Trebuchet MS"/>
              <a:ea typeface="Trebuchet MS"/>
              <a:cs typeface="Trebuchet MS"/>
              <a:sym typeface="Trebuchet MS"/>
            </a:endParaRPr>
          </a:p>
          <a:p>
            <a:pPr marL="285750" lvl="0" indent="-171450" algn="just">
              <a:lnSpc>
                <a:spcPct val="150000"/>
              </a:lnSpc>
              <a:buSzPts val="1800"/>
            </a:pPr>
            <a:endParaRPr lang="es-ES_tradnl" sz="1800" dirty="0">
              <a:latin typeface="Trebuchet MS"/>
              <a:ea typeface="Trebuchet MS"/>
              <a:cs typeface="Trebuchet MS"/>
              <a:sym typeface="Trebuchet MS"/>
            </a:endParaRPr>
          </a:p>
          <a:p>
            <a:pPr marL="285750" lvl="0" indent="-171450" algn="just">
              <a:buSzPts val="1800"/>
            </a:pPr>
            <a:endParaRPr lang="es-ES_tradnl" sz="1800" dirty="0">
              <a:latin typeface="Trebuchet MS"/>
              <a:ea typeface="Trebuchet MS"/>
              <a:cs typeface="Trebuchet MS"/>
              <a:sym typeface="Trebuchet MS"/>
            </a:endParaRPr>
          </a:p>
          <a:p>
            <a:pPr marL="285750" lvl="0" indent="-171450" algn="just">
              <a:buSzPts val="1800"/>
            </a:pPr>
            <a:endParaRPr lang="es-ES_tradnl" sz="1800" dirty="0">
              <a:latin typeface="Trebuchet MS"/>
              <a:ea typeface="Trebuchet MS"/>
              <a:cs typeface="Trebuchet MS"/>
              <a:sym typeface="Trebuchet MS"/>
            </a:endParaRPr>
          </a:p>
          <a:p>
            <a:pPr marL="285750" lvl="0" indent="-171450" algn="just">
              <a:buSzPts val="1800"/>
            </a:pPr>
            <a:endParaRPr lang="es-ES_tradnl" sz="1800" dirty="0">
              <a:latin typeface="Trebuchet MS"/>
              <a:ea typeface="Trebuchet MS"/>
              <a:cs typeface="Trebuchet MS"/>
              <a:sym typeface="Trebuchet MS"/>
            </a:endParaRPr>
          </a:p>
          <a:p>
            <a:pPr lvl="0" algn="just">
              <a:lnSpc>
                <a:spcPct val="50000"/>
              </a:lnSpc>
              <a:buSzPts val="1440"/>
            </a:pPr>
            <a:endParaRPr lang="es-ES_tradnl" sz="1700" dirty="0">
              <a:latin typeface="Calibri"/>
              <a:cs typeface="Calibri"/>
            </a:endParaRPr>
          </a:p>
          <a:p>
            <a:pPr lvl="0">
              <a:lnSpc>
                <a:spcPct val="110000"/>
              </a:lnSpc>
              <a:buClr>
                <a:srgbClr val="29754D"/>
              </a:buClr>
              <a:buSzPts val="1800"/>
            </a:pPr>
            <a:endParaRPr lang="es-ES_tradnl" sz="1700" dirty="0">
              <a:latin typeface="Calibri"/>
              <a:ea typeface="Trebuchet MS"/>
              <a:cs typeface="Calibri"/>
              <a:sym typeface="Trebuchet MS"/>
            </a:endParaRPr>
          </a:p>
        </p:txBody>
      </p:sp>
    </p:spTree>
    <p:extLst>
      <p:ext uri="{BB962C8B-B14F-4D97-AF65-F5344CB8AC3E}">
        <p14:creationId xmlns:p14="http://schemas.microsoft.com/office/powerpoint/2010/main" val="68928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35 TIPEAR TEXTO BLAN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04" y="2716742"/>
            <a:ext cx="7491314" cy="3926482"/>
          </a:xfrm>
          <a:prstGeom prst="rect">
            <a:avLst/>
          </a:prstGeom>
        </p:spPr>
      </p:pic>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5" name="Rectángulo 4"/>
          <p:cNvSpPr/>
          <p:nvPr/>
        </p:nvSpPr>
        <p:spPr>
          <a:xfrm>
            <a:off x="482600" y="2081808"/>
            <a:ext cx="8597900" cy="507831"/>
          </a:xfrm>
          <a:prstGeom prst="rect">
            <a:avLst/>
          </a:prstGeom>
        </p:spPr>
        <p:txBody>
          <a:bodyPr wrap="square">
            <a:spAutoFit/>
          </a:bodyPr>
          <a:lstStyle/>
          <a:p>
            <a:pPr lvl="0">
              <a:lnSpc>
                <a:spcPct val="50000"/>
              </a:lnSpc>
              <a:buClr>
                <a:schemeClr val="dk1"/>
              </a:buClr>
              <a:buSzPts val="1800"/>
            </a:pPr>
            <a:endParaRPr lang="es-ES_tradnl" sz="1800" b="1" dirty="0">
              <a:solidFill>
                <a:schemeClr val="dk1"/>
              </a:solidFill>
              <a:latin typeface="Calibri"/>
              <a:ea typeface="Trebuchet MS"/>
              <a:cs typeface="Calibri"/>
              <a:sym typeface="Trebuchet MS"/>
            </a:endParaRPr>
          </a:p>
          <a:p>
            <a:pPr lvl="0">
              <a:buClr>
                <a:schemeClr val="dk1"/>
              </a:buClr>
              <a:buSzPts val="1800"/>
            </a:pPr>
            <a:r>
              <a:rPr lang="es-ES_tradnl" sz="1800" dirty="0" smtClean="0">
                <a:solidFill>
                  <a:schemeClr val="dk1"/>
                </a:solidFill>
                <a:latin typeface="Calibri"/>
                <a:ea typeface="Trebuchet MS"/>
                <a:cs typeface="Calibri"/>
                <a:sym typeface="Trebuchet MS"/>
              </a:rPr>
              <a:t>• Observemos </a:t>
            </a:r>
            <a:r>
              <a:rPr lang="es-ES_tradnl" sz="1800" dirty="0">
                <a:solidFill>
                  <a:schemeClr val="dk1"/>
                </a:solidFill>
                <a:latin typeface="Calibri"/>
                <a:ea typeface="Trebuchet MS"/>
                <a:cs typeface="Calibri"/>
                <a:sym typeface="Trebuchet MS"/>
              </a:rPr>
              <a:t>algunas fallas detectadas por cámaras termo gráficas.</a:t>
            </a:r>
            <a:endParaRPr lang="es-ES_tradnl" sz="1800" dirty="0">
              <a:solidFill>
                <a:schemeClr val="dk1"/>
              </a:solidFill>
              <a:latin typeface="Calibri"/>
              <a:ea typeface="Trebuchet MS"/>
              <a:cs typeface="Calibri"/>
            </a:endParaRPr>
          </a:p>
        </p:txBody>
      </p:sp>
      <p:sp>
        <p:nvSpPr>
          <p:cNvPr id="10" name="Google Shape;446;p32"/>
          <p:cNvSpPr txBox="1"/>
          <p:nvPr/>
        </p:nvSpPr>
        <p:spPr>
          <a:xfrm>
            <a:off x="7898602" y="1394530"/>
            <a:ext cx="8638904" cy="646290"/>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sp>
        <p:nvSpPr>
          <p:cNvPr id="2" name="Rectángulo 1"/>
          <p:cNvSpPr/>
          <p:nvPr/>
        </p:nvSpPr>
        <p:spPr>
          <a:xfrm>
            <a:off x="878441" y="4233536"/>
            <a:ext cx="1098320" cy="419089"/>
          </a:xfrm>
          <a:prstGeom prst="rect">
            <a:avLst/>
          </a:prstGeom>
          <a:noFill/>
        </p:spPr>
        <p:txBody>
          <a:bodyPr wrap="none">
            <a:spAutoFit/>
          </a:bodyPr>
          <a:lstStyle/>
          <a:p>
            <a:pPr>
              <a:lnSpc>
                <a:spcPct val="80000"/>
              </a:lnSpc>
            </a:pPr>
            <a:r>
              <a:rPr lang="es-ES_tradnl" sz="1300" spc="-20" dirty="0" smtClean="0">
                <a:solidFill>
                  <a:schemeClr val="tx1"/>
                </a:solidFill>
                <a:latin typeface="Calibri"/>
                <a:ea typeface="Trebuchet MS"/>
                <a:cs typeface="Calibri"/>
              </a:rPr>
              <a:t>Conexión mal</a:t>
            </a:r>
          </a:p>
          <a:p>
            <a:pPr>
              <a:lnSpc>
                <a:spcPct val="80000"/>
              </a:lnSpc>
            </a:pPr>
            <a:r>
              <a:rPr lang="es-ES_tradnl" sz="1300" spc="-20" dirty="0" smtClean="0">
                <a:solidFill>
                  <a:schemeClr val="tx1"/>
                </a:solidFill>
                <a:latin typeface="Calibri"/>
                <a:ea typeface="Trebuchet MS"/>
                <a:cs typeface="Calibri"/>
              </a:rPr>
              <a:t>asegurada</a:t>
            </a:r>
            <a:endParaRPr lang="es-ES" sz="1300" spc="-20" dirty="0">
              <a:solidFill>
                <a:schemeClr val="tx1"/>
              </a:solidFill>
              <a:latin typeface="Calibri"/>
              <a:ea typeface="Trebuchet MS"/>
              <a:cs typeface="Calibri"/>
            </a:endParaRPr>
          </a:p>
        </p:txBody>
      </p:sp>
      <p:sp>
        <p:nvSpPr>
          <p:cNvPr id="8" name="Rectángulo 7"/>
          <p:cNvSpPr/>
          <p:nvPr/>
        </p:nvSpPr>
        <p:spPr>
          <a:xfrm>
            <a:off x="844585" y="6172399"/>
            <a:ext cx="1509017" cy="419089"/>
          </a:xfrm>
          <a:prstGeom prst="rect">
            <a:avLst/>
          </a:prstGeom>
          <a:noFill/>
        </p:spPr>
        <p:txBody>
          <a:bodyPr wrap="square">
            <a:spAutoFit/>
          </a:bodyPr>
          <a:lstStyle/>
          <a:p>
            <a:pPr>
              <a:lnSpc>
                <a:spcPct val="80000"/>
              </a:lnSpc>
            </a:pPr>
            <a:r>
              <a:rPr lang="es-ES_tradnl" sz="1300" spc="-20" dirty="0">
                <a:solidFill>
                  <a:schemeClr val="tx1"/>
                </a:solidFill>
                <a:latin typeface="Calibri"/>
                <a:ea typeface="Trebuchet MS"/>
                <a:cs typeface="Calibri"/>
              </a:rPr>
              <a:t>Mala conexión y daños internos</a:t>
            </a:r>
            <a:endParaRPr lang="es-ES" sz="1300" spc="-20" dirty="0">
              <a:solidFill>
                <a:schemeClr val="tx1"/>
              </a:solidFill>
              <a:latin typeface="Calibri"/>
              <a:ea typeface="Trebuchet MS"/>
              <a:cs typeface="Calibri"/>
            </a:endParaRPr>
          </a:p>
        </p:txBody>
      </p:sp>
      <p:sp>
        <p:nvSpPr>
          <p:cNvPr id="11" name="Rectángulo 10"/>
          <p:cNvSpPr/>
          <p:nvPr/>
        </p:nvSpPr>
        <p:spPr>
          <a:xfrm>
            <a:off x="2537829" y="4233536"/>
            <a:ext cx="2008523" cy="579133"/>
          </a:xfrm>
          <a:prstGeom prst="rect">
            <a:avLst/>
          </a:prstGeom>
          <a:noFill/>
        </p:spPr>
        <p:txBody>
          <a:bodyPr wrap="square">
            <a:spAutoFit/>
          </a:bodyPr>
          <a:lstStyle/>
          <a:p>
            <a:pPr>
              <a:lnSpc>
                <a:spcPct val="80000"/>
              </a:lnSpc>
            </a:pPr>
            <a:r>
              <a:rPr lang="es-ES_tradnl" sz="1300" spc="-20" dirty="0">
                <a:solidFill>
                  <a:schemeClr val="tx1"/>
                </a:solidFill>
                <a:latin typeface="Calibri"/>
                <a:ea typeface="Trebuchet MS"/>
                <a:cs typeface="Calibri"/>
              </a:rPr>
              <a:t>Inspección de cables de alimentación de alta tensión</a:t>
            </a:r>
            <a:endParaRPr lang="es-ES" sz="1300" spc="-20" dirty="0">
              <a:solidFill>
                <a:schemeClr val="tx1"/>
              </a:solidFill>
              <a:latin typeface="Calibri"/>
              <a:ea typeface="Trebuchet MS"/>
              <a:cs typeface="Calibri"/>
            </a:endParaRPr>
          </a:p>
        </p:txBody>
      </p:sp>
      <p:sp>
        <p:nvSpPr>
          <p:cNvPr id="12" name="Rectángulo 11"/>
          <p:cNvSpPr/>
          <p:nvPr/>
        </p:nvSpPr>
        <p:spPr>
          <a:xfrm>
            <a:off x="2580167" y="6172399"/>
            <a:ext cx="1509017" cy="419089"/>
          </a:xfrm>
          <a:prstGeom prst="rect">
            <a:avLst/>
          </a:prstGeom>
          <a:noFill/>
        </p:spPr>
        <p:txBody>
          <a:bodyPr wrap="square">
            <a:spAutoFit/>
          </a:bodyPr>
          <a:lstStyle/>
          <a:p>
            <a:pPr>
              <a:lnSpc>
                <a:spcPct val="80000"/>
              </a:lnSpc>
            </a:pPr>
            <a:r>
              <a:rPr lang="es-ES_tradnl" sz="1300" spc="-20" dirty="0">
                <a:solidFill>
                  <a:schemeClr val="tx1"/>
                </a:solidFill>
                <a:latin typeface="Calibri"/>
                <a:ea typeface="Trebuchet MS"/>
                <a:cs typeface="Calibri"/>
              </a:rPr>
              <a:t>Daños internos en los fusibles</a:t>
            </a:r>
            <a:endParaRPr lang="es-ES" sz="1300" spc="-20" dirty="0">
              <a:solidFill>
                <a:schemeClr val="tx1"/>
              </a:solidFill>
              <a:latin typeface="Calibri"/>
              <a:ea typeface="Trebuchet MS"/>
              <a:cs typeface="Calibri"/>
            </a:endParaRPr>
          </a:p>
        </p:txBody>
      </p:sp>
      <p:sp>
        <p:nvSpPr>
          <p:cNvPr id="13" name="Rectángulo 12"/>
          <p:cNvSpPr/>
          <p:nvPr/>
        </p:nvSpPr>
        <p:spPr>
          <a:xfrm>
            <a:off x="4307285" y="6172399"/>
            <a:ext cx="1652926" cy="259045"/>
          </a:xfrm>
          <a:prstGeom prst="rect">
            <a:avLst/>
          </a:prstGeom>
          <a:noFill/>
        </p:spPr>
        <p:txBody>
          <a:bodyPr wrap="square">
            <a:spAutoFit/>
          </a:bodyPr>
          <a:lstStyle/>
          <a:p>
            <a:pPr>
              <a:lnSpc>
                <a:spcPct val="80000"/>
              </a:lnSpc>
            </a:pPr>
            <a:r>
              <a:rPr lang="es-ES_tradnl" sz="1300" spc="-20" dirty="0" smtClean="0">
                <a:solidFill>
                  <a:schemeClr val="tx1"/>
                </a:solidFill>
                <a:latin typeface="Calibri"/>
                <a:ea typeface="Trebuchet MS"/>
                <a:cs typeface="Calibri"/>
              </a:rPr>
              <a:t>Aislamiento dañado</a:t>
            </a:r>
            <a:endParaRPr lang="es-ES" sz="1300" spc="-20" dirty="0">
              <a:solidFill>
                <a:schemeClr val="tx1"/>
              </a:solidFill>
              <a:latin typeface="Calibri"/>
              <a:ea typeface="Trebuchet MS"/>
              <a:cs typeface="Calibri"/>
            </a:endParaRPr>
          </a:p>
        </p:txBody>
      </p:sp>
      <p:sp>
        <p:nvSpPr>
          <p:cNvPr id="14" name="Rectángulo 13"/>
          <p:cNvSpPr/>
          <p:nvPr/>
        </p:nvSpPr>
        <p:spPr>
          <a:xfrm>
            <a:off x="4298827" y="4233536"/>
            <a:ext cx="1551322" cy="259045"/>
          </a:xfrm>
          <a:prstGeom prst="rect">
            <a:avLst/>
          </a:prstGeom>
          <a:noFill/>
        </p:spPr>
        <p:txBody>
          <a:bodyPr wrap="square">
            <a:spAutoFit/>
          </a:bodyPr>
          <a:lstStyle/>
          <a:p>
            <a:pPr>
              <a:lnSpc>
                <a:spcPct val="80000"/>
              </a:lnSpc>
            </a:pPr>
            <a:r>
              <a:rPr lang="es-ES_tradnl" sz="1300" spc="-20" dirty="0">
                <a:solidFill>
                  <a:schemeClr val="tx1"/>
                </a:solidFill>
                <a:latin typeface="Calibri"/>
                <a:ea typeface="Trebuchet MS"/>
                <a:cs typeface="Calibri"/>
              </a:rPr>
              <a:t>Rodillo sospechoso</a:t>
            </a:r>
            <a:endParaRPr lang="es-ES" sz="1300" spc="-20" dirty="0">
              <a:solidFill>
                <a:schemeClr val="tx1"/>
              </a:solidFill>
              <a:latin typeface="Calibri"/>
              <a:ea typeface="Trebuchet MS"/>
              <a:cs typeface="Calibri"/>
            </a:endParaRPr>
          </a:p>
        </p:txBody>
      </p:sp>
      <p:sp>
        <p:nvSpPr>
          <p:cNvPr id="15" name="Rectángulo 14"/>
          <p:cNvSpPr/>
          <p:nvPr/>
        </p:nvSpPr>
        <p:spPr>
          <a:xfrm>
            <a:off x="6042876" y="4233536"/>
            <a:ext cx="1509017" cy="259045"/>
          </a:xfrm>
          <a:prstGeom prst="rect">
            <a:avLst/>
          </a:prstGeom>
          <a:noFill/>
        </p:spPr>
        <p:txBody>
          <a:bodyPr wrap="square">
            <a:spAutoFit/>
          </a:bodyPr>
          <a:lstStyle/>
          <a:p>
            <a:pPr>
              <a:lnSpc>
                <a:spcPct val="80000"/>
              </a:lnSpc>
            </a:pPr>
            <a:r>
              <a:rPr lang="es-ES_tradnl" sz="1300" spc="-20" dirty="0">
                <a:solidFill>
                  <a:schemeClr val="tx1"/>
                </a:solidFill>
                <a:latin typeface="Calibri"/>
                <a:ea typeface="Trebuchet MS"/>
                <a:cs typeface="Calibri"/>
              </a:rPr>
              <a:t>Motor recalentado</a:t>
            </a:r>
            <a:endParaRPr lang="es-ES" sz="1300" spc="-20" dirty="0">
              <a:solidFill>
                <a:schemeClr val="tx1"/>
              </a:solidFill>
              <a:latin typeface="Calibri"/>
              <a:ea typeface="Trebuchet MS"/>
              <a:cs typeface="Calibri"/>
            </a:endParaRPr>
          </a:p>
        </p:txBody>
      </p:sp>
      <p:sp>
        <p:nvSpPr>
          <p:cNvPr id="16" name="Rectángulo 15"/>
          <p:cNvSpPr/>
          <p:nvPr/>
        </p:nvSpPr>
        <p:spPr>
          <a:xfrm>
            <a:off x="6059800" y="6172399"/>
            <a:ext cx="1509017" cy="259045"/>
          </a:xfrm>
          <a:prstGeom prst="rect">
            <a:avLst/>
          </a:prstGeom>
          <a:noFill/>
        </p:spPr>
        <p:txBody>
          <a:bodyPr wrap="square">
            <a:spAutoFit/>
          </a:bodyPr>
          <a:lstStyle/>
          <a:p>
            <a:pPr>
              <a:lnSpc>
                <a:spcPct val="80000"/>
              </a:lnSpc>
            </a:pPr>
            <a:r>
              <a:rPr lang="es-ES_tradnl" sz="1300" spc="-20" dirty="0" smtClean="0">
                <a:solidFill>
                  <a:schemeClr val="tx1"/>
                </a:solidFill>
                <a:latin typeface="Calibri"/>
                <a:ea typeface="Trebuchet MS"/>
                <a:cs typeface="Calibri"/>
              </a:rPr>
              <a:t>Purgador de vapor</a:t>
            </a:r>
            <a:endParaRPr lang="es-ES" sz="1300" spc="-20" dirty="0">
              <a:solidFill>
                <a:schemeClr val="tx1"/>
              </a:solidFill>
            </a:endParaRPr>
          </a:p>
        </p:txBody>
      </p:sp>
    </p:spTree>
    <p:extLst>
      <p:ext uri="{BB962C8B-B14F-4D97-AF65-F5344CB8AC3E}">
        <p14:creationId xmlns:p14="http://schemas.microsoft.com/office/powerpoint/2010/main" val="1498692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10" name="Google Shape;446;p32"/>
          <p:cNvSpPr txBox="1"/>
          <p:nvPr/>
        </p:nvSpPr>
        <p:spPr>
          <a:xfrm>
            <a:off x="8796019" y="1492791"/>
            <a:ext cx="8638904" cy="646290"/>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sp>
        <p:nvSpPr>
          <p:cNvPr id="17" name="Google Shape;101;p3"/>
          <p:cNvSpPr/>
          <p:nvPr/>
        </p:nvSpPr>
        <p:spPr>
          <a:xfrm>
            <a:off x="558800" y="2286000"/>
            <a:ext cx="7467600" cy="38989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434" y="1831713"/>
            <a:ext cx="1732714" cy="3083211"/>
          </a:xfrm>
          <a:prstGeom prst="rect">
            <a:avLst/>
          </a:prstGeom>
        </p:spPr>
      </p:pic>
      <p:sp>
        <p:nvSpPr>
          <p:cNvPr id="5" name="Rectángulo 4"/>
          <p:cNvSpPr/>
          <p:nvPr/>
        </p:nvSpPr>
        <p:spPr>
          <a:xfrm>
            <a:off x="762000" y="2501902"/>
            <a:ext cx="6993044" cy="5447902"/>
          </a:xfrm>
          <a:prstGeom prst="rect">
            <a:avLst/>
          </a:prstGeom>
        </p:spPr>
        <p:txBody>
          <a:bodyPr wrap="square">
            <a:spAutoFit/>
          </a:bodyPr>
          <a:lstStyle/>
          <a:p>
            <a:pPr>
              <a:lnSpc>
                <a:spcPct val="110000"/>
              </a:lnSpc>
              <a:buClr>
                <a:schemeClr val="dk1"/>
              </a:buClr>
              <a:buSzPts val="1800"/>
            </a:pPr>
            <a:r>
              <a:rPr lang="es-ES_tradnl" sz="1800" dirty="0" smtClean="0">
                <a:solidFill>
                  <a:srgbClr val="29754D"/>
                </a:solidFill>
                <a:latin typeface="Calibri"/>
                <a:ea typeface="Trebuchet MS"/>
                <a:cs typeface="Calibri"/>
                <a:sym typeface="Trebuchet MS"/>
              </a:rPr>
              <a:t>4.4. </a:t>
            </a:r>
            <a:r>
              <a:rPr lang="es-ES_tradnl" sz="1800" b="1" dirty="0" smtClean="0">
                <a:solidFill>
                  <a:schemeClr val="dk1"/>
                </a:solidFill>
                <a:latin typeface="Calibri"/>
                <a:ea typeface="Trebuchet MS"/>
                <a:cs typeface="Calibri"/>
                <a:sym typeface="Trebuchet MS"/>
              </a:rPr>
              <a:t>Mediciones </a:t>
            </a:r>
            <a:r>
              <a:rPr lang="es-ES_tradnl" sz="1800" b="1" dirty="0">
                <a:solidFill>
                  <a:schemeClr val="dk1"/>
                </a:solidFill>
                <a:latin typeface="Calibri"/>
                <a:ea typeface="Trebuchet MS"/>
                <a:cs typeface="Calibri"/>
                <a:sym typeface="Trebuchet MS"/>
              </a:rPr>
              <a:t>de corriente y voltaje. </a:t>
            </a:r>
          </a:p>
          <a:p>
            <a:pPr>
              <a:lnSpc>
                <a:spcPct val="110000"/>
              </a:lnSpc>
              <a:buClr>
                <a:schemeClr val="dk1"/>
              </a:buClr>
              <a:buSzPts val="1800"/>
            </a:pPr>
            <a:endParaRPr lang="es-ES_tradnl" sz="1800" dirty="0">
              <a:solidFill>
                <a:schemeClr val="dk1"/>
              </a:solidFill>
              <a:latin typeface="Calibri"/>
              <a:ea typeface="Trebuchet MS"/>
              <a:cs typeface="Calibri"/>
              <a:sym typeface="Trebuchet MS"/>
            </a:endParaRPr>
          </a:p>
          <a:p>
            <a:pPr lvl="0">
              <a:lnSpc>
                <a:spcPct val="110000"/>
              </a:lnSpc>
              <a:buClr>
                <a:schemeClr val="dk1"/>
              </a:buClr>
              <a:buSzPts val="2000"/>
            </a:pPr>
            <a:r>
              <a:rPr lang="es-ES_tradnl" sz="1800" dirty="0">
                <a:solidFill>
                  <a:schemeClr val="dk1"/>
                </a:solidFill>
                <a:latin typeface="Calibri"/>
                <a:ea typeface="Trebuchet MS"/>
                <a:cs typeface="Calibri"/>
                <a:sym typeface="Trebuchet MS"/>
              </a:rPr>
              <a:t>Para las mediciones de corriente y voltaje, un elemento que puede contribuir a estas mediciones es un </a:t>
            </a:r>
            <a:r>
              <a:rPr lang="es-ES_tradnl" sz="1800" b="1" dirty="0">
                <a:solidFill>
                  <a:schemeClr val="dk1"/>
                </a:solidFill>
                <a:latin typeface="Calibri"/>
                <a:ea typeface="Trebuchet MS"/>
                <a:cs typeface="Calibri"/>
                <a:sym typeface="Trebuchet MS"/>
              </a:rPr>
              <a:t>osciloscopio o analizador de redes </a:t>
            </a:r>
            <a:r>
              <a:rPr lang="es-ES_tradnl" sz="1800" dirty="0">
                <a:solidFill>
                  <a:schemeClr val="dk1"/>
                </a:solidFill>
                <a:latin typeface="Calibri"/>
                <a:ea typeface="Trebuchet MS"/>
                <a:cs typeface="Calibri"/>
                <a:sym typeface="Trebuchet MS"/>
              </a:rPr>
              <a:t>(que incorpore un osciloscopio) lo cual  permite tomar medidas durante días para observar el comportamiento de estas variables en un tiempo que permita ver alteraciones en las señales</a:t>
            </a:r>
            <a:r>
              <a:rPr lang="es-ES_tradnl" sz="1800" dirty="0" smtClean="0">
                <a:solidFill>
                  <a:schemeClr val="dk1"/>
                </a:solidFill>
                <a:latin typeface="Calibri"/>
                <a:ea typeface="Trebuchet MS"/>
                <a:cs typeface="Calibri"/>
                <a:sym typeface="Trebuchet MS"/>
              </a:rPr>
              <a:t>.</a:t>
            </a:r>
          </a:p>
          <a:p>
            <a:pPr lvl="0">
              <a:lnSpc>
                <a:spcPct val="50000"/>
              </a:lnSpc>
              <a:buClr>
                <a:schemeClr val="dk1"/>
              </a:buClr>
              <a:buSzPts val="2000"/>
            </a:pPr>
            <a:endParaRPr lang="es-ES_tradnl" sz="1800" dirty="0" smtClean="0">
              <a:solidFill>
                <a:schemeClr val="dk1"/>
              </a:solidFill>
              <a:latin typeface="Calibri"/>
              <a:ea typeface="Trebuchet MS"/>
              <a:cs typeface="Calibri"/>
              <a:sym typeface="Trebuchet MS"/>
            </a:endParaRPr>
          </a:p>
          <a:p>
            <a:pPr lvl="0">
              <a:lnSpc>
                <a:spcPct val="110000"/>
              </a:lnSpc>
              <a:buClr>
                <a:schemeClr val="dk1"/>
              </a:buClr>
              <a:buSzPts val="2000"/>
            </a:pPr>
            <a:r>
              <a:rPr lang="es-CL" sz="1800" dirty="0">
                <a:latin typeface="Calibri"/>
                <a:cs typeface="Calibri"/>
              </a:rPr>
              <a:t>Medidas instantáneas que se puedan tomar con un multitester, voltímetro o </a:t>
            </a:r>
            <a:r>
              <a:rPr lang="es-CL" sz="1800" dirty="0" smtClean="0">
                <a:latin typeface="Calibri"/>
                <a:cs typeface="Calibri"/>
              </a:rPr>
              <a:t>amperímetro, </a:t>
            </a:r>
            <a:r>
              <a:rPr lang="es-CL" sz="1800" dirty="0">
                <a:latin typeface="Calibri"/>
                <a:cs typeface="Calibri"/>
              </a:rPr>
              <a:t>pueden detectar averías y es recomendable usar estos elementos si no se dispone de algo más </a:t>
            </a:r>
            <a:r>
              <a:rPr lang="es-CL" sz="1800" dirty="0" smtClean="0">
                <a:latin typeface="Calibri"/>
                <a:cs typeface="Calibri"/>
              </a:rPr>
              <a:t>sofisticado.</a:t>
            </a:r>
            <a:endParaRPr lang="es-ES_tradnl" sz="1800" dirty="0">
              <a:solidFill>
                <a:schemeClr val="dk1"/>
              </a:solidFill>
              <a:latin typeface="Calibri"/>
              <a:ea typeface="Trebuchet MS"/>
              <a:cs typeface="Calibri"/>
              <a:sym typeface="Trebuchet MS"/>
            </a:endParaRPr>
          </a:p>
          <a:p>
            <a:pPr marL="285750" lvl="0" indent="-171450">
              <a:lnSpc>
                <a:spcPct val="11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nSpc>
                <a:spcPct val="11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nSpc>
                <a:spcPct val="11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algn="just">
              <a:lnSpc>
                <a:spcPct val="50000"/>
              </a:lnSpc>
              <a:buSzPts val="1440"/>
            </a:pPr>
            <a:endParaRPr lang="es-ES_tradnl" sz="1700" dirty="0">
              <a:latin typeface="Calibri"/>
              <a:cs typeface="Calibri"/>
            </a:endParaRPr>
          </a:p>
          <a:p>
            <a:pPr>
              <a:lnSpc>
                <a:spcPct val="110000"/>
              </a:lnSpc>
              <a:buClr>
                <a:srgbClr val="29754D"/>
              </a:buClr>
              <a:buSzPts val="1800"/>
            </a:pPr>
            <a:endParaRPr lang="es-ES_tradnl" sz="1700" dirty="0">
              <a:solidFill>
                <a:schemeClr val="dk1"/>
              </a:solidFill>
              <a:latin typeface="Calibri"/>
              <a:ea typeface="Trebuchet MS"/>
              <a:cs typeface="Calibri"/>
              <a:sym typeface="Trebuchet MS"/>
            </a:endParaRPr>
          </a:p>
          <a:p>
            <a:pPr lvl="0">
              <a:lnSpc>
                <a:spcPct val="110000"/>
              </a:lnSpc>
              <a:buClr>
                <a:srgbClr val="29754D"/>
              </a:buClr>
              <a:buSzPts val="1800"/>
            </a:pPr>
            <a:endParaRPr lang="es-ES_tradnl" sz="1700" dirty="0">
              <a:latin typeface="Calibri"/>
              <a:cs typeface="Calibri"/>
            </a:endParaRPr>
          </a:p>
        </p:txBody>
      </p:sp>
    </p:spTree>
    <p:extLst>
      <p:ext uri="{BB962C8B-B14F-4D97-AF65-F5344CB8AC3E}">
        <p14:creationId xmlns:p14="http://schemas.microsoft.com/office/powerpoint/2010/main" val="307852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10" name="Google Shape;446;p32"/>
          <p:cNvSpPr txBox="1"/>
          <p:nvPr/>
        </p:nvSpPr>
        <p:spPr>
          <a:xfrm>
            <a:off x="8796019" y="1492791"/>
            <a:ext cx="8638904" cy="646290"/>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a:p>
            <a:pPr marL="285750" marR="0" lvl="0" indent="-171450" algn="just"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Trebuchet MS"/>
              <a:ea typeface="Trebuchet MS"/>
              <a:cs typeface="Trebuchet MS"/>
              <a:sym typeface="Trebuchet MS"/>
            </a:endParaRPr>
          </a:p>
        </p:txBody>
      </p:sp>
      <p:sp>
        <p:nvSpPr>
          <p:cNvPr id="17" name="Google Shape;101;p3"/>
          <p:cNvSpPr/>
          <p:nvPr/>
        </p:nvSpPr>
        <p:spPr>
          <a:xfrm>
            <a:off x="558800" y="2286000"/>
            <a:ext cx="7467600" cy="38989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434" y="1831713"/>
            <a:ext cx="1732714" cy="3083211"/>
          </a:xfrm>
          <a:prstGeom prst="rect">
            <a:avLst/>
          </a:prstGeom>
        </p:spPr>
      </p:pic>
      <p:sp>
        <p:nvSpPr>
          <p:cNvPr id="5" name="Rectángulo 4"/>
          <p:cNvSpPr/>
          <p:nvPr/>
        </p:nvSpPr>
        <p:spPr>
          <a:xfrm>
            <a:off x="762000" y="2527303"/>
            <a:ext cx="6692900" cy="5918800"/>
          </a:xfrm>
          <a:prstGeom prst="rect">
            <a:avLst/>
          </a:prstGeom>
        </p:spPr>
        <p:txBody>
          <a:bodyPr wrap="square">
            <a:spAutoFit/>
          </a:bodyPr>
          <a:lstStyle/>
          <a:p>
            <a:pPr>
              <a:lnSpc>
                <a:spcPct val="110000"/>
              </a:lnSpc>
              <a:buClr>
                <a:schemeClr val="dk1"/>
              </a:buClr>
              <a:buSzPts val="1800"/>
            </a:pPr>
            <a:r>
              <a:rPr lang="es-ES_tradnl" sz="1800" dirty="0" smtClean="0">
                <a:solidFill>
                  <a:srgbClr val="29754D"/>
                </a:solidFill>
                <a:latin typeface="Calibri"/>
                <a:ea typeface="Trebuchet MS"/>
                <a:cs typeface="Calibri"/>
                <a:sym typeface="Trebuchet MS"/>
              </a:rPr>
              <a:t>4.4. </a:t>
            </a:r>
            <a:r>
              <a:rPr lang="es-ES_tradnl" sz="1800" b="1" dirty="0" smtClean="0">
                <a:solidFill>
                  <a:schemeClr val="dk1"/>
                </a:solidFill>
                <a:latin typeface="Calibri"/>
                <a:ea typeface="Trebuchet MS"/>
                <a:cs typeface="Calibri"/>
                <a:sym typeface="Trebuchet MS"/>
              </a:rPr>
              <a:t>Mediciones </a:t>
            </a:r>
            <a:r>
              <a:rPr lang="es-ES_tradnl" sz="1800" b="1" dirty="0">
                <a:solidFill>
                  <a:schemeClr val="dk1"/>
                </a:solidFill>
                <a:latin typeface="Calibri"/>
                <a:ea typeface="Trebuchet MS"/>
                <a:cs typeface="Calibri"/>
                <a:sym typeface="Trebuchet MS"/>
              </a:rPr>
              <a:t>de corriente y voltaje. </a:t>
            </a:r>
          </a:p>
          <a:p>
            <a:pPr marL="176400" indent="-176400">
              <a:lnSpc>
                <a:spcPct val="110000"/>
              </a:lnSpc>
              <a:buClr>
                <a:schemeClr val="dk1"/>
              </a:buClr>
              <a:buSzPts val="1800"/>
              <a:buFont typeface="Arial"/>
              <a:buChar char="•"/>
            </a:pPr>
            <a:endParaRPr lang="es-ES_tradnl" sz="1800" dirty="0">
              <a:solidFill>
                <a:schemeClr val="dk1"/>
              </a:solidFill>
              <a:latin typeface="Calibri"/>
              <a:ea typeface="Trebuchet MS"/>
              <a:cs typeface="Calibri"/>
              <a:sym typeface="Trebuchet MS"/>
            </a:endParaRPr>
          </a:p>
          <a:p>
            <a:pPr marL="176400" lvl="0" indent="-176400">
              <a:lnSpc>
                <a:spcPct val="110000"/>
              </a:lnSpc>
              <a:buClr>
                <a:schemeClr val="dk1"/>
              </a:buClr>
              <a:buSzPts val="1800"/>
              <a:buFont typeface="Arial"/>
              <a:buChar char="•"/>
            </a:pPr>
            <a:r>
              <a:rPr lang="es-ES_tradnl" sz="1800" dirty="0">
                <a:solidFill>
                  <a:schemeClr val="dk1"/>
                </a:solidFill>
                <a:latin typeface="Calibri"/>
                <a:ea typeface="Trebuchet MS"/>
                <a:cs typeface="Calibri"/>
                <a:sym typeface="Trebuchet MS"/>
              </a:rPr>
              <a:t>Entre los parámetros eléctricos a medir se pueden </a:t>
            </a:r>
            <a:r>
              <a:rPr lang="es-ES_tradnl" sz="1800" dirty="0" smtClean="0">
                <a:solidFill>
                  <a:schemeClr val="dk1"/>
                </a:solidFill>
                <a:latin typeface="Calibri"/>
                <a:ea typeface="Trebuchet MS"/>
                <a:cs typeface="Calibri"/>
                <a:sym typeface="Trebuchet MS"/>
              </a:rPr>
              <a:t>detectar:</a:t>
            </a:r>
          </a:p>
          <a:p>
            <a:pPr marL="176400" lvl="0" indent="-176400">
              <a:lnSpc>
                <a:spcPct val="110000"/>
              </a:lnSpc>
              <a:buClr>
                <a:schemeClr val="dk1"/>
              </a:buClr>
              <a:buSzPts val="1800"/>
              <a:buFont typeface="Arial"/>
              <a:buChar char="•"/>
            </a:pPr>
            <a:r>
              <a:rPr lang="es-ES_tradnl" sz="1800" b="1" dirty="0" smtClean="0">
                <a:solidFill>
                  <a:schemeClr val="dk1"/>
                </a:solidFill>
                <a:latin typeface="Calibri"/>
                <a:ea typeface="Trebuchet MS"/>
                <a:cs typeface="Calibri"/>
                <a:sym typeface="Trebuchet MS"/>
              </a:rPr>
              <a:t>sobre </a:t>
            </a:r>
            <a:r>
              <a:rPr lang="es-ES_tradnl" sz="1800" b="1" dirty="0">
                <a:solidFill>
                  <a:schemeClr val="dk1"/>
                </a:solidFill>
                <a:latin typeface="Calibri"/>
                <a:ea typeface="Trebuchet MS"/>
                <a:cs typeface="Calibri"/>
                <a:sym typeface="Trebuchet MS"/>
              </a:rPr>
              <a:t>voltajes, sub voltajes, sobre corrientes, distorsión armónica, frecuencia</a:t>
            </a:r>
            <a:r>
              <a:rPr lang="es-ES_tradnl" sz="1800" dirty="0">
                <a:solidFill>
                  <a:schemeClr val="dk1"/>
                </a:solidFill>
                <a:latin typeface="Calibri"/>
                <a:ea typeface="Trebuchet MS"/>
                <a:cs typeface="Calibri"/>
                <a:sym typeface="Trebuchet MS"/>
              </a:rPr>
              <a:t>. </a:t>
            </a:r>
            <a:endParaRPr lang="es-ES_tradnl" sz="1800" dirty="0" smtClean="0">
              <a:solidFill>
                <a:schemeClr val="dk1"/>
              </a:solidFill>
              <a:latin typeface="Calibri"/>
              <a:ea typeface="Trebuchet MS"/>
              <a:cs typeface="Calibri"/>
              <a:sym typeface="Trebuchet MS"/>
            </a:endParaRPr>
          </a:p>
          <a:p>
            <a:pPr marL="176400" lvl="0" indent="-176400">
              <a:lnSpc>
                <a:spcPct val="50000"/>
              </a:lnSpc>
              <a:buClr>
                <a:schemeClr val="dk1"/>
              </a:buClr>
              <a:buSzPts val="1800"/>
              <a:buFont typeface="Arial"/>
              <a:buChar char="•"/>
            </a:pPr>
            <a:endParaRPr lang="es-ES_tradnl" sz="1800" dirty="0" smtClean="0">
              <a:solidFill>
                <a:schemeClr val="dk1"/>
              </a:solidFill>
              <a:latin typeface="Calibri"/>
              <a:ea typeface="Trebuchet MS"/>
              <a:cs typeface="Calibri"/>
              <a:sym typeface="Trebuchet MS"/>
            </a:endParaRPr>
          </a:p>
          <a:p>
            <a:pPr marL="176400" lvl="0" indent="-176400">
              <a:lnSpc>
                <a:spcPct val="110000"/>
              </a:lnSpc>
              <a:buClr>
                <a:schemeClr val="dk1"/>
              </a:buClr>
              <a:buSzPts val="1800"/>
              <a:buFont typeface="Arial"/>
              <a:buChar char="•"/>
            </a:pPr>
            <a:r>
              <a:rPr lang="es-ES_tradnl" sz="1800" dirty="0" smtClean="0">
                <a:solidFill>
                  <a:schemeClr val="dk1"/>
                </a:solidFill>
                <a:latin typeface="Calibri"/>
                <a:ea typeface="Trebuchet MS"/>
                <a:cs typeface="Calibri"/>
                <a:sym typeface="Trebuchet MS"/>
              </a:rPr>
              <a:t>De </a:t>
            </a:r>
            <a:r>
              <a:rPr lang="es-ES_tradnl" sz="1800" dirty="0">
                <a:solidFill>
                  <a:schemeClr val="dk1"/>
                </a:solidFill>
                <a:latin typeface="Calibri"/>
                <a:ea typeface="Trebuchet MS"/>
                <a:cs typeface="Calibri"/>
                <a:sym typeface="Trebuchet MS"/>
              </a:rPr>
              <a:t>acuerdo a lo que indica la </a:t>
            </a:r>
            <a:r>
              <a:rPr lang="es-ES_tradnl" sz="1800" b="1" dirty="0">
                <a:solidFill>
                  <a:schemeClr val="dk1"/>
                </a:solidFill>
                <a:latin typeface="Calibri"/>
                <a:ea typeface="Trebuchet MS"/>
                <a:cs typeface="Calibri"/>
                <a:sym typeface="Trebuchet MS"/>
              </a:rPr>
              <a:t>NORMA TÉCNICA DE CALIDAD DE SERVICIO PARA SISTEMAS DE DISTRIBUCIÓN</a:t>
            </a:r>
            <a:r>
              <a:rPr lang="es-ES_tradnl" sz="1800" dirty="0">
                <a:solidFill>
                  <a:schemeClr val="dk1"/>
                </a:solidFill>
                <a:latin typeface="Calibri"/>
                <a:ea typeface="Trebuchet MS"/>
                <a:cs typeface="Calibri"/>
                <a:sym typeface="Trebuchet MS"/>
              </a:rPr>
              <a:t> en el apartado </a:t>
            </a:r>
            <a:r>
              <a:rPr lang="es-ES_tradnl" sz="1800" i="1" dirty="0">
                <a:solidFill>
                  <a:schemeClr val="dk1"/>
                </a:solidFill>
                <a:latin typeface="Calibri"/>
                <a:ea typeface="Trebuchet MS"/>
                <a:cs typeface="Calibri"/>
                <a:sym typeface="Trebuchet MS"/>
              </a:rPr>
              <a:t>3-1 regulación de tensión</a:t>
            </a:r>
            <a:r>
              <a:rPr lang="es-ES_tradnl" sz="1800" dirty="0">
                <a:solidFill>
                  <a:schemeClr val="dk1"/>
                </a:solidFill>
                <a:latin typeface="Calibri"/>
                <a:ea typeface="Trebuchet MS"/>
                <a:cs typeface="Calibri"/>
                <a:sym typeface="Trebuchet MS"/>
              </a:rPr>
              <a:t>, nos indica en la variación de tensión en el peor caso es del 10%.</a:t>
            </a:r>
            <a:endParaRPr lang="es-ES_tradnl" sz="1800" dirty="0">
              <a:latin typeface="Calibri"/>
              <a:cs typeface="Calibri"/>
            </a:endParaRPr>
          </a:p>
          <a:p>
            <a:pPr marL="114300" lvl="0">
              <a:lnSpc>
                <a:spcPct val="110000"/>
              </a:lnSpc>
              <a:buClr>
                <a:schemeClr val="dk1"/>
              </a:buClr>
              <a:buSzPts val="1800"/>
            </a:pPr>
            <a:endParaRPr lang="es-ES_tradnl" sz="1800" dirty="0">
              <a:solidFill>
                <a:schemeClr val="dk1"/>
              </a:solidFill>
              <a:latin typeface="Calibri"/>
              <a:ea typeface="Trebuchet MS"/>
              <a:cs typeface="Calibri"/>
              <a:sym typeface="Trebuchet MS"/>
            </a:endParaRPr>
          </a:p>
          <a:p>
            <a:pPr marL="114300" lvl="0">
              <a:lnSpc>
                <a:spcPct val="110000"/>
              </a:lnSpc>
              <a:buClr>
                <a:schemeClr val="dk1"/>
              </a:buClr>
              <a:buSzPts val="1800"/>
            </a:pPr>
            <a:endParaRPr lang="es-ES_tradnl" sz="1800" dirty="0">
              <a:solidFill>
                <a:schemeClr val="dk1"/>
              </a:solidFill>
              <a:latin typeface="Calibri"/>
              <a:ea typeface="Trebuchet MS"/>
              <a:cs typeface="Calibri"/>
              <a:sym typeface="Trebuchet MS"/>
            </a:endParaRPr>
          </a:p>
          <a:p>
            <a:pPr marL="285750" lvl="0" indent="-171450">
              <a:lnSpc>
                <a:spcPct val="11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nSpc>
                <a:spcPct val="11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nSpc>
                <a:spcPct val="110000"/>
              </a:lnSpc>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marL="285750" lvl="0" indent="-171450" algn="just">
              <a:buClr>
                <a:schemeClr val="dk1"/>
              </a:buClr>
              <a:buSzPts val="1800"/>
            </a:pPr>
            <a:endParaRPr lang="es-ES_tradnl" sz="1800" dirty="0">
              <a:solidFill>
                <a:schemeClr val="dk1"/>
              </a:solidFill>
              <a:latin typeface="Trebuchet MS"/>
              <a:ea typeface="Trebuchet MS"/>
              <a:cs typeface="Trebuchet MS"/>
              <a:sym typeface="Trebuchet MS"/>
            </a:endParaRPr>
          </a:p>
          <a:p>
            <a:pPr algn="just">
              <a:lnSpc>
                <a:spcPct val="50000"/>
              </a:lnSpc>
              <a:buSzPts val="1440"/>
            </a:pPr>
            <a:endParaRPr lang="es-ES_tradnl" sz="1700" dirty="0">
              <a:latin typeface="Calibri"/>
              <a:cs typeface="Calibri"/>
            </a:endParaRPr>
          </a:p>
          <a:p>
            <a:pPr>
              <a:lnSpc>
                <a:spcPct val="110000"/>
              </a:lnSpc>
              <a:buClr>
                <a:srgbClr val="29754D"/>
              </a:buClr>
              <a:buSzPts val="1800"/>
            </a:pPr>
            <a:endParaRPr lang="es-ES_tradnl" sz="1700" dirty="0">
              <a:solidFill>
                <a:schemeClr val="dk1"/>
              </a:solidFill>
              <a:latin typeface="Calibri"/>
              <a:ea typeface="Trebuchet MS"/>
              <a:cs typeface="Calibri"/>
              <a:sym typeface="Trebuchet MS"/>
            </a:endParaRPr>
          </a:p>
          <a:p>
            <a:pPr lvl="0">
              <a:lnSpc>
                <a:spcPct val="110000"/>
              </a:lnSpc>
              <a:buClr>
                <a:srgbClr val="29754D"/>
              </a:buClr>
              <a:buSzPts val="1800"/>
            </a:pPr>
            <a:endParaRPr lang="es-ES_tradnl" sz="1700" dirty="0">
              <a:latin typeface="Calibri"/>
              <a:cs typeface="Calibri"/>
            </a:endParaRPr>
          </a:p>
        </p:txBody>
      </p:sp>
    </p:spTree>
    <p:extLst>
      <p:ext uri="{BB962C8B-B14F-4D97-AF65-F5344CB8AC3E}">
        <p14:creationId xmlns:p14="http://schemas.microsoft.com/office/powerpoint/2010/main" val="3416730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grpSp>
        <p:nvGrpSpPr>
          <p:cNvPr id="7" name="Agrupar 6"/>
          <p:cNvGrpSpPr/>
          <p:nvPr/>
        </p:nvGrpSpPr>
        <p:grpSpPr>
          <a:xfrm>
            <a:off x="431800" y="2882900"/>
            <a:ext cx="8775700" cy="3454400"/>
            <a:chOff x="431800" y="2311400"/>
            <a:chExt cx="8775700" cy="3454400"/>
          </a:xfrm>
        </p:grpSpPr>
        <p:sp>
          <p:nvSpPr>
            <p:cNvPr id="5" name="Google Shape;101;p3"/>
            <p:cNvSpPr/>
            <p:nvPr/>
          </p:nvSpPr>
          <p:spPr>
            <a:xfrm>
              <a:off x="431800" y="2311400"/>
              <a:ext cx="8775700" cy="34544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Google Shape;504;p41"/>
            <p:cNvPicPr preferRelativeResize="0">
              <a:picLocks/>
            </p:cNvPicPr>
            <p:nvPr/>
          </p:nvPicPr>
          <p:blipFill rotWithShape="1">
            <a:blip r:embed="rId2">
              <a:alphaModFix/>
            </a:blip>
            <a:srcRect/>
            <a:stretch/>
          </p:blipFill>
          <p:spPr>
            <a:xfrm>
              <a:off x="474626" y="2454275"/>
              <a:ext cx="8690048" cy="3169954"/>
            </a:xfrm>
            <a:prstGeom prst="rect">
              <a:avLst/>
            </a:prstGeom>
            <a:noFill/>
            <a:ln>
              <a:noFill/>
            </a:ln>
          </p:spPr>
        </p:pic>
      </p:grpSp>
      <p:sp>
        <p:nvSpPr>
          <p:cNvPr id="8" name="Rectángulo 7"/>
          <p:cNvSpPr/>
          <p:nvPr/>
        </p:nvSpPr>
        <p:spPr>
          <a:xfrm>
            <a:off x="393700" y="2336802"/>
            <a:ext cx="6993044" cy="1099019"/>
          </a:xfrm>
          <a:prstGeom prst="rect">
            <a:avLst/>
          </a:prstGeom>
        </p:spPr>
        <p:txBody>
          <a:bodyPr wrap="square">
            <a:spAutoFit/>
          </a:bodyPr>
          <a:lstStyle/>
          <a:p>
            <a:pPr>
              <a:lnSpc>
                <a:spcPct val="110000"/>
              </a:lnSpc>
              <a:buClr>
                <a:schemeClr val="dk1"/>
              </a:buClr>
              <a:buSzPts val="1800"/>
            </a:pPr>
            <a:r>
              <a:rPr lang="es-ES_tradnl" sz="1800" dirty="0" smtClean="0">
                <a:solidFill>
                  <a:srgbClr val="29754D"/>
                </a:solidFill>
                <a:latin typeface="Calibri"/>
                <a:ea typeface="Trebuchet MS"/>
                <a:cs typeface="Calibri"/>
                <a:sym typeface="Trebuchet MS"/>
              </a:rPr>
              <a:t>4.4. </a:t>
            </a:r>
            <a:r>
              <a:rPr lang="es-ES_tradnl" sz="1800" b="1" dirty="0" smtClean="0">
                <a:solidFill>
                  <a:schemeClr val="dk1"/>
                </a:solidFill>
                <a:latin typeface="Calibri"/>
                <a:ea typeface="Trebuchet MS"/>
                <a:cs typeface="Calibri"/>
                <a:sym typeface="Trebuchet MS"/>
              </a:rPr>
              <a:t>Mediciones </a:t>
            </a:r>
            <a:r>
              <a:rPr lang="es-ES_tradnl" sz="1800" b="1" dirty="0">
                <a:solidFill>
                  <a:schemeClr val="dk1"/>
                </a:solidFill>
                <a:latin typeface="Calibri"/>
                <a:ea typeface="Trebuchet MS"/>
                <a:cs typeface="Calibri"/>
                <a:sym typeface="Trebuchet MS"/>
              </a:rPr>
              <a:t>de corriente y voltaje. </a:t>
            </a:r>
            <a:endParaRPr lang="es-ES_tradnl" sz="1800" dirty="0">
              <a:solidFill>
                <a:schemeClr val="dk1"/>
              </a:solidFill>
              <a:latin typeface="Trebuchet MS"/>
              <a:ea typeface="Trebuchet MS"/>
              <a:cs typeface="Trebuchet MS"/>
              <a:sym typeface="Trebuchet MS"/>
            </a:endParaRPr>
          </a:p>
          <a:p>
            <a:pPr algn="just">
              <a:lnSpc>
                <a:spcPct val="50000"/>
              </a:lnSpc>
              <a:buSzPts val="1440"/>
            </a:pPr>
            <a:endParaRPr lang="es-ES_tradnl" sz="1700" dirty="0">
              <a:latin typeface="Calibri"/>
              <a:cs typeface="Calibri"/>
            </a:endParaRPr>
          </a:p>
          <a:p>
            <a:pPr>
              <a:lnSpc>
                <a:spcPct val="110000"/>
              </a:lnSpc>
              <a:buClr>
                <a:srgbClr val="29754D"/>
              </a:buClr>
              <a:buSzPts val="1800"/>
            </a:pPr>
            <a:endParaRPr lang="es-ES_tradnl" sz="1700" dirty="0">
              <a:solidFill>
                <a:schemeClr val="dk1"/>
              </a:solidFill>
              <a:latin typeface="Calibri"/>
              <a:ea typeface="Trebuchet MS"/>
              <a:cs typeface="Calibri"/>
              <a:sym typeface="Trebuchet MS"/>
            </a:endParaRPr>
          </a:p>
          <a:p>
            <a:pPr lvl="0">
              <a:lnSpc>
                <a:spcPct val="110000"/>
              </a:lnSpc>
              <a:buClr>
                <a:srgbClr val="29754D"/>
              </a:buClr>
              <a:buSzPts val="1800"/>
            </a:pPr>
            <a:endParaRPr lang="es-ES_tradnl" sz="1700" dirty="0">
              <a:latin typeface="Calibri"/>
              <a:cs typeface="Calibri"/>
            </a:endParaRPr>
          </a:p>
        </p:txBody>
      </p:sp>
    </p:spTree>
    <p:extLst>
      <p:ext uri="{BB962C8B-B14F-4D97-AF65-F5344CB8AC3E}">
        <p14:creationId xmlns:p14="http://schemas.microsoft.com/office/powerpoint/2010/main" val="273840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9" name="Google Shape;101;p3"/>
          <p:cNvSpPr/>
          <p:nvPr/>
        </p:nvSpPr>
        <p:spPr>
          <a:xfrm>
            <a:off x="525398" y="2425700"/>
            <a:ext cx="7239066" cy="26035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Rectángulo 10"/>
          <p:cNvSpPr/>
          <p:nvPr/>
        </p:nvSpPr>
        <p:spPr>
          <a:xfrm>
            <a:off x="762000" y="2654303"/>
            <a:ext cx="5880100" cy="2197525"/>
          </a:xfrm>
          <a:prstGeom prst="rect">
            <a:avLst/>
          </a:prstGeom>
        </p:spPr>
        <p:txBody>
          <a:bodyPr wrap="square">
            <a:spAutoFit/>
          </a:bodyPr>
          <a:lstStyle/>
          <a:p>
            <a:pPr>
              <a:lnSpc>
                <a:spcPct val="110000"/>
              </a:lnSpc>
              <a:buClr>
                <a:schemeClr val="dk1"/>
              </a:buClr>
              <a:buSzPts val="1800"/>
            </a:pPr>
            <a:r>
              <a:rPr lang="es-ES_tradnl" sz="1800" dirty="0" smtClean="0">
                <a:solidFill>
                  <a:srgbClr val="29754D"/>
                </a:solidFill>
                <a:latin typeface="Calibri"/>
                <a:ea typeface="Trebuchet MS"/>
                <a:cs typeface="Calibri"/>
                <a:sym typeface="Trebuchet MS"/>
              </a:rPr>
              <a:t>4.5. </a:t>
            </a:r>
            <a:r>
              <a:rPr lang="es-ES_tradnl" sz="1800" b="1" dirty="0" smtClean="0">
                <a:solidFill>
                  <a:schemeClr val="dk1"/>
                </a:solidFill>
                <a:latin typeface="Calibri"/>
                <a:ea typeface="Trebuchet MS"/>
                <a:cs typeface="Calibri"/>
                <a:sym typeface="Trebuchet MS"/>
              </a:rPr>
              <a:t>Actividad Práctica</a:t>
            </a:r>
            <a:endParaRPr lang="es-ES_tradnl" sz="1800" b="1" dirty="0">
              <a:solidFill>
                <a:schemeClr val="dk1"/>
              </a:solidFill>
              <a:latin typeface="Calibri"/>
              <a:ea typeface="Trebuchet MS"/>
              <a:cs typeface="Calibri"/>
              <a:sym typeface="Trebuchet MS"/>
            </a:endParaRPr>
          </a:p>
          <a:p>
            <a:pPr marL="176400" indent="-176400">
              <a:lnSpc>
                <a:spcPct val="110000"/>
              </a:lnSpc>
              <a:buClr>
                <a:schemeClr val="dk1"/>
              </a:buClr>
              <a:buSzPts val="1800"/>
              <a:buFont typeface="Arial"/>
              <a:buChar char="•"/>
            </a:pPr>
            <a:endParaRPr lang="es-ES_tradnl" sz="1800" dirty="0">
              <a:solidFill>
                <a:schemeClr val="dk1"/>
              </a:solidFill>
              <a:latin typeface="Calibri"/>
              <a:ea typeface="Trebuchet MS"/>
              <a:cs typeface="Calibri"/>
              <a:sym typeface="Trebuchet MS"/>
            </a:endParaRPr>
          </a:p>
          <a:p>
            <a:pPr lvl="0">
              <a:lnSpc>
                <a:spcPct val="110000"/>
              </a:lnSpc>
              <a:buClr>
                <a:schemeClr val="dk1"/>
              </a:buClr>
              <a:buSzPts val="1800"/>
            </a:pPr>
            <a:r>
              <a:rPr lang="es-ES_tradnl" sz="1800" dirty="0">
                <a:solidFill>
                  <a:schemeClr val="dk1"/>
                </a:solidFill>
                <a:latin typeface="Calibri"/>
                <a:ea typeface="Trebuchet MS"/>
                <a:cs typeface="Calibri"/>
                <a:sym typeface="Trebuchet MS"/>
              </a:rPr>
              <a:t>La última actividad que añadiremos a nuestro programa de mantenimiento es la medición de aislación de los cables que conectan al motor. Para esto será necesario la utilización de un </a:t>
            </a:r>
            <a:r>
              <a:rPr lang="es-ES_tradnl" sz="1800" b="1" dirty="0" err="1">
                <a:solidFill>
                  <a:schemeClr val="dk1"/>
                </a:solidFill>
                <a:latin typeface="Calibri"/>
                <a:ea typeface="Trebuchet MS"/>
                <a:cs typeface="Calibri"/>
                <a:sym typeface="Trebuchet MS"/>
              </a:rPr>
              <a:t>megger</a:t>
            </a:r>
            <a:r>
              <a:rPr lang="es-ES_tradnl" sz="1800" dirty="0">
                <a:solidFill>
                  <a:schemeClr val="dk1"/>
                </a:solidFill>
                <a:latin typeface="Calibri"/>
                <a:ea typeface="Trebuchet MS"/>
                <a:cs typeface="Calibri"/>
                <a:sym typeface="Trebuchet MS"/>
              </a:rPr>
              <a:t> como vimos en la actividad anterior.</a:t>
            </a:r>
            <a:endParaRPr lang="es-ES_tradnl" sz="1800" dirty="0">
              <a:latin typeface="Calibri"/>
              <a:cs typeface="Calibri"/>
            </a:endParaRPr>
          </a:p>
          <a:p>
            <a:pPr marL="285750" lvl="0" indent="-171450">
              <a:buClr>
                <a:schemeClr val="dk1"/>
              </a:buClr>
              <a:buSzPts val="1800"/>
            </a:pPr>
            <a:endParaRPr lang="es-ES_tradnl" sz="1800" dirty="0">
              <a:solidFill>
                <a:schemeClr val="dk1"/>
              </a:solidFill>
              <a:latin typeface="Calibri"/>
              <a:ea typeface="Trebuchet MS"/>
              <a:cs typeface="Calibri"/>
              <a:sym typeface="Trebuchet MS"/>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315" y="1968500"/>
            <a:ext cx="3112863" cy="4882613"/>
          </a:xfrm>
          <a:prstGeom prst="rect">
            <a:avLst/>
          </a:prstGeom>
        </p:spPr>
      </p:pic>
    </p:spTree>
    <p:extLst>
      <p:ext uri="{BB962C8B-B14F-4D97-AF65-F5344CB8AC3E}">
        <p14:creationId xmlns:p14="http://schemas.microsoft.com/office/powerpoint/2010/main" val="3164071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152068" y="2658005"/>
            <a:ext cx="4906767" cy="4005262"/>
          </a:xfrm>
          <a:prstGeom prst="roundRect">
            <a:avLst>
              <a:gd name="adj" fmla="val 623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r>
              <a:rPr lang="en-US" sz="1400" b="0" i="0" u="none" strike="noStrike" cap="none" dirty="0" smtClean="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54" name="Google Shape;154;p5"/>
          <p:cNvSpPr txBox="1"/>
          <p:nvPr/>
        </p:nvSpPr>
        <p:spPr>
          <a:xfrm>
            <a:off x="4375519" y="2924671"/>
            <a:ext cx="4616065" cy="3944630"/>
          </a:xfrm>
          <a:prstGeom prst="rect">
            <a:avLst/>
          </a:prstGeom>
          <a:noFill/>
          <a:ln>
            <a:noFill/>
          </a:ln>
        </p:spPr>
        <p:txBody>
          <a:bodyPr spcFirstLastPara="1" wrap="square" lIns="91425" tIns="45700" rIns="91425" bIns="45700" anchor="t" anchorCtr="0">
            <a:spAutoFit/>
          </a:bodyPr>
          <a:lstStyle/>
          <a:p>
            <a:pPr lvl="0">
              <a:buSzPts val="2400"/>
            </a:pPr>
            <a:r>
              <a:rPr lang="es-ES_tradnl" sz="1600" dirty="0">
                <a:solidFill>
                  <a:schemeClr val="dk1"/>
                </a:solidFill>
                <a:latin typeface="Calibri"/>
                <a:ea typeface="Trebuchet MS"/>
                <a:cs typeface="Calibri"/>
                <a:sym typeface="Trebuchet MS"/>
              </a:rPr>
              <a:t>En esta actividad aprenderán a crear y llevar a cabo un </a:t>
            </a:r>
            <a:r>
              <a:rPr lang="es-ES_tradnl" sz="1600" b="1" dirty="0" smtClean="0">
                <a:solidFill>
                  <a:schemeClr val="dk1"/>
                </a:solidFill>
                <a:latin typeface="Calibri"/>
                <a:ea typeface="Trebuchet MS"/>
                <a:cs typeface="Calibri"/>
                <a:sym typeface="Trebuchet MS"/>
              </a:rPr>
              <a:t>Plan </a:t>
            </a:r>
            <a:r>
              <a:rPr lang="es-ES_tradnl" sz="1600" b="1" dirty="0">
                <a:solidFill>
                  <a:schemeClr val="dk1"/>
                </a:solidFill>
                <a:latin typeface="Calibri"/>
                <a:ea typeface="Trebuchet MS"/>
                <a:cs typeface="Calibri"/>
                <a:sym typeface="Trebuchet MS"/>
              </a:rPr>
              <a:t>de </a:t>
            </a:r>
            <a:r>
              <a:rPr lang="es-ES_tradnl" sz="1600" b="1" dirty="0" smtClean="0">
                <a:solidFill>
                  <a:schemeClr val="dk1"/>
                </a:solidFill>
                <a:latin typeface="Calibri"/>
                <a:ea typeface="Trebuchet MS"/>
                <a:cs typeface="Calibri"/>
                <a:sym typeface="Trebuchet MS"/>
              </a:rPr>
              <a:t>Mantenimiento Preventivo (MP)</a:t>
            </a:r>
            <a:br>
              <a:rPr lang="es-ES_tradnl" sz="1600" b="1" dirty="0" smtClean="0">
                <a:solidFill>
                  <a:schemeClr val="dk1"/>
                </a:solidFill>
                <a:latin typeface="Calibri"/>
                <a:ea typeface="Trebuchet MS"/>
                <a:cs typeface="Calibri"/>
                <a:sym typeface="Trebuchet MS"/>
              </a:rPr>
            </a:br>
            <a:r>
              <a:rPr lang="es-ES_tradnl" sz="1600" dirty="0" smtClean="0">
                <a:solidFill>
                  <a:schemeClr val="dk1"/>
                </a:solidFill>
                <a:latin typeface="Calibri"/>
                <a:ea typeface="Trebuchet MS"/>
                <a:cs typeface="Calibri"/>
                <a:sym typeface="Trebuchet MS"/>
              </a:rPr>
              <a:t>en </a:t>
            </a:r>
            <a:r>
              <a:rPr lang="es-ES_tradnl" sz="1600" dirty="0">
                <a:solidFill>
                  <a:schemeClr val="dk1"/>
                </a:solidFill>
                <a:latin typeface="Calibri"/>
                <a:ea typeface="Trebuchet MS"/>
                <a:cs typeface="Calibri"/>
                <a:sym typeface="Trebuchet MS"/>
              </a:rPr>
              <a:t>máquinas eléctricas.</a:t>
            </a:r>
            <a:endParaRPr lang="es-ES_tradnl" sz="1600" dirty="0">
              <a:latin typeface="Calibri"/>
              <a:cs typeface="Calibri"/>
            </a:endParaRPr>
          </a:p>
          <a:p>
            <a:pPr lvl="0">
              <a:lnSpc>
                <a:spcPct val="70000"/>
              </a:lnSpc>
              <a:spcBef>
                <a:spcPts val="100"/>
              </a:spcBef>
              <a:buClr>
                <a:schemeClr val="dk1"/>
              </a:buClr>
              <a:buSzPts val="2400"/>
            </a:pPr>
            <a:endParaRPr lang="es-ES_tradnl" sz="1600" dirty="0" smtClean="0">
              <a:solidFill>
                <a:schemeClr val="tx1"/>
              </a:solidFill>
              <a:latin typeface="Calibri"/>
              <a:ea typeface="Trebuchet MS"/>
              <a:cs typeface="Calibri"/>
              <a:sym typeface="Trebuchet MS"/>
            </a:endParaRPr>
          </a:p>
          <a:p>
            <a:pPr lvl="0">
              <a:lnSpc>
                <a:spcPct val="60000"/>
              </a:lnSpc>
              <a:spcBef>
                <a:spcPts val="100"/>
              </a:spcBef>
              <a:buClr>
                <a:schemeClr val="dk1"/>
              </a:buClr>
              <a:buSzPct val="90000"/>
            </a:pPr>
            <a:r>
              <a:rPr lang="es-CL" sz="1600" dirty="0" smtClean="0">
                <a:solidFill>
                  <a:schemeClr val="tx1"/>
                </a:solidFill>
                <a:latin typeface="Calibri"/>
                <a:ea typeface="Trebuchet MS"/>
                <a:cs typeface="Calibri"/>
                <a:sym typeface="Trebuchet MS"/>
              </a:rPr>
              <a:t>Inventario</a:t>
            </a:r>
          </a:p>
          <a:p>
            <a:pPr lvl="0">
              <a:lnSpc>
                <a:spcPct val="60000"/>
              </a:lnSpc>
              <a:spcBef>
                <a:spcPts val="100"/>
              </a:spcBef>
              <a:buClr>
                <a:schemeClr val="dk1"/>
              </a:buClr>
              <a:buSzPct val="90000"/>
            </a:pPr>
            <a:endParaRPr lang="es-CL" sz="1600" dirty="0" smtClean="0">
              <a:solidFill>
                <a:schemeClr val="tx1"/>
              </a:solidFill>
              <a:latin typeface="Calibri"/>
              <a:ea typeface="Trebuchet MS"/>
              <a:cs typeface="Calibri"/>
              <a:sym typeface="Trebuchet MS"/>
            </a:endParaRPr>
          </a:p>
          <a:p>
            <a:pPr>
              <a:lnSpc>
                <a:spcPct val="60000"/>
              </a:lnSpc>
              <a:spcBef>
                <a:spcPts val="100"/>
              </a:spcBef>
              <a:buClr>
                <a:schemeClr val="dk1"/>
              </a:buClr>
              <a:buSzPct val="90000"/>
            </a:pPr>
            <a:r>
              <a:rPr lang="es-ES_tradnl" sz="1600" dirty="0" smtClean="0">
                <a:solidFill>
                  <a:schemeClr val="tx1"/>
                </a:solidFill>
                <a:latin typeface="Calibri"/>
                <a:ea typeface="Trebuchet MS"/>
                <a:cs typeface="Calibri"/>
                <a:sym typeface="Trebuchet MS"/>
              </a:rPr>
              <a:t>Clasificación de los equipos</a:t>
            </a:r>
          </a:p>
          <a:p>
            <a:pPr>
              <a:lnSpc>
                <a:spcPct val="60000"/>
              </a:lnSpc>
              <a:spcBef>
                <a:spcPts val="100"/>
              </a:spcBef>
              <a:buClr>
                <a:schemeClr val="dk1"/>
              </a:buClr>
              <a:buSzPct val="90000"/>
            </a:pPr>
            <a:endParaRPr lang="es-ES_tradnl" sz="1600" dirty="0" smtClean="0">
              <a:solidFill>
                <a:schemeClr val="tx1"/>
              </a:solidFill>
              <a:latin typeface="Calibri"/>
              <a:ea typeface="Trebuchet MS"/>
              <a:cs typeface="Calibri"/>
              <a:sym typeface="Trebuchet MS"/>
            </a:endParaRPr>
          </a:p>
          <a:p>
            <a:pPr lvl="0">
              <a:lnSpc>
                <a:spcPct val="90000"/>
              </a:lnSpc>
              <a:spcBef>
                <a:spcPts val="100"/>
              </a:spcBef>
              <a:buClr>
                <a:schemeClr val="dk1"/>
              </a:buClr>
              <a:buSzPct val="90000"/>
            </a:pPr>
            <a:r>
              <a:rPr lang="es-ES_tradnl" sz="1600" dirty="0" smtClean="0">
                <a:solidFill>
                  <a:schemeClr val="tx1"/>
                </a:solidFill>
                <a:latin typeface="Calibri"/>
                <a:ea typeface="Trebuchet MS"/>
                <a:cs typeface="Calibri"/>
                <a:sym typeface="Trebuchet MS"/>
              </a:rPr>
              <a:t>Diseño y Planificación de las actividades </a:t>
            </a:r>
            <a:br>
              <a:rPr lang="es-ES_tradnl" sz="1600" dirty="0" smtClean="0">
                <a:solidFill>
                  <a:schemeClr val="tx1"/>
                </a:solidFill>
                <a:latin typeface="Calibri"/>
                <a:ea typeface="Trebuchet MS"/>
                <a:cs typeface="Calibri"/>
                <a:sym typeface="Trebuchet MS"/>
              </a:rPr>
            </a:br>
            <a:r>
              <a:rPr lang="es-ES_tradnl" sz="1600" dirty="0" smtClean="0">
                <a:solidFill>
                  <a:schemeClr val="tx1"/>
                </a:solidFill>
                <a:latin typeface="Calibri"/>
                <a:ea typeface="Trebuchet MS"/>
                <a:cs typeface="Calibri"/>
                <a:sym typeface="Trebuchet MS"/>
              </a:rPr>
              <a:t>operativas del MP. </a:t>
            </a:r>
            <a:endParaRPr lang="es-ES_tradnl" sz="1600" dirty="0" smtClean="0">
              <a:solidFill>
                <a:schemeClr val="tx1"/>
              </a:solidFill>
              <a:latin typeface="Calibri"/>
              <a:cs typeface="Calibri"/>
            </a:endParaRPr>
          </a:p>
          <a:p>
            <a:pPr lvl="0">
              <a:lnSpc>
                <a:spcPct val="60000"/>
              </a:lnSpc>
              <a:spcBef>
                <a:spcPts val="100"/>
              </a:spcBef>
              <a:buClr>
                <a:schemeClr val="dk1"/>
              </a:buClr>
              <a:buSzPct val="90000"/>
            </a:pPr>
            <a:endParaRPr lang="es-ES_tradnl" sz="1600" dirty="0" smtClean="0">
              <a:solidFill>
                <a:schemeClr val="tx1"/>
              </a:solidFill>
              <a:latin typeface="Calibri"/>
              <a:cs typeface="Calibri"/>
            </a:endParaRPr>
          </a:p>
          <a:p>
            <a:pPr lvl="0">
              <a:lnSpc>
                <a:spcPct val="60000"/>
              </a:lnSpc>
              <a:spcBef>
                <a:spcPts val="100"/>
              </a:spcBef>
              <a:buClr>
                <a:schemeClr val="dk1"/>
              </a:buClr>
              <a:buSzPct val="90000"/>
            </a:pPr>
            <a:r>
              <a:rPr lang="es-ES_tradnl" sz="1600" dirty="0" smtClean="0">
                <a:solidFill>
                  <a:schemeClr val="tx1"/>
                </a:solidFill>
                <a:latin typeface="Calibri"/>
                <a:ea typeface="Trebuchet MS"/>
                <a:cs typeface="Calibri"/>
                <a:sym typeface="Trebuchet MS"/>
              </a:rPr>
              <a:t>La comunicación con el personal interno y externo. </a:t>
            </a:r>
            <a:endParaRPr lang="es-ES_tradnl" sz="1600" dirty="0" smtClean="0">
              <a:solidFill>
                <a:schemeClr val="tx1"/>
              </a:solidFill>
              <a:latin typeface="Calibri"/>
              <a:cs typeface="Calibri"/>
            </a:endParaRPr>
          </a:p>
          <a:p>
            <a:pPr>
              <a:lnSpc>
                <a:spcPct val="60000"/>
              </a:lnSpc>
              <a:spcBef>
                <a:spcPts val="100"/>
              </a:spcBef>
              <a:buClr>
                <a:schemeClr val="dk1"/>
              </a:buClr>
              <a:buSzPct val="90000"/>
            </a:pPr>
            <a:endParaRPr lang="es-ES_tradnl" sz="1600" dirty="0" smtClean="0">
              <a:solidFill>
                <a:schemeClr val="tx1"/>
              </a:solidFill>
              <a:latin typeface="Calibri"/>
              <a:cs typeface="Calibri"/>
            </a:endParaRPr>
          </a:p>
          <a:p>
            <a:pPr lvl="0">
              <a:lnSpc>
                <a:spcPct val="60000"/>
              </a:lnSpc>
              <a:spcBef>
                <a:spcPts val="100"/>
              </a:spcBef>
              <a:buClr>
                <a:schemeClr val="dk1"/>
              </a:buClr>
              <a:buSzPct val="90000"/>
            </a:pPr>
            <a:r>
              <a:rPr lang="es-ES_tradnl" sz="1600" dirty="0" smtClean="0">
                <a:solidFill>
                  <a:schemeClr val="tx1"/>
                </a:solidFill>
                <a:latin typeface="Calibri"/>
                <a:ea typeface="Trebuchet MS"/>
                <a:cs typeface="Calibri"/>
                <a:sym typeface="Trebuchet MS"/>
              </a:rPr>
              <a:t>Monitoreo del cumplimiento del Programa de MP. </a:t>
            </a:r>
          </a:p>
          <a:p>
            <a:pPr lvl="0">
              <a:lnSpc>
                <a:spcPct val="70000"/>
              </a:lnSpc>
              <a:spcBef>
                <a:spcPts val="100"/>
              </a:spcBef>
              <a:buClr>
                <a:schemeClr val="dk1"/>
              </a:buClr>
              <a:buSzPct val="90000"/>
            </a:pPr>
            <a:endParaRPr lang="es-ES_tradnl" sz="1600" dirty="0" smtClean="0">
              <a:solidFill>
                <a:schemeClr val="tx1"/>
              </a:solidFill>
              <a:latin typeface="Calibri"/>
              <a:ea typeface="Trebuchet MS"/>
              <a:cs typeface="Calibri"/>
              <a:sym typeface="Trebuchet MS"/>
            </a:endParaRPr>
          </a:p>
          <a:p>
            <a:pPr>
              <a:lnSpc>
                <a:spcPct val="70000"/>
              </a:lnSpc>
              <a:spcBef>
                <a:spcPts val="100"/>
              </a:spcBef>
              <a:buClr>
                <a:schemeClr val="dk1"/>
              </a:buClr>
              <a:buSzPct val="90000"/>
            </a:pPr>
            <a:r>
              <a:rPr lang="es-ES_tradnl" sz="1600" dirty="0" smtClean="0">
                <a:solidFill>
                  <a:schemeClr val="tx1"/>
                </a:solidFill>
                <a:latin typeface="Calibri"/>
                <a:ea typeface="Trebuchet MS"/>
                <a:cs typeface="Calibri"/>
                <a:sym typeface="Trebuchet MS"/>
              </a:rPr>
              <a:t>Planos y base de datos. </a:t>
            </a:r>
          </a:p>
          <a:p>
            <a:pPr>
              <a:lnSpc>
                <a:spcPct val="70000"/>
              </a:lnSpc>
              <a:spcBef>
                <a:spcPts val="100"/>
              </a:spcBef>
              <a:buClr>
                <a:schemeClr val="dk1"/>
              </a:buClr>
              <a:buSzPts val="2400"/>
            </a:pPr>
            <a:endParaRPr lang="es-ES_tradnl" sz="1600" dirty="0" smtClean="0">
              <a:solidFill>
                <a:schemeClr val="tx1"/>
              </a:solidFill>
              <a:latin typeface="Calibri"/>
              <a:ea typeface="Trebuchet MS"/>
              <a:cs typeface="Calibri"/>
              <a:sym typeface="Trebuchet MS"/>
            </a:endParaRPr>
          </a:p>
          <a:p>
            <a:pPr lvl="0">
              <a:lnSpc>
                <a:spcPct val="70000"/>
              </a:lnSpc>
              <a:spcBef>
                <a:spcPts val="100"/>
              </a:spcBef>
              <a:buClr>
                <a:schemeClr val="dk1"/>
              </a:buClr>
              <a:buSzPts val="2400"/>
            </a:pPr>
            <a:r>
              <a:rPr lang="pt-BR" sz="1600" dirty="0" err="1" smtClean="0">
                <a:solidFill>
                  <a:schemeClr val="tx1"/>
                </a:solidFill>
                <a:latin typeface="Calibri"/>
                <a:ea typeface="Trebuchet MS"/>
                <a:cs typeface="Calibri"/>
                <a:sym typeface="Trebuchet MS"/>
              </a:rPr>
              <a:t>Actividades</a:t>
            </a:r>
            <a:r>
              <a:rPr lang="pt-BR" sz="1600" dirty="0" smtClean="0">
                <a:solidFill>
                  <a:schemeClr val="tx1"/>
                </a:solidFill>
                <a:latin typeface="Calibri"/>
                <a:ea typeface="Trebuchet MS"/>
                <a:cs typeface="Calibri"/>
                <a:sym typeface="Trebuchet MS"/>
              </a:rPr>
              <a:t> operativas básicas de MP. </a:t>
            </a:r>
            <a:endParaRPr lang="pt-BR" sz="1600" dirty="0" smtClean="0">
              <a:solidFill>
                <a:schemeClr val="tx1"/>
              </a:solidFill>
              <a:latin typeface="Calibri"/>
              <a:cs typeface="Calibri"/>
            </a:endParaRPr>
          </a:p>
          <a:p>
            <a:pPr marL="114300" lvl="0" algn="just">
              <a:lnSpc>
                <a:spcPct val="90000"/>
              </a:lnSpc>
              <a:buClr>
                <a:schemeClr val="dk1"/>
              </a:buClr>
              <a:buSzPts val="1800"/>
            </a:pPr>
            <a:endParaRPr lang="es-ES_tradnl" sz="1600" dirty="0" smtClean="0">
              <a:latin typeface="Calibri" panose="020F0502020204030204" pitchFamily="34" charset="0"/>
              <a:cs typeface="Calibri" panose="020F0502020204030204" pitchFamily="34" charset="0"/>
              <a:sym typeface="Trebuchet MS"/>
            </a:endParaRPr>
          </a:p>
          <a:p>
            <a:pPr fontAlgn="base">
              <a:lnSpc>
                <a:spcPct val="90000"/>
              </a:lnSpc>
            </a:pPr>
            <a:endParaRPr lang="es-CL" sz="1600" dirty="0">
              <a:latin typeface="Calibri" panose="020F0502020204030204" pitchFamily="34" charset="0"/>
              <a:cs typeface="Calibri" panose="020F0502020204030204" pitchFamily="34" charset="0"/>
            </a:endParaRPr>
          </a:p>
        </p:txBody>
      </p:sp>
      <p:sp>
        <p:nvSpPr>
          <p:cNvPr id="27" name="Google Shape;167;p5"/>
          <p:cNvSpPr txBox="1"/>
          <p:nvPr/>
        </p:nvSpPr>
        <p:spPr>
          <a:xfrm>
            <a:off x="4280067" y="1740836"/>
            <a:ext cx="4343233" cy="1065864"/>
          </a:xfrm>
          <a:prstGeom prst="rect">
            <a:avLst/>
          </a:prstGeom>
          <a:noFill/>
          <a:ln>
            <a:noFill/>
          </a:ln>
        </p:spPr>
        <p:txBody>
          <a:bodyPr spcFirstLastPara="1" wrap="square" lIns="91425" tIns="91425" rIns="91425" bIns="91425" anchor="ctr" anchorCtr="0">
            <a:noAutofit/>
          </a:bodyPr>
          <a:lstStyle/>
          <a:p>
            <a:pPr lvl="0">
              <a:lnSpc>
                <a:spcPct val="90000"/>
              </a:lnSpc>
              <a:buSzPts val="2000"/>
            </a:pPr>
            <a:r>
              <a:rPr lang="es-ES_tradnl" sz="2500" dirty="0" smtClean="0">
                <a:solidFill>
                  <a:srgbClr val="C73E32"/>
                </a:solidFill>
                <a:latin typeface="Calibri"/>
                <a:ea typeface="Calibri"/>
                <a:cs typeface="Calibri"/>
                <a:sym typeface="Trebuchet MS"/>
              </a:rPr>
              <a:t>MANTENIMIENTO PREVENTIVO</a:t>
            </a:r>
            <a:endParaRPr lang="es-ES_tradnl" sz="2500" dirty="0">
              <a:solidFill>
                <a:srgbClr val="C73E32"/>
              </a:solidFill>
              <a:latin typeface="Calibri"/>
              <a:ea typeface="Calibri"/>
              <a:cs typeface="Calibri"/>
              <a:sym typeface="Trebuchet MS"/>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29754D"/>
                </a:solidFill>
                <a:latin typeface="Calibri"/>
                <a:ea typeface="Calibri"/>
                <a:cs typeface="Calibri"/>
                <a:sym typeface="Calibri"/>
              </a:rPr>
              <a:t>MENÚ DE LA ACTIVIDAD</a:t>
            </a:r>
            <a:endParaRPr lang="en-US" sz="3100" b="1" dirty="0">
              <a:solidFill>
                <a:srgbClr val="29754D"/>
              </a:solidFill>
              <a:latin typeface="Calibri"/>
              <a:ea typeface="Calibri"/>
              <a:cs typeface="Calibri"/>
              <a:sym typeface="Calibri"/>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97" y="2347898"/>
            <a:ext cx="3019065" cy="4406861"/>
          </a:xfrm>
          <a:prstGeom prst="rect">
            <a:avLst/>
          </a:prstGeom>
        </p:spPr>
      </p:pic>
      <p:sp>
        <p:nvSpPr>
          <p:cNvPr id="40" name="Google Shape;168;p5"/>
          <p:cNvSpPr txBox="1"/>
          <p:nvPr/>
        </p:nvSpPr>
        <p:spPr>
          <a:xfrm>
            <a:off x="3606670" y="1209418"/>
            <a:ext cx="1016148" cy="530482"/>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dirty="0" smtClean="0">
                <a:solidFill>
                  <a:srgbClr val="29754D">
                    <a:alpha val="48000"/>
                  </a:srgbClr>
                </a:solidFill>
                <a:latin typeface="Calibri"/>
                <a:ea typeface="Calibri"/>
                <a:cs typeface="Calibri"/>
                <a:sym typeface="Calibri"/>
              </a:rPr>
              <a:t>5</a:t>
            </a:r>
            <a:endParaRPr sz="6000" b="0" i="0" u="none" strike="noStrike" cap="none" dirty="0">
              <a:solidFill>
                <a:srgbClr val="29754D">
                  <a:alpha val="48000"/>
                </a:srgbClr>
              </a:solidFill>
              <a:latin typeface="Calibri"/>
              <a:ea typeface="Calibri"/>
              <a:cs typeface="Calibri"/>
              <a:sym typeface="Calibri"/>
            </a:endParaRPr>
          </a:p>
        </p:txBody>
      </p:sp>
      <p:grpSp>
        <p:nvGrpSpPr>
          <p:cNvPr id="4" name="Agrupar 3"/>
          <p:cNvGrpSpPr/>
          <p:nvPr/>
        </p:nvGrpSpPr>
        <p:grpSpPr>
          <a:xfrm>
            <a:off x="3974865" y="3812365"/>
            <a:ext cx="333603" cy="280129"/>
            <a:chOff x="3979115" y="2910663"/>
            <a:chExt cx="333603" cy="280129"/>
          </a:xfrm>
        </p:grpSpPr>
        <p:sp>
          <p:nvSpPr>
            <p:cNvPr id="160" name="Google Shape;160;p5"/>
            <p:cNvSpPr/>
            <p:nvPr/>
          </p:nvSpPr>
          <p:spPr>
            <a:xfrm>
              <a:off x="4015276" y="2919130"/>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9754D"/>
                </a:solidFill>
                <a:latin typeface="Arial"/>
                <a:ea typeface="Arial"/>
                <a:cs typeface="Arial"/>
                <a:sym typeface="Arial"/>
              </a:endParaRPr>
            </a:p>
          </p:txBody>
        </p:sp>
        <p:sp>
          <p:nvSpPr>
            <p:cNvPr id="161" name="Google Shape;161;p5"/>
            <p:cNvSpPr txBox="1"/>
            <p:nvPr/>
          </p:nvSpPr>
          <p:spPr>
            <a:xfrm>
              <a:off x="3979115" y="2910663"/>
              <a:ext cx="333603"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dirty="0">
                  <a:solidFill>
                    <a:srgbClr val="FFFFFF"/>
                  </a:solidFill>
                  <a:latin typeface="Calibri"/>
                  <a:ea typeface="Calibri"/>
                  <a:cs typeface="Calibri"/>
                  <a:sym typeface="Calibri"/>
                </a:rPr>
                <a:t>1</a:t>
              </a:r>
              <a:endParaRPr sz="1600" b="1" i="0" u="none" strike="noStrike" cap="none" dirty="0">
                <a:solidFill>
                  <a:srgbClr val="FFFFFF"/>
                </a:solidFill>
                <a:latin typeface="Calibri"/>
                <a:ea typeface="Calibri"/>
                <a:cs typeface="Calibri"/>
                <a:sym typeface="Calibri"/>
              </a:endParaRPr>
            </a:p>
          </p:txBody>
        </p:sp>
      </p:grpSp>
      <p:grpSp>
        <p:nvGrpSpPr>
          <p:cNvPr id="6" name="Agrupar 5"/>
          <p:cNvGrpSpPr/>
          <p:nvPr/>
        </p:nvGrpSpPr>
        <p:grpSpPr>
          <a:xfrm>
            <a:off x="4003885" y="4172013"/>
            <a:ext cx="272043" cy="288596"/>
            <a:chOff x="4008135" y="3919703"/>
            <a:chExt cx="272043" cy="288596"/>
          </a:xfrm>
        </p:grpSpPr>
        <p:sp>
          <p:nvSpPr>
            <p:cNvPr id="162" name="Google Shape;162;p5"/>
            <p:cNvSpPr/>
            <p:nvPr/>
          </p:nvSpPr>
          <p:spPr>
            <a:xfrm>
              <a:off x="4015276" y="3936637"/>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4008135" y="3919703"/>
              <a:ext cx="211457"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dirty="0">
                  <a:solidFill>
                    <a:srgbClr val="FFFFFF"/>
                  </a:solidFill>
                  <a:latin typeface="Calibri"/>
                  <a:ea typeface="Calibri"/>
                  <a:cs typeface="Calibri"/>
                  <a:sym typeface="Calibri"/>
                </a:rPr>
                <a:t>2</a:t>
              </a:r>
              <a:endParaRPr sz="1600" b="1" i="0" u="none" strike="noStrike" cap="none" dirty="0">
                <a:solidFill>
                  <a:srgbClr val="FFFFFF"/>
                </a:solidFill>
                <a:latin typeface="Calibri"/>
                <a:ea typeface="Calibri"/>
                <a:cs typeface="Calibri"/>
                <a:sym typeface="Calibri"/>
              </a:endParaRPr>
            </a:p>
          </p:txBody>
        </p:sp>
      </p:grpSp>
      <p:grpSp>
        <p:nvGrpSpPr>
          <p:cNvPr id="8" name="Agrupar 7"/>
          <p:cNvGrpSpPr/>
          <p:nvPr/>
        </p:nvGrpSpPr>
        <p:grpSpPr>
          <a:xfrm>
            <a:off x="4003885" y="4548595"/>
            <a:ext cx="272043" cy="297063"/>
            <a:chOff x="4008135" y="4315968"/>
            <a:chExt cx="272043" cy="297063"/>
          </a:xfrm>
        </p:grpSpPr>
        <p:sp>
          <p:nvSpPr>
            <p:cNvPr id="164" name="Google Shape;164;p5"/>
            <p:cNvSpPr/>
            <p:nvPr/>
          </p:nvSpPr>
          <p:spPr>
            <a:xfrm>
              <a:off x="4015276" y="4341369"/>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5"/>
            <p:cNvSpPr txBox="1"/>
            <p:nvPr/>
          </p:nvSpPr>
          <p:spPr>
            <a:xfrm>
              <a:off x="4008135" y="4315968"/>
              <a:ext cx="211457"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dirty="0">
                  <a:solidFill>
                    <a:srgbClr val="FFFFFF"/>
                  </a:solidFill>
                  <a:latin typeface="Calibri"/>
                  <a:ea typeface="Calibri"/>
                  <a:cs typeface="Calibri"/>
                  <a:sym typeface="Calibri"/>
                </a:rPr>
                <a:t>3</a:t>
              </a:r>
              <a:endParaRPr sz="1600" b="1" i="0" u="none" strike="noStrike" cap="none" dirty="0">
                <a:solidFill>
                  <a:srgbClr val="FFFFFF"/>
                </a:solidFill>
                <a:latin typeface="Calibri"/>
                <a:ea typeface="Calibri"/>
                <a:cs typeface="Calibri"/>
                <a:sym typeface="Calibri"/>
              </a:endParaRPr>
            </a:p>
          </p:txBody>
        </p:sp>
      </p:grpSp>
      <p:sp>
        <p:nvSpPr>
          <p:cNvPr id="23" name="Google Shape;164;p5"/>
          <p:cNvSpPr/>
          <p:nvPr/>
        </p:nvSpPr>
        <p:spPr>
          <a:xfrm>
            <a:off x="4011026" y="5018311"/>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165;p5"/>
          <p:cNvSpPr txBox="1"/>
          <p:nvPr/>
        </p:nvSpPr>
        <p:spPr>
          <a:xfrm>
            <a:off x="3995419" y="5009841"/>
            <a:ext cx="211457"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dirty="0" smtClean="0">
                <a:solidFill>
                  <a:srgbClr val="FFFFFF"/>
                </a:solidFill>
                <a:latin typeface="Calibri"/>
                <a:ea typeface="Calibri"/>
                <a:cs typeface="Calibri"/>
                <a:sym typeface="Calibri"/>
              </a:rPr>
              <a:t>4</a:t>
            </a:r>
            <a:endParaRPr sz="1600" b="1" i="0" u="none" strike="noStrike" cap="none" dirty="0">
              <a:solidFill>
                <a:srgbClr val="FFFFFF"/>
              </a:solidFill>
              <a:latin typeface="Calibri"/>
              <a:ea typeface="Calibri"/>
              <a:cs typeface="Calibri"/>
              <a:sym typeface="Calibri"/>
            </a:endParaRPr>
          </a:p>
        </p:txBody>
      </p:sp>
      <p:grpSp>
        <p:nvGrpSpPr>
          <p:cNvPr id="10" name="Agrupar 9"/>
          <p:cNvGrpSpPr/>
          <p:nvPr/>
        </p:nvGrpSpPr>
        <p:grpSpPr>
          <a:xfrm>
            <a:off x="4003885" y="5365258"/>
            <a:ext cx="272043" cy="297063"/>
            <a:chOff x="4008135" y="5125432"/>
            <a:chExt cx="272043" cy="297063"/>
          </a:xfrm>
        </p:grpSpPr>
        <p:sp>
          <p:nvSpPr>
            <p:cNvPr id="30" name="Google Shape;164;p5"/>
            <p:cNvSpPr/>
            <p:nvPr/>
          </p:nvSpPr>
          <p:spPr>
            <a:xfrm>
              <a:off x="4015276" y="5150833"/>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65;p5"/>
            <p:cNvSpPr txBox="1"/>
            <p:nvPr/>
          </p:nvSpPr>
          <p:spPr>
            <a:xfrm>
              <a:off x="4008135" y="5125432"/>
              <a:ext cx="211457" cy="2716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dirty="0">
                  <a:solidFill>
                    <a:srgbClr val="FFFFFF"/>
                  </a:solidFill>
                  <a:latin typeface="Calibri"/>
                  <a:ea typeface="Calibri"/>
                  <a:cs typeface="Calibri"/>
                  <a:sym typeface="Calibri"/>
                </a:rPr>
                <a:t>5</a:t>
              </a:r>
              <a:endParaRPr sz="1600" b="1" i="0" u="none" strike="noStrike" cap="none" dirty="0">
                <a:solidFill>
                  <a:srgbClr val="FFFFFF"/>
                </a:solidFill>
                <a:latin typeface="Calibri"/>
                <a:ea typeface="Calibri"/>
                <a:cs typeface="Calibri"/>
                <a:sym typeface="Calibri"/>
              </a:endParaRPr>
            </a:p>
          </p:txBody>
        </p:sp>
      </p:grpSp>
      <p:grpSp>
        <p:nvGrpSpPr>
          <p:cNvPr id="7" name="Agrupar 6"/>
          <p:cNvGrpSpPr/>
          <p:nvPr/>
        </p:nvGrpSpPr>
        <p:grpSpPr>
          <a:xfrm>
            <a:off x="3995419" y="5746072"/>
            <a:ext cx="280509" cy="297063"/>
            <a:chOff x="3999669" y="5530164"/>
            <a:chExt cx="280509" cy="297063"/>
          </a:xfrm>
        </p:grpSpPr>
        <p:sp>
          <p:nvSpPr>
            <p:cNvPr id="32" name="Google Shape;164;p5"/>
            <p:cNvSpPr/>
            <p:nvPr/>
          </p:nvSpPr>
          <p:spPr>
            <a:xfrm>
              <a:off x="4015276" y="5555565"/>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65;p5"/>
            <p:cNvSpPr txBox="1">
              <a:spLocks noChangeAspect="1"/>
            </p:cNvSpPr>
            <p:nvPr/>
          </p:nvSpPr>
          <p:spPr>
            <a:xfrm>
              <a:off x="3999669" y="5530164"/>
              <a:ext cx="198770" cy="2553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dirty="0" smtClean="0">
                  <a:solidFill>
                    <a:srgbClr val="FFFFFF"/>
                  </a:solidFill>
                  <a:latin typeface="Calibri"/>
                  <a:ea typeface="Calibri"/>
                  <a:cs typeface="Calibri"/>
                  <a:sym typeface="Calibri"/>
                </a:rPr>
                <a:t>6</a:t>
              </a:r>
              <a:endParaRPr sz="1600" b="1" i="0" u="none" strike="noStrike" cap="none" dirty="0">
                <a:solidFill>
                  <a:srgbClr val="FFFFFF"/>
                </a:solidFill>
                <a:latin typeface="Calibri"/>
                <a:ea typeface="Calibri"/>
                <a:cs typeface="Calibri"/>
                <a:sym typeface="Calibri"/>
              </a:endParaRPr>
            </a:p>
          </p:txBody>
        </p:sp>
      </p:grpSp>
      <p:grpSp>
        <p:nvGrpSpPr>
          <p:cNvPr id="34" name="Agrupar 33"/>
          <p:cNvGrpSpPr/>
          <p:nvPr/>
        </p:nvGrpSpPr>
        <p:grpSpPr>
          <a:xfrm>
            <a:off x="4020829" y="6076279"/>
            <a:ext cx="280509" cy="297063"/>
            <a:chOff x="3999669" y="5530164"/>
            <a:chExt cx="280509" cy="297063"/>
          </a:xfrm>
        </p:grpSpPr>
        <p:sp>
          <p:nvSpPr>
            <p:cNvPr id="35" name="Google Shape;164;p5"/>
            <p:cNvSpPr/>
            <p:nvPr/>
          </p:nvSpPr>
          <p:spPr>
            <a:xfrm>
              <a:off x="4015276" y="5555565"/>
              <a:ext cx="264902" cy="271662"/>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65;p5"/>
            <p:cNvSpPr txBox="1">
              <a:spLocks noChangeAspect="1"/>
            </p:cNvSpPr>
            <p:nvPr/>
          </p:nvSpPr>
          <p:spPr>
            <a:xfrm>
              <a:off x="3999669" y="5530164"/>
              <a:ext cx="198770" cy="25536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dirty="0" smtClean="0">
                  <a:solidFill>
                    <a:srgbClr val="FFFFFF"/>
                  </a:solidFill>
                  <a:latin typeface="Calibri"/>
                  <a:ea typeface="Calibri"/>
                  <a:cs typeface="Calibri"/>
                  <a:sym typeface="Calibri"/>
                </a:rPr>
                <a:t>7</a:t>
              </a:r>
              <a:endParaRPr sz="1600" b="1" i="0" u="none" strike="noStrike" cap="none" dirty="0">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01;p3"/>
          <p:cNvSpPr/>
          <p:nvPr/>
        </p:nvSpPr>
        <p:spPr>
          <a:xfrm>
            <a:off x="457200" y="2882900"/>
            <a:ext cx="8851900" cy="21082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 name="Google Shape;511;p42"/>
          <p:cNvPicPr preferRelativeResize="0"/>
          <p:nvPr/>
        </p:nvPicPr>
        <p:blipFill rotWithShape="1">
          <a:blip r:embed="rId2">
            <a:alphaModFix/>
          </a:blip>
          <a:srcRect l="1033"/>
          <a:stretch/>
        </p:blipFill>
        <p:spPr>
          <a:xfrm>
            <a:off x="635000" y="3174874"/>
            <a:ext cx="8562503" cy="1585075"/>
          </a:xfrm>
          <a:prstGeom prst="rect">
            <a:avLst/>
          </a:prstGeom>
          <a:noFill/>
          <a:ln>
            <a:noFill/>
          </a:ln>
        </p:spPr>
      </p:pic>
      <p:sp>
        <p:nvSpPr>
          <p:cNvPr id="4" name="Rectángulo 3"/>
          <p:cNvSpPr/>
          <p:nvPr/>
        </p:nvSpPr>
        <p:spPr>
          <a:xfrm>
            <a:off x="576263" y="2326710"/>
            <a:ext cx="8034338" cy="646331"/>
          </a:xfrm>
          <a:prstGeom prst="rect">
            <a:avLst/>
          </a:prstGeom>
        </p:spPr>
        <p:txBody>
          <a:bodyPr wrap="square">
            <a:spAutoFit/>
          </a:bodyPr>
          <a:lstStyle/>
          <a:p>
            <a:pPr marL="198000" lvl="0" indent="-198000">
              <a:buSzPts val="1800"/>
              <a:buFont typeface="Arial"/>
              <a:buAutoNum type="arabicPeriod"/>
            </a:pPr>
            <a:r>
              <a:rPr lang="es-ES_tradnl" sz="1800" b="1" dirty="0">
                <a:latin typeface="Calibri"/>
                <a:ea typeface="Trebuchet MS"/>
                <a:cs typeface="Calibri"/>
                <a:sym typeface="Trebuchet MS"/>
              </a:rPr>
              <a:t>¿Cuánto voltaje debemos aplicar mediante el </a:t>
            </a:r>
            <a:r>
              <a:rPr lang="es-ES_tradnl" sz="1800" b="1" dirty="0" err="1">
                <a:latin typeface="Calibri"/>
                <a:ea typeface="Trebuchet MS"/>
                <a:cs typeface="Calibri"/>
                <a:sym typeface="Trebuchet MS"/>
              </a:rPr>
              <a:t>Megger</a:t>
            </a:r>
            <a:r>
              <a:rPr lang="es-ES_tradnl" sz="1800" b="1" dirty="0">
                <a:latin typeface="Calibri"/>
                <a:ea typeface="Trebuchet MS"/>
                <a:cs typeface="Calibri"/>
                <a:sym typeface="Trebuchet MS"/>
              </a:rPr>
              <a:t>  para medir la aislación</a:t>
            </a:r>
            <a:r>
              <a:rPr lang="es-ES_tradnl" sz="1800" b="1" dirty="0" smtClean="0">
                <a:latin typeface="Calibri"/>
                <a:ea typeface="Trebuchet MS"/>
                <a:cs typeface="Calibri"/>
                <a:sym typeface="Trebuchet MS"/>
              </a:rPr>
              <a:t>?</a:t>
            </a:r>
            <a:endParaRPr lang="es-ES_tradnl" sz="1800" b="1" dirty="0">
              <a:latin typeface="Calibri"/>
              <a:ea typeface="Trebuchet MS"/>
              <a:cs typeface="Calibri"/>
              <a:sym typeface="Trebuchet MS"/>
            </a:endParaRPr>
          </a:p>
          <a:p>
            <a:pPr lvl="0">
              <a:buSzPts val="1800"/>
            </a:pPr>
            <a:endParaRPr lang="es-ES_tradnl" sz="1800" b="1" dirty="0">
              <a:latin typeface="Calibri"/>
              <a:ea typeface="Trebuchet MS"/>
              <a:cs typeface="Calibri"/>
              <a:sym typeface="Trebuchet MS"/>
            </a:endParaRPr>
          </a:p>
        </p:txBody>
      </p:sp>
      <p:sp>
        <p:nvSpPr>
          <p:cNvPr id="13"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Tree>
    <p:extLst>
      <p:ext uri="{BB962C8B-B14F-4D97-AF65-F5344CB8AC3E}">
        <p14:creationId xmlns:p14="http://schemas.microsoft.com/office/powerpoint/2010/main" val="285359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76263" y="2326710"/>
            <a:ext cx="7518400" cy="1200329"/>
          </a:xfrm>
          <a:prstGeom prst="rect">
            <a:avLst/>
          </a:prstGeom>
        </p:spPr>
        <p:txBody>
          <a:bodyPr wrap="square">
            <a:spAutoFit/>
          </a:bodyPr>
          <a:lstStyle/>
          <a:p>
            <a:pPr marL="234000" lvl="0" indent="-234000">
              <a:buSzPts val="1800"/>
              <a:buFont typeface="+mj-lt"/>
              <a:buAutoNum type="arabicPeriod" startAt="2"/>
            </a:pPr>
            <a:r>
              <a:rPr lang="es-ES_tradnl" sz="1800" b="1" dirty="0" smtClean="0">
                <a:latin typeface="Calibri"/>
                <a:ea typeface="Trebuchet MS"/>
                <a:cs typeface="Calibri"/>
                <a:sym typeface="Trebuchet MS"/>
              </a:rPr>
              <a:t>¿</a:t>
            </a:r>
            <a:r>
              <a:rPr lang="es-ES_tradnl" sz="1800" b="1" dirty="0">
                <a:latin typeface="Calibri"/>
                <a:ea typeface="Trebuchet MS"/>
                <a:cs typeface="Calibri"/>
                <a:sym typeface="Trebuchet MS"/>
              </a:rPr>
              <a:t>Qué valor de resistividad es correcta para considerar que el cable posee una aislación óptima?</a:t>
            </a:r>
          </a:p>
          <a:p>
            <a:pPr marL="198000" lvl="0" indent="-198000">
              <a:buSzPts val="1800"/>
              <a:buFont typeface="Arial"/>
              <a:buAutoNum type="arabicPeriod" startAt="2"/>
            </a:pPr>
            <a:endParaRPr lang="es-ES_tradnl" sz="1800" b="1" dirty="0">
              <a:latin typeface="Calibri"/>
              <a:ea typeface="Trebuchet MS"/>
              <a:cs typeface="Calibri"/>
              <a:sym typeface="Trebuchet MS"/>
            </a:endParaRPr>
          </a:p>
          <a:p>
            <a:pPr lvl="0">
              <a:buSzPts val="1800"/>
            </a:pPr>
            <a:endParaRPr lang="es-ES_tradnl" sz="1800" b="1" dirty="0">
              <a:latin typeface="Calibri"/>
              <a:ea typeface="Trebuchet MS"/>
              <a:cs typeface="Calibri"/>
              <a:sym typeface="Trebuchet MS"/>
            </a:endParaRPr>
          </a:p>
        </p:txBody>
      </p:sp>
      <p:sp>
        <p:nvSpPr>
          <p:cNvPr id="13"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grpSp>
        <p:nvGrpSpPr>
          <p:cNvPr id="2" name="Agrupar 1"/>
          <p:cNvGrpSpPr/>
          <p:nvPr/>
        </p:nvGrpSpPr>
        <p:grpSpPr>
          <a:xfrm>
            <a:off x="457200" y="3060700"/>
            <a:ext cx="8851900" cy="2400300"/>
            <a:chOff x="457200" y="2882900"/>
            <a:chExt cx="8851900" cy="2400300"/>
          </a:xfrm>
        </p:grpSpPr>
        <p:sp>
          <p:nvSpPr>
            <p:cNvPr id="14" name="Google Shape;101;p3"/>
            <p:cNvSpPr/>
            <p:nvPr/>
          </p:nvSpPr>
          <p:spPr>
            <a:xfrm>
              <a:off x="457200" y="2882900"/>
              <a:ext cx="8851900" cy="24003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 name="Google Shape;518;p43"/>
            <p:cNvPicPr preferRelativeResize="0"/>
            <p:nvPr/>
          </p:nvPicPr>
          <p:blipFill rotWithShape="1">
            <a:blip r:embed="rId2">
              <a:alphaModFix/>
            </a:blip>
            <a:srcRect l="1703"/>
            <a:stretch/>
          </p:blipFill>
          <p:spPr>
            <a:xfrm>
              <a:off x="584200" y="3216275"/>
              <a:ext cx="8600727" cy="1825148"/>
            </a:xfrm>
            <a:prstGeom prst="rect">
              <a:avLst/>
            </a:prstGeom>
            <a:noFill/>
            <a:ln>
              <a:noFill/>
            </a:ln>
          </p:spPr>
        </p:pic>
      </p:grpSp>
    </p:spTree>
    <p:extLst>
      <p:ext uri="{BB962C8B-B14F-4D97-AF65-F5344CB8AC3E}">
        <p14:creationId xmlns:p14="http://schemas.microsoft.com/office/powerpoint/2010/main" val="1301993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3"/>
          <p:cNvSpPr>
            <a:spLocks noChangeAspect="1"/>
          </p:cNvSpPr>
          <p:nvPr/>
        </p:nvSpPr>
        <p:spPr>
          <a:xfrm>
            <a:off x="482600" y="1074686"/>
            <a:ext cx="5605775" cy="763245"/>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400" b="1" dirty="0" smtClean="0">
                <a:solidFill>
                  <a:srgbClr val="29754D"/>
                </a:solidFill>
                <a:latin typeface="Calibri"/>
                <a:ea typeface="Trebuchet MS"/>
                <a:cs typeface="Calibri"/>
                <a:sym typeface="Trebuchet MS"/>
              </a:rPr>
              <a:t>MANTENIMIENTO PREVENTIVO EN </a:t>
            </a:r>
            <a:r>
              <a:rPr lang="es-ES_tradnl" sz="2400" dirty="0">
                <a:solidFill>
                  <a:srgbClr val="C73E32"/>
                </a:solidFill>
                <a:latin typeface="Calibri"/>
                <a:ea typeface="Trebuchet MS"/>
                <a:cs typeface="Calibri"/>
                <a:sym typeface="Trebuchet MS"/>
              </a:rPr>
              <a:t>MÁQUINAS ELÉCTRICAS</a:t>
            </a:r>
            <a:endParaRPr lang="es-ES_tradnl" sz="2400" dirty="0">
              <a:solidFill>
                <a:srgbClr val="C73E32"/>
              </a:solidFill>
              <a:latin typeface="Calibri"/>
              <a:cs typeface="Calibri"/>
            </a:endParaRPr>
          </a:p>
        </p:txBody>
      </p:sp>
      <p:sp>
        <p:nvSpPr>
          <p:cNvPr id="3" name="Rectángulo 2"/>
          <p:cNvSpPr/>
          <p:nvPr/>
        </p:nvSpPr>
        <p:spPr>
          <a:xfrm>
            <a:off x="512762" y="1947652"/>
            <a:ext cx="8313737" cy="1306511"/>
          </a:xfrm>
          <a:prstGeom prst="rect">
            <a:avLst/>
          </a:prstGeom>
        </p:spPr>
        <p:txBody>
          <a:bodyPr wrap="square">
            <a:spAutoFit/>
          </a:bodyPr>
          <a:lstStyle/>
          <a:p>
            <a:pPr marL="176400" lvl="0" indent="-176400" algn="just">
              <a:lnSpc>
                <a:spcPct val="110000"/>
              </a:lnSpc>
              <a:buSzPts val="1800"/>
              <a:buFont typeface="Arial"/>
              <a:buChar char="•"/>
            </a:pPr>
            <a:r>
              <a:rPr lang="es-ES_tradnl" sz="1800" dirty="0">
                <a:solidFill>
                  <a:schemeClr val="dk1"/>
                </a:solidFill>
                <a:latin typeface="Calibri"/>
                <a:ea typeface="Trebuchet MS"/>
                <a:cs typeface="Calibri"/>
                <a:sym typeface="Trebuchet MS"/>
              </a:rPr>
              <a:t>Teniendo en cuenta las actividades que vamos a realizar en la mantención asignaremos frecuencias para cada una de ellas. En este caso para simplificar nuestra carta Gantt, se propone una trimestral y en cada mes se separa semanalmente. Sin embargo, las carta Gantt se recomiendan anuales y entre más detallada mejor.</a:t>
            </a:r>
            <a:endParaRPr lang="es-ES_tradnl" sz="1800" dirty="0">
              <a:latin typeface="Calibri"/>
              <a:cs typeface="Calibri"/>
            </a:endParaRPr>
          </a:p>
        </p:txBody>
      </p:sp>
      <p:sp>
        <p:nvSpPr>
          <p:cNvPr id="5" name="Rectángulo 4"/>
          <p:cNvSpPr/>
          <p:nvPr/>
        </p:nvSpPr>
        <p:spPr>
          <a:xfrm>
            <a:off x="5181600" y="4013200"/>
            <a:ext cx="3975100" cy="133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7" name="Google Shape;525;p44"/>
          <p:cNvGraphicFramePr/>
          <p:nvPr>
            <p:extLst>
              <p:ext uri="{D42A27DB-BD31-4B8C-83A1-F6EECF244321}">
                <p14:modId xmlns:p14="http://schemas.microsoft.com/office/powerpoint/2010/main" val="2421165299"/>
              </p:ext>
            </p:extLst>
          </p:nvPr>
        </p:nvGraphicFramePr>
        <p:xfrm>
          <a:off x="683627" y="3481004"/>
          <a:ext cx="8483725" cy="1866900"/>
        </p:xfrm>
        <a:graphic>
          <a:graphicData uri="http://schemas.openxmlformats.org/drawingml/2006/table">
            <a:tbl>
              <a:tblPr>
                <a:noFill/>
              </a:tblPr>
              <a:tblGrid>
                <a:gridCol w="399625"/>
                <a:gridCol w="4110500"/>
                <a:gridCol w="248350"/>
                <a:gridCol w="248350"/>
                <a:gridCol w="248350"/>
                <a:gridCol w="248350"/>
                <a:gridCol w="248350"/>
                <a:gridCol w="248350"/>
                <a:gridCol w="248350"/>
                <a:gridCol w="248350"/>
                <a:gridCol w="248350"/>
                <a:gridCol w="248350"/>
                <a:gridCol w="248350"/>
                <a:gridCol w="248350"/>
                <a:gridCol w="248350"/>
                <a:gridCol w="248350"/>
                <a:gridCol w="248350"/>
                <a:gridCol w="248350"/>
              </a:tblGrid>
              <a:tr h="266700">
                <a:tc rowSpan="2">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N°</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Actividad</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gridSpan="4">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Enero</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Febrero</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Marzo</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Abril</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266700">
                <a:tc vMerge="1">
                  <a:txBody>
                    <a:bodyPr/>
                    <a:lstStyle/>
                    <a:p>
                      <a:endParaRPr lang="es-ES"/>
                    </a:p>
                  </a:txBody>
                  <a:tcPr/>
                </a:tc>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1</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2</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3</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4</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1</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2</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3</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4</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1</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2</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3</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4</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1</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2</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3</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4</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r>
              <a:tr h="266700">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1</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Limpieza exterior e interior y lubricación.</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266700">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2</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Análisis de vibraciones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266700">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3</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Verificación de temperatura</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9C65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266700">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4</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Mediciones de corriente y voltaje</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9C65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B9C"/>
                    </a:solidFill>
                  </a:tcPr>
                </a:tc>
              </a:tr>
              <a:tr h="266700">
                <a:tc>
                  <a:txBody>
                    <a:bodyPr/>
                    <a:lstStyle/>
                    <a:p>
                      <a:pPr marL="0" marR="0" lvl="0" indent="0" algn="ctr"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5</a:t>
                      </a:r>
                      <a:endParaRPr sz="1400" u="none" strike="noStrike" cap="none" dirty="0"/>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Medición de aislación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9C65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B9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a:solidFill>
                            <a:srgbClr val="000000"/>
                          </a:solidFill>
                          <a:latin typeface="Calibri"/>
                          <a:ea typeface="Calibri"/>
                          <a:cs typeface="Calibri"/>
                          <a:sym typeface="Calibri"/>
                        </a:rPr>
                        <a:t> </a:t>
                      </a:r>
                      <a:endParaRPr sz="1400" u="none" strike="noStrike" cap="none"/>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s-CL" sz="1600" b="0" i="0" u="none" strike="noStrike" cap="none" dirty="0">
                          <a:solidFill>
                            <a:srgbClr val="000000"/>
                          </a:solidFill>
                          <a:latin typeface="Calibri"/>
                          <a:ea typeface="Calibri"/>
                          <a:cs typeface="Calibri"/>
                          <a:sym typeface="Calibri"/>
                        </a:rPr>
                        <a:t> </a:t>
                      </a:r>
                      <a:endParaRPr sz="1400" u="none" strike="noStrike" cap="none" dirty="0"/>
                    </a:p>
                  </a:txBody>
                  <a:tcPr marL="7625" marR="7625" marT="76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9" name="Rectángulo 8"/>
          <p:cNvSpPr/>
          <p:nvPr/>
        </p:nvSpPr>
        <p:spPr>
          <a:xfrm>
            <a:off x="673100" y="6121400"/>
            <a:ext cx="77343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8" name="Google Shape;526;p44"/>
          <p:cNvGraphicFramePr/>
          <p:nvPr>
            <p:extLst>
              <p:ext uri="{D42A27DB-BD31-4B8C-83A1-F6EECF244321}">
                <p14:modId xmlns:p14="http://schemas.microsoft.com/office/powerpoint/2010/main" val="1154133852"/>
              </p:ext>
            </p:extLst>
          </p:nvPr>
        </p:nvGraphicFramePr>
        <p:xfrm>
          <a:off x="683627" y="5643820"/>
          <a:ext cx="8483650" cy="781725"/>
        </p:xfrm>
        <a:graphic>
          <a:graphicData uri="http://schemas.openxmlformats.org/drawingml/2006/table">
            <a:tbl>
              <a:tblPr>
                <a:noFill/>
              </a:tblPr>
              <a:tblGrid>
                <a:gridCol w="754000"/>
                <a:gridCol w="754000"/>
                <a:gridCol w="1009375"/>
                <a:gridCol w="972900"/>
                <a:gridCol w="605625"/>
                <a:gridCol w="605625"/>
                <a:gridCol w="605625"/>
                <a:gridCol w="605625"/>
                <a:gridCol w="605625"/>
                <a:gridCol w="605625"/>
                <a:gridCol w="605625"/>
                <a:gridCol w="754000"/>
              </a:tblGrid>
              <a:tr h="158100">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rgbClr val="000000"/>
                          </a:solidFill>
                          <a:latin typeface="Calibri"/>
                          <a:ea typeface="Calibri"/>
                          <a:cs typeface="Calibri"/>
                          <a:sym typeface="Calibri"/>
                        </a:rPr>
                        <a:t>Codigo</a:t>
                      </a:r>
                      <a:endParaRPr sz="1400" u="none" strike="noStrike" cap="none" dirty="0"/>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Área</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Nombre</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Número serie</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gridSpan="7">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Caracteristicas</a:t>
                      </a:r>
                      <a:endParaRPr sz="1400" u="none" strike="noStrike" cap="none"/>
                    </a:p>
                  </a:txBody>
                  <a:tcPr marL="6575" marR="6575" marT="65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FFFFFF"/>
                          </a:solidFill>
                          <a:latin typeface="Calibri"/>
                          <a:ea typeface="Calibri"/>
                          <a:cs typeface="Calibri"/>
                          <a:sym typeface="Calibri"/>
                        </a:rPr>
                        <a:t>Prioridad</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235"/>
                    </a:solidFill>
                  </a:tcPr>
                </a:tc>
              </a:tr>
              <a:tr h="29642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Calibri"/>
                        <a:buNone/>
                      </a:pPr>
                      <a:endParaRPr sz="1000" b="0" i="0" u="none" strike="noStrike" cap="none">
                        <a:solidFill>
                          <a:srgbClr val="000000"/>
                        </a:solidFill>
                        <a:latin typeface="Calibri"/>
                        <a:ea typeface="Calibri"/>
                        <a:cs typeface="Calibri"/>
                        <a:sym typeface="Calibri"/>
                      </a:endParaRPr>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potencia (kW)</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voltaje (V)</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corriente (A)</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FP</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RPM</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conexión</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vMerge="1">
                  <a:txBody>
                    <a:bodyPr/>
                    <a:lstStyle/>
                    <a:p>
                      <a:endParaRPr lang="es-ES"/>
                    </a:p>
                  </a:txBody>
                  <a:tcPr/>
                </a:tc>
              </a:tr>
              <a:tr h="296425">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M3F010</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Patio 1</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Motor trifásico</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Genérico</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Genérico</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15</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400 Y/230 D</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29 Y/50 D</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0,9</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2910</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a:solidFill>
                            <a:srgbClr val="000000"/>
                          </a:solidFill>
                          <a:latin typeface="Calibri"/>
                          <a:ea typeface="Calibri"/>
                          <a:cs typeface="Calibri"/>
                          <a:sym typeface="Calibri"/>
                        </a:rPr>
                        <a:t>D/Y</a:t>
                      </a:r>
                      <a:endParaRPr sz="1400" u="none" strike="noStrike" cap="none"/>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s-CL" sz="1000" b="0" i="0" u="none" strike="noStrike" cap="none" dirty="0">
                          <a:solidFill>
                            <a:schemeClr val="bg1"/>
                          </a:solidFill>
                          <a:latin typeface="Calibri"/>
                          <a:ea typeface="Calibri"/>
                          <a:cs typeface="Calibri"/>
                          <a:sym typeface="Calibri"/>
                        </a:rPr>
                        <a:t>Alta</a:t>
                      </a:r>
                      <a:endParaRPr sz="1400" u="none" strike="noStrike" cap="none" dirty="0">
                        <a:solidFill>
                          <a:schemeClr val="bg1"/>
                        </a:solidFill>
                      </a:endParaRPr>
                    </a:p>
                  </a:txBody>
                  <a:tcPr marL="6575" marR="6575" marT="6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73E32"/>
                    </a:solidFill>
                  </a:tcPr>
                </a:tc>
              </a:tr>
            </a:tbl>
          </a:graphicData>
        </a:graphic>
      </p:graphicFrame>
    </p:spTree>
    <p:extLst>
      <p:ext uri="{BB962C8B-B14F-4D97-AF65-F5344CB8AC3E}">
        <p14:creationId xmlns:p14="http://schemas.microsoft.com/office/powerpoint/2010/main" val="11997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3"/>
          <p:cNvSpPr>
            <a:spLocks noChangeAspect="1"/>
          </p:cNvSpPr>
          <p:nvPr/>
        </p:nvSpPr>
        <p:spPr>
          <a:xfrm>
            <a:off x="482600" y="1074686"/>
            <a:ext cx="5605775" cy="763245"/>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400" b="1" dirty="0" smtClean="0">
                <a:solidFill>
                  <a:srgbClr val="29754D"/>
                </a:solidFill>
                <a:latin typeface="Calibri"/>
                <a:ea typeface="Trebuchet MS"/>
                <a:cs typeface="Calibri"/>
                <a:sym typeface="Trebuchet MS"/>
              </a:rPr>
              <a:t>MANTENIMIENTO PREVENTIVO EN </a:t>
            </a:r>
            <a:r>
              <a:rPr lang="es-ES_tradnl" sz="2400" dirty="0">
                <a:solidFill>
                  <a:srgbClr val="C73E32"/>
                </a:solidFill>
                <a:latin typeface="Calibri"/>
                <a:ea typeface="Trebuchet MS"/>
                <a:cs typeface="Calibri"/>
                <a:sym typeface="Trebuchet MS"/>
              </a:rPr>
              <a:t>MÁQUINAS ELÉCTRICAS</a:t>
            </a:r>
            <a:endParaRPr lang="es-ES_tradnl" sz="2400" dirty="0">
              <a:solidFill>
                <a:srgbClr val="C73E32"/>
              </a:solidFill>
              <a:latin typeface="Calibri"/>
              <a:cs typeface="Calibri"/>
            </a:endParaRPr>
          </a:p>
        </p:txBody>
      </p:sp>
      <p:sp>
        <p:nvSpPr>
          <p:cNvPr id="3" name="Rectángulo 2"/>
          <p:cNvSpPr/>
          <p:nvPr/>
        </p:nvSpPr>
        <p:spPr>
          <a:xfrm>
            <a:off x="512763" y="2023852"/>
            <a:ext cx="3322638" cy="2808717"/>
          </a:xfrm>
          <a:prstGeom prst="rect">
            <a:avLst/>
          </a:prstGeom>
        </p:spPr>
        <p:txBody>
          <a:bodyPr wrap="square">
            <a:spAutoFit/>
          </a:bodyPr>
          <a:lstStyle/>
          <a:p>
            <a:pPr marL="176400" indent="-176400">
              <a:lnSpc>
                <a:spcPct val="110000"/>
              </a:lnSpc>
              <a:buSzPts val="1800"/>
              <a:buFont typeface="Arial"/>
              <a:buChar char="•"/>
            </a:pPr>
            <a:r>
              <a:rPr lang="es-ES_tradnl" sz="1700" dirty="0">
                <a:solidFill>
                  <a:schemeClr val="dk1"/>
                </a:solidFill>
                <a:latin typeface="Calibri"/>
                <a:ea typeface="Trebuchet MS"/>
                <a:cs typeface="Calibri"/>
                <a:sym typeface="Trebuchet MS"/>
              </a:rPr>
              <a:t>Junto con la carta Gantt y el inventario se recomienda mantener fichas donde se detallen las actividades realizadas en mantención y las anomalías que se presente durante estas. </a:t>
            </a:r>
            <a:endParaRPr lang="es-ES_tradnl" sz="1700" dirty="0" smtClean="0">
              <a:solidFill>
                <a:schemeClr val="dk1"/>
              </a:solidFill>
              <a:latin typeface="Calibri"/>
              <a:ea typeface="Trebuchet MS"/>
              <a:cs typeface="Calibri"/>
              <a:sym typeface="Trebuchet MS"/>
            </a:endParaRPr>
          </a:p>
          <a:p>
            <a:pPr marL="176400" indent="-176400">
              <a:lnSpc>
                <a:spcPct val="50000"/>
              </a:lnSpc>
              <a:buSzPts val="1800"/>
              <a:buFont typeface="Arial"/>
              <a:buChar char="•"/>
            </a:pPr>
            <a:endParaRPr lang="es-ES_tradnl" sz="1700" dirty="0" smtClean="0">
              <a:solidFill>
                <a:schemeClr val="dk1"/>
              </a:solidFill>
              <a:latin typeface="Calibri"/>
              <a:ea typeface="Trebuchet MS"/>
              <a:cs typeface="Calibri"/>
              <a:sym typeface="Trebuchet MS"/>
            </a:endParaRPr>
          </a:p>
          <a:p>
            <a:pPr marL="176400" indent="-176400">
              <a:lnSpc>
                <a:spcPct val="110000"/>
              </a:lnSpc>
              <a:buSzPts val="1800"/>
              <a:buFont typeface="Arial"/>
              <a:buChar char="•"/>
            </a:pPr>
            <a:r>
              <a:rPr lang="es-ES_tradnl" sz="1700" dirty="0" smtClean="0">
                <a:solidFill>
                  <a:schemeClr val="dk1"/>
                </a:solidFill>
                <a:latin typeface="Calibri"/>
                <a:ea typeface="Trebuchet MS"/>
                <a:cs typeface="Calibri"/>
                <a:sym typeface="Trebuchet MS"/>
              </a:rPr>
              <a:t>Un </a:t>
            </a:r>
            <a:r>
              <a:rPr lang="es-ES_tradnl" sz="1700" dirty="0">
                <a:solidFill>
                  <a:schemeClr val="dk1"/>
                </a:solidFill>
                <a:latin typeface="Calibri"/>
                <a:ea typeface="Trebuchet MS"/>
                <a:cs typeface="Calibri"/>
                <a:sym typeface="Trebuchet MS"/>
              </a:rPr>
              <a:t>ejemplo de una ficha de mantención se presenta a </a:t>
            </a:r>
            <a:r>
              <a:rPr lang="es-ES_tradnl" sz="1700" dirty="0" smtClean="0">
                <a:solidFill>
                  <a:schemeClr val="dk1"/>
                </a:solidFill>
                <a:latin typeface="Calibri"/>
                <a:ea typeface="Trebuchet MS"/>
                <a:cs typeface="Calibri"/>
                <a:sym typeface="Trebuchet MS"/>
              </a:rPr>
              <a:t>continuación.</a:t>
            </a:r>
            <a:endParaRPr lang="es-ES_tradnl" sz="1700" dirty="0">
              <a:solidFill>
                <a:schemeClr val="dk1"/>
              </a:solidFill>
              <a:latin typeface="Calibri"/>
              <a:ea typeface="Trebuchet MS"/>
              <a:cs typeface="Calibri"/>
            </a:endParaRPr>
          </a:p>
        </p:txBody>
      </p:sp>
      <p:graphicFrame>
        <p:nvGraphicFramePr>
          <p:cNvPr id="11" name="Google Shape;533;p45"/>
          <p:cNvGraphicFramePr/>
          <p:nvPr>
            <p:extLst>
              <p:ext uri="{D42A27DB-BD31-4B8C-83A1-F6EECF244321}">
                <p14:modId xmlns:p14="http://schemas.microsoft.com/office/powerpoint/2010/main" val="1531974910"/>
              </p:ext>
            </p:extLst>
          </p:nvPr>
        </p:nvGraphicFramePr>
        <p:xfrm>
          <a:off x="3985298" y="2134394"/>
          <a:ext cx="5171402" cy="4698290"/>
        </p:xfrm>
        <a:graphic>
          <a:graphicData uri="http://schemas.openxmlformats.org/drawingml/2006/table">
            <a:tbl>
              <a:tblPr>
                <a:noFill/>
              </a:tblPr>
              <a:tblGrid>
                <a:gridCol w="1899550"/>
                <a:gridCol w="3271852"/>
              </a:tblGrid>
              <a:tr h="291306">
                <a:tc gridSpan="2">
                  <a:txBody>
                    <a:bodyPr/>
                    <a:lstStyle/>
                    <a:p>
                      <a:pPr marL="108000" marR="0" lvl="0" indent="0" algn="l" rtl="0">
                        <a:lnSpc>
                          <a:spcPct val="100000"/>
                        </a:lnSpc>
                        <a:spcBef>
                          <a:spcPts val="0"/>
                        </a:spcBef>
                        <a:spcAft>
                          <a:spcPts val="0"/>
                        </a:spcAft>
                        <a:buClr>
                          <a:srgbClr val="000000"/>
                        </a:buClr>
                        <a:buSzPts val="1200"/>
                        <a:buFont typeface="Arial"/>
                        <a:buNone/>
                      </a:pPr>
                      <a:r>
                        <a:rPr lang="pt-BR" sz="1300" b="1" i="0" u="none" strike="noStrike" cap="none" dirty="0" smtClean="0">
                          <a:solidFill>
                            <a:srgbClr val="FFFFFF"/>
                          </a:solidFill>
                          <a:latin typeface="Calibri"/>
                          <a:ea typeface="Calibri"/>
                          <a:cs typeface="Calibri"/>
                          <a:sym typeface="Calibri"/>
                        </a:rPr>
                        <a:t>FICHA MANTENIMIENTO PREVENTIVO</a:t>
                      </a:r>
                      <a:endParaRPr lang="pt-BR" sz="13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AD47"/>
                    </a:solidFill>
                  </a:tcPr>
                </a:tc>
                <a:tc hMerge="1">
                  <a:txBody>
                    <a:bodyPr/>
                    <a:lstStyle/>
                    <a:p>
                      <a:endParaRPr lang="es-ES"/>
                    </a:p>
                  </a:txBody>
                  <a:tcPr/>
                </a:tc>
              </a:tr>
              <a:tr h="83400">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Fecha de mantención</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Calibri"/>
                          <a:ea typeface="Calibri"/>
                          <a:cs typeface="Calibri"/>
                          <a:sym typeface="Calibri"/>
                        </a:rPr>
                        <a:t>19-01-2020</a:t>
                      </a:r>
                      <a:endParaRPr sz="1400" u="none" strike="noStrike" cap="none"/>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r>
              <a:tr h="97125">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Área</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Calibri"/>
                          <a:ea typeface="Calibri"/>
                          <a:cs typeface="Calibri"/>
                          <a:sym typeface="Calibri"/>
                        </a:rPr>
                        <a:t>Patio 1</a:t>
                      </a:r>
                      <a:endParaRPr sz="1400" u="none" strike="noStrike" cap="none"/>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r>
              <a:tr h="177800">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Calibri"/>
                          <a:ea typeface="Calibri"/>
                          <a:cs typeface="Calibri"/>
                          <a:sym typeface="Calibri"/>
                        </a:rPr>
                        <a:t>Especialista</a:t>
                      </a:r>
                      <a:endParaRPr sz="1400" u="none" strike="noStrike" cap="none"/>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Calibri"/>
                          <a:ea typeface="Calibri"/>
                          <a:cs typeface="Calibri"/>
                          <a:sym typeface="Calibri"/>
                        </a:rPr>
                        <a:t>Pedro Piedra</a:t>
                      </a:r>
                      <a:endParaRPr sz="1400" u="none" strike="noStrike" cap="none"/>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r>
              <a:tr h="177800">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Equipo a mantener</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Calibri"/>
                          <a:ea typeface="Calibri"/>
                          <a:cs typeface="Calibri"/>
                          <a:sym typeface="Calibri"/>
                        </a:rPr>
                        <a:t>M3F010</a:t>
                      </a:r>
                      <a:endParaRPr sz="1400" u="none" strike="noStrike" cap="none"/>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r>
              <a:tr h="148700">
                <a:tc gridSpan="2">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Procedimiento </a:t>
                      </a:r>
                      <a:r>
                        <a:rPr lang="es-CL" sz="1400" b="0" i="0" u="none" strike="noStrike" cap="none" dirty="0" smtClean="0">
                          <a:solidFill>
                            <a:srgbClr val="000000"/>
                          </a:solidFill>
                          <a:latin typeface="Calibri"/>
                          <a:ea typeface="Calibri"/>
                          <a:cs typeface="Calibri"/>
                          <a:sym typeface="Calibri"/>
                        </a:rPr>
                        <a:t>realizado:</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r>
              <a:tr h="850875">
                <a:tc gridSpan="2">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Se realiza análisis termo gráfico al motor M3F010. Se chequea el motor desde perspectiva lateral y frontal. También se chequean los bornes del motor. </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s-ES"/>
                    </a:p>
                  </a:txBody>
                  <a:tcPr/>
                </a:tc>
              </a:tr>
              <a:tr h="113000">
                <a:tc gridSpan="2">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smtClean="0">
                          <a:solidFill>
                            <a:srgbClr val="000000"/>
                          </a:solidFill>
                          <a:latin typeface="Calibri"/>
                          <a:ea typeface="Calibri"/>
                          <a:cs typeface="Calibri"/>
                          <a:sym typeface="Calibri"/>
                        </a:rPr>
                        <a:t>Comentarios:</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r>
              <a:tr h="833115">
                <a:tc gridSpan="2">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Se comparan muestras tomadas con la mantención anterior y con el día de puesta en marcha. Se encuentran elevaciones de temperatura en los bordes en comparación con la puesta en marcha. </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s-ES"/>
                    </a:p>
                  </a:txBody>
                  <a:tcPr/>
                </a:tc>
              </a:tr>
              <a:tr h="177800">
                <a:tc gridSpan="2">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smtClean="0">
                          <a:solidFill>
                            <a:srgbClr val="000000"/>
                          </a:solidFill>
                          <a:latin typeface="Calibri"/>
                          <a:ea typeface="Calibri"/>
                          <a:cs typeface="Calibri"/>
                          <a:sym typeface="Calibri"/>
                        </a:rPr>
                        <a:t>Recomendaciones:</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9D08E"/>
                    </a:solidFill>
                  </a:tcPr>
                </a:tc>
                <a:tc hMerge="1">
                  <a:txBody>
                    <a:bodyPr/>
                    <a:lstStyle/>
                    <a:p>
                      <a:endParaRPr lang="es-ES"/>
                    </a:p>
                  </a:txBody>
                  <a:tcPr/>
                </a:tc>
              </a:tr>
              <a:tr h="902425">
                <a:tc gridSpan="2">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Se recomienda hacer seguimiento a la temperatura en bornes. Se recomienda realizar un chequeo para el día lunes en que el motor se encuentra a máxima carga.</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s-ES"/>
                    </a:p>
                  </a:txBody>
                  <a:tcPr/>
                </a:tc>
              </a:tr>
              <a:tr h="273675">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a:solidFill>
                            <a:srgbClr val="000000"/>
                          </a:solidFill>
                          <a:latin typeface="Calibri"/>
                          <a:ea typeface="Calibri"/>
                          <a:cs typeface="Calibri"/>
                          <a:sym typeface="Calibri"/>
                        </a:rPr>
                        <a:t>Proxima mantención</a:t>
                      </a:r>
                      <a:endParaRPr sz="1400" u="none" strike="noStrike" cap="none"/>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c>
                  <a:txBody>
                    <a:bodyPr/>
                    <a:lstStyle/>
                    <a:p>
                      <a:pPr marL="108000" marR="0" lvl="0" indent="0" algn="l" rtl="0">
                        <a:lnSpc>
                          <a:spcPct val="100000"/>
                        </a:lnSpc>
                        <a:spcBef>
                          <a:spcPts val="0"/>
                        </a:spcBef>
                        <a:spcAft>
                          <a:spcPts val="0"/>
                        </a:spcAft>
                        <a:buClr>
                          <a:srgbClr val="000000"/>
                        </a:buClr>
                        <a:buSzPts val="1400"/>
                        <a:buFont typeface="Arial"/>
                        <a:buNone/>
                      </a:pPr>
                      <a:r>
                        <a:rPr lang="es-CL" sz="1400" b="0" i="0" u="none" strike="noStrike" cap="none" dirty="0">
                          <a:solidFill>
                            <a:srgbClr val="000000"/>
                          </a:solidFill>
                          <a:latin typeface="Calibri"/>
                          <a:ea typeface="Calibri"/>
                          <a:cs typeface="Calibri"/>
                          <a:sym typeface="Calibri"/>
                        </a:rPr>
                        <a:t>28-01-2020</a:t>
                      </a:r>
                      <a:endParaRPr sz="1400" u="none" strike="noStrike" cap="none" dirty="0"/>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tr>
            </a:tbl>
          </a:graphicData>
        </a:graphic>
      </p:graphicFrame>
    </p:spTree>
    <p:extLst>
      <p:ext uri="{BB962C8B-B14F-4D97-AF65-F5344CB8AC3E}">
        <p14:creationId xmlns:p14="http://schemas.microsoft.com/office/powerpoint/2010/main" val="29721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1"/>
          <p:cNvPicPr preferRelativeResize="0"/>
          <p:nvPr/>
        </p:nvPicPr>
        <p:blipFill rotWithShape="1">
          <a:blip r:embed="rId3">
            <a:alphaModFix/>
          </a:blip>
          <a:srcRect/>
          <a:stretch/>
        </p:blipFill>
        <p:spPr>
          <a:xfrm flipH="1">
            <a:off x="521148" y="2143434"/>
            <a:ext cx="4699772" cy="4452681"/>
          </a:xfrm>
          <a:prstGeom prst="rect">
            <a:avLst/>
          </a:prstGeom>
          <a:noFill/>
          <a:ln>
            <a:noFill/>
          </a:ln>
        </p:spPr>
      </p:pic>
      <p:grpSp>
        <p:nvGrpSpPr>
          <p:cNvPr id="235" name="Google Shape;235;p41"/>
          <p:cNvGrpSpPr/>
          <p:nvPr/>
        </p:nvGrpSpPr>
        <p:grpSpPr>
          <a:xfrm>
            <a:off x="3758582" y="1533450"/>
            <a:ext cx="5076598" cy="2360124"/>
            <a:chOff x="-1373856" y="2035275"/>
            <a:chExt cx="5076598" cy="2360124"/>
          </a:xfrm>
        </p:grpSpPr>
        <p:grpSp>
          <p:nvGrpSpPr>
            <p:cNvPr id="236" name="Google Shape;236;p41"/>
            <p:cNvGrpSpPr/>
            <p:nvPr/>
          </p:nvGrpSpPr>
          <p:grpSpPr>
            <a:xfrm flipH="1">
              <a:off x="-1373856" y="2035275"/>
              <a:ext cx="5076598" cy="2360124"/>
              <a:chOff x="5369949" y="3385389"/>
              <a:chExt cx="6585558" cy="3061644"/>
            </a:xfrm>
          </p:grpSpPr>
          <p:sp>
            <p:nvSpPr>
              <p:cNvPr id="237" name="Google Shape;237;p41"/>
              <p:cNvSpPr/>
              <p:nvPr/>
            </p:nvSpPr>
            <p:spPr>
              <a:xfrm>
                <a:off x="5369949" y="3385389"/>
                <a:ext cx="5663127" cy="3061644"/>
              </a:xfrm>
              <a:prstGeom prst="roundRect">
                <a:avLst>
                  <a:gd name="adj" fmla="val 1015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8" name="Google Shape;238;p41"/>
              <p:cNvSpPr/>
              <p:nvPr/>
            </p:nvSpPr>
            <p:spPr>
              <a:xfrm rot="6773518">
                <a:off x="11184045" y="4509331"/>
                <a:ext cx="432619" cy="1022555"/>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39" name="Google Shape;239;p41"/>
            <p:cNvSpPr txBox="1"/>
            <p:nvPr/>
          </p:nvSpPr>
          <p:spPr>
            <a:xfrm>
              <a:off x="-300452" y="2370054"/>
              <a:ext cx="3809662" cy="15406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1600" b="0" i="0" u="none" strike="noStrike" cap="none">
                  <a:solidFill>
                    <a:srgbClr val="000000"/>
                  </a:solidFill>
                  <a:latin typeface="Calibri"/>
                  <a:ea typeface="Calibri"/>
                  <a:cs typeface="Calibri"/>
                  <a:sym typeface="Calibri"/>
                </a:rPr>
                <a:t>Antes de realizar la actividad práctica te invitamos a que revises la cápsula animada:</a:t>
              </a:r>
              <a:endParaRPr/>
            </a:p>
            <a:p>
              <a:pPr marL="0" marR="0" lvl="0" indent="0" algn="l" rtl="0">
                <a:lnSpc>
                  <a:spcPct val="115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100" b="1" i="0" u="none" strike="noStrike" cap="none">
                  <a:solidFill>
                    <a:srgbClr val="C73E32"/>
                  </a:solidFill>
                  <a:latin typeface="Calibri"/>
                  <a:ea typeface="Calibri"/>
                  <a:cs typeface="Calibri"/>
                  <a:sym typeface="Calibri"/>
                </a:rPr>
                <a:t>“Seguridad y uso de elementos de protección personal”</a:t>
              </a:r>
              <a:endParaRPr sz="2100" b="1" i="0" u="none" strike="noStrike" cap="none">
                <a:solidFill>
                  <a:srgbClr val="C73E32"/>
                </a:solidFill>
                <a:latin typeface="Calibri"/>
                <a:ea typeface="Calibri"/>
                <a:cs typeface="Calibri"/>
                <a:sym typeface="Calibri"/>
              </a:endParaRPr>
            </a:p>
          </p:txBody>
        </p:sp>
      </p:grpSp>
      <p:sp>
        <p:nvSpPr>
          <p:cNvPr id="240" name="Google Shape;240;p41"/>
          <p:cNvSpPr txBox="1"/>
          <p:nvPr/>
        </p:nvSpPr>
        <p:spPr>
          <a:xfrm>
            <a:off x="375975" y="1373700"/>
            <a:ext cx="352743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29754D"/>
                </a:solidFill>
                <a:latin typeface="Calibri"/>
                <a:ea typeface="Calibri"/>
                <a:cs typeface="Calibri"/>
                <a:sym typeface="Calibri"/>
              </a:rPr>
              <a:t>COMPLEMENTARIO</a:t>
            </a:r>
            <a:endParaRPr sz="3100" b="1" i="0" u="none" strike="noStrike" cap="none">
              <a:solidFill>
                <a:srgbClr val="29754D"/>
              </a:solidFill>
              <a:latin typeface="Calibri"/>
              <a:ea typeface="Calibri"/>
              <a:cs typeface="Calibri"/>
              <a:sym typeface="Calibri"/>
            </a:endParaRPr>
          </a:p>
        </p:txBody>
      </p:sp>
      <p:sp>
        <p:nvSpPr>
          <p:cNvPr id="241" name="Google Shape;241;p4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MATERIAL</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92630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1;p3"/>
          <p:cNvSpPr/>
          <p:nvPr/>
        </p:nvSpPr>
        <p:spPr>
          <a:xfrm>
            <a:off x="558800" y="2286000"/>
            <a:ext cx="7467600" cy="32893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239;p3"/>
          <p:cNvSpPr/>
          <p:nvPr/>
        </p:nvSpPr>
        <p:spPr>
          <a:xfrm>
            <a:off x="482600" y="1074686"/>
            <a:ext cx="7007219" cy="875071"/>
          </a:xfrm>
          <a:prstGeom prst="rect">
            <a:avLst/>
          </a:prstGeom>
          <a:noFill/>
          <a:ln>
            <a:noFill/>
          </a:ln>
        </p:spPr>
        <p:txBody>
          <a:bodyPr spcFirstLastPara="1" wrap="square" lIns="91425" tIns="45700" rIns="91425" bIns="45700" anchor="t" anchorCtr="0">
            <a:spAutoFit/>
          </a:bodyPr>
          <a:lstStyle/>
          <a:p>
            <a:pPr lvl="0">
              <a:lnSpc>
                <a:spcPct val="90000"/>
              </a:lnSpc>
              <a:buClr>
                <a:schemeClr val="dk1"/>
              </a:buClr>
              <a:buSzPts val="2400"/>
            </a:pPr>
            <a:r>
              <a:rPr lang="es-ES_tradnl" sz="2800" b="1" dirty="0" smtClean="0">
                <a:solidFill>
                  <a:srgbClr val="29754D"/>
                </a:solidFill>
                <a:latin typeface="Calibri"/>
                <a:ea typeface="Trebuchet MS"/>
                <a:cs typeface="Calibri"/>
                <a:sym typeface="Trebuchet MS"/>
              </a:rPr>
              <a:t>MANTENIMIENTO PREVENTIVO EN </a:t>
            </a:r>
            <a:r>
              <a:rPr lang="es-ES_tradnl" sz="2800" dirty="0">
                <a:solidFill>
                  <a:srgbClr val="C73E32"/>
                </a:solidFill>
                <a:latin typeface="Calibri"/>
                <a:ea typeface="Trebuchet MS"/>
                <a:cs typeface="Calibri"/>
                <a:sym typeface="Trebuchet MS"/>
              </a:rPr>
              <a:t>MÁQUINAS ELÉCTRICAS</a:t>
            </a:r>
            <a:endParaRPr lang="es-ES_tradnl" sz="2800" dirty="0">
              <a:solidFill>
                <a:srgbClr val="C73E32"/>
              </a:solidFill>
              <a:latin typeface="Calibri"/>
              <a:cs typeface="Calibri"/>
            </a:endParaRPr>
          </a:p>
        </p:txBody>
      </p:sp>
      <p:sp>
        <p:nvSpPr>
          <p:cNvPr id="5" name="Rectángulo 4"/>
          <p:cNvSpPr/>
          <p:nvPr/>
        </p:nvSpPr>
        <p:spPr>
          <a:xfrm>
            <a:off x="982662" y="2725870"/>
            <a:ext cx="5354637" cy="2409891"/>
          </a:xfrm>
          <a:prstGeom prst="rect">
            <a:avLst/>
          </a:prstGeom>
        </p:spPr>
        <p:txBody>
          <a:bodyPr wrap="square">
            <a:spAutoFit/>
          </a:bodyPr>
          <a:lstStyle/>
          <a:p>
            <a:pPr lvl="0">
              <a:lnSpc>
                <a:spcPct val="120000"/>
              </a:lnSpc>
              <a:buSzPts val="2000"/>
            </a:pPr>
            <a:r>
              <a:rPr lang="es-ES_tradnl" sz="1800" dirty="0">
                <a:solidFill>
                  <a:schemeClr val="dk1"/>
                </a:solidFill>
                <a:latin typeface="Calibri"/>
                <a:ea typeface="Trebuchet MS"/>
                <a:cs typeface="Calibri"/>
                <a:sym typeface="Trebuchet MS"/>
              </a:rPr>
              <a:t>Es importante mencionar que cada máquina tendrá acciones de mantención distintas muchas de las cuales se recomiendan en los manuales de las maquinarias, por lo cual el conocimiento de los equipos a mantener y las herramientas a utilizar para la mantención de estos es indispensable en este rubro, así como también el conocimiento de las normas y la experiencia. </a:t>
            </a:r>
            <a:endParaRPr lang="es-ES_tradnl" sz="1800" dirty="0">
              <a:latin typeface="Calibri"/>
              <a:cs typeface="Calibri"/>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236" y="2515210"/>
            <a:ext cx="3220334" cy="4419144"/>
          </a:xfrm>
          <a:prstGeom prst="rect">
            <a:avLst/>
          </a:prstGeom>
        </p:spPr>
      </p:pic>
    </p:spTree>
    <p:extLst>
      <p:ext uri="{BB962C8B-B14F-4D97-AF65-F5344CB8AC3E}">
        <p14:creationId xmlns:p14="http://schemas.microsoft.com/office/powerpoint/2010/main" val="393967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¿CUÁNTO APRENDIMOS?</a:t>
            </a:r>
            <a:endParaRPr sz="3100" b="1" i="0" u="none" strike="noStrike" cap="none" dirty="0">
              <a:solidFill>
                <a:srgbClr val="29754D"/>
              </a:solidFill>
              <a:latin typeface="Calibri"/>
              <a:ea typeface="Calibri"/>
              <a:cs typeface="Calibri"/>
              <a:sym typeface="Calibri"/>
            </a:endParaRPr>
          </a:p>
        </p:txBody>
      </p:sp>
      <p:sp>
        <p:nvSpPr>
          <p:cNvPr id="390" name="Google Shape;390;p18"/>
          <p:cNvSpPr/>
          <p:nvPr/>
        </p:nvSpPr>
        <p:spPr>
          <a:xfrm>
            <a:off x="2035277" y="2911885"/>
            <a:ext cx="6999671" cy="2696553"/>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3510115" y="3843398"/>
            <a:ext cx="4994786" cy="774531"/>
          </a:xfrm>
          <a:prstGeom prst="rect">
            <a:avLst/>
          </a:prstGeom>
          <a:noFill/>
          <a:ln>
            <a:noFill/>
          </a:ln>
        </p:spPr>
        <p:txBody>
          <a:bodyPr spcFirstLastPara="1" wrap="square" lIns="91425" tIns="91425" rIns="91425" bIns="91425" anchor="ctr" anchorCtr="0">
            <a:noAutofit/>
          </a:bodyPr>
          <a:lstStyle/>
          <a:p>
            <a:pPr>
              <a:lnSpc>
                <a:spcPct val="90000"/>
              </a:lnSpc>
              <a:buClr>
                <a:srgbClr val="00B050"/>
              </a:buClr>
              <a:buSzPts val="4400"/>
            </a:pPr>
            <a:r>
              <a:rPr lang="es-CL" sz="2400" b="1" dirty="0">
                <a:solidFill>
                  <a:srgbClr val="29754D"/>
                </a:solidFill>
                <a:latin typeface="Calibri"/>
                <a:ea typeface="Roboto"/>
                <a:cs typeface="Calibri"/>
              </a:rPr>
              <a:t>MANTENIMIENTO </a:t>
            </a:r>
            <a:r>
              <a:rPr lang="es-CL" sz="2400" b="1" dirty="0" smtClean="0">
                <a:solidFill>
                  <a:srgbClr val="29754D"/>
                </a:solidFill>
                <a:latin typeface="Calibri"/>
                <a:ea typeface="Roboto"/>
                <a:cs typeface="Calibri"/>
              </a:rPr>
              <a:t>PREVENTIVO</a:t>
            </a:r>
            <a:endParaRPr lang="es-ES_tradnl" sz="2400" b="1" dirty="0">
              <a:solidFill>
                <a:srgbClr val="29754D"/>
              </a:solidFill>
              <a:latin typeface="Calibri"/>
              <a:ea typeface="Roboto"/>
              <a:cs typeface="Calibri"/>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29754D"/>
                </a:solidFill>
                <a:latin typeface="Calibri"/>
                <a:ea typeface="Calibri"/>
                <a:cs typeface="Calibri"/>
                <a:sym typeface="Calibri"/>
              </a:rPr>
              <a:t>¡</a:t>
            </a:r>
            <a:r>
              <a:rPr lang="en-US" sz="1600" b="1" i="0" u="none" strike="noStrike" cap="none" dirty="0" err="1" smtClean="0">
                <a:solidFill>
                  <a:srgbClr val="29754D"/>
                </a:solidFill>
                <a:latin typeface="Calibri"/>
                <a:ea typeface="Calibri"/>
                <a:cs typeface="Calibri"/>
                <a:sym typeface="Calibri"/>
              </a:rPr>
              <a:t>Atentos</a:t>
            </a:r>
            <a:r>
              <a:rPr lang="en-US" sz="1600" b="1" i="0" u="none" strike="noStrike" cap="none" dirty="0" smtClean="0">
                <a:solidFill>
                  <a:srgbClr val="29754D"/>
                </a:solidFill>
                <a:latin typeface="Calibri"/>
                <a:ea typeface="Calibri"/>
                <a:cs typeface="Calibri"/>
                <a:sym typeface="Calibri"/>
              </a:rPr>
              <a:t>, </a:t>
            </a:r>
            <a:r>
              <a:rPr lang="en-US" sz="1600" b="1" i="0" u="none" strike="noStrike" cap="none" dirty="0" err="1" smtClean="0">
                <a:solidFill>
                  <a:srgbClr val="29754D"/>
                </a:solidFill>
                <a:latin typeface="Calibri"/>
                <a:ea typeface="Calibri"/>
                <a:cs typeface="Calibri"/>
                <a:sym typeface="Calibri"/>
              </a:rPr>
              <a:t>atentas</a:t>
            </a:r>
            <a:r>
              <a:rPr lang="en-US" sz="1600" b="1" i="0" u="none" strike="noStrike" cap="none" dirty="0" smtClean="0">
                <a:solidFill>
                  <a:srgbClr val="29754D"/>
                </a:solidFill>
                <a:latin typeface="Calibri"/>
                <a:ea typeface="Calibri"/>
                <a:cs typeface="Calibri"/>
                <a:sym typeface="Calibri"/>
              </a:rPr>
              <a:t>!</a:t>
            </a:r>
            <a:endParaRPr sz="1600" b="1" i="0" u="none" strike="noStrike" cap="none" dirty="0">
              <a:solidFill>
                <a:srgbClr val="29754D"/>
              </a:solidFill>
              <a:latin typeface="Calibri"/>
              <a:ea typeface="Calibri"/>
              <a:cs typeface="Calibri"/>
              <a:sym typeface="Calibri"/>
            </a:endParaRPr>
          </a:p>
        </p:txBody>
      </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REVISEMOS</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3" name="Google Shape;168;p5"/>
          <p:cNvSpPr txBox="1"/>
          <p:nvPr/>
        </p:nvSpPr>
        <p:spPr>
          <a:xfrm>
            <a:off x="42140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a:solidFill>
                  <a:srgbClr val="8EB99F"/>
                </a:solidFill>
                <a:latin typeface="Calibri"/>
                <a:ea typeface="Calibri"/>
                <a:cs typeface="Calibri"/>
                <a:sym typeface="Calibri"/>
              </a:rPr>
              <a:t>5</a:t>
            </a:r>
            <a:endParaRPr sz="5000" b="0" i="0" u="none" strike="noStrike" cap="none" dirty="0">
              <a:solidFill>
                <a:srgbClr val="8EB99F"/>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4" y="2473197"/>
            <a:ext cx="3856770" cy="3654000"/>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56194"/>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13" name="Grupo 12"/>
          <p:cNvGrpSpPr/>
          <p:nvPr/>
        </p:nvGrpSpPr>
        <p:grpSpPr>
          <a:xfrm>
            <a:off x="24834" y="2868469"/>
            <a:ext cx="5835185" cy="798022"/>
            <a:chOff x="-4655" y="2763069"/>
            <a:chExt cx="5835185" cy="798022"/>
          </a:xfrm>
        </p:grpSpPr>
        <p:sp>
          <p:nvSpPr>
            <p:cNvPr id="405" name="Google Shape;405;p19"/>
            <p:cNvSpPr txBox="1"/>
            <p:nvPr/>
          </p:nvSpPr>
          <p:spPr>
            <a:xfrm>
              <a:off x="1238190" y="2992823"/>
              <a:ext cx="4592340" cy="338514"/>
            </a:xfrm>
            <a:prstGeom prst="rect">
              <a:avLst/>
            </a:prstGeom>
            <a:noFill/>
            <a:ln>
              <a:noFill/>
            </a:ln>
          </p:spPr>
          <p:txBody>
            <a:bodyPr spcFirstLastPara="1" wrap="square" lIns="91425" tIns="45700" rIns="91425" bIns="45700" anchor="t" anchorCtr="0">
              <a:spAutoFit/>
            </a:bodyPr>
            <a:lstStyle/>
            <a:p>
              <a:pPr lvl="0"/>
              <a:r>
                <a:rPr lang="en-US" sz="1600" dirty="0" err="1">
                  <a:solidFill>
                    <a:schemeClr val="tx1"/>
                  </a:solidFill>
                  <a:latin typeface="Calibri"/>
                  <a:ea typeface="Calibri"/>
                  <a:cs typeface="Calibri"/>
                  <a:sym typeface="Calibri"/>
                </a:rPr>
                <a:t>Manipular</a:t>
              </a:r>
              <a:r>
                <a:rPr lang="en-US" sz="1600" b="1" dirty="0">
                  <a:solidFill>
                    <a:srgbClr val="29754D"/>
                  </a:solidFill>
                  <a:latin typeface="Calibri"/>
                  <a:ea typeface="Calibri"/>
                  <a:cs typeface="Calibri"/>
                  <a:sym typeface="Calibri"/>
                </a:rPr>
                <a:t> </a:t>
              </a:r>
              <a:r>
                <a:rPr lang="en-US" sz="1600" b="1" dirty="0" err="1">
                  <a:solidFill>
                    <a:srgbClr val="29754D"/>
                  </a:solidFill>
                  <a:latin typeface="Calibri"/>
                  <a:ea typeface="Calibri"/>
                  <a:cs typeface="Calibri"/>
                  <a:sym typeface="Calibri"/>
                </a:rPr>
                <a:t>cuidadosamente</a:t>
              </a:r>
              <a:r>
                <a:rPr lang="en-US" sz="1600" b="1" dirty="0">
                  <a:solidFill>
                    <a:srgbClr val="29754D"/>
                  </a:solidFill>
                  <a:latin typeface="Calibri"/>
                  <a:ea typeface="Calibri"/>
                  <a:cs typeface="Calibri"/>
                  <a:sym typeface="Calibri"/>
                </a:rPr>
                <a:t> </a:t>
              </a:r>
              <a:r>
                <a:rPr lang="en-US" sz="1600" dirty="0" err="1" smtClean="0">
                  <a:solidFill>
                    <a:schemeClr val="tx1"/>
                  </a:solidFill>
                  <a:latin typeface="Calibri"/>
                  <a:ea typeface="Calibri"/>
                  <a:cs typeface="Calibri"/>
                  <a:sym typeface="Calibri"/>
                </a:rPr>
                <a:t>herramientas</a:t>
              </a:r>
              <a:r>
                <a:rPr lang="en-US" sz="1600" dirty="0" smtClean="0">
                  <a:solidFill>
                    <a:schemeClr val="tx1"/>
                  </a:solidFill>
                  <a:latin typeface="Calibri"/>
                  <a:ea typeface="Calibri"/>
                  <a:cs typeface="Calibri"/>
                  <a:sym typeface="Calibri"/>
                </a:rPr>
                <a:t>.</a:t>
              </a:r>
              <a:endParaRPr sz="1600" i="0" u="none" strike="noStrike" cap="none" dirty="0">
                <a:solidFill>
                  <a:schemeClr val="tx1"/>
                </a:solidFill>
                <a:latin typeface="Calibri"/>
                <a:ea typeface="Calibri"/>
                <a:cs typeface="Calibri"/>
                <a:sym typeface="Calibri"/>
              </a:endParaRPr>
            </a:p>
          </p:txBody>
        </p:sp>
        <p:grpSp>
          <p:nvGrpSpPr>
            <p:cNvPr id="6" name="Grupo 5"/>
            <p:cNvGrpSpPr/>
            <p:nvPr/>
          </p:nvGrpSpPr>
          <p:grpSpPr>
            <a:xfrm>
              <a:off x="-4655" y="2763069"/>
              <a:ext cx="1135367" cy="798022"/>
              <a:chOff x="-4655" y="5280123"/>
              <a:chExt cx="1135367" cy="798022"/>
            </a:xfrm>
          </p:grpSpPr>
          <p:sp>
            <p:nvSpPr>
              <p:cNvPr id="428" name="Google Shape;428;p19"/>
              <p:cNvSpPr/>
              <p:nvPr/>
            </p:nvSpPr>
            <p:spPr>
              <a:xfrm rot="5400000">
                <a:off x="171526" y="510394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19"/>
              <p:cNvPicPr preferRelativeResize="0"/>
              <p:nvPr/>
            </p:nvPicPr>
            <p:blipFill rotWithShape="1">
              <a:blip r:embed="rId3">
                <a:alphaModFix/>
              </a:blip>
              <a:srcRect/>
              <a:stretch/>
            </p:blipFill>
            <p:spPr>
              <a:xfrm rot="19406134">
                <a:off x="141403" y="5312405"/>
                <a:ext cx="908505" cy="765740"/>
              </a:xfrm>
              <a:prstGeom prst="rect">
                <a:avLst/>
              </a:prstGeom>
              <a:noFill/>
              <a:ln>
                <a:noFill/>
              </a:ln>
            </p:spPr>
          </p:pic>
        </p:grpSp>
      </p:grpSp>
      <p:grpSp>
        <p:nvGrpSpPr>
          <p:cNvPr id="17" name="Grupo 16"/>
          <p:cNvGrpSpPr/>
          <p:nvPr/>
        </p:nvGrpSpPr>
        <p:grpSpPr>
          <a:xfrm>
            <a:off x="24834" y="5827421"/>
            <a:ext cx="5833478" cy="783005"/>
            <a:chOff x="-4655" y="5414468"/>
            <a:chExt cx="5833478" cy="783005"/>
          </a:xfrm>
        </p:grpSpPr>
        <p:grpSp>
          <p:nvGrpSpPr>
            <p:cNvPr id="9" name="Grupo 8"/>
            <p:cNvGrpSpPr/>
            <p:nvPr/>
          </p:nvGrpSpPr>
          <p:grpSpPr>
            <a:xfrm>
              <a:off x="-4655" y="5414468"/>
              <a:ext cx="1135367" cy="783005"/>
              <a:chOff x="-4655" y="6167965"/>
              <a:chExt cx="1135367" cy="783005"/>
            </a:xfrm>
          </p:grpSpPr>
          <p:sp>
            <p:nvSpPr>
              <p:cNvPr id="425"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6" name="Google Shape;426;p19"/>
              <p:cNvPicPr preferRelativeResize="0"/>
              <p:nvPr/>
            </p:nvPicPr>
            <p:blipFill rotWithShape="1">
              <a:blip r:embed="rId4">
                <a:alphaModFix/>
              </a:blip>
              <a:srcRect/>
              <a:stretch/>
            </p:blipFill>
            <p:spPr>
              <a:xfrm>
                <a:off x="318928" y="6295340"/>
                <a:ext cx="666001" cy="561343"/>
              </a:xfrm>
              <a:prstGeom prst="rect">
                <a:avLst/>
              </a:prstGeom>
              <a:noFill/>
              <a:ln>
                <a:noFill/>
              </a:ln>
            </p:spPr>
          </p:pic>
        </p:grpSp>
        <p:sp>
          <p:nvSpPr>
            <p:cNvPr id="27" name="Google Shape;410;p19"/>
            <p:cNvSpPr txBox="1"/>
            <p:nvPr/>
          </p:nvSpPr>
          <p:spPr>
            <a:xfrm>
              <a:off x="1267686" y="5513603"/>
              <a:ext cx="45611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Toda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debe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desarrollarse</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29754D"/>
                  </a:solidFill>
                  <a:latin typeface="Calibri"/>
                  <a:ea typeface="Calibri"/>
                  <a:cs typeface="Calibri"/>
                  <a:sym typeface="Calibri"/>
                </a:rPr>
                <a:t>bajo</a:t>
              </a:r>
              <a:r>
                <a:rPr lang="en-US" sz="1600" b="1" i="0" u="none" strike="noStrike" cap="none" dirty="0">
                  <a:solidFill>
                    <a:srgbClr val="29754D"/>
                  </a:solidFill>
                  <a:latin typeface="Calibri"/>
                  <a:ea typeface="Calibri"/>
                  <a:cs typeface="Calibri"/>
                  <a:sym typeface="Calibri"/>
                </a:rPr>
                <a:t> </a:t>
              </a:r>
              <a:r>
                <a:rPr lang="en-US" sz="1600" b="1" i="0" u="none" strike="noStrike" cap="none" dirty="0" err="1">
                  <a:solidFill>
                    <a:srgbClr val="29754D"/>
                  </a:solidFill>
                  <a:latin typeface="Calibri"/>
                  <a:ea typeface="Calibri"/>
                  <a:cs typeface="Calibri"/>
                  <a:sym typeface="Calibri"/>
                </a:rPr>
                <a:t>supervisión</a:t>
              </a:r>
              <a:r>
                <a:rPr lang="en-US" sz="1600" b="1" i="0" u="none" strike="noStrike" cap="none" dirty="0">
                  <a:solidFill>
                    <a:srgbClr val="29754D"/>
                  </a:solidFill>
                  <a:latin typeface="Calibri"/>
                  <a:ea typeface="Calibri"/>
                  <a:cs typeface="Calibri"/>
                  <a:sym typeface="Calibri"/>
                </a:rPr>
                <a:t> </a:t>
              </a:r>
              <a:r>
                <a:rPr lang="en-US" sz="1600" b="0" i="0" u="none" strike="noStrike" cap="none" dirty="0">
                  <a:solidFill>
                    <a:srgbClr val="000000"/>
                  </a:solidFill>
                  <a:latin typeface="Calibri"/>
                  <a:ea typeface="Calibri"/>
                  <a:cs typeface="Calibri"/>
                  <a:sym typeface="Calibri"/>
                </a:rPr>
                <a:t>de la persona a cargo del taller o </a:t>
              </a:r>
              <a:r>
                <a:rPr lang="en-US" sz="1600" b="0" i="0" u="none" strike="noStrike" cap="none" dirty="0" err="1">
                  <a:solidFill>
                    <a:srgbClr val="000000"/>
                  </a:solidFill>
                  <a:latin typeface="Calibri"/>
                  <a:ea typeface="Calibri"/>
                  <a:cs typeface="Calibri"/>
                  <a:sym typeface="Calibri"/>
                </a:rPr>
                <a:t>laboratorio</a:t>
              </a:r>
              <a:r>
                <a:rPr lang="en-US" sz="1600" b="0" i="0" u="none" strike="noStrike" cap="none" dirty="0">
                  <a:solidFill>
                    <a:srgbClr val="000000"/>
                  </a:solidFill>
                  <a:latin typeface="Calibri"/>
                  <a:ea typeface="Calibri"/>
                  <a:cs typeface="Calibri"/>
                  <a:sym typeface="Calibri"/>
                </a:rPr>
                <a:t>.</a:t>
              </a:r>
              <a:endParaRPr sz="1600" b="0" i="0" u="none" strike="noStrike" cap="none" dirty="0">
                <a:solidFill>
                  <a:schemeClr val="lt1"/>
                </a:solidFill>
                <a:latin typeface="Calibri"/>
                <a:ea typeface="Calibri"/>
                <a:cs typeface="Calibri"/>
                <a:sym typeface="Calibri"/>
              </a:endParaRPr>
            </a:p>
          </p:txBody>
        </p:sp>
      </p:grpSp>
      <p:grpSp>
        <p:nvGrpSpPr>
          <p:cNvPr id="19" name="Grupo 18"/>
          <p:cNvGrpSpPr/>
          <p:nvPr/>
        </p:nvGrpSpPr>
        <p:grpSpPr>
          <a:xfrm>
            <a:off x="-4662" y="1887157"/>
            <a:ext cx="9305977" cy="783005"/>
            <a:chOff x="-4662" y="1887157"/>
            <a:chExt cx="9305977" cy="783005"/>
          </a:xfrm>
        </p:grpSpPr>
        <p:sp>
          <p:nvSpPr>
            <p:cNvPr id="412" name="Google Shape;412;p19"/>
            <p:cNvSpPr/>
            <p:nvPr/>
          </p:nvSpPr>
          <p:spPr>
            <a:xfrm rot="5400000">
              <a:off x="4256824" y="-2374329"/>
              <a:ext cx="783005" cy="930597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p19"/>
            <p:cNvSpPr txBox="1"/>
            <p:nvPr/>
          </p:nvSpPr>
          <p:spPr>
            <a:xfrm>
              <a:off x="4015218" y="2109402"/>
              <a:ext cx="2975521" cy="338514"/>
            </a:xfrm>
            <a:prstGeom prst="rect">
              <a:avLst/>
            </a:prstGeom>
            <a:noFill/>
            <a:ln>
              <a:noFill/>
            </a:ln>
          </p:spPr>
          <p:txBody>
            <a:bodyPr spcFirstLastPara="1" wrap="square" lIns="91425" tIns="45700" rIns="91425" bIns="45700" anchor="t" anchorCtr="0">
              <a:spAutoFit/>
            </a:bodyPr>
            <a:lstStyle/>
            <a:p>
              <a:pPr lvl="0"/>
              <a:r>
                <a:rPr lang="es-CL" sz="1600" b="1" dirty="0">
                  <a:solidFill>
                    <a:srgbClr val="29754D"/>
                  </a:solidFill>
                  <a:latin typeface="Calibri"/>
                  <a:ea typeface="Calibri"/>
                  <a:cs typeface="Calibri"/>
                  <a:sym typeface="Calibri"/>
                </a:rPr>
                <a:t>Utilizar </a:t>
              </a:r>
              <a:r>
                <a:rPr lang="es-CL" sz="1600" b="1" dirty="0" err="1" smtClean="0">
                  <a:solidFill>
                    <a:srgbClr val="29754D"/>
                  </a:solidFill>
                  <a:latin typeface="Calibri"/>
                  <a:ea typeface="Calibri"/>
                  <a:cs typeface="Calibri"/>
                  <a:sym typeface="Calibri"/>
                </a:rPr>
                <a:t>EPPs</a:t>
              </a:r>
              <a:r>
                <a:rPr lang="es-CL" sz="1600" b="1" dirty="0">
                  <a:solidFill>
                    <a:schemeClr val="tx1"/>
                  </a:solidFill>
                  <a:latin typeface="Calibri"/>
                  <a:ea typeface="Calibri"/>
                  <a:cs typeface="Calibri"/>
                  <a:sym typeface="Calibri"/>
                </a:rPr>
                <a:t> </a:t>
              </a:r>
              <a:r>
                <a:rPr lang="es-CL" sz="1600" dirty="0" smtClean="0">
                  <a:solidFill>
                    <a:schemeClr val="tx1"/>
                  </a:solidFill>
                  <a:latin typeface="Calibri"/>
                  <a:ea typeface="Calibri"/>
                  <a:cs typeface="Calibri"/>
                  <a:sym typeface="Calibri"/>
                </a:rPr>
                <a:t>para </a:t>
              </a:r>
              <a:r>
                <a:rPr lang="es-CL" sz="1600" dirty="0">
                  <a:solidFill>
                    <a:schemeClr val="tx1"/>
                  </a:solidFill>
                  <a:latin typeface="Calibri"/>
                  <a:ea typeface="Calibri"/>
                  <a:cs typeface="Calibri"/>
                  <a:sym typeface="Calibri"/>
                </a:rPr>
                <a:t>el </a:t>
              </a:r>
              <a:r>
                <a:rPr lang="es-CL" sz="1600" dirty="0" smtClean="0">
                  <a:solidFill>
                    <a:schemeClr val="tx1"/>
                  </a:solidFill>
                  <a:latin typeface="Calibri"/>
                  <a:ea typeface="Calibri"/>
                  <a:cs typeface="Calibri"/>
                  <a:sym typeface="Calibri"/>
                </a:rPr>
                <a:t>autocuidado.</a:t>
              </a:r>
              <a:endParaRPr sz="1600" i="0" u="none" strike="noStrike" cap="none" dirty="0">
                <a:solidFill>
                  <a:schemeClr val="tx1"/>
                </a:solidFill>
                <a:latin typeface="Calibri"/>
                <a:ea typeface="Calibri"/>
                <a:cs typeface="Calibri"/>
                <a:sym typeface="Calibri"/>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40" y="2008659"/>
              <a:ext cx="640678" cy="540000"/>
            </a:xfrm>
            <a:prstGeom prst="rect">
              <a:avLst/>
            </a:prstGeom>
          </p:spPr>
        </p:pic>
        <p:pic>
          <p:nvPicPr>
            <p:cNvPr id="417" name="Google Shape;417;p19"/>
            <p:cNvPicPr preferRelativeResize="0"/>
            <p:nvPr/>
          </p:nvPicPr>
          <p:blipFill rotWithShape="1">
            <a:blip r:embed="rId6">
              <a:alphaModFix/>
            </a:blip>
            <a:srcRect/>
            <a:stretch/>
          </p:blipFill>
          <p:spPr>
            <a:xfrm>
              <a:off x="1287737" y="2008960"/>
              <a:ext cx="639965" cy="539399"/>
            </a:xfrm>
            <a:prstGeom prst="rect">
              <a:avLst/>
            </a:prstGeom>
            <a:noFill/>
            <a:ln>
              <a:noFill/>
            </a:ln>
          </p:spPr>
        </p:pic>
        <p:pic>
          <p:nvPicPr>
            <p:cNvPr id="420" name="Google Shape;420;p19"/>
            <p:cNvPicPr preferRelativeResize="0"/>
            <p:nvPr/>
          </p:nvPicPr>
          <p:blipFill rotWithShape="1">
            <a:blip r:embed="rId7">
              <a:alphaModFix/>
            </a:blip>
            <a:srcRect/>
            <a:stretch/>
          </p:blipFill>
          <p:spPr>
            <a:xfrm>
              <a:off x="2230621" y="2024809"/>
              <a:ext cx="602356" cy="507700"/>
            </a:xfrm>
            <a:prstGeom prst="rect">
              <a:avLst/>
            </a:prstGeom>
            <a:noFill/>
            <a:ln>
              <a:noFill/>
            </a:ln>
          </p:spPr>
        </p:pic>
        <p:pic>
          <p:nvPicPr>
            <p:cNvPr id="423" name="Google Shape;423;p19"/>
            <p:cNvPicPr preferRelativeResize="0"/>
            <p:nvPr/>
          </p:nvPicPr>
          <p:blipFill rotWithShape="1">
            <a:blip r:embed="rId8">
              <a:alphaModFix/>
            </a:blip>
            <a:srcRect/>
            <a:stretch/>
          </p:blipFill>
          <p:spPr>
            <a:xfrm>
              <a:off x="3135897" y="2021535"/>
              <a:ext cx="610125" cy="514248"/>
            </a:xfrm>
            <a:prstGeom prst="rect">
              <a:avLst/>
            </a:prstGeom>
            <a:noFill/>
            <a:ln>
              <a:noFill/>
            </a:ln>
          </p:spPr>
        </p:pic>
      </p:grpSp>
      <p:grpSp>
        <p:nvGrpSpPr>
          <p:cNvPr id="14" name="Grupo 13"/>
          <p:cNvGrpSpPr/>
          <p:nvPr/>
        </p:nvGrpSpPr>
        <p:grpSpPr>
          <a:xfrm>
            <a:off x="24834" y="4846110"/>
            <a:ext cx="5764508" cy="783005"/>
            <a:chOff x="-4655" y="3650215"/>
            <a:chExt cx="5764508" cy="783005"/>
          </a:xfrm>
        </p:grpSpPr>
        <p:sp>
          <p:nvSpPr>
            <p:cNvPr id="414" name="Google Shape;414;p19"/>
            <p:cNvSpPr txBox="1"/>
            <p:nvPr/>
          </p:nvSpPr>
          <p:spPr>
            <a:xfrm>
              <a:off x="1267686" y="3872460"/>
              <a:ext cx="4492167" cy="338514"/>
            </a:xfrm>
            <a:prstGeom prst="rect">
              <a:avLst/>
            </a:prstGeom>
            <a:noFill/>
            <a:ln>
              <a:noFill/>
            </a:ln>
          </p:spPr>
          <p:txBody>
            <a:bodyPr spcFirstLastPara="1" wrap="square" lIns="91425" tIns="45700" rIns="91425" bIns="45700" anchor="t" anchorCtr="0">
              <a:spAutoFit/>
            </a:bodyPr>
            <a:lstStyle/>
            <a:p>
              <a:pPr lvl="0"/>
              <a:r>
                <a:rPr lang="es-CL" sz="1600" b="1" dirty="0">
                  <a:solidFill>
                    <a:srgbClr val="29754D"/>
                  </a:solidFill>
                  <a:latin typeface="Calibri"/>
                  <a:ea typeface="Calibri"/>
                  <a:cs typeface="Calibri"/>
                  <a:sym typeface="Calibri"/>
                </a:rPr>
                <a:t>Ser ordenado </a:t>
              </a:r>
              <a:r>
                <a:rPr lang="es-CL" sz="1600" dirty="0">
                  <a:solidFill>
                    <a:schemeClr val="tx1"/>
                  </a:solidFill>
                  <a:latin typeface="Calibri"/>
                  <a:ea typeface="Calibri"/>
                  <a:cs typeface="Calibri"/>
                  <a:sym typeface="Calibri"/>
                </a:rPr>
                <a:t>con el área de </a:t>
              </a:r>
              <a:r>
                <a:rPr lang="es-CL" sz="1600" dirty="0" smtClean="0">
                  <a:solidFill>
                    <a:schemeClr val="tx1"/>
                  </a:solidFill>
                  <a:latin typeface="Calibri"/>
                  <a:ea typeface="Calibri"/>
                  <a:cs typeface="Calibri"/>
                  <a:sym typeface="Calibri"/>
                </a:rPr>
                <a:t>trabajo.</a:t>
              </a:r>
              <a:endParaRPr sz="1600" dirty="0">
                <a:solidFill>
                  <a:schemeClr val="tx1"/>
                </a:solidFill>
              </a:endParaRPr>
            </a:p>
          </p:txBody>
        </p:sp>
        <p:grpSp>
          <p:nvGrpSpPr>
            <p:cNvPr id="11" name="Grupo 10"/>
            <p:cNvGrpSpPr/>
            <p:nvPr/>
          </p:nvGrpSpPr>
          <p:grpSpPr>
            <a:xfrm>
              <a:off x="-4655" y="3650215"/>
              <a:ext cx="1135367" cy="783005"/>
              <a:chOff x="-4655" y="4407300"/>
              <a:chExt cx="1135367" cy="783005"/>
            </a:xfrm>
          </p:grpSpPr>
          <p:sp>
            <p:nvSpPr>
              <p:cNvPr id="422" name="Google Shape;422;p19"/>
              <p:cNvSpPr/>
              <p:nvPr/>
            </p:nvSpPr>
            <p:spPr>
              <a:xfrm rot="5400000">
                <a:off x="171526" y="4231119"/>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 name="Imagen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313" y="4517616"/>
                <a:ext cx="683390" cy="576000"/>
              </a:xfrm>
              <a:prstGeom prst="rect">
                <a:avLst/>
              </a:prstGeom>
            </p:spPr>
          </p:pic>
        </p:grpSp>
      </p:grpSp>
      <p:grpSp>
        <p:nvGrpSpPr>
          <p:cNvPr id="16" name="Grupo 15"/>
          <p:cNvGrpSpPr/>
          <p:nvPr/>
        </p:nvGrpSpPr>
        <p:grpSpPr>
          <a:xfrm>
            <a:off x="24834" y="3864798"/>
            <a:ext cx="6503786" cy="783005"/>
            <a:chOff x="2481" y="4582469"/>
            <a:chExt cx="6503786" cy="783005"/>
          </a:xfrm>
        </p:grpSpPr>
        <p:sp>
          <p:nvSpPr>
            <p:cNvPr id="406" name="Google Shape;406;p19"/>
            <p:cNvSpPr txBox="1"/>
            <p:nvPr/>
          </p:nvSpPr>
          <p:spPr>
            <a:xfrm>
              <a:off x="1267687" y="4681604"/>
              <a:ext cx="5238580"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29754D"/>
                  </a:solidFill>
                  <a:latin typeface="Calibri"/>
                  <a:ea typeface="Calibri"/>
                  <a:cs typeface="Calibri"/>
                  <a:sym typeface="Calibri"/>
                </a:rPr>
                <a:t>Ser cuidadoso y respetuoso </a:t>
              </a:r>
              <a:r>
                <a:rPr lang="es-CL" sz="1600" dirty="0">
                  <a:solidFill>
                    <a:schemeClr val="tx1"/>
                  </a:solidFill>
                  <a:latin typeface="Calibri"/>
                  <a:ea typeface="Calibri"/>
                  <a:cs typeface="Calibri"/>
                  <a:sym typeface="Calibri"/>
                </a:rPr>
                <a:t>con </a:t>
              </a:r>
              <a:r>
                <a:rPr lang="es-CL" sz="1600" dirty="0" smtClean="0">
                  <a:solidFill>
                    <a:schemeClr val="tx1"/>
                  </a:solidFill>
                  <a:latin typeface="Calibri"/>
                  <a:ea typeface="Calibri"/>
                  <a:cs typeface="Calibri"/>
                  <a:sym typeface="Calibri"/>
                </a:rPr>
                <a:t>los </a:t>
              </a:r>
              <a:r>
                <a:rPr lang="es-CL" sz="1600" dirty="0">
                  <a:solidFill>
                    <a:schemeClr val="tx1"/>
                  </a:solidFill>
                  <a:latin typeface="Calibri"/>
                  <a:ea typeface="Calibri"/>
                  <a:cs typeface="Calibri"/>
                  <a:sym typeface="Calibri"/>
                </a:rPr>
                <a:t>integrantes del equipo de trabajo, asegurando la </a:t>
              </a:r>
              <a:r>
                <a:rPr lang="es-CL" sz="1600" b="1" dirty="0">
                  <a:solidFill>
                    <a:srgbClr val="29754D"/>
                  </a:solidFill>
                  <a:latin typeface="Calibri"/>
                  <a:ea typeface="Calibri"/>
                  <a:cs typeface="Calibri"/>
                  <a:sym typeface="Calibri"/>
                </a:rPr>
                <a:t>integridad física </a:t>
              </a:r>
              <a:r>
                <a:rPr lang="es-CL" sz="1600" dirty="0">
                  <a:solidFill>
                    <a:schemeClr val="tx1"/>
                  </a:solidFill>
                  <a:latin typeface="Calibri"/>
                  <a:ea typeface="Calibri"/>
                  <a:cs typeface="Calibri"/>
                  <a:sym typeface="Calibri"/>
                </a:rPr>
                <a:t>de todos</a:t>
              </a:r>
              <a:r>
                <a:rPr lang="es-CL" sz="1600" dirty="0" smtClean="0">
                  <a:solidFill>
                    <a:schemeClr val="tx1"/>
                  </a:solidFill>
                  <a:latin typeface="Calibri"/>
                  <a:ea typeface="Calibri"/>
                  <a:cs typeface="Calibri"/>
                  <a:sym typeface="Calibri"/>
                </a:rPr>
                <a:t>.</a:t>
              </a:r>
              <a:endParaRPr sz="1600" i="0" u="none" strike="noStrike" cap="none" dirty="0">
                <a:solidFill>
                  <a:schemeClr val="tx1"/>
                </a:solidFill>
                <a:latin typeface="Calibri"/>
                <a:ea typeface="Calibri"/>
                <a:cs typeface="Calibri"/>
                <a:sym typeface="Calibri"/>
              </a:endParaRPr>
            </a:p>
          </p:txBody>
        </p:sp>
        <p:grpSp>
          <p:nvGrpSpPr>
            <p:cNvPr id="10" name="Grupo 9"/>
            <p:cNvGrpSpPr/>
            <p:nvPr/>
          </p:nvGrpSpPr>
          <p:grpSpPr>
            <a:xfrm>
              <a:off x="2481" y="4582469"/>
              <a:ext cx="1135367" cy="783005"/>
              <a:chOff x="2481" y="5287632"/>
              <a:chExt cx="1135367" cy="783005"/>
            </a:xfrm>
          </p:grpSpPr>
          <p:sp>
            <p:nvSpPr>
              <p:cNvPr id="33" name="Google Shape;422;p19"/>
              <p:cNvSpPr/>
              <p:nvPr/>
            </p:nvSpPr>
            <p:spPr>
              <a:xfrm rot="5400000">
                <a:off x="178662" y="5111451"/>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 name="Imagen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788" y="5365345"/>
                <a:ext cx="740725" cy="624325"/>
              </a:xfrm>
              <a:prstGeom prst="rect">
                <a:avLst/>
              </a:prstGeom>
            </p:spPr>
          </p:pic>
        </p:grpSp>
      </p:grpSp>
      <p:pic>
        <p:nvPicPr>
          <p:cNvPr id="39" name="Imagen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36197" y="3780266"/>
            <a:ext cx="3760094" cy="3779409"/>
          </a:xfrm>
          <a:prstGeom prst="rect">
            <a:avLst/>
          </a:prstGeom>
        </p:spPr>
      </p:pic>
      <p:sp>
        <p:nvSpPr>
          <p:cNvPr id="44" name="Google Shape;388;p18"/>
          <p:cNvSpPr txBox="1"/>
          <p:nvPr/>
        </p:nvSpPr>
        <p:spPr>
          <a:xfrm>
            <a:off x="375975" y="1373700"/>
            <a:ext cx="4690875" cy="319500"/>
          </a:xfrm>
          <a:prstGeom prst="rect">
            <a:avLst/>
          </a:prstGeom>
          <a:noFill/>
          <a:ln>
            <a:noFill/>
          </a:ln>
        </p:spPr>
        <p:txBody>
          <a:bodyPr spcFirstLastPara="1" wrap="square" lIns="91425" tIns="91425" rIns="91425" bIns="91425" anchor="ctr" anchorCtr="0">
            <a:noAutofit/>
          </a:bodyPr>
          <a:lstStyle/>
          <a:p>
            <a:pPr lvl="0">
              <a:lnSpc>
                <a:spcPct val="80000"/>
              </a:lnSpc>
            </a:pPr>
            <a:r>
              <a:rPr lang="en-US" sz="2800" b="1" dirty="0">
                <a:solidFill>
                  <a:srgbClr val="C73E32"/>
                </a:solidFill>
                <a:latin typeface="Calibri"/>
                <a:ea typeface="Calibri"/>
                <a:cs typeface="Calibri"/>
                <a:sym typeface="Calibri"/>
              </a:rPr>
              <a:t>¡ATENCIÓN!</a:t>
            </a:r>
            <a:endParaRPr lang="en-US" sz="3100" b="1" dirty="0">
              <a:solidFill>
                <a:srgbClr val="C73E32"/>
              </a:solidFill>
              <a:latin typeface="Calibri"/>
              <a:ea typeface="Calibri"/>
              <a:cs typeface="Calibri"/>
              <a:sym typeface="Calibri"/>
            </a:endParaRPr>
          </a:p>
        </p:txBody>
      </p:sp>
      <p:sp>
        <p:nvSpPr>
          <p:cNvPr id="45"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r>
              <a:rPr lang="es-CL" b="1" dirty="0">
                <a:latin typeface="Calibri"/>
                <a:ea typeface="Calibri"/>
                <a:cs typeface="Calibri"/>
                <a:sym typeface="Calibri"/>
              </a:rPr>
              <a:t>ANTES DE COMENZAR LA ACTIVIDAD:</a:t>
            </a: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29754D"/>
                </a:solidFill>
                <a:latin typeface="Calibri"/>
                <a:ea typeface="Calibri"/>
                <a:cs typeface="Calibri"/>
                <a:sym typeface="Calibri"/>
              </a:rPr>
              <a:t>TICKET DE SALIDA</a:t>
            </a:r>
            <a:endParaRPr sz="3100" b="1" i="0" u="none" strike="noStrike" cap="none" dirty="0">
              <a:solidFill>
                <a:srgbClr val="29754D"/>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a:lnSpc>
                <a:spcPct val="90000"/>
              </a:lnSpc>
              <a:buClr>
                <a:srgbClr val="00B050"/>
              </a:buClr>
              <a:buSzPts val="4400"/>
            </a:pPr>
            <a:r>
              <a:rPr lang="es-CL" sz="2200" b="1" dirty="0">
                <a:solidFill>
                  <a:srgbClr val="29754D"/>
                </a:solidFill>
                <a:latin typeface="Calibri"/>
                <a:ea typeface="Roboto"/>
                <a:cs typeface="Calibri"/>
              </a:rPr>
              <a:t>MANTENIMIENTO PREVENTIVO</a:t>
            </a: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a:t>
            </a:r>
            <a:r>
              <a:rPr lang="es-CL" sz="1600" dirty="0" smtClean="0">
                <a:latin typeface="Calibri"/>
                <a:ea typeface="Calibri"/>
                <a:cs typeface="Calibri"/>
                <a:sym typeface="Calibri"/>
              </a:rPr>
              <a:t>y </a:t>
            </a:r>
            <a:r>
              <a:rPr lang="es-CL" sz="1600" dirty="0">
                <a:latin typeface="Calibri"/>
                <a:ea typeface="Calibri"/>
                <a:cs typeface="Calibri"/>
                <a:sym typeface="Calibri"/>
              </a:rPr>
              <a:t>entregar el Ticket de Salida!</a:t>
            </a:r>
          </a:p>
          <a:p>
            <a:pPr lvl="0">
              <a:lnSpc>
                <a:spcPct val="115000"/>
              </a:lnSpc>
            </a:pPr>
            <a:endParaRPr lang="es-CL" sz="1600" dirty="0"/>
          </a:p>
          <a:p>
            <a:pPr lvl="0">
              <a:lnSpc>
                <a:spcPct val="115000"/>
              </a:lnSpc>
            </a:pPr>
            <a:r>
              <a:rPr lang="es-CL" sz="2100" b="1" dirty="0">
                <a:solidFill>
                  <a:srgbClr val="29754D"/>
                </a:solidFill>
                <a:latin typeface="Calibri"/>
                <a:ea typeface="Calibri"/>
                <a:cs typeface="Calibri"/>
                <a:sym typeface="Calibri"/>
              </a:rPr>
              <a:t>¡Hasta la próxima! </a:t>
            </a:r>
            <a:endParaRPr lang="es-CL" sz="2100" b="1" dirty="0">
              <a:solidFill>
                <a:srgbClr val="29754D"/>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793" y="4157963"/>
            <a:ext cx="674379" cy="604800"/>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318" y="3028336"/>
            <a:ext cx="2663305" cy="4168876"/>
          </a:xfrm>
          <a:prstGeom prst="rect">
            <a:avLst/>
          </a:prstGeom>
        </p:spPr>
      </p:pic>
      <p:sp>
        <p:nvSpPr>
          <p:cNvPr id="11" name="Google Shape;61;p13"/>
          <p:cNvSpPr txBox="1">
            <a:spLocks/>
          </p:cNvSpPr>
          <p:nvPr/>
        </p:nvSpPr>
        <p:spPr>
          <a:xfrm>
            <a:off x="4592638" y="795338"/>
            <a:ext cx="537497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endParaRPr lang="x-none" sz="3600" b="1" dirty="0">
              <a:solidFill>
                <a:srgbClr val="29754D"/>
              </a:solidFill>
              <a:latin typeface="Calibri" panose="020F0502020204030204" pitchFamily="34" charset="0"/>
              <a:ea typeface="Roboto"/>
              <a:cs typeface="Calibri" panose="020F0502020204030204" pitchFamily="34" charset="0"/>
              <a:sym typeface="Robo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9" name="Google Shape;319;p12"/>
          <p:cNvSpPr/>
          <p:nvPr/>
        </p:nvSpPr>
        <p:spPr>
          <a:xfrm>
            <a:off x="464463" y="2555714"/>
            <a:ext cx="5146719" cy="2812708"/>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smtClean="0">
                <a:solidFill>
                  <a:srgbClr val="29754D"/>
                </a:solidFill>
                <a:latin typeface="Calibri"/>
                <a:ea typeface="Calibri"/>
                <a:cs typeface="Calibri"/>
                <a:sym typeface="Calibri"/>
              </a:rPr>
              <a:t>CONOCIMIENTOS PREVIOS</a:t>
            </a:r>
            <a:endParaRPr sz="3100" b="1" i="0" u="none" strike="noStrike" cap="none" dirty="0">
              <a:solidFill>
                <a:srgbClr val="29754D"/>
              </a:solidFill>
              <a:latin typeface="Calibri"/>
              <a:ea typeface="Calibri"/>
              <a:cs typeface="Calibri"/>
              <a:sym typeface="Calibri"/>
            </a:endParaRPr>
          </a:p>
        </p:txBody>
      </p:sp>
      <p:sp>
        <p:nvSpPr>
          <p:cNvPr id="30"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dirty="0" smtClean="0">
                <a:solidFill>
                  <a:srgbClr val="000000"/>
                </a:solidFill>
                <a:latin typeface="Calibri"/>
                <a:ea typeface="Calibri"/>
                <a:cs typeface="Calibri"/>
                <a:sym typeface="Calibri"/>
              </a:rPr>
              <a:t>ACTIVIDAD</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32" name="Google Shape;168;p5"/>
          <p:cNvSpPr txBox="1"/>
          <p:nvPr/>
        </p:nvSpPr>
        <p:spPr>
          <a:xfrm>
            <a:off x="4385321"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smtClean="0">
                <a:solidFill>
                  <a:srgbClr val="8EB99F"/>
                </a:solidFill>
                <a:latin typeface="Calibri"/>
                <a:ea typeface="Calibri"/>
                <a:cs typeface="Calibri"/>
                <a:sym typeface="Calibri"/>
              </a:rPr>
              <a:t>5</a:t>
            </a:r>
            <a:endParaRPr sz="5000" b="0" i="0" u="none" strike="noStrike" cap="none" dirty="0">
              <a:solidFill>
                <a:srgbClr val="8EB99F"/>
              </a:solidFill>
              <a:latin typeface="Calibri"/>
              <a:ea typeface="Calibri"/>
              <a:cs typeface="Calibri"/>
              <a:sym typeface="Calibri"/>
            </a:endParaRPr>
          </a:p>
        </p:txBody>
      </p:sp>
      <p:sp>
        <p:nvSpPr>
          <p:cNvPr id="9" name="Google Shape;167;p5"/>
          <p:cNvSpPr txBox="1"/>
          <p:nvPr/>
        </p:nvSpPr>
        <p:spPr>
          <a:xfrm>
            <a:off x="4495967" y="1702736"/>
            <a:ext cx="4051133" cy="1065864"/>
          </a:xfrm>
          <a:prstGeom prst="rect">
            <a:avLst/>
          </a:prstGeom>
          <a:noFill/>
          <a:ln>
            <a:noFill/>
          </a:ln>
        </p:spPr>
        <p:txBody>
          <a:bodyPr spcFirstLastPara="1" wrap="square" lIns="91425" tIns="91425" rIns="91425" bIns="91425" anchor="ctr" anchorCtr="0">
            <a:noAutofit/>
          </a:bodyPr>
          <a:lstStyle/>
          <a:p>
            <a:pPr>
              <a:lnSpc>
                <a:spcPct val="90000"/>
              </a:lnSpc>
              <a:buSzPts val="2000"/>
            </a:pPr>
            <a:endParaRPr lang="es-ES_tradnl" sz="2400" b="1" dirty="0">
              <a:solidFill>
                <a:srgbClr val="29754D"/>
              </a:solidFill>
              <a:latin typeface="Calibri"/>
              <a:ea typeface="Calibri"/>
              <a:cs typeface="Calibri"/>
              <a:sym typeface="Trebuchet MS"/>
            </a:endParaRPr>
          </a:p>
        </p:txBody>
      </p:sp>
      <p:sp>
        <p:nvSpPr>
          <p:cNvPr id="3" name="Rectángulo 2"/>
          <p:cNvSpPr/>
          <p:nvPr/>
        </p:nvSpPr>
        <p:spPr>
          <a:xfrm>
            <a:off x="810078" y="3055938"/>
            <a:ext cx="3952422" cy="2119555"/>
          </a:xfrm>
          <a:prstGeom prst="rect">
            <a:avLst/>
          </a:prstGeom>
        </p:spPr>
        <p:txBody>
          <a:bodyPr wrap="square">
            <a:spAutoFit/>
          </a:bodyPr>
          <a:lstStyle/>
          <a:p>
            <a:pPr lvl="0">
              <a:lnSpc>
                <a:spcPct val="90000"/>
              </a:lnSpc>
              <a:buClr>
                <a:srgbClr val="00B050"/>
              </a:buClr>
              <a:buSzPts val="4400"/>
            </a:pPr>
            <a:r>
              <a:rPr lang="es-ES_tradnl" sz="2600" b="1" dirty="0">
                <a:solidFill>
                  <a:srgbClr val="29754D"/>
                </a:solidFill>
                <a:latin typeface="Calibri"/>
                <a:ea typeface="Roboto"/>
                <a:cs typeface="Calibri"/>
                <a:sym typeface="Trebuchet MS"/>
              </a:rPr>
              <a:t>MANTENIMIENTO PREVENTIVO</a:t>
            </a:r>
          </a:p>
          <a:p>
            <a:pPr>
              <a:lnSpc>
                <a:spcPct val="90000"/>
              </a:lnSpc>
              <a:buSzPts val="2000"/>
            </a:pPr>
            <a:endParaRPr lang="es-ES_tradnl" sz="2000" b="1" dirty="0">
              <a:solidFill>
                <a:srgbClr val="29754D"/>
              </a:solidFill>
              <a:latin typeface="Calibri"/>
              <a:ea typeface="Calibri"/>
              <a:cs typeface="Calibri"/>
              <a:sym typeface="Trebuchet MS"/>
            </a:endParaRPr>
          </a:p>
          <a:p>
            <a:pPr lvl="0">
              <a:lnSpc>
                <a:spcPct val="90000"/>
              </a:lnSpc>
              <a:buSzPts val="2000"/>
            </a:pPr>
            <a:r>
              <a:rPr lang="es-ES_tradnl" sz="1800" dirty="0">
                <a:latin typeface="Calibri"/>
                <a:ea typeface="Calibri"/>
                <a:cs typeface="Calibri"/>
                <a:sym typeface="Calibri"/>
              </a:rPr>
              <a:t>¡Ahora veamos cómo lo que ya has aprendido refuerza y mejora lo que estás a punto de aprender!</a:t>
            </a:r>
            <a:endParaRPr lang="es-ES_tradnl" sz="1800" b="1" dirty="0">
              <a:solidFill>
                <a:srgbClr val="29754D"/>
              </a:solidFill>
              <a:latin typeface="Calibri"/>
              <a:ea typeface="Calibri"/>
              <a:cs typeface="Calibri"/>
              <a:sym typeface="Calibri"/>
            </a:endParaRPr>
          </a:p>
          <a:p>
            <a:pPr>
              <a:lnSpc>
                <a:spcPct val="90000"/>
              </a:lnSpc>
              <a:buSzPts val="2000"/>
            </a:pPr>
            <a:r>
              <a:rPr lang="es-ES_tradnl" sz="2000" b="1" dirty="0">
                <a:solidFill>
                  <a:srgbClr val="29754D"/>
                </a:solidFill>
                <a:latin typeface="Calibri"/>
                <a:ea typeface="Calibri"/>
                <a:cs typeface="Calibri"/>
                <a:sym typeface="Trebuchet MS"/>
              </a:rPr>
              <a:t> </a:t>
            </a:r>
          </a:p>
        </p:txBody>
      </p:sp>
      <p:sp>
        <p:nvSpPr>
          <p:cNvPr id="10" name="Google Shape;61;p13"/>
          <p:cNvSpPr txBox="1">
            <a:spLocks/>
          </p:cNvSpPr>
          <p:nvPr/>
        </p:nvSpPr>
        <p:spPr>
          <a:xfrm>
            <a:off x="1260954" y="1599671"/>
            <a:ext cx="537497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endParaRPr lang="x-none" sz="3600" b="1" dirty="0">
              <a:solidFill>
                <a:srgbClr val="29754D"/>
              </a:solidFill>
              <a:latin typeface="Calibri" panose="020F0502020204030204" pitchFamily="34" charset="0"/>
              <a:ea typeface="Roboto"/>
              <a:cs typeface="Calibri" panose="020F0502020204030204" pitchFamily="34" charset="0"/>
              <a:sym typeface="Roboto"/>
            </a:endParaRPr>
          </a:p>
        </p:txBody>
      </p:sp>
      <p:pic>
        <p:nvPicPr>
          <p:cNvPr id="12" name="Google Shape;132;p3"/>
          <p:cNvPicPr preferRelativeResize="0"/>
          <p:nvPr/>
        </p:nvPicPr>
        <p:blipFill rotWithShape="1">
          <a:blip r:embed="rId3">
            <a:alphaModFix/>
          </a:blip>
          <a:srcRect/>
          <a:stretch/>
        </p:blipFill>
        <p:spPr>
          <a:xfrm>
            <a:off x="4870208" y="2389245"/>
            <a:ext cx="4428641" cy="43021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0;p3"/>
          <p:cNvSpPr txBox="1">
            <a:spLocks/>
          </p:cNvSpPr>
          <p:nvPr/>
        </p:nvSpPr>
        <p:spPr>
          <a:xfrm>
            <a:off x="5122334" y="1854200"/>
            <a:ext cx="8596668" cy="1320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accent1"/>
              </a:buClr>
              <a:buSzPts val="3600"/>
              <a:buFont typeface="Trebuchet MS"/>
              <a:buNone/>
            </a:pPr>
            <a:endParaRPr lang="es-ES_tradnl" sz="2600" b="1" dirty="0">
              <a:solidFill>
                <a:srgbClr val="29754D"/>
              </a:solidFill>
              <a:latin typeface="Calibri"/>
              <a:ea typeface="Calibri"/>
              <a:cs typeface="Calibri"/>
            </a:endParaRPr>
          </a:p>
        </p:txBody>
      </p:sp>
      <p:sp>
        <p:nvSpPr>
          <p:cNvPr id="6" name="Google Shape;101;p3"/>
          <p:cNvSpPr/>
          <p:nvPr/>
        </p:nvSpPr>
        <p:spPr>
          <a:xfrm>
            <a:off x="533400" y="2447976"/>
            <a:ext cx="8343901" cy="4168723"/>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161;p3"/>
          <p:cNvSpPr txBox="1">
            <a:spLocks/>
          </p:cNvSpPr>
          <p:nvPr/>
        </p:nvSpPr>
        <p:spPr>
          <a:xfrm>
            <a:off x="715355" y="2758034"/>
            <a:ext cx="6096607" cy="30204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6400" lvl="0" indent="-176400">
              <a:lnSpc>
                <a:spcPct val="110000"/>
              </a:lnSpc>
              <a:buSzPts val="1800"/>
              <a:buFont typeface="Arial"/>
              <a:buChar char="•"/>
            </a:pPr>
            <a:r>
              <a:rPr lang="es-ES_tradnl" sz="1800" dirty="0">
                <a:latin typeface="Calibri"/>
                <a:ea typeface="Trebuchet MS"/>
                <a:cs typeface="Calibri"/>
                <a:sym typeface="Trebuchet MS"/>
              </a:rPr>
              <a:t>Para implementar un sistema de </a:t>
            </a:r>
            <a:r>
              <a:rPr lang="es-ES_tradnl" sz="1800" b="1" dirty="0">
                <a:latin typeface="Calibri"/>
                <a:ea typeface="Trebuchet MS"/>
                <a:cs typeface="Calibri"/>
                <a:sym typeface="Trebuchet MS"/>
              </a:rPr>
              <a:t>mantenimiento preventivo</a:t>
            </a:r>
            <a:r>
              <a:rPr lang="es-ES_tradnl" sz="1800" dirty="0">
                <a:latin typeface="Calibri"/>
                <a:ea typeface="Trebuchet MS"/>
                <a:cs typeface="Calibri"/>
                <a:sym typeface="Trebuchet MS"/>
              </a:rPr>
              <a:t> se debe realizar una planificación de cada una de las tareas de mantenimiento. Así, mediante un calendario, se puede limpiar, ajustar, reparar, calibrar… así como tomar las medidas necesarias sin sobresaltos para reemplazar piezas de ser necesario.</a:t>
            </a:r>
            <a:endParaRPr lang="es-ES_tradnl" sz="1800" dirty="0">
              <a:latin typeface="Calibri"/>
              <a:cs typeface="Calibri"/>
            </a:endParaRPr>
          </a:p>
          <a:p>
            <a:pPr marL="176400" lvl="0" indent="-176400">
              <a:lnSpc>
                <a:spcPct val="50000"/>
              </a:lnSpc>
              <a:buSzPts val="2000"/>
              <a:buFont typeface="Arial"/>
              <a:buChar char="•"/>
            </a:pPr>
            <a:endParaRPr lang="es-ES_tradnl" sz="1800" dirty="0">
              <a:latin typeface="Calibri"/>
              <a:ea typeface="Trebuchet MS"/>
              <a:cs typeface="Calibri"/>
              <a:sym typeface="Trebuchet MS"/>
            </a:endParaRPr>
          </a:p>
          <a:p>
            <a:pPr marL="176400" lvl="0" indent="-176400">
              <a:lnSpc>
                <a:spcPct val="110000"/>
              </a:lnSpc>
              <a:buSzPts val="2000"/>
              <a:buFont typeface="Arial"/>
              <a:buChar char="•"/>
            </a:pPr>
            <a:r>
              <a:rPr lang="es-ES_tradnl" sz="1800" dirty="0">
                <a:latin typeface="Calibri"/>
                <a:ea typeface="Trebuchet MS"/>
                <a:cs typeface="Calibri"/>
                <a:sym typeface="Trebuchet MS"/>
              </a:rPr>
              <a:t>Es importante entender el funcionamiento de los equipos o máquinas a los que se va a realizar un mantenimiento preventivo. Esto nos permitirá comprender cuales son las piezas que más se desgastan y cada cuanto es recomendable ajustar o limpiar.</a:t>
            </a:r>
            <a:endParaRPr lang="es-ES_tradnl" sz="1800" dirty="0">
              <a:latin typeface="Calibri"/>
              <a:cs typeface="Calibri"/>
            </a:endParaRPr>
          </a:p>
        </p:txBody>
      </p:sp>
      <p:sp>
        <p:nvSpPr>
          <p:cNvPr id="9" name="Google Shape;239;p3"/>
          <p:cNvSpPr/>
          <p:nvPr/>
        </p:nvSpPr>
        <p:spPr>
          <a:xfrm>
            <a:off x="447681" y="1303286"/>
            <a:ext cx="9030789" cy="487273"/>
          </a:xfrm>
          <a:prstGeom prst="rect">
            <a:avLst/>
          </a:prstGeom>
          <a:noFill/>
          <a:ln>
            <a:noFill/>
          </a:ln>
        </p:spPr>
        <p:txBody>
          <a:bodyPr spcFirstLastPara="1" wrap="square" lIns="91425" tIns="45700" rIns="91425" bIns="45700" anchor="t" anchorCtr="0">
            <a:spAutoFit/>
          </a:bodyPr>
          <a:lstStyle/>
          <a:p>
            <a:pPr>
              <a:lnSpc>
                <a:spcPct val="90000"/>
              </a:lnSpc>
              <a:buSzPts val="3200"/>
            </a:pPr>
            <a:r>
              <a:rPr lang="es-ES_tradnl" sz="2800" b="1" dirty="0" smtClean="0">
                <a:solidFill>
                  <a:srgbClr val="29754D"/>
                </a:solidFill>
                <a:latin typeface="Calibri"/>
                <a:ea typeface="Calibri"/>
                <a:cs typeface="Calibri"/>
                <a:sym typeface="Trebuchet MS"/>
              </a:rPr>
              <a:t>MANTENIMIENTO </a:t>
            </a:r>
            <a:r>
              <a:rPr lang="es-ES_tradnl" sz="2800" b="1" dirty="0">
                <a:solidFill>
                  <a:srgbClr val="29754D"/>
                </a:solidFill>
                <a:latin typeface="Calibri"/>
                <a:ea typeface="Calibri"/>
                <a:cs typeface="Calibri"/>
                <a:sym typeface="Trebuchet MS"/>
              </a:rPr>
              <a:t>PREVENTIVO</a:t>
            </a:r>
            <a:endParaRPr lang="es-ES_tradnl" sz="2800" b="1" dirty="0">
              <a:solidFill>
                <a:srgbClr val="29754D"/>
              </a:solidFill>
              <a:latin typeface="Calibri"/>
              <a:ea typeface="Calibri"/>
              <a:cs typeface="Calibri"/>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544" y="2975088"/>
            <a:ext cx="2786491" cy="3823797"/>
          </a:xfrm>
          <a:prstGeom prst="rect">
            <a:avLst/>
          </a:prstGeom>
        </p:spPr>
      </p:pic>
      <p:sp>
        <p:nvSpPr>
          <p:cNvPr id="2" name="Rectángulo 1"/>
          <p:cNvSpPr/>
          <p:nvPr/>
        </p:nvSpPr>
        <p:spPr>
          <a:xfrm>
            <a:off x="4587888" y="2038450"/>
            <a:ext cx="184666" cy="487313"/>
          </a:xfrm>
          <a:prstGeom prst="rect">
            <a:avLst/>
          </a:prstGeom>
        </p:spPr>
        <p:txBody>
          <a:bodyPr wrap="none">
            <a:spAutoFit/>
          </a:bodyPr>
          <a:lstStyle/>
          <a:p>
            <a:pPr>
              <a:lnSpc>
                <a:spcPct val="90000"/>
              </a:lnSpc>
              <a:buSzPts val="3200"/>
            </a:pPr>
            <a:endParaRPr lang="es-ES_tradnl" sz="2800" b="1" dirty="0">
              <a:solidFill>
                <a:srgbClr val="29754D"/>
              </a:solidFill>
              <a:latin typeface="Calibri"/>
              <a:ea typeface="Calibri"/>
              <a:cs typeface="Calibri"/>
            </a:endParaRPr>
          </a:p>
        </p:txBody>
      </p:sp>
      <p:sp>
        <p:nvSpPr>
          <p:cNvPr id="8" name="Google Shape;246;p4"/>
          <p:cNvSpPr txBox="1"/>
          <p:nvPr/>
        </p:nvSpPr>
        <p:spPr>
          <a:xfrm>
            <a:off x="6395719" y="1442355"/>
            <a:ext cx="8638904" cy="44110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2000"/>
            </a:pPr>
            <a:r>
              <a:rPr lang="es-CL" sz="1600" b="0" i="0" u="none" strike="noStrike" cap="none" dirty="0" smtClean="0">
                <a:solidFill>
                  <a:schemeClr val="dk1"/>
                </a:solidFill>
                <a:latin typeface="Calibri"/>
                <a:ea typeface="Trebuchet MS"/>
                <a:cs typeface="Calibri"/>
                <a:sym typeface="Trebuchet MS"/>
              </a:rPr>
              <a:t> </a:t>
            </a:r>
            <a:endParaRPr sz="1600" b="0" i="0" u="none" strike="noStrike" cap="none" dirty="0">
              <a:solidFill>
                <a:schemeClr val="dk1"/>
              </a:solidFill>
              <a:latin typeface="Calibri"/>
              <a:ea typeface="Trebuchet MS"/>
              <a:cs typeface="Calibri"/>
              <a:sym typeface="Trebuchet MS"/>
            </a:endParaRPr>
          </a:p>
        </p:txBody>
      </p:sp>
    </p:spTree>
    <p:extLst>
      <p:ext uri="{BB962C8B-B14F-4D97-AF65-F5344CB8AC3E}">
        <p14:creationId xmlns:p14="http://schemas.microsoft.com/office/powerpoint/2010/main" val="29126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1;p3"/>
          <p:cNvSpPr/>
          <p:nvPr/>
        </p:nvSpPr>
        <p:spPr>
          <a:xfrm>
            <a:off x="533401" y="2447977"/>
            <a:ext cx="7264400" cy="338132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161;p3"/>
          <p:cNvSpPr txBox="1">
            <a:spLocks/>
          </p:cNvSpPr>
          <p:nvPr/>
        </p:nvSpPr>
        <p:spPr>
          <a:xfrm>
            <a:off x="689955" y="2846934"/>
            <a:ext cx="5914045" cy="30204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6400" lvl="0" indent="-176400">
              <a:lnSpc>
                <a:spcPct val="110000"/>
              </a:lnSpc>
              <a:buClr>
                <a:schemeClr val="dk1"/>
              </a:buClr>
              <a:buSzPts val="1800"/>
              <a:buFont typeface="Arial"/>
              <a:buChar char="•"/>
            </a:pPr>
            <a:r>
              <a:rPr lang="es-ES_tradnl" sz="2000" dirty="0">
                <a:solidFill>
                  <a:schemeClr val="dk1"/>
                </a:solidFill>
                <a:latin typeface="Calibri"/>
                <a:ea typeface="Trebuchet MS"/>
                <a:cs typeface="Calibri"/>
                <a:sym typeface="Trebuchet MS"/>
              </a:rPr>
              <a:t>Para poder realizar un plan de mantenimiento preventivo </a:t>
            </a:r>
            <a:r>
              <a:rPr lang="es-ES_tradnl" sz="2000" dirty="0" smtClean="0">
                <a:solidFill>
                  <a:schemeClr val="dk1"/>
                </a:solidFill>
                <a:latin typeface="Calibri"/>
                <a:ea typeface="Trebuchet MS"/>
                <a:cs typeface="Calibri"/>
                <a:sym typeface="Trebuchet MS"/>
              </a:rPr>
              <a:t>(MP) debemos </a:t>
            </a:r>
            <a:r>
              <a:rPr lang="es-ES_tradnl" sz="2000" dirty="0">
                <a:solidFill>
                  <a:schemeClr val="dk1"/>
                </a:solidFill>
                <a:latin typeface="Calibri"/>
                <a:ea typeface="Trebuchet MS"/>
                <a:cs typeface="Calibri"/>
                <a:sym typeface="Trebuchet MS"/>
              </a:rPr>
              <a:t>tener en cuenta los equipos que tiene la industria o el lugar de trabajo donde deseamos implementar un plan de MP. </a:t>
            </a:r>
            <a:endParaRPr lang="es-ES_tradnl" sz="2000" dirty="0" smtClean="0">
              <a:solidFill>
                <a:schemeClr val="dk1"/>
              </a:solidFill>
              <a:latin typeface="Calibri"/>
              <a:ea typeface="Trebuchet MS"/>
              <a:cs typeface="Calibri"/>
              <a:sym typeface="Trebuchet MS"/>
            </a:endParaRPr>
          </a:p>
          <a:p>
            <a:pPr marL="176400" lvl="0" indent="-176400">
              <a:lnSpc>
                <a:spcPct val="50000"/>
              </a:lnSpc>
              <a:buClr>
                <a:schemeClr val="dk1"/>
              </a:buClr>
              <a:buSzPts val="1800"/>
              <a:buFont typeface="Arial"/>
              <a:buChar char="•"/>
            </a:pPr>
            <a:endParaRPr lang="es-ES_tradnl" sz="2000" dirty="0" smtClean="0">
              <a:solidFill>
                <a:schemeClr val="dk1"/>
              </a:solidFill>
              <a:latin typeface="Calibri"/>
              <a:ea typeface="Trebuchet MS"/>
              <a:cs typeface="Calibri"/>
              <a:sym typeface="Trebuchet MS"/>
            </a:endParaRPr>
          </a:p>
          <a:p>
            <a:pPr marL="176400" lvl="0" indent="-176400">
              <a:lnSpc>
                <a:spcPct val="110000"/>
              </a:lnSpc>
              <a:buClr>
                <a:schemeClr val="dk1"/>
              </a:buClr>
              <a:buSzPts val="1800"/>
              <a:buFont typeface="Arial"/>
              <a:buChar char="•"/>
            </a:pPr>
            <a:r>
              <a:rPr lang="es-ES_tradnl" sz="2000" dirty="0" smtClean="0">
                <a:solidFill>
                  <a:schemeClr val="dk1"/>
                </a:solidFill>
                <a:latin typeface="Calibri"/>
                <a:ea typeface="Trebuchet MS"/>
                <a:cs typeface="Calibri"/>
                <a:sym typeface="Trebuchet MS"/>
              </a:rPr>
              <a:t>Para </a:t>
            </a:r>
            <a:r>
              <a:rPr lang="es-ES_tradnl" sz="2000" dirty="0">
                <a:solidFill>
                  <a:schemeClr val="dk1"/>
                </a:solidFill>
                <a:latin typeface="Calibri"/>
                <a:ea typeface="Trebuchet MS"/>
                <a:cs typeface="Calibri"/>
                <a:sym typeface="Trebuchet MS"/>
              </a:rPr>
              <a:t>esto es necesario realizar un </a:t>
            </a:r>
            <a:r>
              <a:rPr lang="es-ES_tradnl" sz="2000" b="1" dirty="0">
                <a:solidFill>
                  <a:schemeClr val="accent2"/>
                </a:solidFill>
                <a:latin typeface="Calibri"/>
                <a:ea typeface="Trebuchet MS"/>
                <a:cs typeface="Calibri"/>
                <a:sym typeface="Trebuchet MS"/>
              </a:rPr>
              <a:t>inventario</a:t>
            </a:r>
            <a:r>
              <a:rPr lang="es-ES_tradnl" sz="1800" dirty="0">
                <a:solidFill>
                  <a:schemeClr val="dk1"/>
                </a:solidFill>
                <a:latin typeface="Calibri"/>
                <a:ea typeface="Trebuchet MS"/>
                <a:cs typeface="Calibri"/>
                <a:sym typeface="Trebuchet MS"/>
              </a:rPr>
              <a:t>.</a:t>
            </a:r>
            <a:endParaRPr lang="es-ES_tradnl" sz="1800" dirty="0">
              <a:latin typeface="Calibri"/>
              <a:cs typeface="Calibri"/>
            </a:endParaRPr>
          </a:p>
        </p:txBody>
      </p:sp>
      <p:sp>
        <p:nvSpPr>
          <p:cNvPr id="9" name="Google Shape;239;p3"/>
          <p:cNvSpPr/>
          <p:nvPr/>
        </p:nvSpPr>
        <p:spPr>
          <a:xfrm>
            <a:off x="447681" y="1303286"/>
            <a:ext cx="9030789" cy="487273"/>
          </a:xfrm>
          <a:prstGeom prst="rect">
            <a:avLst/>
          </a:prstGeom>
          <a:noFill/>
          <a:ln>
            <a:noFill/>
          </a:ln>
        </p:spPr>
        <p:txBody>
          <a:bodyPr spcFirstLastPara="1" wrap="square" lIns="91425" tIns="45700" rIns="91425" bIns="45700" anchor="t" anchorCtr="0">
            <a:spAutoFit/>
          </a:bodyPr>
          <a:lstStyle/>
          <a:p>
            <a:pPr>
              <a:lnSpc>
                <a:spcPct val="90000"/>
              </a:lnSpc>
              <a:buSzPts val="3200"/>
            </a:pPr>
            <a:r>
              <a:rPr lang="es-ES_tradnl" sz="2800" b="1" dirty="0" smtClean="0">
                <a:solidFill>
                  <a:srgbClr val="29754D"/>
                </a:solidFill>
                <a:latin typeface="Calibri"/>
                <a:ea typeface="Calibri"/>
                <a:cs typeface="Calibri"/>
                <a:sym typeface="Trebuchet MS"/>
              </a:rPr>
              <a:t>PLAN DE MANTENIMIENTO PREVENTIVO (MP)</a:t>
            </a:r>
            <a:endParaRPr lang="es-ES_tradnl" sz="2800" b="1" dirty="0">
              <a:solidFill>
                <a:srgbClr val="29754D"/>
              </a:solidFill>
              <a:latin typeface="Calibri"/>
              <a:ea typeface="Calibri"/>
              <a:cs typeface="Calibri"/>
            </a:endParaRPr>
          </a:p>
        </p:txBody>
      </p:sp>
      <p:sp>
        <p:nvSpPr>
          <p:cNvPr id="2" name="Rectángulo 1"/>
          <p:cNvSpPr/>
          <p:nvPr/>
        </p:nvSpPr>
        <p:spPr>
          <a:xfrm>
            <a:off x="4587888" y="2038450"/>
            <a:ext cx="184666" cy="487313"/>
          </a:xfrm>
          <a:prstGeom prst="rect">
            <a:avLst/>
          </a:prstGeom>
        </p:spPr>
        <p:txBody>
          <a:bodyPr wrap="none">
            <a:spAutoFit/>
          </a:bodyPr>
          <a:lstStyle/>
          <a:p>
            <a:pPr>
              <a:lnSpc>
                <a:spcPct val="90000"/>
              </a:lnSpc>
              <a:buSzPts val="3200"/>
            </a:pPr>
            <a:endParaRPr lang="es-ES_tradnl" sz="2800" b="1" dirty="0">
              <a:solidFill>
                <a:srgbClr val="29754D"/>
              </a:solidFill>
              <a:latin typeface="Calibri"/>
              <a:ea typeface="Calibri"/>
              <a:cs typeface="Calibri"/>
            </a:endParaRPr>
          </a:p>
        </p:txBody>
      </p:sp>
      <p:sp>
        <p:nvSpPr>
          <p:cNvPr id="8" name="Google Shape;246;p4"/>
          <p:cNvSpPr txBox="1"/>
          <p:nvPr/>
        </p:nvSpPr>
        <p:spPr>
          <a:xfrm>
            <a:off x="6395719" y="1442355"/>
            <a:ext cx="8638904" cy="44110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2000"/>
            </a:pPr>
            <a:r>
              <a:rPr lang="es-CL" sz="1600" b="0" i="0" u="none" strike="noStrike" cap="none" dirty="0" smtClean="0">
                <a:solidFill>
                  <a:schemeClr val="dk1"/>
                </a:solidFill>
                <a:latin typeface="Calibri"/>
                <a:ea typeface="Trebuchet MS"/>
                <a:cs typeface="Calibri"/>
                <a:sym typeface="Trebuchet MS"/>
              </a:rPr>
              <a:t> </a:t>
            </a:r>
            <a:endParaRPr sz="1600" b="0" i="0" u="none" strike="noStrike" cap="none" dirty="0">
              <a:solidFill>
                <a:schemeClr val="dk1"/>
              </a:solidFill>
              <a:latin typeface="Calibri"/>
              <a:ea typeface="Trebuchet MS"/>
              <a:cs typeface="Calibri"/>
              <a:sym typeface="Trebuchet MS"/>
            </a:endParaRPr>
          </a:p>
        </p:txBody>
      </p:sp>
      <p:sp>
        <p:nvSpPr>
          <p:cNvPr id="5" name="Rectángulo 4"/>
          <p:cNvSpPr/>
          <p:nvPr/>
        </p:nvSpPr>
        <p:spPr>
          <a:xfrm>
            <a:off x="8335963" y="1264251"/>
            <a:ext cx="4857750" cy="425758"/>
          </a:xfrm>
          <a:prstGeom prst="rect">
            <a:avLst/>
          </a:prstGeom>
        </p:spPr>
        <p:txBody>
          <a:bodyPr>
            <a:spAutoFit/>
          </a:bodyPr>
          <a:lstStyle/>
          <a:p>
            <a:pPr lvl="0" algn="just">
              <a:lnSpc>
                <a:spcPct val="110000"/>
              </a:lnSpc>
              <a:buClr>
                <a:schemeClr val="dk1"/>
              </a:buClr>
              <a:buSzPts val="1800"/>
            </a:pPr>
            <a:endParaRPr lang="es-ES_tradnl" sz="2000" dirty="0">
              <a:latin typeface="Calibri"/>
              <a:cs typeface="Calibri"/>
            </a:endParaRPr>
          </a:p>
        </p:txBody>
      </p:sp>
      <p:pic>
        <p:nvPicPr>
          <p:cNvPr id="10" name="mono-17.png" descr="/Users/ivangonzalez/Desktop/IVAN G 2020/2020/DUOC/ARTES/mono-17.pn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6009554" y="5191323"/>
            <a:ext cx="3405724" cy="2524449"/>
          </a:xfrm>
          <a:prstGeom prst="rect">
            <a:avLst/>
          </a:prstGeom>
        </p:spPr>
      </p:pic>
    </p:spTree>
    <p:extLst>
      <p:ext uri="{BB962C8B-B14F-4D97-AF65-F5344CB8AC3E}">
        <p14:creationId xmlns:p14="http://schemas.microsoft.com/office/powerpoint/2010/main" val="331366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1;p3"/>
          <p:cNvSpPr/>
          <p:nvPr/>
        </p:nvSpPr>
        <p:spPr>
          <a:xfrm>
            <a:off x="533400" y="2447977"/>
            <a:ext cx="8343901" cy="3889324"/>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239;p3"/>
          <p:cNvSpPr/>
          <p:nvPr/>
        </p:nvSpPr>
        <p:spPr>
          <a:xfrm>
            <a:off x="447681" y="1303286"/>
            <a:ext cx="9030789" cy="487273"/>
          </a:xfrm>
          <a:prstGeom prst="rect">
            <a:avLst/>
          </a:prstGeom>
          <a:noFill/>
          <a:ln>
            <a:noFill/>
          </a:ln>
        </p:spPr>
        <p:txBody>
          <a:bodyPr spcFirstLastPara="1" wrap="square" lIns="91425" tIns="45700" rIns="91425" bIns="45700" anchor="t" anchorCtr="0">
            <a:spAutoFit/>
          </a:bodyPr>
          <a:lstStyle/>
          <a:p>
            <a:pPr>
              <a:lnSpc>
                <a:spcPct val="90000"/>
              </a:lnSpc>
              <a:buSzPts val="3200"/>
            </a:pPr>
            <a:r>
              <a:rPr lang="es-ES_tradnl" sz="2800" b="1" dirty="0" smtClean="0">
                <a:solidFill>
                  <a:srgbClr val="29754D"/>
                </a:solidFill>
                <a:latin typeface="Calibri"/>
                <a:ea typeface="Calibri"/>
                <a:cs typeface="Calibri"/>
                <a:sym typeface="Trebuchet MS"/>
              </a:rPr>
              <a:t>PLAN DE MANTENIMIENTO PREVENTIVO (MP)</a:t>
            </a:r>
            <a:endParaRPr lang="es-ES_tradnl" sz="2800" b="1" dirty="0">
              <a:solidFill>
                <a:srgbClr val="29754D"/>
              </a:solidFill>
              <a:latin typeface="Calibri"/>
              <a:ea typeface="Calibri"/>
              <a:cs typeface="Calibri"/>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544" y="2975088"/>
            <a:ext cx="2786491" cy="3823797"/>
          </a:xfrm>
          <a:prstGeom prst="rect">
            <a:avLst/>
          </a:prstGeom>
        </p:spPr>
      </p:pic>
      <p:sp>
        <p:nvSpPr>
          <p:cNvPr id="2" name="Rectángulo 1"/>
          <p:cNvSpPr/>
          <p:nvPr/>
        </p:nvSpPr>
        <p:spPr>
          <a:xfrm>
            <a:off x="4587888" y="2038450"/>
            <a:ext cx="184666" cy="487313"/>
          </a:xfrm>
          <a:prstGeom prst="rect">
            <a:avLst/>
          </a:prstGeom>
        </p:spPr>
        <p:txBody>
          <a:bodyPr wrap="none">
            <a:spAutoFit/>
          </a:bodyPr>
          <a:lstStyle/>
          <a:p>
            <a:pPr>
              <a:lnSpc>
                <a:spcPct val="90000"/>
              </a:lnSpc>
              <a:buSzPts val="3200"/>
            </a:pPr>
            <a:endParaRPr lang="es-ES_tradnl" sz="2800" b="1" dirty="0">
              <a:solidFill>
                <a:srgbClr val="29754D"/>
              </a:solidFill>
              <a:latin typeface="Calibri"/>
              <a:ea typeface="Calibri"/>
              <a:cs typeface="Calibri"/>
            </a:endParaRPr>
          </a:p>
        </p:txBody>
      </p:sp>
      <p:sp>
        <p:nvSpPr>
          <p:cNvPr id="5" name="Rectángulo 4"/>
          <p:cNvSpPr/>
          <p:nvPr/>
        </p:nvSpPr>
        <p:spPr>
          <a:xfrm>
            <a:off x="8335963" y="1264251"/>
            <a:ext cx="4857750" cy="425758"/>
          </a:xfrm>
          <a:prstGeom prst="rect">
            <a:avLst/>
          </a:prstGeom>
        </p:spPr>
        <p:txBody>
          <a:bodyPr>
            <a:spAutoFit/>
          </a:bodyPr>
          <a:lstStyle/>
          <a:p>
            <a:pPr lvl="0" algn="just">
              <a:lnSpc>
                <a:spcPct val="110000"/>
              </a:lnSpc>
              <a:buClr>
                <a:schemeClr val="dk1"/>
              </a:buClr>
              <a:buSzPts val="1800"/>
            </a:pPr>
            <a:endParaRPr lang="es-ES_tradnl" sz="2000" dirty="0">
              <a:latin typeface="Calibri"/>
              <a:cs typeface="Calibri"/>
            </a:endParaRPr>
          </a:p>
        </p:txBody>
      </p:sp>
      <p:sp>
        <p:nvSpPr>
          <p:cNvPr id="7" name="Rectángulo 6"/>
          <p:cNvSpPr/>
          <p:nvPr/>
        </p:nvSpPr>
        <p:spPr>
          <a:xfrm>
            <a:off x="868362" y="2666266"/>
            <a:ext cx="6040438" cy="3619453"/>
          </a:xfrm>
          <a:prstGeom prst="rect">
            <a:avLst/>
          </a:prstGeom>
        </p:spPr>
        <p:txBody>
          <a:bodyPr wrap="square">
            <a:spAutoFit/>
          </a:bodyPr>
          <a:lstStyle/>
          <a:p>
            <a:pPr lvl="0">
              <a:lnSpc>
                <a:spcPct val="150000"/>
              </a:lnSpc>
              <a:buSzPts val="3200"/>
            </a:pPr>
            <a:r>
              <a:rPr lang="es-ES_tradnl" sz="1600" b="1" dirty="0" smtClean="0">
                <a:solidFill>
                  <a:srgbClr val="C73E32"/>
                </a:solidFill>
                <a:latin typeface="Calibri"/>
                <a:ea typeface="Trebuchet MS"/>
                <a:cs typeface="Calibri"/>
                <a:sym typeface="Trebuchet MS"/>
              </a:rPr>
              <a:t>1. INVENTARIO:</a:t>
            </a:r>
            <a:endParaRPr lang="es-ES_tradnl" sz="1600" dirty="0">
              <a:solidFill>
                <a:srgbClr val="C73E32"/>
              </a:solidFill>
              <a:latin typeface="Calibri"/>
              <a:ea typeface="Trebuchet MS"/>
              <a:cs typeface="Calibri"/>
              <a:sym typeface="Trebuchet MS"/>
            </a:endParaRPr>
          </a:p>
          <a:p>
            <a:pPr lvl="0">
              <a:lnSpc>
                <a:spcPct val="110000"/>
              </a:lnSpc>
              <a:buClr>
                <a:schemeClr val="dk1"/>
              </a:buClr>
              <a:buSzPts val="2000"/>
            </a:pPr>
            <a:r>
              <a:rPr lang="es-ES_tradnl" sz="1800" dirty="0">
                <a:solidFill>
                  <a:schemeClr val="dk1"/>
                </a:solidFill>
                <a:latin typeface="Calibri"/>
                <a:ea typeface="Trebuchet MS"/>
                <a:cs typeface="Calibri"/>
                <a:sym typeface="Trebuchet MS"/>
              </a:rPr>
              <a:t>Para la elaboración del inventario de los equipos clínicos, es recomendable que cada uno de ellos se identifique con un código, consistente en una combinación alfanumérica que dé cuenta de la existencia del equipo. Esta forma de identificación es la más eficiente para la localización de un equipo específico</a:t>
            </a:r>
            <a:r>
              <a:rPr lang="es-ES_tradnl" sz="1800" dirty="0" smtClean="0">
                <a:solidFill>
                  <a:schemeClr val="dk1"/>
                </a:solidFill>
                <a:latin typeface="Calibri"/>
                <a:ea typeface="Trebuchet MS"/>
                <a:cs typeface="Calibri"/>
                <a:sym typeface="Trebuchet MS"/>
              </a:rPr>
              <a:t>.</a:t>
            </a:r>
          </a:p>
          <a:p>
            <a:pPr lvl="0">
              <a:lnSpc>
                <a:spcPct val="50000"/>
              </a:lnSpc>
              <a:buClr>
                <a:schemeClr val="dk1"/>
              </a:buClr>
              <a:buSzPts val="2000"/>
            </a:pPr>
            <a:endParaRPr lang="es-ES_tradnl" sz="1800" dirty="0" smtClean="0">
              <a:solidFill>
                <a:schemeClr val="dk1"/>
              </a:solidFill>
              <a:latin typeface="Calibri"/>
              <a:ea typeface="Trebuchet MS"/>
              <a:cs typeface="Calibri"/>
              <a:sym typeface="Trebuchet MS"/>
            </a:endParaRPr>
          </a:p>
          <a:p>
            <a:pPr>
              <a:lnSpc>
                <a:spcPct val="110000"/>
              </a:lnSpc>
              <a:buClr>
                <a:schemeClr val="dk1"/>
              </a:buClr>
              <a:buSzPts val="2000"/>
            </a:pPr>
            <a:r>
              <a:rPr lang="es-ES_tradnl" sz="1800" dirty="0">
                <a:solidFill>
                  <a:schemeClr val="dk1"/>
                </a:solidFill>
                <a:latin typeface="Calibri"/>
                <a:ea typeface="Trebuchet MS"/>
                <a:cs typeface="Calibri"/>
                <a:sym typeface="Trebuchet MS"/>
              </a:rPr>
              <a:t>La </a:t>
            </a:r>
            <a:r>
              <a:rPr lang="es-ES_tradnl" sz="1800" b="1" dirty="0">
                <a:solidFill>
                  <a:schemeClr val="dk1"/>
                </a:solidFill>
                <a:latin typeface="Calibri"/>
                <a:ea typeface="Trebuchet MS"/>
                <a:cs typeface="Calibri"/>
                <a:sym typeface="Trebuchet MS"/>
              </a:rPr>
              <a:t>codificación </a:t>
            </a:r>
            <a:r>
              <a:rPr lang="es-ES_tradnl" sz="1800" dirty="0">
                <a:solidFill>
                  <a:schemeClr val="dk1"/>
                </a:solidFill>
                <a:latin typeface="Calibri"/>
                <a:ea typeface="Trebuchet MS"/>
                <a:cs typeface="Calibri"/>
                <a:sym typeface="Trebuchet MS"/>
              </a:rPr>
              <a:t>se registra en las </a:t>
            </a:r>
            <a:r>
              <a:rPr lang="es-ES_tradnl" sz="1800" b="1" dirty="0">
                <a:solidFill>
                  <a:schemeClr val="dk1"/>
                </a:solidFill>
                <a:latin typeface="Calibri"/>
                <a:ea typeface="Trebuchet MS"/>
                <a:cs typeface="Calibri"/>
                <a:sym typeface="Trebuchet MS"/>
              </a:rPr>
              <a:t>fichas técnicas de los equipos</a:t>
            </a:r>
            <a:r>
              <a:rPr lang="es-ES_tradnl" sz="1800" dirty="0">
                <a:solidFill>
                  <a:schemeClr val="dk1"/>
                </a:solidFill>
                <a:latin typeface="Calibri"/>
                <a:ea typeface="Trebuchet MS"/>
                <a:cs typeface="Calibri"/>
                <a:sym typeface="Trebuchet MS"/>
              </a:rPr>
              <a:t>, las cuales constituyen un formato estandarizado de registro de la información del equipo que facilita su ubicación, el acceso a él y la gestión de las rutinas de </a:t>
            </a:r>
            <a:r>
              <a:rPr lang="es-ES_tradnl" sz="1800" dirty="0" smtClean="0">
                <a:solidFill>
                  <a:schemeClr val="dk1"/>
                </a:solidFill>
                <a:latin typeface="Calibri"/>
                <a:ea typeface="Trebuchet MS"/>
                <a:cs typeface="Calibri"/>
                <a:sym typeface="Trebuchet MS"/>
              </a:rPr>
              <a:t>mantenimiento</a:t>
            </a:r>
            <a:endParaRPr lang="es-ES_tradnl" sz="1800" dirty="0">
              <a:solidFill>
                <a:schemeClr val="dk1"/>
              </a:solidFill>
              <a:latin typeface="Calibri"/>
              <a:ea typeface="Trebuchet MS"/>
              <a:cs typeface="Calibri"/>
            </a:endParaRPr>
          </a:p>
          <a:p>
            <a:pPr lvl="0">
              <a:buSzPts val="2000"/>
            </a:pPr>
            <a:r>
              <a:rPr lang="es-ES_tradnl" sz="1800" dirty="0">
                <a:solidFill>
                  <a:schemeClr val="dk1"/>
                </a:solidFill>
                <a:latin typeface="Calibri"/>
                <a:ea typeface="Trebuchet MS"/>
                <a:cs typeface="Calibri"/>
                <a:sym typeface="Trebuchet MS"/>
              </a:rPr>
              <a:t> </a:t>
            </a:r>
          </a:p>
        </p:txBody>
      </p:sp>
    </p:spTree>
    <p:extLst>
      <p:ext uri="{BB962C8B-B14F-4D97-AF65-F5344CB8AC3E}">
        <p14:creationId xmlns:p14="http://schemas.microsoft.com/office/powerpoint/2010/main" val="83699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1490598" y="2514600"/>
            <a:ext cx="7239066" cy="4305300"/>
          </a:xfrm>
          <a:prstGeom prst="roundRect">
            <a:avLst>
              <a:gd name="adj" fmla="val 5451"/>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4931" y="3026152"/>
            <a:ext cx="3223256" cy="3035128"/>
          </a:xfrm>
          <a:prstGeom prst="rect">
            <a:avLst/>
          </a:prstGeom>
        </p:spPr>
      </p:pic>
      <p:sp>
        <p:nvSpPr>
          <p:cNvPr id="6" name="Google Shape;178;p6"/>
          <p:cNvSpPr txBox="1"/>
          <p:nvPr/>
        </p:nvSpPr>
        <p:spPr>
          <a:xfrm>
            <a:off x="414075" y="1416345"/>
            <a:ext cx="8950500" cy="319500"/>
          </a:xfrm>
          <a:prstGeom prst="rect">
            <a:avLst/>
          </a:prstGeom>
          <a:noFill/>
          <a:ln>
            <a:noFill/>
          </a:ln>
        </p:spPr>
        <p:txBody>
          <a:bodyPr spcFirstLastPara="1" wrap="square" lIns="91425" tIns="91425" rIns="91425" bIns="91425" anchor="ctr" anchorCtr="0">
            <a:noAutofit/>
          </a:bodyPr>
          <a:lstStyle/>
          <a:p>
            <a:pPr marL="0" marR="0" lvl="0" indent="0" rtl="0">
              <a:lnSpc>
                <a:spcPct val="80000"/>
              </a:lnSpc>
              <a:spcBef>
                <a:spcPts val="0"/>
              </a:spcBef>
              <a:spcAft>
                <a:spcPts val="0"/>
              </a:spcAft>
              <a:buNone/>
            </a:pPr>
            <a:r>
              <a:rPr lang="en-US" sz="2800" i="0" u="none" strike="noStrike" cap="none" dirty="0" smtClean="0">
                <a:solidFill>
                  <a:srgbClr val="C73E32"/>
                </a:solidFill>
                <a:latin typeface="Calibri"/>
                <a:ea typeface="Calibri"/>
                <a:cs typeface="Calibri"/>
                <a:sym typeface="Calibri"/>
              </a:rPr>
              <a:t>1. INVENTARIO</a:t>
            </a:r>
            <a:endParaRPr sz="3100" i="0" u="none" strike="noStrike" cap="none" dirty="0">
              <a:solidFill>
                <a:srgbClr val="C73E32"/>
              </a:solidFill>
              <a:latin typeface="Calibri"/>
              <a:ea typeface="Calibri"/>
              <a:cs typeface="Calibri"/>
              <a:sym typeface="Calibri"/>
            </a:endParaRPr>
          </a:p>
        </p:txBody>
      </p:sp>
      <p:sp>
        <p:nvSpPr>
          <p:cNvPr id="7" name="Google Shape;159;p5"/>
          <p:cNvSpPr txBox="1"/>
          <p:nvPr/>
        </p:nvSpPr>
        <p:spPr>
          <a:xfrm>
            <a:off x="417250" y="1160082"/>
            <a:ext cx="4700400" cy="153600"/>
          </a:xfrm>
          <a:prstGeom prst="rect">
            <a:avLst/>
          </a:prstGeom>
          <a:noFill/>
          <a:ln>
            <a:noFill/>
          </a:ln>
        </p:spPr>
        <p:txBody>
          <a:bodyPr spcFirstLastPara="1" wrap="square" lIns="91425" tIns="91425" rIns="91425" bIns="91425" anchor="ctr" anchorCtr="0">
            <a:noAutofit/>
          </a:bodyPr>
          <a:lstStyle/>
          <a:p>
            <a:pPr>
              <a:lnSpc>
                <a:spcPct val="90000"/>
              </a:lnSpc>
              <a:buSzPts val="3200"/>
            </a:pPr>
            <a:r>
              <a:rPr lang="es-ES_tradnl" sz="1300" b="1" dirty="0">
                <a:solidFill>
                  <a:schemeClr val="tx1">
                    <a:lumMod val="85000"/>
                    <a:lumOff val="15000"/>
                  </a:schemeClr>
                </a:solidFill>
                <a:latin typeface="Calibri"/>
                <a:ea typeface="Calibri"/>
                <a:cs typeface="Calibri"/>
                <a:sym typeface="Trebuchet MS"/>
              </a:rPr>
              <a:t>PLAN DE MANTENIMIENTO PREVENTIVO</a:t>
            </a:r>
            <a:endParaRPr lang="es-ES_tradnl" sz="1300" b="1" dirty="0">
              <a:solidFill>
                <a:schemeClr val="tx1">
                  <a:lumMod val="85000"/>
                  <a:lumOff val="15000"/>
                </a:schemeClr>
              </a:solidFill>
              <a:latin typeface="Calibri"/>
              <a:ea typeface="Calibri"/>
              <a:cs typeface="Calibri"/>
            </a:endParaRPr>
          </a:p>
        </p:txBody>
      </p:sp>
      <p:sp>
        <p:nvSpPr>
          <p:cNvPr id="10" name="Rectángulo 9"/>
          <p:cNvSpPr/>
          <p:nvPr/>
        </p:nvSpPr>
        <p:spPr>
          <a:xfrm>
            <a:off x="2106612" y="2805113"/>
            <a:ext cx="6415087" cy="4064190"/>
          </a:xfrm>
          <a:prstGeom prst="rect">
            <a:avLst/>
          </a:prstGeom>
        </p:spPr>
        <p:txBody>
          <a:bodyPr wrap="square">
            <a:spAutoFit/>
          </a:bodyPr>
          <a:lstStyle/>
          <a:p>
            <a:pPr lvl="0">
              <a:lnSpc>
                <a:spcPct val="90000"/>
              </a:lnSpc>
              <a:buSzPts val="2000"/>
            </a:pPr>
            <a:r>
              <a:rPr lang="es-ES_tradnl" sz="1800" dirty="0">
                <a:latin typeface="Calibri"/>
                <a:ea typeface="Trebuchet MS"/>
                <a:cs typeface="Calibri"/>
                <a:sym typeface="Trebuchet MS"/>
              </a:rPr>
              <a:t>Las </a:t>
            </a:r>
            <a:r>
              <a:rPr lang="es-ES_tradnl" sz="1800" b="1" dirty="0">
                <a:latin typeface="Calibri"/>
                <a:ea typeface="Trebuchet MS"/>
                <a:cs typeface="Calibri"/>
                <a:sym typeface="Trebuchet MS"/>
              </a:rPr>
              <a:t>fichas técnicas de los equipos</a:t>
            </a:r>
            <a:r>
              <a:rPr lang="es-ES_tradnl" sz="1800" dirty="0">
                <a:latin typeface="Calibri"/>
                <a:ea typeface="Trebuchet MS"/>
                <a:cs typeface="Calibri"/>
                <a:sym typeface="Trebuchet MS"/>
              </a:rPr>
              <a:t>, con el fin de cumplir su </a:t>
            </a:r>
            <a:r>
              <a:rPr lang="es-ES_tradnl" sz="1800" dirty="0" smtClean="0">
                <a:latin typeface="Calibri"/>
                <a:ea typeface="Trebuchet MS"/>
                <a:cs typeface="Calibri"/>
                <a:sym typeface="Trebuchet MS"/>
              </a:rPr>
              <a:t>propósito, </a:t>
            </a:r>
            <a:r>
              <a:rPr lang="es-ES_tradnl" sz="1800" dirty="0">
                <a:latin typeface="Calibri"/>
                <a:ea typeface="Trebuchet MS"/>
                <a:cs typeface="Calibri"/>
                <a:sym typeface="Trebuchet MS"/>
              </a:rPr>
              <a:t>a lo menos deberían contemplar los siguientes campos</a:t>
            </a:r>
            <a:r>
              <a:rPr lang="es-ES_tradnl" sz="1800" dirty="0" smtClean="0">
                <a:latin typeface="Calibri"/>
                <a:ea typeface="Trebuchet MS"/>
                <a:cs typeface="Calibri"/>
                <a:sym typeface="Trebuchet MS"/>
              </a:rPr>
              <a:t>:</a:t>
            </a:r>
          </a:p>
          <a:p>
            <a:pPr lvl="0">
              <a:lnSpc>
                <a:spcPct val="30000"/>
              </a:lnSpc>
              <a:buSzPts val="2000"/>
            </a:pPr>
            <a:endParaRPr lang="es-ES_tradnl" sz="1800" dirty="0">
              <a:latin typeface="Calibri"/>
              <a:ea typeface="Trebuchet MS"/>
              <a:cs typeface="Calibri"/>
              <a:sym typeface="Trebuchet MS"/>
            </a:endParaRPr>
          </a:p>
          <a:p>
            <a:pPr marL="176400" lvl="0" indent="-176400">
              <a:spcBef>
                <a:spcPts val="600"/>
              </a:spcBef>
              <a:buSzPct val="100000"/>
              <a:buFont typeface="Arial"/>
              <a:buChar char="•"/>
            </a:pPr>
            <a:r>
              <a:rPr lang="es-ES_tradnl" sz="1800" dirty="0">
                <a:latin typeface="Calibri"/>
                <a:cs typeface="Calibri"/>
              </a:rPr>
              <a:t>Código del </a:t>
            </a:r>
            <a:r>
              <a:rPr lang="es-ES_tradnl" sz="1800" dirty="0" smtClean="0">
                <a:latin typeface="Calibri"/>
                <a:cs typeface="Calibri"/>
              </a:rPr>
              <a:t>equipo. </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Nombre del </a:t>
            </a:r>
            <a:r>
              <a:rPr lang="es-ES_tradnl" sz="1800" dirty="0" smtClean="0">
                <a:latin typeface="Calibri"/>
                <a:cs typeface="Calibri"/>
              </a:rPr>
              <a:t>equipo.</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Número de placa y/o </a:t>
            </a:r>
            <a:r>
              <a:rPr lang="es-ES_tradnl" sz="1800" dirty="0" smtClean="0">
                <a:latin typeface="Calibri"/>
                <a:cs typeface="Calibri"/>
              </a:rPr>
              <a:t>serie. </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Marca del </a:t>
            </a:r>
            <a:r>
              <a:rPr lang="es-ES_tradnl" sz="1800" dirty="0" smtClean="0">
                <a:latin typeface="Calibri"/>
                <a:cs typeface="Calibri"/>
              </a:rPr>
              <a:t>equipo. </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Características generales mecánicas y eléctricas (información contenida en los Manuales de fábrica</a:t>
            </a:r>
            <a:r>
              <a:rPr lang="es-ES_tradnl" sz="1800" dirty="0" smtClean="0">
                <a:latin typeface="Calibri"/>
                <a:cs typeface="Calibri"/>
              </a:rPr>
              <a:t>). </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Fecha de </a:t>
            </a:r>
            <a:r>
              <a:rPr lang="es-ES_tradnl" sz="1800" dirty="0" smtClean="0">
                <a:latin typeface="Calibri"/>
                <a:cs typeface="Calibri"/>
              </a:rPr>
              <a:t>compra. </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Contacto del </a:t>
            </a:r>
            <a:r>
              <a:rPr lang="es-ES_tradnl" sz="1800" dirty="0" smtClean="0">
                <a:latin typeface="Calibri"/>
                <a:cs typeface="Calibri"/>
              </a:rPr>
              <a:t>fabricante. </a:t>
            </a:r>
            <a:endParaRPr lang="es-ES_tradnl" sz="1800" dirty="0">
              <a:latin typeface="Calibri"/>
              <a:cs typeface="Calibri"/>
            </a:endParaRPr>
          </a:p>
          <a:p>
            <a:pPr marL="176400" lvl="0" indent="-176400">
              <a:spcBef>
                <a:spcPts val="600"/>
              </a:spcBef>
              <a:buSzPct val="100000"/>
              <a:buFont typeface="Arial"/>
              <a:buChar char="•"/>
            </a:pPr>
            <a:r>
              <a:rPr lang="es-ES_tradnl" sz="1800" dirty="0">
                <a:latin typeface="Calibri"/>
                <a:cs typeface="Calibri"/>
              </a:rPr>
              <a:t>Periodo de </a:t>
            </a:r>
            <a:r>
              <a:rPr lang="es-ES_tradnl" sz="1800" dirty="0" smtClean="0">
                <a:latin typeface="Calibri"/>
                <a:cs typeface="Calibri"/>
              </a:rPr>
              <a:t>garantía. </a:t>
            </a:r>
            <a:endParaRPr lang="es-ES_tradnl" sz="1800" dirty="0">
              <a:latin typeface="Calibri"/>
              <a:cs typeface="Calibri"/>
            </a:endParaRPr>
          </a:p>
          <a:p>
            <a:pPr lvl="0">
              <a:lnSpc>
                <a:spcPct val="90000"/>
              </a:lnSpc>
              <a:buSzPts val="2000"/>
            </a:pPr>
            <a:r>
              <a:rPr lang="es-ES_tradnl" sz="1800" dirty="0" smtClean="0">
                <a:latin typeface="Calibri"/>
                <a:ea typeface="Trebuchet MS"/>
                <a:cs typeface="Calibri"/>
                <a:sym typeface="Trebuchet MS"/>
              </a:rPr>
              <a:t> </a:t>
            </a:r>
            <a:endParaRPr lang="es-ES_tradnl" sz="1800" dirty="0">
              <a:latin typeface="Calibri"/>
              <a:ea typeface="Trebuchet MS"/>
              <a:cs typeface="Calibri"/>
              <a:sym typeface="Trebuchet MS"/>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024" y="2473113"/>
            <a:ext cx="483278" cy="460800"/>
          </a:xfrm>
          <a:prstGeom prst="rect">
            <a:avLst/>
          </a:prstGeom>
        </p:spPr>
      </p:pic>
    </p:spTree>
    <p:extLst>
      <p:ext uri="{BB962C8B-B14F-4D97-AF65-F5344CB8AC3E}">
        <p14:creationId xmlns:p14="http://schemas.microsoft.com/office/powerpoint/2010/main" val="2102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3061</TotalTime>
  <Words>3390</Words>
  <Application>Microsoft Office PowerPoint</Application>
  <PresentationFormat>Personalizado</PresentationFormat>
  <Paragraphs>570</Paragraphs>
  <Slides>48</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Arial</vt:lpstr>
      <vt:lpstr>Calibri</vt:lpstr>
      <vt:lpstr>Noto Sans Symbols</vt:lpstr>
      <vt:lpstr>Roboto</vt:lpstr>
      <vt:lpstr>Trebuchet MS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homy</cp:lastModifiedBy>
  <cp:revision>264</cp:revision>
  <dcterms:modified xsi:type="dcterms:W3CDTF">2021-02-10T01:24:23Z</dcterms:modified>
</cp:coreProperties>
</file>