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7559675" cx="972025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81">
          <p15:clr>
            <a:srgbClr val="A4A3A4"/>
          </p15:clr>
        </p15:guide>
        <p15:guide id="2" pos="3061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6" roundtripDataSignature="AMtx7miuzLRmR8eilRMwADhoIj+QwBqm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81" orient="horz"/>
        <p:guide pos="306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4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5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6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7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8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9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50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8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4" name="Google Shape;284;p20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6" name="Google Shape;296;p21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37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7" name="Google Shape;307;p51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38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9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40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1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2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3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1_One column text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3441" y="418596"/>
            <a:ext cx="2897433" cy="6804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3"/>
          <p:cNvSpPr/>
          <p:nvPr/>
        </p:nvSpPr>
        <p:spPr>
          <a:xfrm>
            <a:off x="242856" y="1756550"/>
            <a:ext cx="9346500" cy="5675922"/>
          </a:xfrm>
          <a:prstGeom prst="round1Rect">
            <a:avLst>
              <a:gd fmla="val 15350" name="adj"/>
            </a:avLst>
          </a:prstGeom>
          <a:solidFill>
            <a:srgbClr val="F7E3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21706" y="6387272"/>
            <a:ext cx="830659" cy="75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3"/>
          <p:cNvSpPr/>
          <p:nvPr/>
        </p:nvSpPr>
        <p:spPr>
          <a:xfrm>
            <a:off x="436350" y="6464001"/>
            <a:ext cx="7891862" cy="680474"/>
          </a:xfrm>
          <a:prstGeom prst="roundRect">
            <a:avLst>
              <a:gd fmla="val 19335" name="adj"/>
            </a:avLst>
          </a:prstGeom>
          <a:solidFill>
            <a:srgbClr val="FFB3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baseline="-2500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441" y="6462797"/>
            <a:ext cx="690482" cy="68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72365" y="1222172"/>
            <a:ext cx="1080000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72365" y="418596"/>
            <a:ext cx="1080000" cy="664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4"/>
          <p:cNvSpPr/>
          <p:nvPr/>
        </p:nvSpPr>
        <p:spPr>
          <a:xfrm>
            <a:off x="242856" y="1756550"/>
            <a:ext cx="9346500" cy="5675922"/>
          </a:xfrm>
          <a:prstGeom prst="round1Rect">
            <a:avLst>
              <a:gd fmla="val 15350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3441" y="418596"/>
            <a:ext cx="2897433" cy="68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2365" y="1222172"/>
            <a:ext cx="1080000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72365" y="418596"/>
            <a:ext cx="1080000" cy="664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7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D6B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7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7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7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Dotación de Personal</a:t>
            </a:r>
            <a:endParaRPr/>
          </a:p>
        </p:txBody>
      </p:sp>
      <p:sp>
        <p:nvSpPr>
          <p:cNvPr id="24" name="Google Shape;24;p27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9|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7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7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RECURSOS HUMANOS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/>
          <p:nvPr/>
        </p:nvSpPr>
        <p:spPr>
          <a:xfrm flipH="1" rot="10800000">
            <a:off x="180975" y="832250"/>
            <a:ext cx="9358200" cy="1236900"/>
          </a:xfrm>
          <a:prstGeom prst="round1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5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D6B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5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25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25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9|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5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Dotación de Personal</a:t>
            </a:r>
            <a:endParaRPr/>
          </a:p>
        </p:txBody>
      </p:sp>
      <p:sp>
        <p:nvSpPr>
          <p:cNvPr id="34" name="Google Shape;34;p25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RECURSOS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HUMANOS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5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6"/>
          <p:cNvSpPr/>
          <p:nvPr/>
        </p:nvSpPr>
        <p:spPr>
          <a:xfrm flipH="1" rot="10800000">
            <a:off x="181650" y="822025"/>
            <a:ext cx="9356700" cy="6531300"/>
          </a:xfrm>
          <a:prstGeom prst="round1Rect">
            <a:avLst>
              <a:gd fmla="val 1535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6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D6B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6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6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6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Dotación de Personal</a:t>
            </a:r>
            <a:endParaRPr/>
          </a:p>
        </p:txBody>
      </p:sp>
      <p:sp>
        <p:nvSpPr>
          <p:cNvPr id="42" name="Google Shape;42;p26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9|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26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26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RECURSOS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HUMANOS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8"/>
          <p:cNvSpPr/>
          <p:nvPr/>
        </p:nvSpPr>
        <p:spPr>
          <a:xfrm flipH="1" rot="10800000">
            <a:off x="181650" y="822025"/>
            <a:ext cx="9356700" cy="6531300"/>
          </a:xfrm>
          <a:prstGeom prst="round1Rect">
            <a:avLst>
              <a:gd fmla="val 15350" name="adj"/>
            </a:avLst>
          </a:prstGeom>
          <a:solidFill>
            <a:srgbClr val="F7E3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8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D6B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8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28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8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Dotación de Personal</a:t>
            </a:r>
            <a:endParaRPr/>
          </a:p>
        </p:txBody>
      </p:sp>
      <p:sp>
        <p:nvSpPr>
          <p:cNvPr id="51" name="Google Shape;51;p28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9|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28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28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RECURSOS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HUMANOS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1_One column text 2">
    <p:bg>
      <p:bgPr>
        <a:solidFill>
          <a:schemeClr val="lt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/>
          <p:nvPr/>
        </p:nvSpPr>
        <p:spPr>
          <a:xfrm flipH="1" rot="10800000">
            <a:off x="181650" y="822025"/>
            <a:ext cx="9356700" cy="6531300"/>
          </a:xfrm>
          <a:prstGeom prst="round1Rect">
            <a:avLst>
              <a:gd fmla="val 1535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30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30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30"/>
          <p:cNvSpPr/>
          <p:nvPr/>
        </p:nvSpPr>
        <p:spPr>
          <a:xfrm>
            <a:off x="181651" y="180900"/>
            <a:ext cx="7909200" cy="651000"/>
          </a:xfrm>
          <a:prstGeom prst="round2SameRect">
            <a:avLst>
              <a:gd fmla="val 16667" name="adj1"/>
              <a:gd fmla="val 0" name="adj2"/>
            </a:avLst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30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30"/>
          <p:cNvSpPr txBox="1"/>
          <p:nvPr/>
        </p:nvSpPr>
        <p:spPr>
          <a:xfrm>
            <a:off x="8170652" y="288449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¡Atención!</a:t>
            </a:r>
            <a:endParaRPr b="1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30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RECURSOS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HUMANOS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4" Type="http://schemas.openxmlformats.org/officeDocument/2006/relationships/image" Target="../media/image3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Relationship Id="rId4" Type="http://schemas.openxmlformats.org/officeDocument/2006/relationships/image" Target="../media/image3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Relationship Id="rId4" Type="http://schemas.openxmlformats.org/officeDocument/2006/relationships/image" Target="../media/image25.png"/><Relationship Id="rId5" Type="http://schemas.openxmlformats.org/officeDocument/2006/relationships/image" Target="../media/image2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2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7.png"/><Relationship Id="rId5" Type="http://schemas.openxmlformats.org/officeDocument/2006/relationships/image" Target="../media/image13.png"/><Relationship Id="rId6" Type="http://schemas.openxmlformats.org/officeDocument/2006/relationships/image" Target="../media/image10.png"/><Relationship Id="rId7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/>
        </p:nvSpPr>
        <p:spPr>
          <a:xfrm>
            <a:off x="1176619" y="6648293"/>
            <a:ext cx="7012134" cy="311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1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estos documentos se utilizarán de manera inclusiva términos como: el estudiante, el docente, el compañero u otras palabras equivalentes y sus respectivos plurales, es decir, con ellas, se hace referencia tanto a hombres como a mujeres.</a:t>
            </a:r>
            <a:endParaRPr b="0" i="0" sz="1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"/>
          <p:cNvSpPr txBox="1"/>
          <p:nvPr/>
        </p:nvSpPr>
        <p:spPr>
          <a:xfrm>
            <a:off x="374950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MÓDULO 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RECURSOS HUMANOS </a:t>
            </a:r>
            <a:r>
              <a:rPr b="0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| NIVEL 4° MEDIO</a:t>
            </a:r>
            <a:endParaRPr b="0" i="0" sz="12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"/>
          <p:cNvSpPr txBox="1"/>
          <p:nvPr/>
        </p:nvSpPr>
        <p:spPr>
          <a:xfrm>
            <a:off x="365425" y="2323030"/>
            <a:ext cx="4118085" cy="13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DOTACIÓN DE PERSONAL</a:t>
            </a:r>
            <a:endParaRPr b="1" i="0" sz="36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" name="Google Shape;7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34236" y="2144650"/>
            <a:ext cx="6069106" cy="4172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4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OBJETIVOS DE LA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INDUCCIÓN LABORAL</a:t>
            </a:r>
            <a:endParaRPr b="0" i="0" sz="31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44"/>
          <p:cNvSpPr/>
          <p:nvPr/>
        </p:nvSpPr>
        <p:spPr>
          <a:xfrm>
            <a:off x="3054697" y="2755999"/>
            <a:ext cx="6210908" cy="3421884"/>
          </a:xfrm>
          <a:prstGeom prst="roundRect">
            <a:avLst>
              <a:gd fmla="val 16792" name="adj"/>
            </a:avLst>
          </a:prstGeom>
          <a:solidFill>
            <a:srgbClr val="F7E3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Google Shape;197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97214" y="2518975"/>
            <a:ext cx="663549" cy="63268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4"/>
          <p:cNvSpPr txBox="1"/>
          <p:nvPr/>
        </p:nvSpPr>
        <p:spPr>
          <a:xfrm>
            <a:off x="3126436" y="3081706"/>
            <a:ext cx="5778579" cy="2697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50482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 a conocer el nuevo trabajador entre sus nuevos compañeros de trabajo y propiciar la ayuda y colaboración para que tenga un buen inicio productivo.</a:t>
            </a:r>
            <a:endParaRPr/>
          </a:p>
          <a:p>
            <a:pPr indent="-285750" lvl="0" marL="5048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Establecer actitudes positivas de los nuevos trabajadores hacia la empresa, sus normas, políticas y los dåemás trabajadores.</a:t>
            </a:r>
            <a:endParaRPr/>
          </a:p>
          <a:p>
            <a:pPr indent="-285750" lvl="0" marL="5048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Ayudar a que el trabajador recién llegado desarrolle un sentido de pertenencia y colaboración desde que llega.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5048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Propiciar de manera más rápida la adaptación del trabajador a su nuevo ambiente de trabajo.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1741" y="2351986"/>
            <a:ext cx="1659169" cy="4178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5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CONTENIDOS BÁSICOS DE UN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PROGRAMA DE INDUCCIÓN</a:t>
            </a:r>
            <a:endParaRPr b="0" i="0" sz="31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45"/>
          <p:cNvSpPr txBox="1"/>
          <p:nvPr/>
        </p:nvSpPr>
        <p:spPr>
          <a:xfrm>
            <a:off x="604816" y="2280553"/>
            <a:ext cx="4694295" cy="5395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Suministrar la información de las 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características básicas de la empresa como: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45"/>
          <p:cNvSpPr/>
          <p:nvPr/>
        </p:nvSpPr>
        <p:spPr>
          <a:xfrm>
            <a:off x="452175" y="2959837"/>
            <a:ext cx="6289297" cy="1995013"/>
          </a:xfrm>
          <a:prstGeom prst="roundRect">
            <a:avLst>
              <a:gd fmla="val 16792" name="adj"/>
            </a:avLst>
          </a:prstGeom>
          <a:solidFill>
            <a:srgbClr val="F7E3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Google Shape;207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5792" y="2707133"/>
            <a:ext cx="663549" cy="63268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45"/>
          <p:cNvSpPr txBox="1"/>
          <p:nvPr/>
        </p:nvSpPr>
        <p:spPr>
          <a:xfrm>
            <a:off x="241716" y="3097385"/>
            <a:ext cx="7048481" cy="17465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Inducción General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Historia de la empresa, visión, misión, valores, políticas, etc.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Normativas, políticas, leyes, reglamento interno.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Productos y/o servicios – Proceso de producción.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Sistemas de reconocimiento y crecimiento en la Organización.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Cultura Organizacional. Principales aspectos.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45"/>
          <p:cNvSpPr/>
          <p:nvPr/>
        </p:nvSpPr>
        <p:spPr>
          <a:xfrm>
            <a:off x="452175" y="5264785"/>
            <a:ext cx="6289297" cy="1430536"/>
          </a:xfrm>
          <a:prstGeom prst="roundRect">
            <a:avLst>
              <a:gd fmla="val 16792" name="adj"/>
            </a:avLst>
          </a:prstGeom>
          <a:solidFill>
            <a:srgbClr val="F7E3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5792" y="5012080"/>
            <a:ext cx="663549" cy="63268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45"/>
          <p:cNvSpPr txBox="1"/>
          <p:nvPr/>
        </p:nvSpPr>
        <p:spPr>
          <a:xfrm>
            <a:off x="241716" y="5402332"/>
            <a:ext cx="7048481" cy="11751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Inducción Específica 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Procedimientos Administrativos y Técnicos.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Horarios de trabajo.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Procedimientos para las licencias y permisos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ETAPAS DE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LA INDUCCIÓN</a:t>
            </a:r>
            <a:endParaRPr b="0" i="0" sz="31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46"/>
          <p:cNvSpPr/>
          <p:nvPr/>
        </p:nvSpPr>
        <p:spPr>
          <a:xfrm>
            <a:off x="199349" y="2427509"/>
            <a:ext cx="9364135" cy="3185897"/>
          </a:xfrm>
          <a:prstGeom prst="roundRect">
            <a:avLst>
              <a:gd fmla="val 9066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8" name="Google Shape;218;p46"/>
          <p:cNvGrpSpPr/>
          <p:nvPr/>
        </p:nvGrpSpPr>
        <p:grpSpPr>
          <a:xfrm>
            <a:off x="318229" y="2862939"/>
            <a:ext cx="2191270" cy="1919432"/>
            <a:chOff x="607747" y="2143934"/>
            <a:chExt cx="2191270" cy="1919432"/>
          </a:xfrm>
        </p:grpSpPr>
        <p:sp>
          <p:nvSpPr>
            <p:cNvPr id="219" name="Google Shape;219;p46"/>
            <p:cNvSpPr/>
            <p:nvPr/>
          </p:nvSpPr>
          <p:spPr>
            <a:xfrm>
              <a:off x="607747" y="2406557"/>
              <a:ext cx="2191270" cy="1656809"/>
            </a:xfrm>
            <a:prstGeom prst="roundRect">
              <a:avLst>
                <a:gd fmla="val 16667" name="adj"/>
              </a:avLst>
            </a:prstGeom>
            <a:solidFill>
              <a:srgbClr val="ED6B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Introducción a la Organización</a:t>
              </a:r>
              <a:endPara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46"/>
            <p:cNvSpPr/>
            <p:nvPr/>
          </p:nvSpPr>
          <p:spPr>
            <a:xfrm>
              <a:off x="1504022" y="2143934"/>
              <a:ext cx="398721" cy="398721"/>
            </a:xfrm>
            <a:prstGeom prst="ellipse">
              <a:avLst/>
            </a:prstGeom>
            <a:solidFill>
              <a:srgbClr val="7F7F7F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</p:grpSp>
      <p:grpSp>
        <p:nvGrpSpPr>
          <p:cNvPr id="221" name="Google Shape;221;p46"/>
          <p:cNvGrpSpPr/>
          <p:nvPr/>
        </p:nvGrpSpPr>
        <p:grpSpPr>
          <a:xfrm>
            <a:off x="2607194" y="2862939"/>
            <a:ext cx="2191270" cy="1919432"/>
            <a:chOff x="607747" y="2143934"/>
            <a:chExt cx="2191270" cy="1919432"/>
          </a:xfrm>
        </p:grpSpPr>
        <p:sp>
          <p:nvSpPr>
            <p:cNvPr id="222" name="Google Shape;222;p46"/>
            <p:cNvSpPr/>
            <p:nvPr/>
          </p:nvSpPr>
          <p:spPr>
            <a:xfrm>
              <a:off x="607747" y="2406557"/>
              <a:ext cx="2191270" cy="1656809"/>
            </a:xfrm>
            <a:prstGeom prst="roundRect">
              <a:avLst>
                <a:gd fmla="val 16667" name="adj"/>
              </a:avLst>
            </a:prstGeom>
            <a:solidFill>
              <a:srgbClr val="ED6B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Capacitación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Inductiva</a:t>
              </a:r>
              <a:endPara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46"/>
            <p:cNvSpPr/>
            <p:nvPr/>
          </p:nvSpPr>
          <p:spPr>
            <a:xfrm>
              <a:off x="1504022" y="2143934"/>
              <a:ext cx="398721" cy="398721"/>
            </a:xfrm>
            <a:prstGeom prst="ellipse">
              <a:avLst/>
            </a:prstGeom>
            <a:solidFill>
              <a:srgbClr val="7F7F7F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1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4" name="Google Shape;224;p46"/>
          <p:cNvGrpSpPr/>
          <p:nvPr/>
        </p:nvGrpSpPr>
        <p:grpSpPr>
          <a:xfrm>
            <a:off x="4896159" y="2862939"/>
            <a:ext cx="2191270" cy="1919432"/>
            <a:chOff x="607747" y="2143934"/>
            <a:chExt cx="2191270" cy="1919432"/>
          </a:xfrm>
        </p:grpSpPr>
        <p:sp>
          <p:nvSpPr>
            <p:cNvPr id="225" name="Google Shape;225;p46"/>
            <p:cNvSpPr/>
            <p:nvPr/>
          </p:nvSpPr>
          <p:spPr>
            <a:xfrm>
              <a:off x="607747" y="2406557"/>
              <a:ext cx="2191270" cy="1656809"/>
            </a:xfrm>
            <a:prstGeom prst="roundRect">
              <a:avLst>
                <a:gd fmla="val 16667" name="adj"/>
              </a:avLst>
            </a:prstGeom>
            <a:solidFill>
              <a:srgbClr val="ED6B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Evaluación de la Inducción y seguimiento</a:t>
              </a:r>
              <a:endPara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46"/>
            <p:cNvSpPr/>
            <p:nvPr/>
          </p:nvSpPr>
          <p:spPr>
            <a:xfrm>
              <a:off x="1504022" y="2143934"/>
              <a:ext cx="398721" cy="398721"/>
            </a:xfrm>
            <a:prstGeom prst="ellipse">
              <a:avLst/>
            </a:prstGeom>
            <a:solidFill>
              <a:srgbClr val="7F7F7F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1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7" name="Google Shape;227;p46"/>
          <p:cNvGrpSpPr/>
          <p:nvPr/>
        </p:nvGrpSpPr>
        <p:grpSpPr>
          <a:xfrm>
            <a:off x="7153769" y="2862939"/>
            <a:ext cx="2191270" cy="1919432"/>
            <a:chOff x="607747" y="2143934"/>
            <a:chExt cx="2191270" cy="1919432"/>
          </a:xfrm>
        </p:grpSpPr>
        <p:sp>
          <p:nvSpPr>
            <p:cNvPr id="228" name="Google Shape;228;p46"/>
            <p:cNvSpPr/>
            <p:nvPr/>
          </p:nvSpPr>
          <p:spPr>
            <a:xfrm>
              <a:off x="607747" y="2406557"/>
              <a:ext cx="2191270" cy="1656809"/>
            </a:xfrm>
            <a:prstGeom prst="roundRect">
              <a:avLst>
                <a:gd fmla="val 16667" name="adj"/>
              </a:avLst>
            </a:prstGeom>
            <a:solidFill>
              <a:srgbClr val="ED6B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Asignar Rol de quien induce al trabajador en su área</a:t>
              </a:r>
              <a:endPara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46"/>
            <p:cNvSpPr/>
            <p:nvPr/>
          </p:nvSpPr>
          <p:spPr>
            <a:xfrm>
              <a:off x="1504022" y="2143934"/>
              <a:ext cx="398721" cy="398721"/>
            </a:xfrm>
            <a:prstGeom prst="ellipse">
              <a:avLst/>
            </a:prstGeom>
            <a:solidFill>
              <a:srgbClr val="7F7F7F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b="1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30" name="Google Shape;230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254699" y="4980708"/>
            <a:ext cx="1584222" cy="2578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7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ETAPA 1: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INTRODUCCIÓN A LA ORGANIZACIÓN</a:t>
            </a:r>
            <a:endParaRPr b="0" i="0" sz="31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47"/>
          <p:cNvSpPr txBox="1"/>
          <p:nvPr/>
        </p:nvSpPr>
        <p:spPr>
          <a:xfrm>
            <a:off x="4976424" y="3018986"/>
            <a:ext cx="4492994" cy="14454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Corresponde a la etapa en la que se le entrega información general de la empresa al nuevo trabajador para facilitar su  integración y socialización con su nueva organización.</a:t>
            </a:r>
            <a:endParaRPr/>
          </a:p>
          <a:p>
            <a:pPr indent="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RRHH-42.png" id="237" name="Google Shape;237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368" y="2399585"/>
            <a:ext cx="4687675" cy="4047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8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ETAPA 2: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CAPACITACIÓN INDUCTIVA</a:t>
            </a:r>
            <a:endParaRPr b="0" i="0" sz="31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48"/>
          <p:cNvSpPr txBox="1"/>
          <p:nvPr/>
        </p:nvSpPr>
        <p:spPr>
          <a:xfrm>
            <a:off x="604816" y="2280553"/>
            <a:ext cx="4694295" cy="4944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65405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5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 aquella que se orienta a facilitar la integración del nuevo colaborador.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48"/>
          <p:cNvSpPr/>
          <p:nvPr/>
        </p:nvSpPr>
        <p:spPr>
          <a:xfrm>
            <a:off x="452175" y="3163676"/>
            <a:ext cx="6289297" cy="3076927"/>
          </a:xfrm>
          <a:prstGeom prst="roundRect">
            <a:avLst>
              <a:gd fmla="val 16792" name="adj"/>
            </a:avLst>
          </a:prstGeom>
          <a:solidFill>
            <a:srgbClr val="F7E3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Google Shape;245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5792" y="2910972"/>
            <a:ext cx="663549" cy="63268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48"/>
          <p:cNvSpPr txBox="1"/>
          <p:nvPr/>
        </p:nvSpPr>
        <p:spPr>
          <a:xfrm>
            <a:off x="241716" y="3301224"/>
            <a:ext cx="7048481" cy="2032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Entre los temas a capacitar se encuentran: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Protocolos y procesos de la organización 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uso de nuevos sistemas y software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entrenamiento de productos y servicios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conocimiento del derecho a saber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socialización del reglamento interno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Entre otros.</a:t>
            </a:r>
            <a:endParaRPr/>
          </a:p>
        </p:txBody>
      </p:sp>
      <p:sp>
        <p:nvSpPr>
          <p:cNvPr id="247" name="Google Shape;247;p48"/>
          <p:cNvSpPr txBox="1"/>
          <p:nvPr/>
        </p:nvSpPr>
        <p:spPr>
          <a:xfrm>
            <a:off x="642792" y="5527364"/>
            <a:ext cx="5863513" cy="2974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65405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5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Todas estas inducciones, pueden demorar días, semanas o meses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9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ETAPA 3: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EVALUACIÓN Y SEGUIMIENTO</a:t>
            </a:r>
            <a:endParaRPr b="0" i="0" sz="31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49"/>
          <p:cNvSpPr/>
          <p:nvPr/>
        </p:nvSpPr>
        <p:spPr>
          <a:xfrm>
            <a:off x="452176" y="2614880"/>
            <a:ext cx="6069808" cy="2151812"/>
          </a:xfrm>
          <a:prstGeom prst="roundRect">
            <a:avLst>
              <a:gd fmla="val 16792" name="adj"/>
            </a:avLst>
          </a:prstGeom>
          <a:solidFill>
            <a:srgbClr val="F7E3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5792" y="2487614"/>
            <a:ext cx="663549" cy="632685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49"/>
          <p:cNvSpPr txBox="1"/>
          <p:nvPr/>
        </p:nvSpPr>
        <p:spPr>
          <a:xfrm>
            <a:off x="799571" y="3018986"/>
            <a:ext cx="5252078" cy="1332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Dar retroalimentación sobre proceso de inducción vivido y realizar los ajustes que sean necesarios. 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Realizar seguimiento al nuevo trabajador, para conocer si se han cumplido sus expectativas con respecto a su ingreso a la empresa.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6" name="Google Shape;256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42523" y="4798050"/>
            <a:ext cx="3884304" cy="2339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50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ETAPA 4: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QUIÉN CUMPLE ROL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DE INDUCIR AL COLABORADOR</a:t>
            </a:r>
            <a:endParaRPr b="0" i="0" sz="31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50"/>
          <p:cNvSpPr/>
          <p:nvPr/>
        </p:nvSpPr>
        <p:spPr>
          <a:xfrm>
            <a:off x="452176" y="2614879"/>
            <a:ext cx="6069808" cy="1916613"/>
          </a:xfrm>
          <a:prstGeom prst="roundRect">
            <a:avLst>
              <a:gd fmla="val 16792" name="adj"/>
            </a:avLst>
          </a:prstGeom>
          <a:solidFill>
            <a:srgbClr val="F7E3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3" name="Google Shape;263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5792" y="2487614"/>
            <a:ext cx="663549" cy="63268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50"/>
          <p:cNvSpPr txBox="1"/>
          <p:nvPr/>
        </p:nvSpPr>
        <p:spPr>
          <a:xfrm>
            <a:off x="799571" y="2862187"/>
            <a:ext cx="5252078" cy="1425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Opción 1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La inducción debe ser realizada  por el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Jefe directo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del nuevo trabajador, debiendo definir y presentar su estación de trabajo (mobiliario, computador, etc.) También puede determinar el nombramiento de una persona del área (tutor) para que le brinde apoyo y soporte dentro del proceso.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50"/>
          <p:cNvSpPr/>
          <p:nvPr/>
        </p:nvSpPr>
        <p:spPr>
          <a:xfrm>
            <a:off x="452176" y="4825746"/>
            <a:ext cx="6069808" cy="1430537"/>
          </a:xfrm>
          <a:prstGeom prst="roundRect">
            <a:avLst>
              <a:gd fmla="val 16792" name="adj"/>
            </a:avLst>
          </a:prstGeom>
          <a:solidFill>
            <a:srgbClr val="F7E3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6" name="Google Shape;266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5792" y="4698481"/>
            <a:ext cx="663549" cy="632685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50"/>
          <p:cNvSpPr txBox="1"/>
          <p:nvPr/>
        </p:nvSpPr>
        <p:spPr>
          <a:xfrm>
            <a:off x="799571" y="5073054"/>
            <a:ext cx="5252078" cy="982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Opción 2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Nombrar un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tutor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para que sea la persona encargada de dar la inducción y capacitación  al nuevo trabajador, suministrando información esencial y relevante, junto con la entrega de materiales apropiados.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RRHH-41.png" id="268" name="Google Shape;268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01876" y="2257907"/>
            <a:ext cx="2599090" cy="4889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273;p18"/>
          <p:cNvGrpSpPr/>
          <p:nvPr/>
        </p:nvGrpSpPr>
        <p:grpSpPr>
          <a:xfrm>
            <a:off x="2035277" y="2911885"/>
            <a:ext cx="6999671" cy="2696553"/>
            <a:chOff x="4461133" y="3098700"/>
            <a:chExt cx="4657800" cy="1525000"/>
          </a:xfrm>
        </p:grpSpPr>
        <p:sp>
          <p:nvSpPr>
            <p:cNvPr id="274" name="Google Shape;274;p18"/>
            <p:cNvSpPr/>
            <p:nvPr/>
          </p:nvSpPr>
          <p:spPr>
            <a:xfrm>
              <a:off x="4461133" y="3098700"/>
              <a:ext cx="4657800" cy="15250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18"/>
            <p:cNvSpPr txBox="1"/>
            <p:nvPr/>
          </p:nvSpPr>
          <p:spPr>
            <a:xfrm>
              <a:off x="5331311" y="3613121"/>
              <a:ext cx="3434912" cy="4380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A93501"/>
                  </a:solidFill>
                  <a:latin typeface="Calibri"/>
                  <a:ea typeface="Calibri"/>
                  <a:cs typeface="Calibri"/>
                  <a:sym typeface="Calibri"/>
                </a:rPr>
                <a:t>INDUCCIÓN </a:t>
              </a:r>
              <a:r>
                <a:rPr b="1" i="0" lang="en-US" sz="20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DEL PERSONAL</a:t>
              </a:r>
              <a:endParaRPr b="0" i="0" sz="1400" u="none" cap="none" strike="noStrike">
                <a:solidFill>
                  <a:srgbClr val="ED6B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5080" rtl="0" algn="l">
                <a:lnSpc>
                  <a:spcPct val="10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Para recordar los aprendizajes trabajados durante el desarrollo de la presentación te invitamos a: </a:t>
              </a:r>
              <a:endParaRPr/>
            </a:p>
            <a:p>
              <a:pPr indent="0" lvl="0" marL="0" marR="5080" rtl="0" algn="l">
                <a:lnSpc>
                  <a:spcPct val="10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Realizar la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Actividad 9 Cuánto Aprendimos</a:t>
              </a:r>
              <a:endParaRPr/>
            </a:p>
            <a:p>
              <a:pPr indent="0" lvl="0" marL="0" marR="5080" rtl="0" algn="l">
                <a:lnSpc>
                  <a:spcPct val="108333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Utiliza el archivo adjunto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¡Éxito!</a:t>
              </a:r>
              <a:endParaRPr/>
            </a:p>
          </p:txBody>
        </p:sp>
      </p:grpSp>
      <p:sp>
        <p:nvSpPr>
          <p:cNvPr id="276" name="Google Shape;276;p18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¿CUÁNTO APRENDIMOS?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8"/>
          <p:cNvSpPr txBox="1"/>
          <p:nvPr/>
        </p:nvSpPr>
        <p:spPr>
          <a:xfrm>
            <a:off x="366450" y="1229932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REVISEMOS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8" name="Google Shape;27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0942" y="2715213"/>
            <a:ext cx="2812026" cy="3182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28123" y="5063613"/>
            <a:ext cx="1705019" cy="1272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74444" y="5389023"/>
            <a:ext cx="1651873" cy="884514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8"/>
          <p:cNvSpPr txBox="1"/>
          <p:nvPr/>
        </p:nvSpPr>
        <p:spPr>
          <a:xfrm>
            <a:off x="4178965" y="1184197"/>
            <a:ext cx="466492" cy="5210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5000" u="none" cap="none" strike="noStrike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b="0" i="0" sz="5000" u="none" cap="none" strike="noStrike">
              <a:solidFill>
                <a:srgbClr val="FFB3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0"/>
          <p:cNvSpPr/>
          <p:nvPr/>
        </p:nvSpPr>
        <p:spPr>
          <a:xfrm>
            <a:off x="431624" y="2285848"/>
            <a:ext cx="8839201" cy="323819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0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PRÁCTICA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20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20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¡PRACTIQUEMOS!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20"/>
          <p:cNvSpPr txBox="1"/>
          <p:nvPr/>
        </p:nvSpPr>
        <p:spPr>
          <a:xfrm>
            <a:off x="3670560" y="1209418"/>
            <a:ext cx="559356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b="0" i="0" sz="6000" u="none" cap="none" strike="noStrike">
              <a:solidFill>
                <a:srgbClr val="FFB3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1" name="Google Shape;29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16056" y="3978569"/>
            <a:ext cx="6899892" cy="3974395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0"/>
          <p:cNvSpPr txBox="1"/>
          <p:nvPr/>
        </p:nvSpPr>
        <p:spPr>
          <a:xfrm>
            <a:off x="2733983" y="6881800"/>
            <a:ext cx="1639637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20"/>
          <p:cNvSpPr txBox="1"/>
          <p:nvPr/>
        </p:nvSpPr>
        <p:spPr>
          <a:xfrm>
            <a:off x="958647" y="3708229"/>
            <a:ext cx="5107856" cy="77453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INDUCCIÓN </a:t>
            </a:r>
            <a:r>
              <a:rPr b="1" i="0" lang="en-US" sz="20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DEL PERSONAL</a:t>
            </a:r>
            <a:endParaRPr b="0" i="0" sz="2000" u="none" cap="none" strike="noStrike">
              <a:solidFill>
                <a:srgbClr val="ED6B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Ahora realizaremos una actividad práctica. Utiliza el archivo </a:t>
            </a: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“Actividad</a:t>
            </a:r>
            <a:r>
              <a:rPr b="1" lang="en-US" sz="160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Práctica</a:t>
            </a:r>
            <a:r>
              <a:rPr b="1" lang="en-US" sz="160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9”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 sigue las  instrucciones señaladas.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¡Éxito!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1600" u="none" cap="none" strike="noStrike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1"/>
          <p:cNvSpPr/>
          <p:nvPr/>
        </p:nvSpPr>
        <p:spPr>
          <a:xfrm>
            <a:off x="431624" y="2285848"/>
            <a:ext cx="8839201" cy="323819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21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21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TICKET DE SALIDA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21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TERMINAR: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2" name="Google Shape;30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0531" y="2890682"/>
            <a:ext cx="2963594" cy="4629223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21"/>
          <p:cNvSpPr txBox="1"/>
          <p:nvPr/>
        </p:nvSpPr>
        <p:spPr>
          <a:xfrm>
            <a:off x="958647" y="3788886"/>
            <a:ext cx="5107856" cy="77453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INDUCCIÓN </a:t>
            </a:r>
            <a:r>
              <a:rPr b="1" i="0" lang="en-US" sz="20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DE PERSONAL</a:t>
            </a:r>
            <a:endParaRPr b="0" i="0" sz="2000" u="none" cap="none" strike="noStrike">
              <a:solidFill>
                <a:srgbClr val="ED6B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¡No olvides contestar la Autoevaluación y entregar el Ticket de Salida!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¡Hasta la próxima! </a:t>
            </a:r>
            <a:endParaRPr b="1" i="0" sz="2100" u="none" cap="none" strike="noStrike">
              <a:solidFill>
                <a:srgbClr val="ED6B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1600" u="none" cap="none" strike="noStrike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4" name="Google Shape;304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10792" y="4159042"/>
            <a:ext cx="673176" cy="603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7"/>
          <p:cNvSpPr txBox="1"/>
          <p:nvPr/>
        </p:nvSpPr>
        <p:spPr>
          <a:xfrm>
            <a:off x="365425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37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MÓDULO 4 </a:t>
            </a:r>
            <a:r>
              <a:rPr b="0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| DOTACIÓN DE PERSONAL</a:t>
            </a:r>
            <a:endParaRPr b="0" i="0" sz="12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37"/>
          <p:cNvSpPr txBox="1"/>
          <p:nvPr/>
        </p:nvSpPr>
        <p:spPr>
          <a:xfrm>
            <a:off x="365425" y="2144650"/>
            <a:ext cx="5094081" cy="13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INDUCCIÓN</a:t>
            </a:r>
            <a:br>
              <a:rPr b="1" i="0" lang="en-US" sz="3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3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DE PERSONAL</a:t>
            </a:r>
            <a:endParaRPr b="1" i="0" sz="36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RRHH-24.png" id="78" name="Google Shape;78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05503" y="1724790"/>
            <a:ext cx="6242304" cy="5681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1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COMENZAR A TRABAJAR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51"/>
          <p:cNvSpPr txBox="1"/>
          <p:nvPr/>
        </p:nvSpPr>
        <p:spPr>
          <a:xfrm>
            <a:off x="375977" y="1392244"/>
            <a:ext cx="7017881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TOMA LAS SIGUIENTES </a:t>
            </a: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PRECAUCIONES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1" name="Google Shape;311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39333" y="1565094"/>
            <a:ext cx="3816532" cy="60061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2" name="Google Shape;312;p51"/>
          <p:cNvGrpSpPr/>
          <p:nvPr/>
        </p:nvGrpSpPr>
        <p:grpSpPr>
          <a:xfrm>
            <a:off x="-4655" y="4568183"/>
            <a:ext cx="9154909" cy="783005"/>
            <a:chOff x="-4655" y="4568183"/>
            <a:chExt cx="9154909" cy="783005"/>
          </a:xfrm>
        </p:grpSpPr>
        <p:sp>
          <p:nvSpPr>
            <p:cNvPr id="313" name="Google Shape;313;p51"/>
            <p:cNvSpPr txBox="1"/>
            <p:nvPr/>
          </p:nvSpPr>
          <p:spPr>
            <a:xfrm>
              <a:off x="1284454" y="4701528"/>
              <a:ext cx="7865800" cy="4616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Revisar la </a:t>
              </a:r>
              <a:r>
                <a:rPr b="1" i="0" lang="en-US" sz="1600" u="none" cap="none" strike="noStrike">
                  <a:solidFill>
                    <a:srgbClr val="FF6600"/>
                  </a:solidFill>
                  <a:latin typeface="Calibri"/>
                  <a:ea typeface="Calibri"/>
                  <a:cs typeface="Calibri"/>
                  <a:sym typeface="Calibri"/>
                </a:rPr>
                <a:t>Ley Nº 19.631.</a:t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4" name="Google Shape;314;p51"/>
            <p:cNvGrpSpPr/>
            <p:nvPr/>
          </p:nvGrpSpPr>
          <p:grpSpPr>
            <a:xfrm>
              <a:off x="-4655" y="4568183"/>
              <a:ext cx="1135367" cy="783005"/>
              <a:chOff x="-4655" y="4568183"/>
              <a:chExt cx="1135367" cy="783005"/>
            </a:xfrm>
          </p:grpSpPr>
          <p:sp>
            <p:nvSpPr>
              <p:cNvPr id="315" name="Google Shape;315;p51"/>
              <p:cNvSpPr/>
              <p:nvPr/>
            </p:nvSpPr>
            <p:spPr>
              <a:xfrm rot="5400000">
                <a:off x="171526" y="4392002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MonoLeyes RRHH.png" id="316" name="Google Shape;316;p51"/>
              <p:cNvPicPr preferRelativeResize="0"/>
              <p:nvPr/>
            </p:nvPicPr>
            <p:blipFill rotWithShape="1">
              <a:blip r:embed="rId4">
                <a:alphaModFix/>
              </a:blip>
              <a:srcRect b="56896" l="0" r="56603" t="0"/>
              <a:stretch/>
            </p:blipFill>
            <p:spPr>
              <a:xfrm>
                <a:off x="431776" y="4690532"/>
                <a:ext cx="558771" cy="56260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17" name="Google Shape;317;p51"/>
          <p:cNvGrpSpPr/>
          <p:nvPr/>
        </p:nvGrpSpPr>
        <p:grpSpPr>
          <a:xfrm>
            <a:off x="-4655" y="2826713"/>
            <a:ext cx="8958264" cy="783005"/>
            <a:chOff x="-4655" y="2826713"/>
            <a:chExt cx="8958264" cy="783005"/>
          </a:xfrm>
        </p:grpSpPr>
        <p:sp>
          <p:nvSpPr>
            <p:cNvPr id="318" name="Google Shape;318;p51"/>
            <p:cNvSpPr txBox="1"/>
            <p:nvPr/>
          </p:nvSpPr>
          <p:spPr>
            <a:xfrm>
              <a:off x="1284454" y="3048958"/>
              <a:ext cx="7669155" cy="338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Revisar la </a:t>
              </a:r>
              <a:r>
                <a:rPr b="1" i="0" lang="en-US" sz="1600" u="none" cap="none" strike="noStrike">
                  <a:solidFill>
                    <a:srgbClr val="FF6600"/>
                  </a:solidFill>
                  <a:latin typeface="Calibri"/>
                  <a:ea typeface="Calibri"/>
                  <a:cs typeface="Calibri"/>
                  <a:sym typeface="Calibri"/>
                </a:rPr>
                <a:t>Dirección del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Trabajo</a:t>
              </a:r>
              <a:r>
                <a:rPr b="0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51"/>
            <p:cNvSpPr/>
            <p:nvPr/>
          </p:nvSpPr>
          <p:spPr>
            <a:xfrm rot="5400000">
              <a:off x="171526" y="2650532"/>
              <a:ext cx="783005" cy="1135367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MonoLeyes RRHH.png" id="320" name="Google Shape;320;p51"/>
            <p:cNvPicPr preferRelativeResize="0"/>
            <p:nvPr/>
          </p:nvPicPr>
          <p:blipFill rotWithShape="1">
            <a:blip r:embed="rId4">
              <a:alphaModFix/>
            </a:blip>
            <a:srcRect b="45365" l="53240" r="0" t="7899"/>
            <a:stretch/>
          </p:blipFill>
          <p:spPr>
            <a:xfrm>
              <a:off x="389445" y="2938599"/>
              <a:ext cx="592644" cy="6004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1" name="Google Shape;321;p51"/>
          <p:cNvGrpSpPr/>
          <p:nvPr/>
        </p:nvGrpSpPr>
        <p:grpSpPr>
          <a:xfrm>
            <a:off x="-4655" y="3697448"/>
            <a:ext cx="6661094" cy="783005"/>
            <a:chOff x="-4655" y="3697448"/>
            <a:chExt cx="6661094" cy="783005"/>
          </a:xfrm>
        </p:grpSpPr>
        <p:sp>
          <p:nvSpPr>
            <p:cNvPr id="322" name="Google Shape;322;p51"/>
            <p:cNvSpPr txBox="1"/>
            <p:nvPr/>
          </p:nvSpPr>
          <p:spPr>
            <a:xfrm>
              <a:off x="1284454" y="3791876"/>
              <a:ext cx="5371985" cy="4616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Revisar la </a:t>
              </a:r>
              <a:r>
                <a:rPr b="1" i="0" lang="en-US" sz="1600" u="none" cap="none" strike="noStrike">
                  <a:solidFill>
                    <a:srgbClr val="FF6600"/>
                  </a:solidFill>
                  <a:latin typeface="Calibri"/>
                  <a:ea typeface="Calibri"/>
                  <a:cs typeface="Calibri"/>
                  <a:sym typeface="Calibri"/>
                </a:rPr>
                <a:t>DL.3500.</a:t>
              </a:r>
              <a:endParaRPr/>
            </a:p>
          </p:txBody>
        </p:sp>
        <p:grpSp>
          <p:nvGrpSpPr>
            <p:cNvPr id="323" name="Google Shape;323;p51"/>
            <p:cNvGrpSpPr/>
            <p:nvPr/>
          </p:nvGrpSpPr>
          <p:grpSpPr>
            <a:xfrm>
              <a:off x="-4655" y="3697448"/>
              <a:ext cx="1135367" cy="783005"/>
              <a:chOff x="-4655" y="3697448"/>
              <a:chExt cx="1135367" cy="783005"/>
            </a:xfrm>
          </p:grpSpPr>
          <p:sp>
            <p:nvSpPr>
              <p:cNvPr id="324" name="Google Shape;324;p51"/>
              <p:cNvSpPr/>
              <p:nvPr/>
            </p:nvSpPr>
            <p:spPr>
              <a:xfrm rot="5400000">
                <a:off x="171526" y="3521267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MonoLeyes RRHH.png" id="325" name="Google Shape;325;p51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53528" t="52206"/>
              <a:stretch/>
            </p:blipFill>
            <p:spPr>
              <a:xfrm>
                <a:off x="399455" y="3784599"/>
                <a:ext cx="582624" cy="60739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26" name="Google Shape;326;p51"/>
          <p:cNvGrpSpPr/>
          <p:nvPr/>
        </p:nvGrpSpPr>
        <p:grpSpPr>
          <a:xfrm>
            <a:off x="-4655" y="1955978"/>
            <a:ext cx="9223735" cy="783005"/>
            <a:chOff x="-4655" y="1955978"/>
            <a:chExt cx="9223735" cy="783005"/>
          </a:xfrm>
        </p:grpSpPr>
        <p:sp>
          <p:nvSpPr>
            <p:cNvPr id="327" name="Google Shape;327;p51"/>
            <p:cNvSpPr txBox="1"/>
            <p:nvPr/>
          </p:nvSpPr>
          <p:spPr>
            <a:xfrm>
              <a:off x="1284454" y="2178223"/>
              <a:ext cx="7934626" cy="338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Revisar el </a:t>
              </a:r>
              <a:r>
                <a:rPr b="1" i="0" lang="en-US" sz="1600" u="none" cap="none" strike="noStrike">
                  <a:solidFill>
                    <a:srgbClr val="FF6600"/>
                  </a:solidFill>
                  <a:latin typeface="Calibri"/>
                  <a:ea typeface="Calibri"/>
                  <a:cs typeface="Calibri"/>
                  <a:sym typeface="Calibri"/>
                </a:rPr>
                <a:t>Código del Trabajo</a:t>
              </a:r>
              <a:r>
                <a:rPr b="0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/>
            </a:p>
          </p:txBody>
        </p:sp>
        <p:grpSp>
          <p:nvGrpSpPr>
            <p:cNvPr id="328" name="Google Shape;328;p51"/>
            <p:cNvGrpSpPr/>
            <p:nvPr/>
          </p:nvGrpSpPr>
          <p:grpSpPr>
            <a:xfrm>
              <a:off x="-4655" y="1955978"/>
              <a:ext cx="1135367" cy="783005"/>
              <a:chOff x="-4655" y="1955978"/>
              <a:chExt cx="1135367" cy="783005"/>
            </a:xfrm>
          </p:grpSpPr>
          <p:sp>
            <p:nvSpPr>
              <p:cNvPr id="329" name="Google Shape;329;p51"/>
              <p:cNvSpPr/>
              <p:nvPr/>
            </p:nvSpPr>
            <p:spPr>
              <a:xfrm rot="5400000">
                <a:off x="171526" y="1779797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MonoLeyes RRHH.png" id="330" name="Google Shape;330;p51"/>
              <p:cNvPicPr preferRelativeResize="0"/>
              <p:nvPr/>
            </p:nvPicPr>
            <p:blipFill rotWithShape="1">
              <a:blip r:embed="rId4">
                <a:alphaModFix/>
              </a:blip>
              <a:srcRect b="0" l="54470" r="0" t="58277"/>
              <a:stretch/>
            </p:blipFill>
            <p:spPr>
              <a:xfrm>
                <a:off x="309970" y="2065865"/>
                <a:ext cx="601542" cy="5588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31" name="Google Shape;331;p51"/>
          <p:cNvGrpSpPr/>
          <p:nvPr/>
        </p:nvGrpSpPr>
        <p:grpSpPr>
          <a:xfrm>
            <a:off x="-4655" y="5438917"/>
            <a:ext cx="6906899" cy="783005"/>
            <a:chOff x="-4655" y="5438917"/>
            <a:chExt cx="6906899" cy="783005"/>
          </a:xfrm>
        </p:grpSpPr>
        <p:sp>
          <p:nvSpPr>
            <p:cNvPr id="332" name="Google Shape;332;p51"/>
            <p:cNvSpPr txBox="1"/>
            <p:nvPr/>
          </p:nvSpPr>
          <p:spPr>
            <a:xfrm>
              <a:off x="1284453" y="5562841"/>
              <a:ext cx="5617791" cy="5847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Ser </a:t>
              </a:r>
              <a:r>
                <a:rPr b="1" i="0" lang="en-US" sz="1600" u="none" cap="none" strike="noStrike">
                  <a:solidFill>
                    <a:srgbClr val="FF6600"/>
                  </a:solidFill>
                  <a:latin typeface="Calibri"/>
                  <a:ea typeface="Calibri"/>
                  <a:cs typeface="Calibri"/>
                  <a:sym typeface="Calibri"/>
                </a:rPr>
                <a:t>cuidadoso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y </a:t>
              </a:r>
              <a:r>
                <a:rPr b="1" i="0" lang="en-US" sz="1600" u="none" cap="none" strike="noStrike">
                  <a:solidFill>
                    <a:srgbClr val="FF6600"/>
                  </a:solidFill>
                  <a:latin typeface="Calibri"/>
                  <a:ea typeface="Calibri"/>
                  <a:cs typeface="Calibri"/>
                  <a:sym typeface="Calibri"/>
                </a:rPr>
                <a:t>respetuoso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con los integrantes de tu </a:t>
              </a:r>
              <a:b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equipo de trabajo. </a:t>
              </a:r>
              <a:endParaRPr/>
            </a:p>
          </p:txBody>
        </p:sp>
        <p:grpSp>
          <p:nvGrpSpPr>
            <p:cNvPr id="333" name="Google Shape;333;p51"/>
            <p:cNvGrpSpPr/>
            <p:nvPr/>
          </p:nvGrpSpPr>
          <p:grpSpPr>
            <a:xfrm>
              <a:off x="-4655" y="5438917"/>
              <a:ext cx="1135367" cy="783005"/>
              <a:chOff x="-4655" y="5438917"/>
              <a:chExt cx="1135367" cy="783005"/>
            </a:xfrm>
          </p:grpSpPr>
          <p:sp>
            <p:nvSpPr>
              <p:cNvPr id="334" name="Google Shape;334;p51"/>
              <p:cNvSpPr/>
              <p:nvPr/>
            </p:nvSpPr>
            <p:spPr>
              <a:xfrm rot="5400000">
                <a:off x="171526" y="5262736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Equipo.png" id="335" name="Google Shape;335;p51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279400" y="5537801"/>
                <a:ext cx="685823" cy="58523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8"/>
          <p:cNvSpPr txBox="1"/>
          <p:nvPr/>
        </p:nvSpPr>
        <p:spPr>
          <a:xfrm>
            <a:off x="398953" y="2499449"/>
            <a:ext cx="2768317" cy="249199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OA 4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Ejecutar tareas sistemáticas de descripción de cargos, de reclutamiento y de selección de personal, de acuerdo a las necesidades de una empresa, a los procedimientos establecidos y a la normativa vigente.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OA Genérico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- C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1400" u="none" cap="none" strike="noStrike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38"/>
          <p:cNvSpPr/>
          <p:nvPr/>
        </p:nvSpPr>
        <p:spPr>
          <a:xfrm>
            <a:off x="252573" y="1472660"/>
            <a:ext cx="2980513" cy="4543828"/>
          </a:xfrm>
          <a:prstGeom prst="roundRect">
            <a:avLst>
              <a:gd fmla="val 8420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38"/>
          <p:cNvSpPr txBox="1"/>
          <p:nvPr/>
        </p:nvSpPr>
        <p:spPr>
          <a:xfrm>
            <a:off x="358671" y="2041003"/>
            <a:ext cx="2768317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OBJETIVO DE APRENDIZAJE</a:t>
            </a:r>
            <a:endParaRPr b="0" i="0" sz="18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0122" y="1203013"/>
            <a:ext cx="702376" cy="669708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38"/>
          <p:cNvSpPr/>
          <p:nvPr/>
        </p:nvSpPr>
        <p:spPr>
          <a:xfrm>
            <a:off x="3362219" y="1472660"/>
            <a:ext cx="2980513" cy="4543827"/>
          </a:xfrm>
          <a:prstGeom prst="roundRect">
            <a:avLst>
              <a:gd fmla="val 8420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38"/>
          <p:cNvSpPr txBox="1"/>
          <p:nvPr/>
        </p:nvSpPr>
        <p:spPr>
          <a:xfrm>
            <a:off x="3561634" y="2499449"/>
            <a:ext cx="2781097" cy="23179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Desarrollar labores de apoyo al proceso de selección de personal determinado por la empresa, de acuerdo a la normativa vigente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38"/>
          <p:cNvSpPr txBox="1"/>
          <p:nvPr/>
        </p:nvSpPr>
        <p:spPr>
          <a:xfrm>
            <a:off x="3561636" y="2041003"/>
            <a:ext cx="2609184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APRENDIZAJE ESPERADO</a:t>
            </a:r>
            <a:endParaRPr b="0" i="0" sz="18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39906" y="1203013"/>
            <a:ext cx="702376" cy="669708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38"/>
          <p:cNvSpPr/>
          <p:nvPr/>
        </p:nvSpPr>
        <p:spPr>
          <a:xfrm>
            <a:off x="6473043" y="1472660"/>
            <a:ext cx="2980513" cy="5663580"/>
          </a:xfrm>
          <a:prstGeom prst="roundRect">
            <a:avLst>
              <a:gd fmla="val 8420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38"/>
          <p:cNvSpPr txBox="1"/>
          <p:nvPr/>
        </p:nvSpPr>
        <p:spPr>
          <a:xfrm>
            <a:off x="6613508" y="2499449"/>
            <a:ext cx="2803268" cy="39572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Desarrolla  proceso de inducción del personal, considerando aspectos generales y específicos de la organización, de acuerdo a protocolos y normativa  vigentes.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38"/>
          <p:cNvSpPr txBox="1"/>
          <p:nvPr/>
        </p:nvSpPr>
        <p:spPr>
          <a:xfrm>
            <a:off x="6554516" y="2041003"/>
            <a:ext cx="2862260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CRITERIOS DE EVALUACIÓN</a:t>
            </a:r>
            <a:endParaRPr b="0" i="0" sz="18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49552" y="1203013"/>
            <a:ext cx="702376" cy="669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511864" y="4448534"/>
            <a:ext cx="3103843" cy="2466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3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3588297" y="3757726"/>
            <a:ext cx="3025211" cy="4082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39"/>
          <p:cNvGrpSpPr/>
          <p:nvPr/>
        </p:nvGrpSpPr>
        <p:grpSpPr>
          <a:xfrm>
            <a:off x="386551" y="3816228"/>
            <a:ext cx="4845900" cy="883650"/>
            <a:chOff x="386551" y="4102397"/>
            <a:chExt cx="4845900" cy="883650"/>
          </a:xfrm>
        </p:grpSpPr>
        <p:sp>
          <p:nvSpPr>
            <p:cNvPr id="102" name="Google Shape;102;p39"/>
            <p:cNvSpPr/>
            <p:nvPr/>
          </p:nvSpPr>
          <p:spPr>
            <a:xfrm>
              <a:off x="574651" y="4102397"/>
              <a:ext cx="4657800" cy="88365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" name="Google Shape;103;p39"/>
            <p:cNvGrpSpPr/>
            <p:nvPr/>
          </p:nvGrpSpPr>
          <p:grpSpPr>
            <a:xfrm>
              <a:off x="386551" y="4346560"/>
              <a:ext cx="391110" cy="395325"/>
              <a:chOff x="375767" y="3437085"/>
              <a:chExt cx="376200" cy="395325"/>
            </a:xfrm>
          </p:grpSpPr>
          <p:sp>
            <p:nvSpPr>
              <p:cNvPr id="104" name="Google Shape;104;p39"/>
              <p:cNvSpPr/>
              <p:nvPr/>
            </p:nvSpPr>
            <p:spPr>
              <a:xfrm>
                <a:off x="375767" y="3446610"/>
                <a:ext cx="376200" cy="385800"/>
              </a:xfrm>
              <a:prstGeom prst="roundRect">
                <a:avLst>
                  <a:gd fmla="val 16667" name="adj"/>
                </a:avLst>
              </a:prstGeom>
              <a:solidFill>
                <a:srgbClr val="ED6B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39"/>
              <p:cNvSpPr txBox="1"/>
              <p:nvPr/>
            </p:nvSpPr>
            <p:spPr>
              <a:xfrm>
                <a:off x="385292" y="3437085"/>
                <a:ext cx="300300" cy="3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b="1" i="0" lang="en-US" sz="2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 b="1" i="0" sz="2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6" name="Google Shape;106;p39"/>
            <p:cNvSpPr txBox="1"/>
            <p:nvPr/>
          </p:nvSpPr>
          <p:spPr>
            <a:xfrm>
              <a:off x="949350" y="4275122"/>
              <a:ext cx="4117499" cy="53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Identificamos la definición del contrato de trabajo, sus características objetivo e importancia.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39"/>
          <p:cNvGrpSpPr/>
          <p:nvPr/>
        </p:nvGrpSpPr>
        <p:grpSpPr>
          <a:xfrm>
            <a:off x="375975" y="2843142"/>
            <a:ext cx="4845900" cy="883650"/>
            <a:chOff x="375767" y="3098701"/>
            <a:chExt cx="4845900" cy="883650"/>
          </a:xfrm>
        </p:grpSpPr>
        <p:sp>
          <p:nvSpPr>
            <p:cNvPr id="108" name="Google Shape;108;p39"/>
            <p:cNvSpPr/>
            <p:nvPr/>
          </p:nvSpPr>
          <p:spPr>
            <a:xfrm>
              <a:off x="563867" y="3098701"/>
              <a:ext cx="4657800" cy="88365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9" name="Google Shape;109;p39"/>
            <p:cNvGrpSpPr/>
            <p:nvPr/>
          </p:nvGrpSpPr>
          <p:grpSpPr>
            <a:xfrm>
              <a:off x="375767" y="3342864"/>
              <a:ext cx="376200" cy="395325"/>
              <a:chOff x="375767" y="3437085"/>
              <a:chExt cx="376200" cy="395325"/>
            </a:xfrm>
          </p:grpSpPr>
          <p:sp>
            <p:nvSpPr>
              <p:cNvPr id="110" name="Google Shape;110;p39"/>
              <p:cNvSpPr/>
              <p:nvPr/>
            </p:nvSpPr>
            <p:spPr>
              <a:xfrm>
                <a:off x="375767" y="3446610"/>
                <a:ext cx="376200" cy="385800"/>
              </a:xfrm>
              <a:prstGeom prst="roundRect">
                <a:avLst>
                  <a:gd fmla="val 16667" name="adj"/>
                </a:avLst>
              </a:prstGeom>
              <a:solidFill>
                <a:srgbClr val="ED6B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39"/>
              <p:cNvSpPr txBox="1"/>
              <p:nvPr/>
            </p:nvSpPr>
            <p:spPr>
              <a:xfrm>
                <a:off x="385292" y="3437085"/>
                <a:ext cx="300300" cy="3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b="1" i="0" lang="en-US" sz="2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 b="1" i="0" sz="2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2" name="Google Shape;112;p39"/>
            <p:cNvSpPr txBox="1"/>
            <p:nvPr/>
          </p:nvSpPr>
          <p:spPr>
            <a:xfrm>
              <a:off x="938567" y="3271426"/>
              <a:ext cx="3960526" cy="53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Reconocimos la definición y características de la contratación.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" name="Google Shape;113;p39"/>
          <p:cNvSpPr/>
          <p:nvPr/>
        </p:nvSpPr>
        <p:spPr>
          <a:xfrm>
            <a:off x="5026616" y="3630160"/>
            <a:ext cx="696535" cy="69653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39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¿QUÉ APRENDIMOS LA ACTIVIDAD ANTERIOR?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9"/>
          <p:cNvSpPr txBox="1"/>
          <p:nvPr/>
        </p:nvSpPr>
        <p:spPr>
          <a:xfrm>
            <a:off x="574651" y="2261129"/>
            <a:ext cx="47784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CONTRATACIÓN DEL PERSONAL</a:t>
            </a:r>
            <a:endParaRPr b="0" i="0" sz="18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9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RECORDEMOS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7" name="Google Shape;117;p39"/>
          <p:cNvGrpSpPr/>
          <p:nvPr/>
        </p:nvGrpSpPr>
        <p:grpSpPr>
          <a:xfrm>
            <a:off x="394672" y="4789314"/>
            <a:ext cx="4845900" cy="883650"/>
            <a:chOff x="394672" y="5057485"/>
            <a:chExt cx="4845900" cy="883650"/>
          </a:xfrm>
        </p:grpSpPr>
        <p:sp>
          <p:nvSpPr>
            <p:cNvPr id="118" name="Google Shape;118;p39"/>
            <p:cNvSpPr/>
            <p:nvPr/>
          </p:nvSpPr>
          <p:spPr>
            <a:xfrm>
              <a:off x="582772" y="5057485"/>
              <a:ext cx="4657800" cy="88365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9" name="Google Shape;119;p39"/>
            <p:cNvGrpSpPr/>
            <p:nvPr/>
          </p:nvGrpSpPr>
          <p:grpSpPr>
            <a:xfrm>
              <a:off x="394672" y="5301648"/>
              <a:ext cx="376200" cy="395325"/>
              <a:chOff x="375767" y="3437085"/>
              <a:chExt cx="376200" cy="395325"/>
            </a:xfrm>
          </p:grpSpPr>
          <p:sp>
            <p:nvSpPr>
              <p:cNvPr id="120" name="Google Shape;120;p39"/>
              <p:cNvSpPr/>
              <p:nvPr/>
            </p:nvSpPr>
            <p:spPr>
              <a:xfrm>
                <a:off x="375767" y="3446610"/>
                <a:ext cx="376200" cy="385800"/>
              </a:xfrm>
              <a:prstGeom prst="roundRect">
                <a:avLst>
                  <a:gd fmla="val 16667" name="adj"/>
                </a:avLst>
              </a:prstGeom>
              <a:solidFill>
                <a:srgbClr val="ED6B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39"/>
              <p:cNvSpPr txBox="1"/>
              <p:nvPr/>
            </p:nvSpPr>
            <p:spPr>
              <a:xfrm>
                <a:off x="385292" y="3437085"/>
                <a:ext cx="300300" cy="3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b="1" i="0" lang="en-US" sz="2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</a:t>
                </a:r>
                <a:endParaRPr b="1" i="0" sz="2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2" name="Google Shape;122;p39"/>
            <p:cNvSpPr txBox="1"/>
            <p:nvPr/>
          </p:nvSpPr>
          <p:spPr>
            <a:xfrm>
              <a:off x="957472" y="5230210"/>
              <a:ext cx="3960526" cy="53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Identificamos  los tipos de contrato que existen y sus plazos .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" name="Google Shape;123;p39"/>
          <p:cNvGrpSpPr/>
          <p:nvPr/>
        </p:nvGrpSpPr>
        <p:grpSpPr>
          <a:xfrm>
            <a:off x="376876" y="5762399"/>
            <a:ext cx="4845900" cy="883650"/>
            <a:chOff x="376876" y="6047533"/>
            <a:chExt cx="4845900" cy="883650"/>
          </a:xfrm>
        </p:grpSpPr>
        <p:sp>
          <p:nvSpPr>
            <p:cNvPr id="124" name="Google Shape;124;p39"/>
            <p:cNvSpPr/>
            <p:nvPr/>
          </p:nvSpPr>
          <p:spPr>
            <a:xfrm>
              <a:off x="564976" y="6047533"/>
              <a:ext cx="4657800" cy="88365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5" name="Google Shape;125;p39"/>
            <p:cNvGrpSpPr/>
            <p:nvPr/>
          </p:nvGrpSpPr>
          <p:grpSpPr>
            <a:xfrm>
              <a:off x="376876" y="6291696"/>
              <a:ext cx="376200" cy="395325"/>
              <a:chOff x="375767" y="3437085"/>
              <a:chExt cx="376200" cy="395325"/>
            </a:xfrm>
          </p:grpSpPr>
          <p:sp>
            <p:nvSpPr>
              <p:cNvPr id="126" name="Google Shape;126;p39"/>
              <p:cNvSpPr/>
              <p:nvPr/>
            </p:nvSpPr>
            <p:spPr>
              <a:xfrm>
                <a:off x="375767" y="3446610"/>
                <a:ext cx="376200" cy="385800"/>
              </a:xfrm>
              <a:prstGeom prst="roundRect">
                <a:avLst>
                  <a:gd fmla="val 16667" name="adj"/>
                </a:avLst>
              </a:prstGeom>
              <a:solidFill>
                <a:srgbClr val="ED6B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39"/>
              <p:cNvSpPr txBox="1"/>
              <p:nvPr/>
            </p:nvSpPr>
            <p:spPr>
              <a:xfrm>
                <a:off x="385292" y="3437085"/>
                <a:ext cx="300300" cy="3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b="1" i="0" lang="en-US" sz="2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4</a:t>
                </a:r>
                <a:endParaRPr b="1" i="0" sz="2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8" name="Google Shape;128;p39"/>
            <p:cNvSpPr txBox="1"/>
            <p:nvPr/>
          </p:nvSpPr>
          <p:spPr>
            <a:xfrm>
              <a:off x="939676" y="6220258"/>
              <a:ext cx="3960526" cy="53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Además conocimos la definición y condiciones del contrato a honorarios.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9" name="Google Shape;129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0518" y="2513152"/>
            <a:ext cx="4828328" cy="4574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oogle Shape;134;p40"/>
          <p:cNvGrpSpPr/>
          <p:nvPr/>
        </p:nvGrpSpPr>
        <p:grpSpPr>
          <a:xfrm flipH="1">
            <a:off x="536225" y="2726081"/>
            <a:ext cx="6281790" cy="2684961"/>
            <a:chOff x="2882829" y="3129204"/>
            <a:chExt cx="6281790" cy="2684961"/>
          </a:xfrm>
        </p:grpSpPr>
        <p:sp>
          <p:nvSpPr>
            <p:cNvPr id="135" name="Google Shape;135;p40"/>
            <p:cNvSpPr/>
            <p:nvPr/>
          </p:nvSpPr>
          <p:spPr>
            <a:xfrm>
              <a:off x="3613809" y="3129204"/>
              <a:ext cx="5550810" cy="2364794"/>
            </a:xfrm>
            <a:prstGeom prst="roundRect">
              <a:avLst>
                <a:gd fmla="val 16667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40"/>
            <p:cNvSpPr/>
            <p:nvPr/>
          </p:nvSpPr>
          <p:spPr>
            <a:xfrm rot="-7028957">
              <a:off x="3220169" y="4877110"/>
              <a:ext cx="432619" cy="1022555"/>
            </a:xfrm>
            <a:prstGeom prst="triangle">
              <a:avLst>
                <a:gd fmla="val 50000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7" name="Google Shape;137;p40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DE INTRODUCCIÓN AL MÓDULO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40"/>
          <p:cNvSpPr txBox="1"/>
          <p:nvPr/>
        </p:nvSpPr>
        <p:spPr>
          <a:xfrm>
            <a:off x="783288" y="2992632"/>
            <a:ext cx="5194187" cy="2281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5080" rtl="0" algn="l">
              <a:lnSpc>
                <a:spcPct val="108333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revisar los aprendizajes trabajados en la actividad anterior te invitamos a realizar </a:t>
            </a: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9 de Conocimientos Previos.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Descarga el archivo y sigue las  instrucciones señaladas. 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5080" rtl="0" algn="l">
              <a:lnSpc>
                <a:spcPct val="108333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0"/>
          <p:cNvSpPr txBox="1"/>
          <p:nvPr/>
        </p:nvSpPr>
        <p:spPr>
          <a:xfrm>
            <a:off x="794236" y="6035519"/>
            <a:ext cx="4995614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¡Muy bien!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Te invitamos a profundizar revisando</a:t>
            </a:r>
            <a:endParaRPr b="0" i="0" sz="1400" u="none" cap="none" strike="noStrike">
              <a:solidFill>
                <a:srgbClr val="ED6B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la siguiente presentación</a:t>
            </a:r>
            <a:endParaRPr b="0" i="0" sz="1400" u="none" cap="none" strike="noStrike">
              <a:solidFill>
                <a:srgbClr val="A9350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54447" y="4204447"/>
            <a:ext cx="3656487" cy="3464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1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MOTIVACIÓN</a:t>
            </a:r>
            <a:endParaRPr b="0" i="0" sz="31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1"/>
          <p:cNvSpPr txBox="1"/>
          <p:nvPr/>
        </p:nvSpPr>
        <p:spPr>
          <a:xfrm>
            <a:off x="493449" y="1165973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INDUCCIÓN DEL PERSONAL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41"/>
          <p:cNvSpPr txBox="1"/>
          <p:nvPr/>
        </p:nvSpPr>
        <p:spPr>
          <a:xfrm>
            <a:off x="666664" y="2668385"/>
            <a:ext cx="5729896" cy="241190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comenzar…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5080" rtl="0" algn="l">
              <a:lnSpc>
                <a:spcPct val="100699"/>
              </a:lnSpc>
              <a:spcBef>
                <a:spcPts val="85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Los invito a reunirse en grupos de cuatro integrantes, responder la siguiente pregunta y luego comentar</a:t>
            </a:r>
            <a:endParaRPr/>
          </a:p>
          <a:p>
            <a:pPr indent="0" lvl="0" marL="0" marR="5080" rtl="0" algn="l">
              <a:lnSpc>
                <a:spcPct val="100699"/>
              </a:lnSpc>
              <a:spcBef>
                <a:spcPts val="85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5080" rtl="0" algn="l">
              <a:lnSpc>
                <a:spcPct val="100699"/>
              </a:lnSpc>
              <a:spcBef>
                <a:spcPts val="85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¿Consideras importante recibir una bienvenida cuando llegas a un nuevo trabajo? ¿Por qué?</a:t>
            </a:r>
            <a:endParaRPr/>
          </a:p>
          <a:p>
            <a:pPr indent="0" lvl="0" marL="0" marR="5080" rtl="0" algn="l">
              <a:lnSpc>
                <a:spcPct val="100699"/>
              </a:lnSpc>
              <a:spcBef>
                <a:spcPts val="85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5080" rtl="0" algn="l">
              <a:lnSpc>
                <a:spcPct val="100699"/>
              </a:lnSpc>
              <a:spcBef>
                <a:spcPts val="85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Ahora veremos en detalle en qué consiste el proceso de inducción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41"/>
          <p:cNvSpPr txBox="1"/>
          <p:nvPr/>
        </p:nvSpPr>
        <p:spPr>
          <a:xfrm>
            <a:off x="666664" y="5905011"/>
            <a:ext cx="4995614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¡Muy bien!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Te invitamos a profundizar revisando</a:t>
            </a:r>
            <a:endParaRPr b="0" i="0" sz="1400" u="none" cap="none" strike="noStrike">
              <a:solidFill>
                <a:srgbClr val="ED6B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la siguiente presentación</a:t>
            </a:r>
            <a:endParaRPr b="0" i="0" sz="1400" u="none" cap="none" strike="noStrike">
              <a:solidFill>
                <a:srgbClr val="A9350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488265" y="3544389"/>
            <a:ext cx="2565334" cy="4168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2"/>
          <p:cNvSpPr txBox="1"/>
          <p:nvPr/>
        </p:nvSpPr>
        <p:spPr>
          <a:xfrm>
            <a:off x="4063852" y="2664933"/>
            <a:ext cx="4932406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 término de la actividad estarás en condiciones de:</a:t>
            </a:r>
            <a:endParaRPr b="1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42"/>
          <p:cNvSpPr/>
          <p:nvPr/>
        </p:nvSpPr>
        <p:spPr>
          <a:xfrm>
            <a:off x="4063852" y="3185653"/>
            <a:ext cx="5081308" cy="3106992"/>
          </a:xfrm>
          <a:prstGeom prst="roundRect">
            <a:avLst>
              <a:gd fmla="val 6741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42"/>
          <p:cNvSpPr txBox="1"/>
          <p:nvPr/>
        </p:nvSpPr>
        <p:spPr>
          <a:xfrm>
            <a:off x="4578914" y="3604000"/>
            <a:ext cx="4014476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Identificar la definición y tipos de inducción.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7" name="Google Shape;157;p42"/>
          <p:cNvGrpSpPr/>
          <p:nvPr/>
        </p:nvGrpSpPr>
        <p:grpSpPr>
          <a:xfrm>
            <a:off x="3895220" y="3592179"/>
            <a:ext cx="375438" cy="362157"/>
            <a:chOff x="8933845" y="4538850"/>
            <a:chExt cx="376200" cy="385800"/>
          </a:xfrm>
        </p:grpSpPr>
        <p:sp>
          <p:nvSpPr>
            <p:cNvPr id="158" name="Google Shape;158;p42"/>
            <p:cNvSpPr/>
            <p:nvPr/>
          </p:nvSpPr>
          <p:spPr>
            <a:xfrm>
              <a:off x="8933845" y="4538850"/>
              <a:ext cx="376200" cy="385800"/>
            </a:xfrm>
            <a:prstGeom prst="roundRect">
              <a:avLst>
                <a:gd fmla="val 16667" name="adj"/>
              </a:avLst>
            </a:prstGeom>
            <a:solidFill>
              <a:srgbClr val="ED6B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42"/>
            <p:cNvSpPr txBox="1"/>
            <p:nvPr/>
          </p:nvSpPr>
          <p:spPr>
            <a:xfrm>
              <a:off x="8943370" y="4538850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1" i="0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0" name="Google Shape;160;p42"/>
          <p:cNvSpPr txBox="1"/>
          <p:nvPr/>
        </p:nvSpPr>
        <p:spPr>
          <a:xfrm>
            <a:off x="4578914" y="4146040"/>
            <a:ext cx="4295088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Reconocer los objetivos del proceso.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1" name="Google Shape;161;p42"/>
          <p:cNvGrpSpPr/>
          <p:nvPr/>
        </p:nvGrpSpPr>
        <p:grpSpPr>
          <a:xfrm>
            <a:off x="3895220" y="4756760"/>
            <a:ext cx="375438" cy="393517"/>
            <a:chOff x="8933845" y="6059861"/>
            <a:chExt cx="376200" cy="419208"/>
          </a:xfrm>
        </p:grpSpPr>
        <p:sp>
          <p:nvSpPr>
            <p:cNvPr id="162" name="Google Shape;162;p42"/>
            <p:cNvSpPr/>
            <p:nvPr/>
          </p:nvSpPr>
          <p:spPr>
            <a:xfrm>
              <a:off x="8933845" y="6093269"/>
              <a:ext cx="376200" cy="385800"/>
            </a:xfrm>
            <a:prstGeom prst="roundRect">
              <a:avLst>
                <a:gd fmla="val 16667" name="adj"/>
              </a:avLst>
            </a:prstGeom>
            <a:solidFill>
              <a:srgbClr val="ED6B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42"/>
            <p:cNvSpPr txBox="1"/>
            <p:nvPr/>
          </p:nvSpPr>
          <p:spPr>
            <a:xfrm>
              <a:off x="8943370" y="6059861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1" i="0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4" name="Google Shape;164;p42"/>
          <p:cNvSpPr txBox="1"/>
          <p:nvPr/>
        </p:nvSpPr>
        <p:spPr>
          <a:xfrm>
            <a:off x="375975" y="1771953"/>
            <a:ext cx="49975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INDUCCIÓN </a:t>
            </a:r>
            <a:r>
              <a:rPr b="1" i="0" lang="en-US" sz="20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DEL PERSONAL</a:t>
            </a:r>
            <a:endParaRPr b="1" i="0" sz="20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42"/>
          <p:cNvSpPr txBox="1"/>
          <p:nvPr/>
        </p:nvSpPr>
        <p:spPr>
          <a:xfrm>
            <a:off x="4063852" y="1184197"/>
            <a:ext cx="466492" cy="5210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5000" u="none" cap="none" strike="noStrike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b="0" i="0" sz="5000" u="none" cap="none" strike="noStrike">
              <a:solidFill>
                <a:srgbClr val="FFB3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383" y="2382979"/>
            <a:ext cx="2950556" cy="4313787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42"/>
          <p:cNvSpPr txBox="1"/>
          <p:nvPr/>
        </p:nvSpPr>
        <p:spPr>
          <a:xfrm>
            <a:off x="375975" y="1373700"/>
            <a:ext cx="4107535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MENÚ DE LA ACTIVIDAD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42"/>
          <p:cNvSpPr txBox="1"/>
          <p:nvPr/>
        </p:nvSpPr>
        <p:spPr>
          <a:xfrm>
            <a:off x="4578913" y="4723881"/>
            <a:ext cx="4358051" cy="584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Reconocer los principales contenidos de un programa de inducción.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42"/>
          <p:cNvSpPr txBox="1"/>
          <p:nvPr/>
        </p:nvSpPr>
        <p:spPr>
          <a:xfrm>
            <a:off x="4578914" y="5505563"/>
            <a:ext cx="4358050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Reconocer las etapas de un proceso de inducción.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0" name="Google Shape;170;p42"/>
          <p:cNvGrpSpPr/>
          <p:nvPr/>
        </p:nvGrpSpPr>
        <p:grpSpPr>
          <a:xfrm>
            <a:off x="3895220" y="4100519"/>
            <a:ext cx="375438" cy="393517"/>
            <a:chOff x="8933845" y="6059861"/>
            <a:chExt cx="376200" cy="419208"/>
          </a:xfrm>
        </p:grpSpPr>
        <p:sp>
          <p:nvSpPr>
            <p:cNvPr id="171" name="Google Shape;171;p42"/>
            <p:cNvSpPr/>
            <p:nvPr/>
          </p:nvSpPr>
          <p:spPr>
            <a:xfrm>
              <a:off x="8933845" y="6093269"/>
              <a:ext cx="376200" cy="385800"/>
            </a:xfrm>
            <a:prstGeom prst="roundRect">
              <a:avLst>
                <a:gd fmla="val 16667" name="adj"/>
              </a:avLst>
            </a:prstGeom>
            <a:solidFill>
              <a:srgbClr val="ED6B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42"/>
            <p:cNvSpPr txBox="1"/>
            <p:nvPr/>
          </p:nvSpPr>
          <p:spPr>
            <a:xfrm>
              <a:off x="8943370" y="6059861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1" i="0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3" name="Google Shape;173;p42"/>
          <p:cNvGrpSpPr/>
          <p:nvPr/>
        </p:nvGrpSpPr>
        <p:grpSpPr>
          <a:xfrm>
            <a:off x="3895220" y="5444372"/>
            <a:ext cx="375438" cy="362157"/>
            <a:chOff x="8933845" y="6093269"/>
            <a:chExt cx="376200" cy="385800"/>
          </a:xfrm>
        </p:grpSpPr>
        <p:sp>
          <p:nvSpPr>
            <p:cNvPr id="174" name="Google Shape;174;p42"/>
            <p:cNvSpPr/>
            <p:nvPr/>
          </p:nvSpPr>
          <p:spPr>
            <a:xfrm>
              <a:off x="8933845" y="6093269"/>
              <a:ext cx="376200" cy="385800"/>
            </a:xfrm>
            <a:prstGeom prst="roundRect">
              <a:avLst>
                <a:gd fmla="val 16667" name="adj"/>
              </a:avLst>
            </a:prstGeom>
            <a:solidFill>
              <a:srgbClr val="ED6B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42"/>
            <p:cNvSpPr txBox="1"/>
            <p:nvPr/>
          </p:nvSpPr>
          <p:spPr>
            <a:xfrm>
              <a:off x="8943370" y="6093269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b="1" i="0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DEFINICIONES DE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INDUCCIÓN LABORAL</a:t>
            </a:r>
            <a:endParaRPr b="0" i="0" sz="31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6"/>
          <p:cNvSpPr txBox="1"/>
          <p:nvPr/>
        </p:nvSpPr>
        <p:spPr>
          <a:xfrm>
            <a:off x="604816" y="2280553"/>
            <a:ext cx="4945140" cy="23472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</a:t>
            </a: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Sánchez Barriga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inducción laboral es definida como “el proceso con el que se incorpora un nuevo trabajador a su puesto de trabajo” 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</a:t>
            </a: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Sikula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“es una etapa del proceso de selección que se inicia  con la contratación del trabajador cuyo propósito es adaptar al empleado lo más rápido posible a su nuevo ambiente de trabajo, compañeros, obligaciones, derechos y políticas de la empresa, etc.”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RRHH-37.png" id="182" name="Google Shape;18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2856" y="2493105"/>
            <a:ext cx="2034120" cy="46098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RHH-41.png" id="183" name="Google Shape;18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13380" y="2436298"/>
            <a:ext cx="2606883" cy="4903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3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TIPOS DE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INDUCCIÓN LABORAL</a:t>
            </a:r>
            <a:endParaRPr b="0" i="0" sz="31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43"/>
          <p:cNvSpPr txBox="1"/>
          <p:nvPr/>
        </p:nvSpPr>
        <p:spPr>
          <a:xfrm>
            <a:off x="604816" y="2280553"/>
            <a:ext cx="4945140" cy="1332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Inducción General: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aquella que está orientada a entregar aspectos generales de la empresa.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Inducción Específica: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aquella orientada a considerar aspectos específicos del cargo o área donde se van a realizar las funciones específicas del nuevo colaborador. 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RRHH-41.png" id="190" name="Google Shape;190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21151" y="2934967"/>
            <a:ext cx="5142333" cy="39761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Personalizado 17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C00000"/>
      </a:hlink>
      <a:folHlink>
        <a:srgbClr val="C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Toledo</dc:creator>
</cp:coreProperties>
</file>