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77" r:id="rId3"/>
    <p:sldId id="282" r:id="rId4"/>
    <p:sldId id="278" r:id="rId5"/>
    <p:sldId id="312" r:id="rId6"/>
    <p:sldId id="313" r:id="rId7"/>
    <p:sldId id="260" r:id="rId8"/>
    <p:sldId id="261" r:id="rId9"/>
    <p:sldId id="316" r:id="rId10"/>
    <p:sldId id="318" r:id="rId11"/>
    <p:sldId id="324" r:id="rId12"/>
    <p:sldId id="325" r:id="rId13"/>
    <p:sldId id="326" r:id="rId14"/>
    <p:sldId id="273" r:id="rId15"/>
    <p:sldId id="327" r:id="rId16"/>
    <p:sldId id="314" r:id="rId17"/>
    <p:sldId id="301" r:id="rId18"/>
    <p:sldId id="275" r:id="rId19"/>
    <p:sldId id="276" r:id="rId20"/>
  </p:sldIdLst>
  <p:sldSz cx="9720263" cy="7559675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06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  <p:ext uri="http://customooxmlschemas.google.com/">
      <go:slidesCustomData xmlns:go="http://customooxmlschemas.google.com/" xmlns:p15="http://schemas.microsoft.com/office/powerpoint/2012/main" xmlns="" roundtripDataSignature="AMtx7mgdpmz/hhui4CnszWcIjF0/xYqBtw==" r:id="rId29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aniella Toledo" initials="" lastIdx="2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6B00"/>
    <a:srgbClr val="A93501"/>
    <a:srgbClr val="F7E3D1"/>
    <a:srgbClr val="FFB375"/>
    <a:srgbClr val="FECC00"/>
    <a:srgbClr val="B99F2F"/>
    <a:srgbClr val="C64033"/>
    <a:srgbClr val="AA4E02"/>
    <a:srgbClr val="F9EBDE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51" autoAdjust="0"/>
    <p:restoredTop sz="94668"/>
  </p:normalViewPr>
  <p:slideViewPr>
    <p:cSldViewPr snapToGrid="0">
      <p:cViewPr varScale="1">
        <p:scale>
          <a:sx n="58" d="100"/>
          <a:sy n="58" d="100"/>
        </p:scale>
        <p:origin x="1770" y="78"/>
      </p:cViewPr>
      <p:guideLst>
        <p:guide orient="horz" pos="2381"/>
        <p:guide pos="306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4" d="100"/>
          <a:sy n="94" d="100"/>
        </p:scale>
        <p:origin x="360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224953" y="685800"/>
            <a:ext cx="44088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286828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382916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6" name="Google Shape;38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83335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22432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01860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69450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74317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9987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1300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2988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0920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9267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207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0210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2579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41" y="418596"/>
            <a:ext cx="2897433" cy="680400"/>
          </a:xfrm>
          <a:prstGeom prst="rect">
            <a:avLst/>
          </a:prstGeom>
        </p:spPr>
      </p:pic>
      <p:sp>
        <p:nvSpPr>
          <p:cNvPr id="19" name="Google Shape;9;p23"/>
          <p:cNvSpPr/>
          <p:nvPr userDrawn="1"/>
        </p:nvSpPr>
        <p:spPr>
          <a:xfrm>
            <a:off x="242856" y="1756550"/>
            <a:ext cx="9346500" cy="5675922"/>
          </a:xfrm>
          <a:prstGeom prst="round1Rect">
            <a:avLst>
              <a:gd name="adj" fmla="val 15350"/>
            </a:avLst>
          </a:prstGeom>
          <a:solidFill>
            <a:srgbClr val="F7E3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Google Shape;12;p23"/>
          <p:cNvPicPr preferRelativeResize="0">
            <a:picLocks noChangeAspect="1"/>
          </p:cNvPicPr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8521706" y="6387272"/>
            <a:ext cx="830659" cy="75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3"/>
          <p:cNvSpPr/>
          <p:nvPr/>
        </p:nvSpPr>
        <p:spPr>
          <a:xfrm>
            <a:off x="436350" y="6464001"/>
            <a:ext cx="7891862" cy="680474"/>
          </a:xfrm>
          <a:prstGeom prst="roundRect">
            <a:avLst>
              <a:gd name="adj" fmla="val 19335"/>
            </a:avLst>
          </a:prstGeom>
          <a:solidFill>
            <a:srgbClr val="FFB37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baseline="-25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Imagen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41" y="6462797"/>
            <a:ext cx="690482" cy="68047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365" y="1222172"/>
            <a:ext cx="1080000" cy="2418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365" y="418596"/>
            <a:ext cx="1080000" cy="66477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;p23"/>
          <p:cNvSpPr/>
          <p:nvPr userDrawn="1"/>
        </p:nvSpPr>
        <p:spPr>
          <a:xfrm>
            <a:off x="242856" y="1756550"/>
            <a:ext cx="9346500" cy="5675922"/>
          </a:xfrm>
          <a:prstGeom prst="round1Rect">
            <a:avLst>
              <a:gd name="adj" fmla="val 15350"/>
            </a:avLst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41" y="418596"/>
            <a:ext cx="2897433" cy="6804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365" y="1222172"/>
            <a:ext cx="1080000" cy="24187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365" y="418596"/>
            <a:ext cx="1080000" cy="66477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5"/>
          <p:cNvSpPr/>
          <p:nvPr/>
        </p:nvSpPr>
        <p:spPr>
          <a:xfrm rot="10800000" flipH="1">
            <a:off x="180975" y="832250"/>
            <a:ext cx="9358200" cy="12369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5"/>
          <p:cNvSpPr/>
          <p:nvPr/>
        </p:nvSpPr>
        <p:spPr>
          <a:xfrm>
            <a:off x="180900" y="180900"/>
            <a:ext cx="7911000" cy="6510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ED6B00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5"/>
          <p:cNvSpPr/>
          <p:nvPr/>
        </p:nvSpPr>
        <p:spPr>
          <a:xfrm>
            <a:off x="8091900" y="779400"/>
            <a:ext cx="662100" cy="52500"/>
          </a:xfrm>
          <a:prstGeom prst="rect">
            <a:avLst/>
          </a:prstGeom>
          <a:solidFill>
            <a:srgbClr val="0F69B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5"/>
          <p:cNvSpPr/>
          <p:nvPr/>
        </p:nvSpPr>
        <p:spPr>
          <a:xfrm>
            <a:off x="8754000" y="779400"/>
            <a:ext cx="785400" cy="52500"/>
          </a:xfrm>
          <a:prstGeom prst="rect">
            <a:avLst/>
          </a:prstGeom>
          <a:solidFill>
            <a:srgbClr val="EB3C4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92;p3"/>
          <p:cNvSpPr txBox="1"/>
          <p:nvPr userDrawn="1"/>
        </p:nvSpPr>
        <p:spPr>
          <a:xfrm>
            <a:off x="8443618" y="271143"/>
            <a:ext cx="11667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6|</a:t>
            </a:r>
            <a:r>
              <a:rPr lang="en-US" sz="1600" b="0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600" b="0" i="0" u="none" strike="noStrike" cap="none" dirty="0">
              <a:solidFill>
                <a:srgbClr val="ED6B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93;p3"/>
          <p:cNvSpPr txBox="1"/>
          <p:nvPr userDrawn="1"/>
        </p:nvSpPr>
        <p:spPr>
          <a:xfrm>
            <a:off x="442650" y="350325"/>
            <a:ext cx="74418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MÓDULO</a:t>
            </a:r>
            <a:r>
              <a:rPr lang="en-US" sz="1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14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Seguridad</a:t>
            </a:r>
            <a:r>
              <a:rPr lang="en-US" sz="1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bodegas</a:t>
            </a:r>
            <a:endParaRPr sz="14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97;p3"/>
          <p:cNvSpPr txBox="1"/>
          <p:nvPr userDrawn="1"/>
        </p:nvSpPr>
        <p:spPr>
          <a:xfrm>
            <a:off x="375975" y="6881800"/>
            <a:ext cx="67866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1100" b="0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LOGÍSTICA 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| 4°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Medio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Presentación</a:t>
            </a:r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343;p14"/>
          <p:cNvSpPr txBox="1"/>
          <p:nvPr userDrawn="1"/>
        </p:nvSpPr>
        <p:spPr>
          <a:xfrm>
            <a:off x="180900" y="6881800"/>
            <a:ext cx="527945" cy="264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F8D837FA-7D10-4FEB-9DD5-99DA87700FA3}" type="slidenum">
              <a:rPr lang="en-US" sz="11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6"/>
          <p:cNvSpPr/>
          <p:nvPr/>
        </p:nvSpPr>
        <p:spPr>
          <a:xfrm rot="10800000" flipH="1">
            <a:off x="181650" y="822025"/>
            <a:ext cx="9356700" cy="6531300"/>
          </a:xfrm>
          <a:prstGeom prst="round1Rect">
            <a:avLst>
              <a:gd name="adj" fmla="val 15350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6"/>
          <p:cNvSpPr/>
          <p:nvPr/>
        </p:nvSpPr>
        <p:spPr>
          <a:xfrm>
            <a:off x="180900" y="180900"/>
            <a:ext cx="7911000" cy="6510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ED6B00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6"/>
          <p:cNvSpPr/>
          <p:nvPr/>
        </p:nvSpPr>
        <p:spPr>
          <a:xfrm>
            <a:off x="8091900" y="779400"/>
            <a:ext cx="662100" cy="52500"/>
          </a:xfrm>
          <a:prstGeom prst="rect">
            <a:avLst/>
          </a:prstGeom>
          <a:solidFill>
            <a:srgbClr val="0F69B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6"/>
          <p:cNvSpPr/>
          <p:nvPr/>
        </p:nvSpPr>
        <p:spPr>
          <a:xfrm>
            <a:off x="8754000" y="779400"/>
            <a:ext cx="785400" cy="52500"/>
          </a:xfrm>
          <a:prstGeom prst="rect">
            <a:avLst/>
          </a:prstGeom>
          <a:solidFill>
            <a:srgbClr val="EB3C4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93;p3"/>
          <p:cNvSpPr txBox="1"/>
          <p:nvPr userDrawn="1"/>
        </p:nvSpPr>
        <p:spPr>
          <a:xfrm>
            <a:off x="442650" y="350325"/>
            <a:ext cx="74418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MÓDULO</a:t>
            </a:r>
            <a:r>
              <a:rPr lang="en-US" sz="1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14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Seguridad</a:t>
            </a:r>
            <a:r>
              <a:rPr lang="en-US" sz="1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bodegas</a:t>
            </a:r>
            <a:endParaRPr sz="14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92;p3"/>
          <p:cNvSpPr txBox="1"/>
          <p:nvPr userDrawn="1"/>
        </p:nvSpPr>
        <p:spPr>
          <a:xfrm>
            <a:off x="8443618" y="271143"/>
            <a:ext cx="11667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6|</a:t>
            </a:r>
            <a:r>
              <a:rPr lang="en-US" sz="1600" b="0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600" b="0" i="0" u="none" strike="noStrike" cap="none" dirty="0">
              <a:solidFill>
                <a:srgbClr val="ED6B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343;p14"/>
          <p:cNvSpPr txBox="1"/>
          <p:nvPr userDrawn="1"/>
        </p:nvSpPr>
        <p:spPr>
          <a:xfrm>
            <a:off x="180900" y="6881800"/>
            <a:ext cx="527945" cy="264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F8D837FA-7D10-4FEB-9DD5-99DA87700FA3}" type="slidenum">
              <a:rPr lang="en-US" sz="11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97;p3"/>
          <p:cNvSpPr txBox="1"/>
          <p:nvPr userDrawn="1"/>
        </p:nvSpPr>
        <p:spPr>
          <a:xfrm>
            <a:off x="375975" y="6881800"/>
            <a:ext cx="67866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1100" b="0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LOGÍSTICA 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| 4°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Medio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Presentación</a:t>
            </a:r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7"/>
          <p:cNvSpPr/>
          <p:nvPr/>
        </p:nvSpPr>
        <p:spPr>
          <a:xfrm>
            <a:off x="180900" y="180900"/>
            <a:ext cx="7911000" cy="6510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ED6B00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27"/>
          <p:cNvSpPr/>
          <p:nvPr/>
        </p:nvSpPr>
        <p:spPr>
          <a:xfrm>
            <a:off x="8091900" y="779400"/>
            <a:ext cx="662100" cy="52500"/>
          </a:xfrm>
          <a:prstGeom prst="rect">
            <a:avLst/>
          </a:prstGeom>
          <a:solidFill>
            <a:srgbClr val="0F69B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27"/>
          <p:cNvSpPr/>
          <p:nvPr/>
        </p:nvSpPr>
        <p:spPr>
          <a:xfrm>
            <a:off x="8754000" y="779400"/>
            <a:ext cx="785400" cy="52500"/>
          </a:xfrm>
          <a:prstGeom prst="rect">
            <a:avLst/>
          </a:prstGeom>
          <a:solidFill>
            <a:srgbClr val="EB3C4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93;p3"/>
          <p:cNvSpPr txBox="1"/>
          <p:nvPr userDrawn="1"/>
        </p:nvSpPr>
        <p:spPr>
          <a:xfrm>
            <a:off x="442650" y="350325"/>
            <a:ext cx="74418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MÓDULO</a:t>
            </a:r>
            <a:r>
              <a:rPr lang="en-US" sz="1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14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Seguridad</a:t>
            </a:r>
            <a:r>
              <a:rPr lang="en-US" sz="1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bodegas</a:t>
            </a:r>
            <a:endParaRPr sz="14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92;p3"/>
          <p:cNvSpPr txBox="1"/>
          <p:nvPr userDrawn="1"/>
        </p:nvSpPr>
        <p:spPr>
          <a:xfrm>
            <a:off x="8443618" y="271143"/>
            <a:ext cx="11667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6|</a:t>
            </a:r>
            <a:r>
              <a:rPr lang="en-US" sz="1600" b="0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600" b="0" i="0" u="none" strike="noStrike" cap="none" dirty="0">
              <a:solidFill>
                <a:srgbClr val="ED6B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343;p14"/>
          <p:cNvSpPr txBox="1"/>
          <p:nvPr userDrawn="1"/>
        </p:nvSpPr>
        <p:spPr>
          <a:xfrm>
            <a:off x="180900" y="6881800"/>
            <a:ext cx="527945" cy="264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F8D837FA-7D10-4FEB-9DD5-99DA87700FA3}" type="slidenum">
              <a:rPr lang="en-US" sz="11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97;p3"/>
          <p:cNvSpPr txBox="1"/>
          <p:nvPr userDrawn="1"/>
        </p:nvSpPr>
        <p:spPr>
          <a:xfrm>
            <a:off x="375975" y="6881800"/>
            <a:ext cx="67866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1100" b="0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LOGÍSTICA 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| 4°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Medio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Presentación</a:t>
            </a:r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8"/>
          <p:cNvSpPr/>
          <p:nvPr/>
        </p:nvSpPr>
        <p:spPr>
          <a:xfrm rot="10800000" flipH="1">
            <a:off x="181650" y="822025"/>
            <a:ext cx="9356700" cy="6531300"/>
          </a:xfrm>
          <a:prstGeom prst="round1Rect">
            <a:avLst>
              <a:gd name="adj" fmla="val 15350"/>
            </a:avLst>
          </a:prstGeom>
          <a:solidFill>
            <a:srgbClr val="F7E3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28"/>
          <p:cNvSpPr/>
          <p:nvPr/>
        </p:nvSpPr>
        <p:spPr>
          <a:xfrm>
            <a:off x="180900" y="180900"/>
            <a:ext cx="7911000" cy="6510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ED6B00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8"/>
          <p:cNvSpPr/>
          <p:nvPr/>
        </p:nvSpPr>
        <p:spPr>
          <a:xfrm>
            <a:off x="8091900" y="779400"/>
            <a:ext cx="662100" cy="52500"/>
          </a:xfrm>
          <a:prstGeom prst="rect">
            <a:avLst/>
          </a:prstGeom>
          <a:solidFill>
            <a:srgbClr val="0F69B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28"/>
          <p:cNvSpPr/>
          <p:nvPr/>
        </p:nvSpPr>
        <p:spPr>
          <a:xfrm>
            <a:off x="8754000" y="779400"/>
            <a:ext cx="785400" cy="52500"/>
          </a:xfrm>
          <a:prstGeom prst="rect">
            <a:avLst/>
          </a:prstGeom>
          <a:solidFill>
            <a:srgbClr val="EB3C4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93;p3"/>
          <p:cNvSpPr txBox="1"/>
          <p:nvPr userDrawn="1"/>
        </p:nvSpPr>
        <p:spPr>
          <a:xfrm>
            <a:off x="442650" y="350325"/>
            <a:ext cx="74418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MÓDULO</a:t>
            </a:r>
            <a:r>
              <a:rPr lang="en-US" sz="1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14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Seguridad</a:t>
            </a:r>
            <a:r>
              <a:rPr lang="en-US" sz="1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bodegas</a:t>
            </a:r>
            <a:endParaRPr sz="14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92;p3"/>
          <p:cNvSpPr txBox="1"/>
          <p:nvPr userDrawn="1"/>
        </p:nvSpPr>
        <p:spPr>
          <a:xfrm>
            <a:off x="8443618" y="271143"/>
            <a:ext cx="11667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6|</a:t>
            </a:r>
            <a:r>
              <a:rPr lang="en-US" sz="1600" b="0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600" b="0" i="0" u="none" strike="noStrike" cap="none" dirty="0">
              <a:solidFill>
                <a:srgbClr val="ED6B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343;p14"/>
          <p:cNvSpPr txBox="1"/>
          <p:nvPr userDrawn="1"/>
        </p:nvSpPr>
        <p:spPr>
          <a:xfrm>
            <a:off x="180900" y="6881800"/>
            <a:ext cx="527945" cy="264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F8D837FA-7D10-4FEB-9DD5-99DA87700FA3}" type="slidenum">
              <a:rPr lang="en-US" sz="11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97;p3"/>
          <p:cNvSpPr txBox="1"/>
          <p:nvPr userDrawn="1"/>
        </p:nvSpPr>
        <p:spPr>
          <a:xfrm>
            <a:off x="375975" y="6881800"/>
            <a:ext cx="67866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1100" b="0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LOGÍSTICA 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| 4°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Medio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Presentación</a:t>
            </a:r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 2">
    <p:bg>
      <p:bgPr>
        <a:solidFill>
          <a:schemeClr val="lt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0"/>
          <p:cNvSpPr/>
          <p:nvPr/>
        </p:nvSpPr>
        <p:spPr>
          <a:xfrm rot="10800000" flipH="1">
            <a:off x="181650" y="822025"/>
            <a:ext cx="9356700" cy="6531300"/>
          </a:xfrm>
          <a:prstGeom prst="round1Rect">
            <a:avLst>
              <a:gd name="adj" fmla="val 15350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30"/>
          <p:cNvSpPr/>
          <p:nvPr/>
        </p:nvSpPr>
        <p:spPr>
          <a:xfrm>
            <a:off x="8091900" y="779400"/>
            <a:ext cx="662100" cy="52500"/>
          </a:xfrm>
          <a:prstGeom prst="rect">
            <a:avLst/>
          </a:prstGeom>
          <a:solidFill>
            <a:srgbClr val="0F69B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30"/>
          <p:cNvSpPr/>
          <p:nvPr/>
        </p:nvSpPr>
        <p:spPr>
          <a:xfrm>
            <a:off x="8754000" y="779400"/>
            <a:ext cx="785400" cy="52500"/>
          </a:xfrm>
          <a:prstGeom prst="rect">
            <a:avLst/>
          </a:prstGeom>
          <a:solidFill>
            <a:srgbClr val="EB3C4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31;p6"/>
          <p:cNvSpPr/>
          <p:nvPr userDrawn="1"/>
        </p:nvSpPr>
        <p:spPr>
          <a:xfrm>
            <a:off x="181651" y="180900"/>
            <a:ext cx="7909200" cy="651000"/>
          </a:xfrm>
          <a:prstGeom prst="round2SameRect">
            <a:avLst>
              <a:gd name="adj1" fmla="val 16667"/>
              <a:gd name="adj2" fmla="val 0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343;p14"/>
          <p:cNvSpPr txBox="1"/>
          <p:nvPr userDrawn="1"/>
        </p:nvSpPr>
        <p:spPr>
          <a:xfrm>
            <a:off x="180900" y="6881800"/>
            <a:ext cx="527945" cy="264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F8D837FA-7D10-4FEB-9DD5-99DA87700FA3}" type="slidenum">
              <a:rPr lang="en-US" sz="11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92;p3"/>
          <p:cNvSpPr txBox="1"/>
          <p:nvPr userDrawn="1"/>
        </p:nvSpPr>
        <p:spPr>
          <a:xfrm>
            <a:off x="8170652" y="288449"/>
            <a:ext cx="11667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¡</a:t>
            </a:r>
            <a:r>
              <a:rPr lang="en-US" b="1" i="0" u="none" strike="noStrike" cap="none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Atención</a:t>
            </a:r>
            <a:r>
              <a:rPr lang="en-US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97;p3"/>
          <p:cNvSpPr txBox="1"/>
          <p:nvPr userDrawn="1"/>
        </p:nvSpPr>
        <p:spPr>
          <a:xfrm>
            <a:off x="375975" y="6881800"/>
            <a:ext cx="67866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1100" b="0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LOGÍSTICA 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| 4°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Medio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Presentación</a:t>
            </a:r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0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3" Type="http://schemas.openxmlformats.org/officeDocument/2006/relationships/image" Target="../media/image33.png"/><Relationship Id="rId7" Type="http://schemas.openxmlformats.org/officeDocument/2006/relationships/image" Target="../media/image37.sv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OvMTiRdridE&amp;feature=youtu.be" TargetMode="External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"/>
          <p:cNvSpPr txBox="1"/>
          <p:nvPr/>
        </p:nvSpPr>
        <p:spPr>
          <a:xfrm>
            <a:off x="1176619" y="6648293"/>
            <a:ext cx="7012134" cy="31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1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 </a:t>
            </a:r>
            <a:r>
              <a:rPr lang="en-US" sz="11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estos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documentos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se </a:t>
            </a:r>
            <a:r>
              <a:rPr lang="en-US" sz="11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utilizarán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1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manera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inclusiva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términos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como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el </a:t>
            </a:r>
            <a:r>
              <a:rPr lang="en-US" sz="11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estudiante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el </a:t>
            </a:r>
            <a:r>
              <a:rPr lang="en-US" sz="11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docente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el </a:t>
            </a:r>
            <a:r>
              <a:rPr lang="en-US" sz="11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compañero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u </a:t>
            </a:r>
            <a:r>
              <a:rPr lang="en-US" sz="11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otras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palabras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equivalentes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11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sus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respectivos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plurales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1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decir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con </a:t>
            </a:r>
            <a:r>
              <a:rPr lang="en-US" sz="11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ellas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se </a:t>
            </a:r>
            <a:r>
              <a:rPr lang="en-US" sz="11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hace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referencia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tanto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 hombres </a:t>
            </a:r>
            <a:r>
              <a:rPr lang="en-US" sz="11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como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sz="11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mujeres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1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1"/>
          <p:cNvSpPr txBox="1"/>
          <p:nvPr/>
        </p:nvSpPr>
        <p:spPr>
          <a:xfrm>
            <a:off x="374950" y="2144650"/>
            <a:ext cx="1444325" cy="178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MÓDULO 4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5;p23"/>
          <p:cNvSpPr txBox="1"/>
          <p:nvPr/>
        </p:nvSpPr>
        <p:spPr>
          <a:xfrm>
            <a:off x="1139100" y="834800"/>
            <a:ext cx="41568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LOGÍSTICA </a:t>
            </a:r>
            <a:r>
              <a:rPr lang="en-US" sz="1200" b="0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| NIVEL 4° MEDIO</a:t>
            </a:r>
            <a:endParaRPr sz="1200" b="0" i="0" u="none" strike="noStrike" cap="none" dirty="0">
              <a:solidFill>
                <a:srgbClr val="ED6B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61;p13"/>
          <p:cNvSpPr txBox="1">
            <a:spLocks/>
          </p:cNvSpPr>
          <p:nvPr/>
        </p:nvSpPr>
        <p:spPr>
          <a:xfrm>
            <a:off x="365425" y="2093514"/>
            <a:ext cx="2963563" cy="1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chemeClr val="dk1"/>
              </a:buClr>
              <a:buSzPts val="1100"/>
            </a:pPr>
            <a:r>
              <a:rPr lang="es-AR" sz="3600" b="1" dirty="0">
                <a:solidFill>
                  <a:srgbClr val="ED6B00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SEGURIDAD EN BODEGAS</a:t>
            </a:r>
            <a:endParaRPr lang="x-none" sz="3600" b="1" dirty="0">
              <a:solidFill>
                <a:srgbClr val="ED6B00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CAE4515-6852-45A5-81A1-B7DC8A422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303" y="2887000"/>
            <a:ext cx="6393283" cy="33477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74;p6">
            <a:extLst>
              <a:ext uri="{FF2B5EF4-FFF2-40B4-BE49-F238E27FC236}">
                <a16:creationId xmlns:a16="http://schemas.microsoft.com/office/drawing/2014/main" id="{6DD75A55-8713-47A9-B216-3D6A1420C6C7}"/>
              </a:ext>
            </a:extLst>
          </p:cNvPr>
          <p:cNvSpPr txBox="1"/>
          <p:nvPr/>
        </p:nvSpPr>
        <p:spPr>
          <a:xfrm>
            <a:off x="624625" y="1879524"/>
            <a:ext cx="5671400" cy="4708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Aft>
                <a:spcPts val="1200"/>
              </a:spcAft>
            </a:pPr>
            <a:r>
              <a:rPr lang="es-C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Existen dos clasificaciones más reconocidas para las mercancías peligrosas, una es la clasificación ONU o de la Organización de las Naciones Unidas, y la otra es la clasificación IMO o de la Organización Marítima Internacional.</a:t>
            </a:r>
          </a:p>
          <a:p>
            <a:pPr>
              <a:spcAft>
                <a:spcPts val="1200"/>
              </a:spcAft>
            </a:pPr>
            <a:r>
              <a:rPr lang="es-C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Actualmente, en nuestro país, un vehículo de transporte de mercancías peligrosas debe llevar las marcas de identificación del producto de ambas clasificaciones, tanto de la ONU como de IMO.</a:t>
            </a:r>
          </a:p>
          <a:p>
            <a:pPr>
              <a:spcAft>
                <a:spcPts val="1200"/>
              </a:spcAft>
            </a:pPr>
            <a:r>
              <a:rPr lang="es-C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 rótulo de ONU lo podemos identificar porque es rectangular, de color naranja y tiene las letras UN antes del número. El rótulo de IMO lo podemos identificar porque tiene forma de rombo, e indica la clase de mercancía peligrosa que se está transportando.</a:t>
            </a:r>
          </a:p>
          <a:p>
            <a:pPr>
              <a:spcAft>
                <a:spcPts val="1200"/>
              </a:spcAft>
            </a:pPr>
            <a:r>
              <a:rPr lang="es-C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Justamente esta, es la principal diferencia entre ambas clasificaciones:</a:t>
            </a:r>
          </a:p>
          <a:p>
            <a:pPr marL="447675" indent="-2667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CL" sz="1600" b="1" dirty="0">
                <a:solidFill>
                  <a:srgbClr val="ED6B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ONU</a:t>
            </a:r>
            <a:r>
              <a:rPr lang="es-C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clasifica a las mercancías peligrosas una por una.</a:t>
            </a:r>
          </a:p>
          <a:p>
            <a:pPr marL="447675" indent="-2667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CL" sz="1600" b="1" dirty="0">
                <a:solidFill>
                  <a:srgbClr val="ED6B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IMO</a:t>
            </a:r>
            <a:r>
              <a:rPr lang="es-C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clasifica a las mercancías peligrosas en nueve clases.</a:t>
            </a:r>
            <a:endParaRPr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Google Shape;178;p6">
            <a:extLst>
              <a:ext uri="{FF2B5EF4-FFF2-40B4-BE49-F238E27FC236}">
                <a16:creationId xmlns:a16="http://schemas.microsoft.com/office/drawing/2014/main" id="{25EA2C6B-D791-418C-8BCE-DAB20BFBB4F8}"/>
              </a:ext>
            </a:extLst>
          </p:cNvPr>
          <p:cNvSpPr txBox="1"/>
          <p:nvPr/>
        </p:nvSpPr>
        <p:spPr>
          <a:xfrm>
            <a:off x="366450" y="1284579"/>
            <a:ext cx="508104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RÓTULOS </a:t>
            </a:r>
            <a:r>
              <a:rPr lang="en-US" sz="2800" b="0" i="0" u="none" strike="noStrike" cap="none" dirty="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Y MARCAS</a:t>
            </a:r>
            <a:endParaRPr sz="3100" b="0" i="0" u="none" strike="noStrike" cap="none" dirty="0">
              <a:solidFill>
                <a:srgbClr val="A9350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09B0E555-747D-4580-A06B-D852AF03B1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1370" b="29278"/>
          <a:stretch/>
        </p:blipFill>
        <p:spPr>
          <a:xfrm>
            <a:off x="6644425" y="2415559"/>
            <a:ext cx="2561488" cy="3637579"/>
          </a:xfrm>
          <a:custGeom>
            <a:avLst/>
            <a:gdLst>
              <a:gd name="connsiteX0" fmla="*/ 91788 w 2561488"/>
              <a:gd name="connsiteY0" fmla="*/ 0 h 3637579"/>
              <a:gd name="connsiteX1" fmla="*/ 2469700 w 2561488"/>
              <a:gd name="connsiteY1" fmla="*/ 0 h 3637579"/>
              <a:gd name="connsiteX2" fmla="*/ 2504354 w 2561488"/>
              <a:gd name="connsiteY2" fmla="*/ 6996 h 3637579"/>
              <a:gd name="connsiteX3" fmla="*/ 2561488 w 2561488"/>
              <a:gd name="connsiteY3" fmla="*/ 93191 h 3637579"/>
              <a:gd name="connsiteX4" fmla="*/ 2561488 w 2561488"/>
              <a:gd name="connsiteY4" fmla="*/ 3544033 h 3637579"/>
              <a:gd name="connsiteX5" fmla="*/ 2467942 w 2561488"/>
              <a:gd name="connsiteY5" fmla="*/ 3637579 h 3637579"/>
              <a:gd name="connsiteX6" fmla="*/ 93546 w 2561488"/>
              <a:gd name="connsiteY6" fmla="*/ 3637579 h 3637579"/>
              <a:gd name="connsiteX7" fmla="*/ 0 w 2561488"/>
              <a:gd name="connsiteY7" fmla="*/ 3544033 h 3637579"/>
              <a:gd name="connsiteX8" fmla="*/ 0 w 2561488"/>
              <a:gd name="connsiteY8" fmla="*/ 93191 h 3637579"/>
              <a:gd name="connsiteX9" fmla="*/ 57134 w 2561488"/>
              <a:gd name="connsiteY9" fmla="*/ 6996 h 3637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61488" h="3637579">
                <a:moveTo>
                  <a:pt x="91788" y="0"/>
                </a:moveTo>
                <a:lnTo>
                  <a:pt x="2469700" y="0"/>
                </a:lnTo>
                <a:lnTo>
                  <a:pt x="2504354" y="6996"/>
                </a:lnTo>
                <a:cubicBezTo>
                  <a:pt x="2537929" y="21198"/>
                  <a:pt x="2561488" y="54443"/>
                  <a:pt x="2561488" y="93191"/>
                </a:cubicBezTo>
                <a:lnTo>
                  <a:pt x="2561488" y="3544033"/>
                </a:lnTo>
                <a:cubicBezTo>
                  <a:pt x="2561488" y="3595697"/>
                  <a:pt x="2519606" y="3637579"/>
                  <a:pt x="2467942" y="3637579"/>
                </a:cubicBezTo>
                <a:lnTo>
                  <a:pt x="93546" y="3637579"/>
                </a:lnTo>
                <a:cubicBezTo>
                  <a:pt x="41882" y="3637579"/>
                  <a:pt x="0" y="3595697"/>
                  <a:pt x="0" y="3544033"/>
                </a:cubicBezTo>
                <a:lnTo>
                  <a:pt x="0" y="93191"/>
                </a:lnTo>
                <a:cubicBezTo>
                  <a:pt x="0" y="54443"/>
                  <a:pt x="23559" y="21198"/>
                  <a:pt x="57134" y="6996"/>
                </a:cubicBezTo>
                <a:close/>
              </a:path>
            </a:pathLst>
          </a:custGeom>
          <a:ln w="19050">
            <a:solidFill>
              <a:srgbClr val="ED6B00"/>
            </a:solidFill>
          </a:ln>
        </p:spPr>
      </p:pic>
      <p:sp>
        <p:nvSpPr>
          <p:cNvPr id="2" name="Rectángulo 1"/>
          <p:cNvSpPr/>
          <p:nvPr/>
        </p:nvSpPr>
        <p:spPr>
          <a:xfrm>
            <a:off x="7700302" y="4912055"/>
            <a:ext cx="416035" cy="12407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5913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74;p6">
            <a:extLst>
              <a:ext uri="{FF2B5EF4-FFF2-40B4-BE49-F238E27FC236}">
                <a16:creationId xmlns:a16="http://schemas.microsoft.com/office/drawing/2014/main" id="{6DD75A55-8713-47A9-B216-3D6A1420C6C7}"/>
              </a:ext>
            </a:extLst>
          </p:cNvPr>
          <p:cNvSpPr txBox="1"/>
          <p:nvPr/>
        </p:nvSpPr>
        <p:spPr>
          <a:xfrm>
            <a:off x="574618" y="1969763"/>
            <a:ext cx="56714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Aft>
                <a:spcPts val="1200"/>
              </a:spcAft>
            </a:pPr>
            <a:r>
              <a:rPr lang="es-C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Organización Marítima Internacional (IMO) establece una clasificación de nueve clases de mercancías peligrosas:</a:t>
            </a:r>
            <a:endParaRPr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Google Shape;178;p6">
            <a:extLst>
              <a:ext uri="{FF2B5EF4-FFF2-40B4-BE49-F238E27FC236}">
                <a16:creationId xmlns:a16="http://schemas.microsoft.com/office/drawing/2014/main" id="{25EA2C6B-D791-418C-8BCE-DAB20BFBB4F8}"/>
              </a:ext>
            </a:extLst>
          </p:cNvPr>
          <p:cNvSpPr txBox="1"/>
          <p:nvPr/>
        </p:nvSpPr>
        <p:spPr>
          <a:xfrm>
            <a:off x="366450" y="1284579"/>
            <a:ext cx="508104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CLASIFICACIÓN IMO </a:t>
            </a:r>
            <a:r>
              <a:rPr lang="en-US" sz="2800" b="0" i="0" u="none" strike="noStrike" cap="none" dirty="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MERCANCÍAS PELIGROSAS</a:t>
            </a:r>
            <a:endParaRPr sz="3100" b="0" i="0" u="none" strike="noStrike" cap="none" dirty="0">
              <a:solidFill>
                <a:srgbClr val="A9350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73;p6">
            <a:extLst>
              <a:ext uri="{FF2B5EF4-FFF2-40B4-BE49-F238E27FC236}">
                <a16:creationId xmlns:a16="http://schemas.microsoft.com/office/drawing/2014/main" id="{E0BD780B-904A-4E28-AC79-2F7B7FB11A0C}"/>
              </a:ext>
            </a:extLst>
          </p:cNvPr>
          <p:cNvSpPr/>
          <p:nvPr/>
        </p:nvSpPr>
        <p:spPr>
          <a:xfrm>
            <a:off x="683702" y="2740323"/>
            <a:ext cx="4636012" cy="3062004"/>
          </a:xfrm>
          <a:prstGeom prst="roundRect">
            <a:avLst>
              <a:gd name="adj" fmla="val 10161"/>
            </a:avLst>
          </a:prstGeom>
          <a:solidFill>
            <a:srgbClr val="F7E3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indent="-285750">
              <a:lnSpc>
                <a:spcPts val="17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174;p6">
            <a:extLst>
              <a:ext uri="{FF2B5EF4-FFF2-40B4-BE49-F238E27FC236}">
                <a16:creationId xmlns:a16="http://schemas.microsoft.com/office/drawing/2014/main" id="{591B7347-DC11-4289-985A-A13C2D9FF4EF}"/>
              </a:ext>
            </a:extLst>
          </p:cNvPr>
          <p:cNvSpPr txBox="1"/>
          <p:nvPr/>
        </p:nvSpPr>
        <p:spPr>
          <a:xfrm>
            <a:off x="1024676" y="2956369"/>
            <a:ext cx="4061676" cy="27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80975" indent="-1809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CL" b="1" dirty="0">
                <a:solidFill>
                  <a:srgbClr val="ED6B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Clase 1: </a:t>
            </a:r>
            <a:r>
              <a:rPr lang="es-C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Explosivos</a:t>
            </a:r>
          </a:p>
          <a:p>
            <a:pPr marL="180975" indent="-1809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CL" b="1" dirty="0">
                <a:solidFill>
                  <a:srgbClr val="ED6B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Clase 2: </a:t>
            </a:r>
            <a:r>
              <a:rPr lang="es-C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Gases No Inflamables</a:t>
            </a:r>
          </a:p>
          <a:p>
            <a:pPr marL="180975" indent="-1809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CL" b="1" dirty="0">
                <a:solidFill>
                  <a:srgbClr val="ED6B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Clase 3: </a:t>
            </a:r>
            <a:r>
              <a:rPr lang="es-C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Líquidos Inflamables</a:t>
            </a:r>
          </a:p>
          <a:p>
            <a:pPr marL="180975" indent="-1809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CL" b="1" dirty="0">
                <a:solidFill>
                  <a:srgbClr val="ED6B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Clase 4: </a:t>
            </a:r>
            <a:r>
              <a:rPr lang="es-C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Sólidos Inflamables</a:t>
            </a:r>
          </a:p>
          <a:p>
            <a:pPr marL="180975" indent="-1809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CL" b="1" dirty="0">
                <a:solidFill>
                  <a:srgbClr val="ED6B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Clase 5: </a:t>
            </a:r>
            <a:r>
              <a:rPr lang="es-C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Comburentes y Peróxidos Orgánicos</a:t>
            </a:r>
          </a:p>
          <a:p>
            <a:pPr marL="180975" indent="-1809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CL" b="1" dirty="0">
                <a:solidFill>
                  <a:srgbClr val="ED6B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Clase 6: </a:t>
            </a:r>
            <a:r>
              <a:rPr lang="es-C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Tóxicos</a:t>
            </a:r>
          </a:p>
          <a:p>
            <a:pPr marL="180975" indent="-1809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CL" b="1" dirty="0">
                <a:solidFill>
                  <a:srgbClr val="ED6B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Clase 7: </a:t>
            </a:r>
            <a:r>
              <a:rPr lang="es-C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 Radioactivo</a:t>
            </a:r>
          </a:p>
          <a:p>
            <a:pPr marL="180975" indent="-1809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CL" b="1" dirty="0">
                <a:solidFill>
                  <a:srgbClr val="ED6B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Clase 8: </a:t>
            </a:r>
            <a:r>
              <a:rPr lang="es-C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Corrosivos</a:t>
            </a:r>
          </a:p>
          <a:p>
            <a:pPr marL="180975" indent="-1809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CL" b="1" dirty="0">
                <a:solidFill>
                  <a:srgbClr val="ED6B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Clase 9: </a:t>
            </a:r>
            <a:r>
              <a:rPr lang="es-C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Misceláneos</a:t>
            </a:r>
          </a:p>
        </p:txBody>
      </p:sp>
      <p:sp>
        <p:nvSpPr>
          <p:cNvPr id="7" name="Google Shape;174;p6">
            <a:extLst>
              <a:ext uri="{FF2B5EF4-FFF2-40B4-BE49-F238E27FC236}">
                <a16:creationId xmlns:a16="http://schemas.microsoft.com/office/drawing/2014/main" id="{11720518-7419-46C6-BBF5-E8188EFE20AD}"/>
              </a:ext>
            </a:extLst>
          </p:cNvPr>
          <p:cNvSpPr txBox="1"/>
          <p:nvPr/>
        </p:nvSpPr>
        <p:spPr>
          <a:xfrm>
            <a:off x="574618" y="5980258"/>
            <a:ext cx="56714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Aft>
                <a:spcPts val="1200"/>
              </a:spcAft>
            </a:pPr>
            <a:r>
              <a:rPr lang="es-C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Cada una de estas clases tiene su respectiva señalética, con su código y nomenclatura, además de un color o diseño específico.</a:t>
            </a:r>
            <a:endParaRPr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AC22B14-B758-42B3-93E3-479CE627D7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2522" r="10782"/>
          <a:stretch/>
        </p:blipFill>
        <p:spPr>
          <a:xfrm>
            <a:off x="5660688" y="3097329"/>
            <a:ext cx="3475287" cy="226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061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1CE2BEE2-4605-41C9-A4C9-7FB829FD350E}"/>
              </a:ext>
            </a:extLst>
          </p:cNvPr>
          <p:cNvSpPr/>
          <p:nvPr/>
        </p:nvSpPr>
        <p:spPr>
          <a:xfrm>
            <a:off x="6585716" y="2943226"/>
            <a:ext cx="2430520" cy="2838450"/>
          </a:xfrm>
          <a:prstGeom prst="roundRect">
            <a:avLst>
              <a:gd name="adj" fmla="val 5302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76200" sx="101000" sy="101000" algn="ctr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Google Shape;174;p6">
            <a:extLst>
              <a:ext uri="{FF2B5EF4-FFF2-40B4-BE49-F238E27FC236}">
                <a16:creationId xmlns:a16="http://schemas.microsoft.com/office/drawing/2014/main" id="{6DD75A55-8713-47A9-B216-3D6A1420C6C7}"/>
              </a:ext>
            </a:extLst>
          </p:cNvPr>
          <p:cNvSpPr txBox="1"/>
          <p:nvPr/>
        </p:nvSpPr>
        <p:spPr>
          <a:xfrm>
            <a:off x="574618" y="2550788"/>
            <a:ext cx="5554720" cy="3754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Aft>
                <a:spcPts val="1200"/>
              </a:spcAft>
            </a:pPr>
            <a:r>
              <a:rPr lang="es-C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clasificación ONU de Mercancías Peligrosas establece un código de 4 dígitos a través del cual se identifica a cada una de las mercancías.</a:t>
            </a:r>
          </a:p>
          <a:p>
            <a:pPr>
              <a:spcAft>
                <a:spcPts val="1200"/>
              </a:spcAft>
            </a:pPr>
            <a:r>
              <a:rPr lang="es-C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Esta clasificación es mucho más completa que la referente a IMO, puesto que identifica una a una cada una de las mercancías, estableciendo las características propias de cada una y por ende, cuáles deben ser los procedimientos y protocolos para prevenir situaciones de emergencia, así como para reaccionar ante contingencias que se generen con estos productos.</a:t>
            </a:r>
          </a:p>
          <a:p>
            <a:pPr>
              <a:spcAft>
                <a:spcPts val="1200"/>
              </a:spcAft>
            </a:pPr>
            <a:r>
              <a:rPr lang="es-C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Chile, como mencionamos anteriormente, este listado de ONU se encuentra validado por la NCh382, la cual utiliza el mismo listado y lo adapta a la legislación chilena.</a:t>
            </a:r>
            <a:endParaRPr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Google Shape;178;p6">
            <a:extLst>
              <a:ext uri="{FF2B5EF4-FFF2-40B4-BE49-F238E27FC236}">
                <a16:creationId xmlns:a16="http://schemas.microsoft.com/office/drawing/2014/main" id="{25EA2C6B-D791-418C-8BCE-DAB20BFBB4F8}"/>
              </a:ext>
            </a:extLst>
          </p:cNvPr>
          <p:cNvSpPr txBox="1"/>
          <p:nvPr/>
        </p:nvSpPr>
        <p:spPr>
          <a:xfrm>
            <a:off x="366450" y="1375067"/>
            <a:ext cx="508104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CLASIFICACIÓN ONU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MERCANCÍAS PELIGROSAS</a:t>
            </a:r>
            <a:endParaRPr sz="3100" b="0" i="0" u="none" strike="noStrike" cap="none" dirty="0">
              <a:solidFill>
                <a:srgbClr val="A9350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63912C20-9681-4211-9B12-8248DADF7CA5}"/>
              </a:ext>
            </a:extLst>
          </p:cNvPr>
          <p:cNvGrpSpPr/>
          <p:nvPr/>
        </p:nvGrpSpPr>
        <p:grpSpPr>
          <a:xfrm>
            <a:off x="7015164" y="3726680"/>
            <a:ext cx="1571624" cy="1192982"/>
            <a:chOff x="7081839" y="3512367"/>
            <a:chExt cx="1571624" cy="1192982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0E51E62F-A13B-45B6-8A10-FC28C39F3552}"/>
                </a:ext>
              </a:extLst>
            </p:cNvPr>
            <p:cNvSpPr/>
            <p:nvPr/>
          </p:nvSpPr>
          <p:spPr>
            <a:xfrm>
              <a:off x="7081839" y="3512367"/>
              <a:ext cx="1571624" cy="59649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L" sz="3200" b="1" dirty="0">
                  <a:solidFill>
                    <a:schemeClr val="tx1"/>
                  </a:solidFill>
                </a:rPr>
                <a:t>33</a:t>
              </a:r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BC7C805B-0314-4DA8-B51B-80BFDEAD7B9B}"/>
                </a:ext>
              </a:extLst>
            </p:cNvPr>
            <p:cNvSpPr/>
            <p:nvPr/>
          </p:nvSpPr>
          <p:spPr>
            <a:xfrm>
              <a:off x="7081839" y="4108858"/>
              <a:ext cx="1571624" cy="59649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L" sz="3200" b="1" dirty="0">
                  <a:solidFill>
                    <a:schemeClr val="tx1"/>
                  </a:solidFill>
                </a:rPr>
                <a:t>1088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8625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n 28">
            <a:extLst>
              <a:ext uri="{FF2B5EF4-FFF2-40B4-BE49-F238E27FC236}">
                <a16:creationId xmlns:a16="http://schemas.microsoft.com/office/drawing/2014/main" id="{E56984A5-8B0E-4A33-8DCA-A1B2F7342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960660" y="6713069"/>
            <a:ext cx="1002418" cy="336374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CFE42D86-EE3E-488F-8DBE-CC6F28DCB4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2377" y="3548220"/>
            <a:ext cx="1501099" cy="3627831"/>
          </a:xfrm>
          <a:prstGeom prst="rect">
            <a:avLst/>
          </a:prstGeom>
        </p:spPr>
      </p:pic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1CE2BEE2-4605-41C9-A4C9-7FB829FD350E}"/>
              </a:ext>
            </a:extLst>
          </p:cNvPr>
          <p:cNvSpPr/>
          <p:nvPr/>
        </p:nvSpPr>
        <p:spPr>
          <a:xfrm>
            <a:off x="579587" y="3636215"/>
            <a:ext cx="7389745" cy="2838450"/>
          </a:xfrm>
          <a:prstGeom prst="roundRect">
            <a:avLst>
              <a:gd name="adj" fmla="val 5302"/>
            </a:avLst>
          </a:prstGeom>
          <a:solidFill>
            <a:schemeClr val="bg1"/>
          </a:solidFill>
          <a:ln>
            <a:solidFill>
              <a:srgbClr val="ED6B00"/>
            </a:solidFill>
          </a:ln>
          <a:effectLst>
            <a:outerShdw blurRad="76200" sx="101000" sy="101000" algn="ctr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Google Shape;174;p6">
            <a:extLst>
              <a:ext uri="{FF2B5EF4-FFF2-40B4-BE49-F238E27FC236}">
                <a16:creationId xmlns:a16="http://schemas.microsoft.com/office/drawing/2014/main" id="{6DD75A55-8713-47A9-B216-3D6A1420C6C7}"/>
              </a:ext>
            </a:extLst>
          </p:cNvPr>
          <p:cNvSpPr txBox="1"/>
          <p:nvPr/>
        </p:nvSpPr>
        <p:spPr>
          <a:xfrm>
            <a:off x="579587" y="2015306"/>
            <a:ext cx="5554720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Aft>
                <a:spcPts val="1200"/>
              </a:spcAft>
            </a:pPr>
            <a:r>
              <a:rPr lang="es-C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NCh2190 es la norma que identifica el marcado, rotulado y etiquetado de los productos peligrosos en nuestro país, estableciendo incluso con respecto al tamaño de las pictografías, el tipo de letra que se debe utilizar y cuáles son los colores que representan a cada clase de mercancía peligrosa.</a:t>
            </a:r>
            <a:endParaRPr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Google Shape;178;p6">
            <a:extLst>
              <a:ext uri="{FF2B5EF4-FFF2-40B4-BE49-F238E27FC236}">
                <a16:creationId xmlns:a16="http://schemas.microsoft.com/office/drawing/2014/main" id="{25EA2C6B-D791-418C-8BCE-DAB20BFBB4F8}"/>
              </a:ext>
            </a:extLst>
          </p:cNvPr>
          <p:cNvSpPr txBox="1"/>
          <p:nvPr/>
        </p:nvSpPr>
        <p:spPr>
          <a:xfrm>
            <a:off x="366449" y="1330341"/>
            <a:ext cx="5606967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LA NORMA CHILENA </a:t>
            </a:r>
            <a:r>
              <a:rPr lang="en-US" sz="2800" b="0" i="0" u="none" strike="noStrike" cap="none" dirty="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NCH2190</a:t>
            </a:r>
            <a:endParaRPr sz="3100" b="0" i="0" u="none" strike="noStrike" cap="none" dirty="0">
              <a:solidFill>
                <a:srgbClr val="A9350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FD5B6B06-BD44-4756-A918-09D9C5812FB5}"/>
              </a:ext>
            </a:extLst>
          </p:cNvPr>
          <p:cNvGrpSpPr/>
          <p:nvPr/>
        </p:nvGrpSpPr>
        <p:grpSpPr>
          <a:xfrm>
            <a:off x="1133720" y="3861521"/>
            <a:ext cx="6281479" cy="2367813"/>
            <a:chOff x="1635612" y="3861521"/>
            <a:chExt cx="6281479" cy="2367813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32441849-5F6C-4A30-86D5-EF8403EDD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35612" y="4235413"/>
              <a:ext cx="4561435" cy="1993921"/>
            </a:xfrm>
            <a:prstGeom prst="rect">
              <a:avLst/>
            </a:prstGeom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EB753C1E-B8E0-43C9-93A0-329B8C0E3EFB}"/>
                </a:ext>
              </a:extLst>
            </p:cNvPr>
            <p:cNvSpPr txBox="1"/>
            <p:nvPr/>
          </p:nvSpPr>
          <p:spPr>
            <a:xfrm>
              <a:off x="1803172" y="3861521"/>
              <a:ext cx="11929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L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Soda cáustica</a:t>
              </a: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80CCD2D7-D77F-49D5-BB32-BEAA2467DF0E}"/>
                </a:ext>
              </a:extLst>
            </p:cNvPr>
            <p:cNvSpPr txBox="1"/>
            <p:nvPr/>
          </p:nvSpPr>
          <p:spPr>
            <a:xfrm>
              <a:off x="3270960" y="3861521"/>
              <a:ext cx="12907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L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Sodio metálico</a:t>
              </a: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89BCDB1F-10F0-48B3-92AA-D1C671BE9A65}"/>
                </a:ext>
              </a:extLst>
            </p:cNvPr>
            <p:cNvSpPr txBox="1"/>
            <p:nvPr/>
          </p:nvSpPr>
          <p:spPr>
            <a:xfrm>
              <a:off x="4693109" y="3861521"/>
              <a:ext cx="15039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L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Dióxido de plomo</a:t>
              </a: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828F39B7-2895-48A9-8EC4-93CB4A24F3C7}"/>
                </a:ext>
              </a:extLst>
            </p:cNvPr>
            <p:cNvSpPr txBox="1"/>
            <p:nvPr/>
          </p:nvSpPr>
          <p:spPr>
            <a:xfrm>
              <a:off x="7009470" y="3864984"/>
              <a:ext cx="7954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b="1" dirty="0">
                  <a:solidFill>
                    <a:srgbClr val="ED6B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Nombre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89178904-6D05-46E1-8600-8249AF49D368}"/>
                </a:ext>
              </a:extLst>
            </p:cNvPr>
            <p:cNvSpPr txBox="1"/>
            <p:nvPr/>
          </p:nvSpPr>
          <p:spPr>
            <a:xfrm>
              <a:off x="7009470" y="4789154"/>
              <a:ext cx="9076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b="1" dirty="0">
                  <a:solidFill>
                    <a:srgbClr val="ED6B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Distintivo</a:t>
              </a: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D7A7BC79-B98D-4463-B4F2-44723341ABDC}"/>
                </a:ext>
              </a:extLst>
            </p:cNvPr>
            <p:cNvSpPr txBox="1"/>
            <p:nvPr/>
          </p:nvSpPr>
          <p:spPr>
            <a:xfrm>
              <a:off x="7009470" y="5763189"/>
              <a:ext cx="6511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b="1" dirty="0" err="1">
                  <a:solidFill>
                    <a:srgbClr val="ED6B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N°</a:t>
              </a:r>
              <a:r>
                <a:rPr lang="es-CL" b="1" dirty="0">
                  <a:solidFill>
                    <a:srgbClr val="ED6B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NU</a:t>
              </a:r>
            </a:p>
          </p:txBody>
        </p:sp>
        <p:cxnSp>
          <p:nvCxnSpPr>
            <p:cNvPr id="18" name="Conector recto de flecha 17">
              <a:extLst>
                <a:ext uri="{FF2B5EF4-FFF2-40B4-BE49-F238E27FC236}">
                  <a16:creationId xmlns:a16="http://schemas.microsoft.com/office/drawing/2014/main" id="{0BACF2DB-22F3-4E2C-A109-FC001B3D8544}"/>
                </a:ext>
              </a:extLst>
            </p:cNvPr>
            <p:cNvCxnSpPr/>
            <p:nvPr/>
          </p:nvCxnSpPr>
          <p:spPr>
            <a:xfrm>
              <a:off x="6524718" y="4030317"/>
              <a:ext cx="376181" cy="0"/>
            </a:xfrm>
            <a:prstGeom prst="straightConnector1">
              <a:avLst/>
            </a:prstGeom>
            <a:ln w="28575">
              <a:solidFill>
                <a:srgbClr val="A9350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cto de flecha 18">
              <a:extLst>
                <a:ext uri="{FF2B5EF4-FFF2-40B4-BE49-F238E27FC236}">
                  <a16:creationId xmlns:a16="http://schemas.microsoft.com/office/drawing/2014/main" id="{CA9575F9-6A52-4B4A-A78D-C2568F490E90}"/>
                </a:ext>
              </a:extLst>
            </p:cNvPr>
            <p:cNvCxnSpPr/>
            <p:nvPr/>
          </p:nvCxnSpPr>
          <p:spPr>
            <a:xfrm>
              <a:off x="6524718" y="4964595"/>
              <a:ext cx="376181" cy="0"/>
            </a:xfrm>
            <a:prstGeom prst="straightConnector1">
              <a:avLst/>
            </a:prstGeom>
            <a:ln w="28575">
              <a:solidFill>
                <a:srgbClr val="A9350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de flecha 19">
              <a:extLst>
                <a:ext uri="{FF2B5EF4-FFF2-40B4-BE49-F238E27FC236}">
                  <a16:creationId xmlns:a16="http://schemas.microsoft.com/office/drawing/2014/main" id="{D5FA3587-6446-4766-9EA6-8EC3A694F168}"/>
                </a:ext>
              </a:extLst>
            </p:cNvPr>
            <p:cNvCxnSpPr/>
            <p:nvPr/>
          </p:nvCxnSpPr>
          <p:spPr>
            <a:xfrm>
              <a:off x="6524718" y="5938630"/>
              <a:ext cx="376181" cy="0"/>
            </a:xfrm>
            <a:prstGeom prst="straightConnector1">
              <a:avLst/>
            </a:prstGeom>
            <a:ln w="28575">
              <a:solidFill>
                <a:srgbClr val="A9350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Imagen 26">
            <a:extLst>
              <a:ext uri="{FF2B5EF4-FFF2-40B4-BE49-F238E27FC236}">
                <a16:creationId xmlns:a16="http://schemas.microsoft.com/office/drawing/2014/main" id="{B9418F81-7C05-4079-922C-C2A48558DB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2377" y="3548220"/>
            <a:ext cx="207583" cy="13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294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" name="Google Shape;389;p18"/>
          <p:cNvGrpSpPr/>
          <p:nvPr/>
        </p:nvGrpSpPr>
        <p:grpSpPr>
          <a:xfrm>
            <a:off x="2035277" y="2908672"/>
            <a:ext cx="6999671" cy="2922608"/>
            <a:chOff x="4461133" y="3096882"/>
            <a:chExt cx="4657800" cy="1652842"/>
          </a:xfrm>
        </p:grpSpPr>
        <p:sp>
          <p:nvSpPr>
            <p:cNvPr id="390" name="Google Shape;390;p18"/>
            <p:cNvSpPr/>
            <p:nvPr/>
          </p:nvSpPr>
          <p:spPr>
            <a:xfrm>
              <a:off x="4461133" y="3096882"/>
              <a:ext cx="4657800" cy="1652842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8"/>
            <p:cNvSpPr txBox="1"/>
            <p:nvPr/>
          </p:nvSpPr>
          <p:spPr>
            <a:xfrm>
              <a:off x="5331311" y="3668391"/>
              <a:ext cx="3434912" cy="438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2000" dirty="0">
                  <a:solidFill>
                    <a:srgbClr val="A93501"/>
                  </a:solidFill>
                  <a:latin typeface="Calibri"/>
                  <a:ea typeface="Calibri"/>
                  <a:cs typeface="Calibri"/>
                  <a:sym typeface="Calibri"/>
                </a:rPr>
                <a:t>SUSTANCIAS </a:t>
              </a:r>
              <a:r>
                <a:rPr lang="es-CL" sz="2000" b="1" i="0" u="none" strike="noStrike" cap="none" dirty="0">
                  <a:solidFill>
                    <a:srgbClr val="ED6B00"/>
                  </a:solidFill>
                  <a:latin typeface="Calibri"/>
                  <a:ea typeface="Calibri"/>
                  <a:cs typeface="Calibri"/>
                  <a:sym typeface="Calibri"/>
                </a:rPr>
                <a:t>PELIGROSAS</a:t>
              </a:r>
              <a:endParaRPr lang="es-CL" dirty="0">
                <a:solidFill>
                  <a:srgbClr val="ED6B00"/>
                </a:solidFill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es-CL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600" dirty="0">
                  <a:latin typeface="Calibri"/>
                  <a:ea typeface="Calibri"/>
                  <a:cs typeface="Calibri"/>
                  <a:sym typeface="Calibri"/>
                </a:rPr>
                <a:t>Ahora realizaremos una actividad. Para ello, te invitamos a descargar la </a:t>
              </a:r>
              <a:r>
                <a:rPr lang="es-CL" sz="1600" b="1" dirty="0">
                  <a:solidFill>
                    <a:srgbClr val="ED6B00"/>
                  </a:solidFill>
                  <a:latin typeface="Calibri"/>
                  <a:ea typeface="Calibri"/>
                  <a:cs typeface="Calibri"/>
                  <a:sym typeface="Calibri"/>
                </a:rPr>
                <a:t>“Actividad 6 Cuánto Aprendimos” </a:t>
              </a:r>
              <a:r>
                <a:rPr lang="es-CL" sz="1600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y seguir las instrucciones.</a:t>
              </a:r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600" b="1" i="0" u="none" strike="noStrike" cap="none" dirty="0">
                  <a:solidFill>
                    <a:srgbClr val="ED6B00"/>
                  </a:solidFill>
                  <a:latin typeface="Calibri"/>
                  <a:ea typeface="Calibri"/>
                  <a:cs typeface="Calibri"/>
                  <a:sym typeface="Calibri"/>
                </a:rPr>
                <a:t>¡Atentos!</a:t>
              </a:r>
            </a:p>
          </p:txBody>
        </p:sp>
      </p:grpSp>
      <p:sp>
        <p:nvSpPr>
          <p:cNvPr id="10" name="Google Shape;158;p5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¿CUÁNTO APRENDIMOS?</a:t>
            </a:r>
            <a:endParaRPr sz="3100" b="1" i="0" u="none" strike="noStrike" cap="none" dirty="0">
              <a:solidFill>
                <a:srgbClr val="ED6B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59;p5"/>
          <p:cNvSpPr txBox="1"/>
          <p:nvPr/>
        </p:nvSpPr>
        <p:spPr>
          <a:xfrm>
            <a:off x="366450" y="1229932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Calibri"/>
                <a:cs typeface="Calibri"/>
                <a:sym typeface="Calibri"/>
              </a:rPr>
              <a:t>REVISEMOS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42" y="2715213"/>
            <a:ext cx="2812026" cy="318257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23" y="5063613"/>
            <a:ext cx="1705019" cy="127224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444" y="5389023"/>
            <a:ext cx="1651873" cy="884514"/>
          </a:xfrm>
          <a:prstGeom prst="rect">
            <a:avLst/>
          </a:prstGeom>
        </p:spPr>
      </p:pic>
      <p:sp>
        <p:nvSpPr>
          <p:cNvPr id="13" name="Google Shape;168;p5"/>
          <p:cNvSpPr txBox="1"/>
          <p:nvPr/>
        </p:nvSpPr>
        <p:spPr>
          <a:xfrm>
            <a:off x="4125175" y="1184197"/>
            <a:ext cx="466492" cy="52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5000" b="0" i="0" u="none" strike="noStrike" cap="none" dirty="0">
                <a:solidFill>
                  <a:srgbClr val="FFB375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5000" b="0" i="0" u="none" strike="noStrike" cap="none" dirty="0">
              <a:solidFill>
                <a:srgbClr val="FFB37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74;p6">
            <a:extLst>
              <a:ext uri="{FF2B5EF4-FFF2-40B4-BE49-F238E27FC236}">
                <a16:creationId xmlns:a16="http://schemas.microsoft.com/office/drawing/2014/main" id="{6DD75A55-8713-47A9-B216-3D6A1420C6C7}"/>
              </a:ext>
            </a:extLst>
          </p:cNvPr>
          <p:cNvSpPr txBox="1"/>
          <p:nvPr/>
        </p:nvSpPr>
        <p:spPr>
          <a:xfrm>
            <a:off x="569692" y="2461094"/>
            <a:ext cx="4971374" cy="4001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Aft>
                <a:spcPts val="1200"/>
              </a:spcAft>
            </a:pPr>
            <a:r>
              <a:rPr lang="es-CL" sz="1600" dirty="0">
                <a:latin typeface="Calibri" panose="020F0502020204030204" pitchFamily="34" charset="0"/>
                <a:cs typeface="Calibri" panose="020F0502020204030204" pitchFamily="34" charset="0"/>
              </a:rPr>
              <a:t>Este documento es crítico para el transporte de mercancías peligrosas y una copia identificadora de él o los productos peligrosos transportados debe ser entregado al inicio de cada viaje, incluyendo la capacitación al personal involucrado en la operación.</a:t>
            </a:r>
          </a:p>
          <a:p>
            <a:pPr>
              <a:spcAft>
                <a:spcPts val="1200"/>
              </a:spcAft>
            </a:pPr>
            <a:r>
              <a:rPr lang="es-CL" sz="1600" dirty="0">
                <a:latin typeface="Calibri" panose="020F0502020204030204" pitchFamily="34" charset="0"/>
                <a:cs typeface="Calibri" panose="020F0502020204030204" pitchFamily="34" charset="0"/>
              </a:rPr>
              <a:t>Este documento establece la identificación del producto, quién es el entregador del mismo, así como también toda la información con respecto a los diferentes riesgos que representa el producto y cómo debe ser atacado cada uno de ellos en caso de que se genere un incidente.</a:t>
            </a:r>
          </a:p>
          <a:p>
            <a:pPr>
              <a:spcAft>
                <a:spcPts val="1200"/>
              </a:spcAft>
            </a:pPr>
            <a:r>
              <a:rPr lang="es-CL" sz="1600" dirty="0">
                <a:latin typeface="Calibri" panose="020F0502020204030204" pitchFamily="34" charset="0"/>
                <a:cs typeface="Calibri" panose="020F0502020204030204" pitchFamily="34" charset="0"/>
              </a:rPr>
              <a:t>El responsable de la emisión del documento es la empresa que genera la carga y la entrega al transportista. En él, debe figurar también la información de contacto de emergencia.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Google Shape;178;p6">
            <a:extLst>
              <a:ext uri="{FF2B5EF4-FFF2-40B4-BE49-F238E27FC236}">
                <a16:creationId xmlns:a16="http://schemas.microsoft.com/office/drawing/2014/main" id="{25EA2C6B-D791-418C-8BCE-DAB20BFBB4F8}"/>
              </a:ext>
            </a:extLst>
          </p:cNvPr>
          <p:cNvSpPr txBox="1"/>
          <p:nvPr/>
        </p:nvSpPr>
        <p:spPr>
          <a:xfrm>
            <a:off x="366449" y="1346897"/>
            <a:ext cx="4657989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LA HOJA DE DATOS DE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SEGURIDAD DEL PRODUCTO</a:t>
            </a:r>
            <a:endParaRPr sz="3100" b="0" i="0" u="none" strike="noStrike" cap="none" dirty="0">
              <a:solidFill>
                <a:srgbClr val="A9350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745D216-B6D6-4AA9-ADCD-4B6AB1B5EA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17" t="9427" r="36807" b="20324"/>
          <a:stretch/>
        </p:blipFill>
        <p:spPr>
          <a:xfrm>
            <a:off x="5933662" y="2412528"/>
            <a:ext cx="3086100" cy="3983302"/>
          </a:xfrm>
          <a:custGeom>
            <a:avLst/>
            <a:gdLst>
              <a:gd name="connsiteX0" fmla="*/ 85732 w 3086100"/>
              <a:gd name="connsiteY0" fmla="*/ 0 h 3983302"/>
              <a:gd name="connsiteX1" fmla="*/ 3000368 w 3086100"/>
              <a:gd name="connsiteY1" fmla="*/ 0 h 3983302"/>
              <a:gd name="connsiteX2" fmla="*/ 3086100 w 3086100"/>
              <a:gd name="connsiteY2" fmla="*/ 85732 h 3983302"/>
              <a:gd name="connsiteX3" fmla="*/ 3086100 w 3086100"/>
              <a:gd name="connsiteY3" fmla="*/ 3897570 h 3983302"/>
              <a:gd name="connsiteX4" fmla="*/ 3000368 w 3086100"/>
              <a:gd name="connsiteY4" fmla="*/ 3983302 h 3983302"/>
              <a:gd name="connsiteX5" fmla="*/ 85732 w 3086100"/>
              <a:gd name="connsiteY5" fmla="*/ 3983302 h 3983302"/>
              <a:gd name="connsiteX6" fmla="*/ 0 w 3086100"/>
              <a:gd name="connsiteY6" fmla="*/ 3897570 h 3983302"/>
              <a:gd name="connsiteX7" fmla="*/ 0 w 3086100"/>
              <a:gd name="connsiteY7" fmla="*/ 85732 h 3983302"/>
              <a:gd name="connsiteX8" fmla="*/ 85732 w 3086100"/>
              <a:gd name="connsiteY8" fmla="*/ 0 h 3983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86100" h="3983302">
                <a:moveTo>
                  <a:pt x="85732" y="0"/>
                </a:moveTo>
                <a:lnTo>
                  <a:pt x="3000368" y="0"/>
                </a:lnTo>
                <a:cubicBezTo>
                  <a:pt x="3047716" y="0"/>
                  <a:pt x="3086100" y="38384"/>
                  <a:pt x="3086100" y="85732"/>
                </a:cubicBezTo>
                <a:lnTo>
                  <a:pt x="3086100" y="3897570"/>
                </a:lnTo>
                <a:cubicBezTo>
                  <a:pt x="3086100" y="3944918"/>
                  <a:pt x="3047716" y="3983302"/>
                  <a:pt x="3000368" y="3983302"/>
                </a:cubicBezTo>
                <a:lnTo>
                  <a:pt x="85732" y="3983302"/>
                </a:lnTo>
                <a:cubicBezTo>
                  <a:pt x="38384" y="3983302"/>
                  <a:pt x="0" y="3944918"/>
                  <a:pt x="0" y="3897570"/>
                </a:cubicBezTo>
                <a:lnTo>
                  <a:pt x="0" y="85732"/>
                </a:lnTo>
                <a:cubicBezTo>
                  <a:pt x="0" y="38384"/>
                  <a:pt x="38384" y="0"/>
                  <a:pt x="85732" y="0"/>
                </a:cubicBezTo>
                <a:close/>
              </a:path>
            </a:pathLst>
          </a:custGeom>
          <a:ln w="19050">
            <a:solidFill>
              <a:srgbClr val="ED6B00"/>
            </a:solidFill>
          </a:ln>
        </p:spPr>
      </p:pic>
    </p:spTree>
    <p:extLst>
      <p:ext uri="{BB962C8B-B14F-4D97-AF65-F5344CB8AC3E}">
        <p14:creationId xmlns:p14="http://schemas.microsoft.com/office/powerpoint/2010/main" val="534711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6"/>
          <p:cNvSpPr txBox="1"/>
          <p:nvPr/>
        </p:nvSpPr>
        <p:spPr>
          <a:xfrm>
            <a:off x="452175" y="1298732"/>
            <a:ext cx="7250651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PROCEDIMIENTOS DE </a:t>
            </a:r>
            <a:r>
              <a:rPr lang="en-US" sz="2800" b="0" i="0" u="none" strike="noStrike" cap="none" dirty="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EMERGENCIA</a:t>
            </a:r>
            <a:endParaRPr sz="3100" b="0" i="0" u="none" strike="noStrike" cap="none" dirty="0">
              <a:solidFill>
                <a:srgbClr val="A9350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174;p6">
            <a:extLst>
              <a:ext uri="{FF2B5EF4-FFF2-40B4-BE49-F238E27FC236}">
                <a16:creationId xmlns:a16="http://schemas.microsoft.com/office/drawing/2014/main" id="{6FDD2BD4-A550-489A-8BB9-F4B5516A96E4}"/>
              </a:ext>
            </a:extLst>
          </p:cNvPr>
          <p:cNvSpPr txBox="1"/>
          <p:nvPr/>
        </p:nvSpPr>
        <p:spPr>
          <a:xfrm>
            <a:off x="610325" y="2490912"/>
            <a:ext cx="6568823" cy="424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Aft>
                <a:spcPts val="1200"/>
              </a:spcAft>
            </a:pPr>
            <a:r>
              <a:rPr lang="es-CL" sz="1600" dirty="0">
                <a:latin typeface="Calibri" panose="020F0502020204030204" pitchFamily="34" charset="0"/>
                <a:cs typeface="Calibri" panose="020F0502020204030204" pitchFamily="34" charset="0"/>
              </a:rPr>
              <a:t>Sin embargo, y después de revisar todas estas señaléticas y documentos, es bueno preguntarnos cuál es su función o en efecto, para qué existen. La respuesta es bien simple, todos estos documentos colaboran con una reacción óptima ante cualquier emergencia que suceda con alguno de estos productos.</a:t>
            </a:r>
          </a:p>
          <a:p>
            <a:pPr>
              <a:spcAft>
                <a:spcPts val="1200"/>
              </a:spcAft>
            </a:pPr>
            <a:r>
              <a:rPr lang="es-CL" sz="1600" dirty="0">
                <a:latin typeface="Calibri" panose="020F0502020204030204" pitchFamily="34" charset="0"/>
                <a:cs typeface="Calibri" panose="020F0502020204030204" pitchFamily="34" charset="0"/>
              </a:rPr>
              <a:t>En el caso del etiquetado, marcado y rotulado tanto de IMO como de ONU, es poder entregar a bomberos o cualquier otra entidad de emergencia la información rápida y clara de cuál es la clase y el producto específico que se está transportando o almacenando. En el caso del rombo del peligro, es también para entregar información rápida del nivel de riesgo que tiene el producto y cómo se debe atacar.</a:t>
            </a:r>
          </a:p>
          <a:p>
            <a:pPr>
              <a:spcAft>
                <a:spcPts val="1200"/>
              </a:spcAft>
            </a:pPr>
            <a:r>
              <a:rPr lang="es-CL" sz="1600" dirty="0">
                <a:latin typeface="Calibri" panose="020F0502020204030204" pitchFamily="34" charset="0"/>
                <a:cs typeface="Calibri" panose="020F0502020204030204" pitchFamily="34" charset="0"/>
              </a:rPr>
              <a:t>En el caso específico de la Hoja de datos de seguridad del producto, permite a personas comunes y corrientes entender rápidamente cuáles son algunos procedimientos sencillos e iniciales que pueden ayudar, incluso con una intoxicación o con un derrame de producto.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2A11895-BAB1-467C-BBA0-67F1839EA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272055" y="4617596"/>
            <a:ext cx="2366039" cy="294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0115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401;p19">
            <a:extLst>
              <a:ext uri="{FF2B5EF4-FFF2-40B4-BE49-F238E27FC236}">
                <a16:creationId xmlns:a16="http://schemas.microsoft.com/office/drawing/2014/main" id="{0FDFF3A5-524B-4776-BB06-40A50213C84C}"/>
              </a:ext>
            </a:extLst>
          </p:cNvPr>
          <p:cNvSpPr txBox="1"/>
          <p:nvPr/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ANTES DE COMENZAR </a:t>
            </a:r>
            <a:r>
              <a:rPr lang="en-US" b="1" dirty="0">
                <a:latin typeface="Calibri"/>
                <a:ea typeface="Calibri"/>
                <a:cs typeface="Calibri"/>
                <a:sym typeface="Calibri"/>
              </a:rPr>
              <a:t>A TRABAJAR</a:t>
            </a:r>
            <a:endParaRPr sz="14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402;p19">
            <a:extLst>
              <a:ext uri="{FF2B5EF4-FFF2-40B4-BE49-F238E27FC236}">
                <a16:creationId xmlns:a16="http://schemas.microsoft.com/office/drawing/2014/main" id="{15D4EC58-B3F7-41C2-A798-937873DA8B83}"/>
              </a:ext>
            </a:extLst>
          </p:cNvPr>
          <p:cNvSpPr txBox="1"/>
          <p:nvPr/>
        </p:nvSpPr>
        <p:spPr>
          <a:xfrm>
            <a:off x="375977" y="1392244"/>
            <a:ext cx="7017881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i="0" u="none" strike="noStrike" cap="none" dirty="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TOMA LAS SIGUIENTES </a:t>
            </a:r>
            <a:r>
              <a:rPr lang="en-US" sz="2800" b="1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PRECAUCIONES</a:t>
            </a:r>
            <a:endParaRPr sz="3100" b="1" i="0" u="none" strike="noStrike" cap="none" dirty="0">
              <a:solidFill>
                <a:srgbClr val="ED6B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9" name="Grupo 38">
            <a:extLst>
              <a:ext uri="{FF2B5EF4-FFF2-40B4-BE49-F238E27FC236}">
                <a16:creationId xmlns:a16="http://schemas.microsoft.com/office/drawing/2014/main" id="{124C0653-E5B1-424A-8EB0-B52CB3E079D2}"/>
              </a:ext>
            </a:extLst>
          </p:cNvPr>
          <p:cNvGrpSpPr/>
          <p:nvPr/>
        </p:nvGrpSpPr>
        <p:grpSpPr>
          <a:xfrm>
            <a:off x="-4655" y="4568183"/>
            <a:ext cx="5870763" cy="783005"/>
            <a:chOff x="-4655" y="4354713"/>
            <a:chExt cx="5870763" cy="783005"/>
          </a:xfrm>
        </p:grpSpPr>
        <p:sp>
          <p:nvSpPr>
            <p:cNvPr id="40" name="Google Shape;406;p19">
              <a:extLst>
                <a:ext uri="{FF2B5EF4-FFF2-40B4-BE49-F238E27FC236}">
                  <a16:creationId xmlns:a16="http://schemas.microsoft.com/office/drawing/2014/main" id="{F1192717-47FA-4631-8C1B-328B704FD44E}"/>
                </a:ext>
              </a:extLst>
            </p:cNvPr>
            <p:cNvSpPr txBox="1"/>
            <p:nvPr/>
          </p:nvSpPr>
          <p:spPr>
            <a:xfrm>
              <a:off x="1284454" y="4468470"/>
              <a:ext cx="4581654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/>
              <a:r>
                <a:rPr lang="es-CL" sz="1600" b="1" dirty="0">
                  <a:solidFill>
                    <a:srgbClr val="ED6B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Trabajar en equipo, </a:t>
              </a:r>
              <a:r>
                <a:rPr lang="es-C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cuidando la integridad física y emocional de todos y todas.</a:t>
              </a:r>
              <a:endParaRPr sz="16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41" name="Google Shape;422;p19">
              <a:extLst>
                <a:ext uri="{FF2B5EF4-FFF2-40B4-BE49-F238E27FC236}">
                  <a16:creationId xmlns:a16="http://schemas.microsoft.com/office/drawing/2014/main" id="{B3A1820B-40E4-4F07-B249-508BD9B2F5D2}"/>
                </a:ext>
              </a:extLst>
            </p:cNvPr>
            <p:cNvSpPr/>
            <p:nvPr/>
          </p:nvSpPr>
          <p:spPr>
            <a:xfrm rot="5400000">
              <a:off x="171526" y="4178532"/>
              <a:ext cx="783005" cy="113536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" name="Grupo 41">
            <a:extLst>
              <a:ext uri="{FF2B5EF4-FFF2-40B4-BE49-F238E27FC236}">
                <a16:creationId xmlns:a16="http://schemas.microsoft.com/office/drawing/2014/main" id="{C50ABEDC-347F-4581-9501-C45EE7AA2D3A}"/>
              </a:ext>
            </a:extLst>
          </p:cNvPr>
          <p:cNvGrpSpPr/>
          <p:nvPr/>
        </p:nvGrpSpPr>
        <p:grpSpPr>
          <a:xfrm>
            <a:off x="-4655" y="3697448"/>
            <a:ext cx="6661094" cy="783005"/>
            <a:chOff x="-4655" y="3461842"/>
            <a:chExt cx="6661094" cy="783005"/>
          </a:xfrm>
        </p:grpSpPr>
        <p:sp>
          <p:nvSpPr>
            <p:cNvPr id="43" name="Google Shape;414;p19">
              <a:extLst>
                <a:ext uri="{FF2B5EF4-FFF2-40B4-BE49-F238E27FC236}">
                  <a16:creationId xmlns:a16="http://schemas.microsoft.com/office/drawing/2014/main" id="{F49FF955-C057-477B-A804-AB15F691A12A}"/>
                </a:ext>
              </a:extLst>
            </p:cNvPr>
            <p:cNvSpPr txBox="1"/>
            <p:nvPr/>
          </p:nvSpPr>
          <p:spPr>
            <a:xfrm>
              <a:off x="1284454" y="3556270"/>
              <a:ext cx="5371985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/>
              <a:r>
                <a:rPr lang="es-C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Intentar siempre </a:t>
              </a:r>
              <a:r>
                <a:rPr lang="es-CL" sz="1600" b="1" dirty="0">
                  <a:solidFill>
                    <a:srgbClr val="ED6B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dar lo mejor de ti, </a:t>
              </a:r>
              <a:r>
                <a:rPr lang="es-C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buscando ser eficiente al cumplir los objetivos.</a:t>
              </a:r>
              <a:endParaRPr sz="1600" dirty="0">
                <a:solidFill>
                  <a:srgbClr val="ED6B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4" name="Google Shape;419;p19">
              <a:extLst>
                <a:ext uri="{FF2B5EF4-FFF2-40B4-BE49-F238E27FC236}">
                  <a16:creationId xmlns:a16="http://schemas.microsoft.com/office/drawing/2014/main" id="{8259A03E-CE3C-4D4F-8703-9B61560C7108}"/>
                </a:ext>
              </a:extLst>
            </p:cNvPr>
            <p:cNvSpPr/>
            <p:nvPr/>
          </p:nvSpPr>
          <p:spPr>
            <a:xfrm rot="5400000">
              <a:off x="171526" y="3285661"/>
              <a:ext cx="783005" cy="113536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" name="Grupo 44">
            <a:extLst>
              <a:ext uri="{FF2B5EF4-FFF2-40B4-BE49-F238E27FC236}">
                <a16:creationId xmlns:a16="http://schemas.microsoft.com/office/drawing/2014/main" id="{B32CBD7A-680C-4B88-928B-88B2818EC2CD}"/>
              </a:ext>
            </a:extLst>
          </p:cNvPr>
          <p:cNvGrpSpPr/>
          <p:nvPr/>
        </p:nvGrpSpPr>
        <p:grpSpPr>
          <a:xfrm>
            <a:off x="-4655" y="1955978"/>
            <a:ext cx="9223735" cy="783005"/>
            <a:chOff x="-4655" y="1788831"/>
            <a:chExt cx="9223735" cy="783005"/>
          </a:xfrm>
        </p:grpSpPr>
        <p:sp>
          <p:nvSpPr>
            <p:cNvPr id="46" name="Google Shape;404;p19">
              <a:extLst>
                <a:ext uri="{FF2B5EF4-FFF2-40B4-BE49-F238E27FC236}">
                  <a16:creationId xmlns:a16="http://schemas.microsoft.com/office/drawing/2014/main" id="{6DC9A994-60E0-4B85-A57F-B320CA66CC99}"/>
                </a:ext>
              </a:extLst>
            </p:cNvPr>
            <p:cNvSpPr txBox="1"/>
            <p:nvPr/>
          </p:nvSpPr>
          <p:spPr>
            <a:xfrm>
              <a:off x="1284454" y="2011076"/>
              <a:ext cx="7934626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/>
              <a:r>
                <a:rPr lang="es-C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Usar </a:t>
              </a:r>
              <a:r>
                <a:rPr lang="es-CL" sz="1600" b="1" dirty="0">
                  <a:solidFill>
                    <a:srgbClr val="ED6B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EPP </a:t>
              </a:r>
              <a:r>
                <a:rPr lang="es-C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adecuados cuando corresponda.</a:t>
              </a:r>
              <a:endParaRPr sz="16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47" name="Google Shape;412;p19">
              <a:extLst>
                <a:ext uri="{FF2B5EF4-FFF2-40B4-BE49-F238E27FC236}">
                  <a16:creationId xmlns:a16="http://schemas.microsoft.com/office/drawing/2014/main" id="{D813D707-33AB-4D57-B266-09507F235989}"/>
                </a:ext>
              </a:extLst>
            </p:cNvPr>
            <p:cNvSpPr/>
            <p:nvPr/>
          </p:nvSpPr>
          <p:spPr>
            <a:xfrm rot="5400000">
              <a:off x="171526" y="1612650"/>
              <a:ext cx="783005" cy="113536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" name="Grupo 47">
            <a:extLst>
              <a:ext uri="{FF2B5EF4-FFF2-40B4-BE49-F238E27FC236}">
                <a16:creationId xmlns:a16="http://schemas.microsoft.com/office/drawing/2014/main" id="{3BFFA8D1-5928-498A-A263-ECA3B852E5D0}"/>
              </a:ext>
            </a:extLst>
          </p:cNvPr>
          <p:cNvGrpSpPr/>
          <p:nvPr/>
        </p:nvGrpSpPr>
        <p:grpSpPr>
          <a:xfrm>
            <a:off x="-4655" y="2826713"/>
            <a:ext cx="6103238" cy="783005"/>
            <a:chOff x="-4655" y="2568971"/>
            <a:chExt cx="6103238" cy="783005"/>
          </a:xfrm>
        </p:grpSpPr>
        <p:sp>
          <p:nvSpPr>
            <p:cNvPr id="49" name="Google Shape;405;p19">
              <a:extLst>
                <a:ext uri="{FF2B5EF4-FFF2-40B4-BE49-F238E27FC236}">
                  <a16:creationId xmlns:a16="http://schemas.microsoft.com/office/drawing/2014/main" id="{E6B96914-0763-487B-A2EA-C9DD03B3BCCF}"/>
                </a:ext>
              </a:extLst>
            </p:cNvPr>
            <p:cNvSpPr txBox="1"/>
            <p:nvPr/>
          </p:nvSpPr>
          <p:spPr>
            <a:xfrm>
              <a:off x="1284454" y="2659480"/>
              <a:ext cx="4814129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/>
              <a:r>
                <a:rPr lang="es-CL" sz="1600" b="1" dirty="0">
                  <a:solidFill>
                    <a:srgbClr val="ED6B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Utilizar cuidadosamente </a:t>
              </a:r>
              <a:r>
                <a:rPr lang="es-C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equipos, herramientas y artículos de escritorio.</a:t>
              </a:r>
              <a:endParaRPr sz="16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50" name="Google Shape;416;p19">
              <a:extLst>
                <a:ext uri="{FF2B5EF4-FFF2-40B4-BE49-F238E27FC236}">
                  <a16:creationId xmlns:a16="http://schemas.microsoft.com/office/drawing/2014/main" id="{8671E924-7E7F-4932-BCB3-90966A48A33B}"/>
                </a:ext>
              </a:extLst>
            </p:cNvPr>
            <p:cNvSpPr/>
            <p:nvPr/>
          </p:nvSpPr>
          <p:spPr>
            <a:xfrm rot="5400000">
              <a:off x="171526" y="2392790"/>
              <a:ext cx="783005" cy="113536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" name="Grupo 50">
            <a:extLst>
              <a:ext uri="{FF2B5EF4-FFF2-40B4-BE49-F238E27FC236}">
                <a16:creationId xmlns:a16="http://schemas.microsoft.com/office/drawing/2014/main" id="{3CE4DB6C-A0E1-42D7-AA29-2DAE62A4B7F2}"/>
              </a:ext>
            </a:extLst>
          </p:cNvPr>
          <p:cNvGrpSpPr/>
          <p:nvPr/>
        </p:nvGrpSpPr>
        <p:grpSpPr>
          <a:xfrm>
            <a:off x="-4655" y="5438917"/>
            <a:ext cx="6467449" cy="783005"/>
            <a:chOff x="-4655" y="5100793"/>
            <a:chExt cx="6467449" cy="783005"/>
          </a:xfrm>
        </p:grpSpPr>
        <p:sp>
          <p:nvSpPr>
            <p:cNvPr id="52" name="Google Shape;406;p19">
              <a:extLst>
                <a:ext uri="{FF2B5EF4-FFF2-40B4-BE49-F238E27FC236}">
                  <a16:creationId xmlns:a16="http://schemas.microsoft.com/office/drawing/2014/main" id="{544BFF40-AC2F-424A-8F8A-48F2023CA311}"/>
                </a:ext>
              </a:extLst>
            </p:cNvPr>
            <p:cNvSpPr txBox="1"/>
            <p:nvPr/>
          </p:nvSpPr>
          <p:spPr>
            <a:xfrm>
              <a:off x="1284454" y="5224717"/>
              <a:ext cx="5178340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fontAlgn="base"/>
              <a:r>
                <a:rPr lang="es-C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Al finalizar cada actividad, </a:t>
              </a:r>
              <a:r>
                <a:rPr lang="es-CL" sz="1600" b="1" dirty="0">
                  <a:solidFill>
                    <a:srgbClr val="ED6B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ordenar y limpiar </a:t>
              </a:r>
              <a:r>
                <a:rPr lang="es-C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el área de trabajo, reciclando al máximo los residuos.</a:t>
              </a:r>
            </a:p>
          </p:txBody>
        </p:sp>
        <p:sp>
          <p:nvSpPr>
            <p:cNvPr id="53" name="Google Shape;428;p19">
              <a:extLst>
                <a:ext uri="{FF2B5EF4-FFF2-40B4-BE49-F238E27FC236}">
                  <a16:creationId xmlns:a16="http://schemas.microsoft.com/office/drawing/2014/main" id="{D97D5FB1-716E-46ED-80F7-8046ECAB6087}"/>
                </a:ext>
              </a:extLst>
            </p:cNvPr>
            <p:cNvSpPr/>
            <p:nvPr/>
          </p:nvSpPr>
          <p:spPr>
            <a:xfrm rot="5400000">
              <a:off x="171526" y="4924612"/>
              <a:ext cx="783005" cy="113536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4" name="Imagen 53">
            <a:extLst>
              <a:ext uri="{FF2B5EF4-FFF2-40B4-BE49-F238E27FC236}">
                <a16:creationId xmlns:a16="http://schemas.microsoft.com/office/drawing/2014/main" id="{B72BB98E-6C02-4744-AD70-98F06903F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333" y="1565094"/>
            <a:ext cx="3816532" cy="6006178"/>
          </a:xfrm>
          <a:prstGeom prst="rect">
            <a:avLst/>
          </a:prstGeom>
        </p:spPr>
      </p:pic>
      <p:pic>
        <p:nvPicPr>
          <p:cNvPr id="55" name="Gráfico 54">
            <a:extLst>
              <a:ext uri="{FF2B5EF4-FFF2-40B4-BE49-F238E27FC236}">
                <a16:creationId xmlns:a16="http://schemas.microsoft.com/office/drawing/2014/main" id="{B901623C-DC93-4DC3-BE1C-7CBA481A4F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6039" y="2952090"/>
            <a:ext cx="522086" cy="522086"/>
          </a:xfrm>
          <a:prstGeom prst="rect">
            <a:avLst/>
          </a:prstGeom>
        </p:spPr>
      </p:pic>
      <p:pic>
        <p:nvPicPr>
          <p:cNvPr id="80" name="Gráfico 79">
            <a:extLst>
              <a:ext uri="{FF2B5EF4-FFF2-40B4-BE49-F238E27FC236}">
                <a16:creationId xmlns:a16="http://schemas.microsoft.com/office/drawing/2014/main" id="{02965E70-4FFB-4105-984A-0DE24E9DA9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5941" y="2130681"/>
            <a:ext cx="502282" cy="502282"/>
          </a:xfrm>
          <a:prstGeom prst="rect">
            <a:avLst/>
          </a:prstGeom>
        </p:spPr>
      </p:pic>
      <p:pic>
        <p:nvPicPr>
          <p:cNvPr id="81" name="Gráfico 80">
            <a:extLst>
              <a:ext uri="{FF2B5EF4-FFF2-40B4-BE49-F238E27FC236}">
                <a16:creationId xmlns:a16="http://schemas.microsoft.com/office/drawing/2014/main" id="{D4B8BC83-3F23-465A-89DA-D33117CE97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3358" y="5579402"/>
            <a:ext cx="507448" cy="507448"/>
          </a:xfrm>
          <a:prstGeom prst="rect">
            <a:avLst/>
          </a:prstGeom>
        </p:spPr>
      </p:pic>
      <p:pic>
        <p:nvPicPr>
          <p:cNvPr id="82" name="Gráfico 81">
            <a:extLst>
              <a:ext uri="{FF2B5EF4-FFF2-40B4-BE49-F238E27FC236}">
                <a16:creationId xmlns:a16="http://schemas.microsoft.com/office/drawing/2014/main" id="{62D65AA8-E411-410A-9A02-568E0F7757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63597" y="4705564"/>
            <a:ext cx="486970" cy="486970"/>
          </a:xfrm>
          <a:prstGeom prst="rect">
            <a:avLst/>
          </a:prstGeom>
        </p:spPr>
      </p:pic>
      <p:pic>
        <p:nvPicPr>
          <p:cNvPr id="83" name="Gráfico 82">
            <a:extLst>
              <a:ext uri="{FF2B5EF4-FFF2-40B4-BE49-F238E27FC236}">
                <a16:creationId xmlns:a16="http://schemas.microsoft.com/office/drawing/2014/main" id="{FE70C627-3C00-4771-A8C4-5AB41507317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65340" y="3862484"/>
            <a:ext cx="483485" cy="48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4532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450;p21"/>
          <p:cNvSpPr/>
          <p:nvPr/>
        </p:nvSpPr>
        <p:spPr>
          <a:xfrm>
            <a:off x="431624" y="2431461"/>
            <a:ext cx="8839201" cy="307307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20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ACTIVIDAD PRÁCTICA</a:t>
            </a:r>
            <a:endParaRPr sz="3100" b="1" i="0" u="none" strike="noStrike" cap="none" dirty="0">
              <a:solidFill>
                <a:srgbClr val="ED6B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20"/>
          <p:cNvSpPr/>
          <p:nvPr/>
        </p:nvSpPr>
        <p:spPr>
          <a:xfrm>
            <a:off x="5279923" y="7354529"/>
            <a:ext cx="2723535" cy="20514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20"/>
          <p:cNvSpPr txBox="1"/>
          <p:nvPr/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¡PRACTIQUEMOS!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68;p5"/>
          <p:cNvSpPr txBox="1"/>
          <p:nvPr/>
        </p:nvSpPr>
        <p:spPr>
          <a:xfrm>
            <a:off x="3670560" y="1209418"/>
            <a:ext cx="559356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0" i="0" u="none" strike="noStrike" cap="none" dirty="0">
                <a:solidFill>
                  <a:srgbClr val="FFB375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6000" b="0" i="0" u="none" strike="noStrike" cap="none" dirty="0">
              <a:solidFill>
                <a:srgbClr val="FFB37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056" y="3978569"/>
            <a:ext cx="6899892" cy="3974395"/>
          </a:xfrm>
          <a:prstGeom prst="rect">
            <a:avLst/>
          </a:prstGeom>
        </p:spPr>
      </p:pic>
      <p:sp>
        <p:nvSpPr>
          <p:cNvPr id="18" name="Google Shape;445;p20"/>
          <p:cNvSpPr txBox="1"/>
          <p:nvPr/>
        </p:nvSpPr>
        <p:spPr>
          <a:xfrm>
            <a:off x="958647" y="2871298"/>
            <a:ext cx="4923041" cy="2181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spcAft>
                <a:spcPts val="1200"/>
              </a:spcAft>
            </a:pPr>
            <a:r>
              <a:rPr lang="en-US" sz="2000" dirty="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SUSTANCIAS </a:t>
            </a:r>
            <a:r>
              <a:rPr lang="es-CL" sz="2000" b="1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PELIGROSAS</a:t>
            </a:r>
          </a:p>
          <a:p>
            <a:pPr>
              <a:spcAft>
                <a:spcPts val="1200"/>
              </a:spcAft>
            </a:pPr>
            <a:r>
              <a:rPr lang="es-CL" sz="1600" dirty="0">
                <a:latin typeface="Calibri" panose="020F0502020204030204" pitchFamily="34" charset="0"/>
                <a:cs typeface="Calibri" panose="020F0502020204030204" pitchFamily="34" charset="0"/>
              </a:rPr>
              <a:t>Para consolidar los temas trabajados en esta actividad, reúnanse en equipos de trabajo, de no más de 4 integrantes, descarguen el archivo </a:t>
            </a:r>
            <a:r>
              <a:rPr lang="es-CL" sz="1600" b="1" dirty="0">
                <a:solidFill>
                  <a:srgbClr val="ED6B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“Actividad práctica 6” </a:t>
            </a:r>
            <a:r>
              <a:rPr lang="es-CL" sz="1600" dirty="0">
                <a:latin typeface="Calibri" panose="020F0502020204030204" pitchFamily="34" charset="0"/>
                <a:cs typeface="Calibri" panose="020F0502020204030204" pitchFamily="34" charset="0"/>
              </a:rPr>
              <a:t>y sigan las instrucciones.</a:t>
            </a:r>
            <a:endParaRPr lang="es-CL" sz="1600" dirty="0">
              <a:solidFill>
                <a:srgbClr val="ED6B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s-CL" sz="2100" b="1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¡Éxito!</a:t>
            </a:r>
            <a:endParaRPr sz="1600" b="1" i="0" u="none" strike="noStrike" cap="none" dirty="0">
              <a:solidFill>
                <a:srgbClr val="7638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450;p21"/>
          <p:cNvSpPr/>
          <p:nvPr/>
        </p:nvSpPr>
        <p:spPr>
          <a:xfrm>
            <a:off x="431624" y="2285848"/>
            <a:ext cx="8839201" cy="323819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21"/>
          <p:cNvSpPr/>
          <p:nvPr/>
        </p:nvSpPr>
        <p:spPr>
          <a:xfrm>
            <a:off x="5279923" y="7354529"/>
            <a:ext cx="2723535" cy="20514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21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TICKET DE SALIDA</a:t>
            </a:r>
            <a:endParaRPr sz="3100" b="1" i="0" u="none" strike="noStrike" cap="none" dirty="0">
              <a:solidFill>
                <a:srgbClr val="ED6B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p21"/>
          <p:cNvSpPr txBox="1"/>
          <p:nvPr/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ANTES DE TERMINAR:</a:t>
            </a:r>
            <a:endParaRPr sz="14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531" y="2890682"/>
            <a:ext cx="2963594" cy="4629223"/>
          </a:xfrm>
          <a:prstGeom prst="rect">
            <a:avLst/>
          </a:prstGeom>
        </p:spPr>
      </p:pic>
      <p:sp>
        <p:nvSpPr>
          <p:cNvPr id="16" name="Google Shape;445;p20"/>
          <p:cNvSpPr txBox="1"/>
          <p:nvPr/>
        </p:nvSpPr>
        <p:spPr>
          <a:xfrm>
            <a:off x="958647" y="3788886"/>
            <a:ext cx="5107856" cy="774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2000" dirty="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SUSTANCIAS </a:t>
            </a:r>
            <a:r>
              <a:rPr lang="es-CL" sz="2000" b="1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PELIGROSAS</a:t>
            </a:r>
          </a:p>
          <a:p>
            <a:pPr lvl="0">
              <a:lnSpc>
                <a:spcPct val="115000"/>
              </a:lnSpc>
            </a:pPr>
            <a:endParaRPr sz="1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lnSpc>
                <a:spcPct val="115000"/>
              </a:lnSpc>
            </a:pPr>
            <a:r>
              <a:rPr lang="es-CL" sz="1600" dirty="0">
                <a:latin typeface="Calibri"/>
                <a:ea typeface="Calibri"/>
                <a:cs typeface="Calibri"/>
                <a:sym typeface="Calibri"/>
              </a:rPr>
              <a:t>¡No olvides contestar la Autoevaluación y entregar el Ticket de Salida!</a:t>
            </a:r>
          </a:p>
          <a:p>
            <a:pPr lvl="0">
              <a:lnSpc>
                <a:spcPct val="115000"/>
              </a:lnSpc>
            </a:pPr>
            <a:endParaRPr lang="es-CL" sz="1600" dirty="0"/>
          </a:p>
          <a:p>
            <a:pPr lvl="0">
              <a:lnSpc>
                <a:spcPct val="115000"/>
              </a:lnSpc>
            </a:pPr>
            <a:r>
              <a:rPr lang="es-CL" sz="2100" b="1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¡Hasta la próxima! </a:t>
            </a:r>
            <a:endParaRPr lang="es-CL" sz="2100" b="1" dirty="0">
              <a:solidFill>
                <a:srgbClr val="ED6B00"/>
              </a:solidFill>
            </a:endParaRPr>
          </a:p>
          <a:p>
            <a:br>
              <a:rPr lang="es-CL" sz="1600" dirty="0"/>
            </a:br>
            <a:endParaRPr sz="1600" b="1" i="0" u="none" strike="noStrike" cap="none" dirty="0">
              <a:solidFill>
                <a:srgbClr val="7638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792" y="4159042"/>
            <a:ext cx="673176" cy="60372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3;p2"/>
          <p:cNvSpPr txBox="1"/>
          <p:nvPr/>
        </p:nvSpPr>
        <p:spPr>
          <a:xfrm>
            <a:off x="365425" y="2144650"/>
            <a:ext cx="1444325" cy="178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 6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5;p23"/>
          <p:cNvSpPr txBox="1"/>
          <p:nvPr/>
        </p:nvSpPr>
        <p:spPr>
          <a:xfrm>
            <a:off x="1139100" y="834800"/>
            <a:ext cx="41568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MÓDULO 4 </a:t>
            </a:r>
            <a:r>
              <a:rPr lang="en-US" sz="1200" b="0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| SEGURIDAD EN BODEGAS</a:t>
            </a:r>
            <a:endParaRPr sz="1200" b="0" i="0" u="none" strike="noStrike" cap="none" dirty="0">
              <a:solidFill>
                <a:srgbClr val="ED6B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61;p13"/>
          <p:cNvSpPr txBox="1">
            <a:spLocks/>
          </p:cNvSpPr>
          <p:nvPr/>
        </p:nvSpPr>
        <p:spPr>
          <a:xfrm>
            <a:off x="365425" y="2144650"/>
            <a:ext cx="3703655" cy="1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chemeClr val="dk1"/>
              </a:buClr>
              <a:buSzPts val="1100"/>
            </a:pPr>
            <a:r>
              <a:rPr lang="es-AR" sz="3600" b="1" dirty="0">
                <a:solidFill>
                  <a:srgbClr val="ED6B00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SUSTANCIAS PELIGROSAS</a:t>
            </a:r>
            <a:endParaRPr lang="x-none" sz="3600" b="1" dirty="0">
              <a:solidFill>
                <a:srgbClr val="ED6B00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AE9E75E-C78C-4DEA-9881-A8E2F0C8A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8776" y="1942057"/>
            <a:ext cx="4804674" cy="538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85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99;p3"/>
          <p:cNvSpPr txBox="1"/>
          <p:nvPr/>
        </p:nvSpPr>
        <p:spPr>
          <a:xfrm>
            <a:off x="440693" y="2430625"/>
            <a:ext cx="2604271" cy="3584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buSzPts val="1600"/>
            </a:pPr>
            <a:r>
              <a:rPr lang="es-CL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OA5</a:t>
            </a:r>
            <a:endParaRPr lang="es-C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CL" dirty="0">
                <a:latin typeface="Calibri" panose="020F0502020204030204" pitchFamily="34" charset="0"/>
                <a:cs typeface="Calibri" panose="020F0502020204030204" pitchFamily="34" charset="0"/>
              </a:rPr>
              <a:t>Prevenir riesgos de accidentes laborales, mediante la aplicación de normas básicas de seguridad en zonas de almacenamiento y distribución y el reconocimiento de la rotulación internacional de sustancias peligrosas.</a:t>
            </a:r>
          </a:p>
          <a:p>
            <a:endParaRPr lang="es-C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CL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OA Genérico</a:t>
            </a:r>
          </a:p>
          <a:p>
            <a:r>
              <a:rPr lang="es-C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 - K</a:t>
            </a:r>
            <a:endParaRPr lang="es-C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br>
              <a:rPr lang="es-CL" dirty="0"/>
            </a:br>
            <a:endParaRPr b="1" i="0" u="none" strike="noStrike" cap="none" dirty="0">
              <a:solidFill>
                <a:srgbClr val="76384D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4" name="Google Shape;101;p3"/>
          <p:cNvSpPr/>
          <p:nvPr/>
        </p:nvSpPr>
        <p:spPr>
          <a:xfrm>
            <a:off x="252573" y="1472659"/>
            <a:ext cx="2980513" cy="4711831"/>
          </a:xfrm>
          <a:prstGeom prst="roundRect">
            <a:avLst>
              <a:gd name="adj" fmla="val 842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96;p3"/>
          <p:cNvSpPr txBox="1"/>
          <p:nvPr/>
        </p:nvSpPr>
        <p:spPr>
          <a:xfrm>
            <a:off x="358671" y="1952515"/>
            <a:ext cx="2768317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OBJETIVO DE APRENDIZAJE</a:t>
            </a:r>
            <a:endParaRPr sz="1800" b="0" i="0" u="none" strike="noStrike" cap="none" dirty="0">
              <a:solidFill>
                <a:srgbClr val="ED6B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51" y="1090895"/>
            <a:ext cx="821157" cy="782964"/>
          </a:xfrm>
          <a:prstGeom prst="rect">
            <a:avLst/>
          </a:prstGeom>
        </p:spPr>
      </p:pic>
      <p:sp>
        <p:nvSpPr>
          <p:cNvPr id="42" name="Google Shape;101;p3"/>
          <p:cNvSpPr/>
          <p:nvPr/>
        </p:nvSpPr>
        <p:spPr>
          <a:xfrm>
            <a:off x="3362219" y="1472660"/>
            <a:ext cx="2980513" cy="4711830"/>
          </a:xfrm>
          <a:prstGeom prst="roundRect">
            <a:avLst>
              <a:gd name="adj" fmla="val 842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99;p3"/>
          <p:cNvSpPr txBox="1"/>
          <p:nvPr/>
        </p:nvSpPr>
        <p:spPr>
          <a:xfrm>
            <a:off x="3425866" y="2430625"/>
            <a:ext cx="2853218" cy="2317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1600"/>
            </a:pPr>
            <a:r>
              <a:rPr lang="es-CL" dirty="0">
                <a:latin typeface="Calibri" panose="020F0502020204030204" pitchFamily="34" charset="0"/>
                <a:cs typeface="Calibri" panose="020F0502020204030204" pitchFamily="34" charset="0"/>
              </a:rPr>
              <a:t>Detecta la rotulación internacional de sustancias peligrosas que se manejan en bodega, según las normas de seguridad vigentes.</a:t>
            </a:r>
          </a:p>
          <a:p>
            <a:pPr marL="342900" lvl="0" indent="-342900">
              <a:buSzPts val="1600"/>
              <a:buFont typeface="+mj-lt"/>
              <a:buAutoNum type="arabicPeriod"/>
            </a:pPr>
            <a:endParaRPr b="1" i="0" u="none" strike="noStrike" cap="none" dirty="0">
              <a:solidFill>
                <a:srgbClr val="76384D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2" name="Google Shape;96;p3"/>
          <p:cNvSpPr txBox="1"/>
          <p:nvPr/>
        </p:nvSpPr>
        <p:spPr>
          <a:xfrm>
            <a:off x="3561636" y="1952515"/>
            <a:ext cx="2609184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APRENDIZAJE ESPERADO</a:t>
            </a:r>
            <a:endParaRPr sz="1800" b="0" i="0" u="none" strike="noStrike" cap="none" dirty="0">
              <a:solidFill>
                <a:srgbClr val="ED6B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650" y="1090895"/>
            <a:ext cx="821157" cy="782964"/>
          </a:xfrm>
          <a:prstGeom prst="rect">
            <a:avLst/>
          </a:prstGeom>
        </p:spPr>
      </p:pic>
      <p:sp>
        <p:nvSpPr>
          <p:cNvPr id="43" name="Google Shape;101;p3"/>
          <p:cNvSpPr/>
          <p:nvPr/>
        </p:nvSpPr>
        <p:spPr>
          <a:xfrm>
            <a:off x="6473043" y="1472660"/>
            <a:ext cx="2980513" cy="5663580"/>
          </a:xfrm>
          <a:prstGeom prst="roundRect">
            <a:avLst>
              <a:gd name="adj" fmla="val 842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99;p3"/>
          <p:cNvSpPr txBox="1"/>
          <p:nvPr/>
        </p:nvSpPr>
        <p:spPr>
          <a:xfrm>
            <a:off x="6527214" y="2430625"/>
            <a:ext cx="2872170" cy="3957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1600"/>
            </a:pPr>
            <a:r>
              <a:rPr lang="es-CL" dirty="0">
                <a:latin typeface="Calibri" panose="020F0502020204030204" pitchFamily="34" charset="0"/>
                <a:cs typeface="Calibri" panose="020F0502020204030204" pitchFamily="34" charset="0"/>
              </a:rPr>
              <a:t>Diferencia las sustancias peligrosas existentes en cuanto a su almacenaje y manipulación, de acuerdo a las normas de seguridad.</a:t>
            </a:r>
            <a:br>
              <a:rPr lang="es-CL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b="1" i="0" u="none" strike="noStrike" cap="none" dirty="0">
              <a:solidFill>
                <a:srgbClr val="76384D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5" name="Google Shape;96;p3"/>
          <p:cNvSpPr txBox="1"/>
          <p:nvPr/>
        </p:nvSpPr>
        <p:spPr>
          <a:xfrm>
            <a:off x="6554516" y="1952515"/>
            <a:ext cx="286226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CRITERIOS DE EVALUACIÓN</a:t>
            </a:r>
            <a:endParaRPr sz="1800" b="0" i="0" u="none" strike="noStrike" cap="none" dirty="0">
              <a:solidFill>
                <a:srgbClr val="ED6B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068" y="1090895"/>
            <a:ext cx="821157" cy="782964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66761" y="4620261"/>
            <a:ext cx="3103843" cy="246627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C27892B-F5DC-D046-9B47-68C4D5C702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27214" y="3533712"/>
            <a:ext cx="3025211" cy="408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783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o 21">
            <a:extLst>
              <a:ext uri="{FF2B5EF4-FFF2-40B4-BE49-F238E27FC236}">
                <a16:creationId xmlns:a16="http://schemas.microsoft.com/office/drawing/2014/main" id="{DBC29CFC-C82A-4DB2-85A1-522F65F68580}"/>
              </a:ext>
            </a:extLst>
          </p:cNvPr>
          <p:cNvGrpSpPr/>
          <p:nvPr/>
        </p:nvGrpSpPr>
        <p:grpSpPr>
          <a:xfrm>
            <a:off x="375975" y="3429000"/>
            <a:ext cx="4845900" cy="1528762"/>
            <a:chOff x="375767" y="3007653"/>
            <a:chExt cx="4845900" cy="974698"/>
          </a:xfrm>
        </p:grpSpPr>
        <p:sp>
          <p:nvSpPr>
            <p:cNvPr id="23" name="Google Shape;101;p3">
              <a:extLst>
                <a:ext uri="{FF2B5EF4-FFF2-40B4-BE49-F238E27FC236}">
                  <a16:creationId xmlns:a16="http://schemas.microsoft.com/office/drawing/2014/main" id="{DFD661CE-9B98-426B-A152-ED041EF87637}"/>
                </a:ext>
              </a:extLst>
            </p:cNvPr>
            <p:cNvSpPr/>
            <p:nvPr/>
          </p:nvSpPr>
          <p:spPr>
            <a:xfrm>
              <a:off x="563867" y="3007653"/>
              <a:ext cx="4657800" cy="974698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34BFD6D5-4810-40BB-B4D3-6B818E580F48}"/>
                </a:ext>
              </a:extLst>
            </p:cNvPr>
            <p:cNvGrpSpPr/>
            <p:nvPr/>
          </p:nvGrpSpPr>
          <p:grpSpPr>
            <a:xfrm>
              <a:off x="375767" y="3322380"/>
              <a:ext cx="376200" cy="257619"/>
              <a:chOff x="375767" y="3416601"/>
              <a:chExt cx="376200" cy="257619"/>
            </a:xfrm>
          </p:grpSpPr>
          <p:sp>
            <p:nvSpPr>
              <p:cNvPr id="26" name="Google Shape;103;p3">
                <a:extLst>
                  <a:ext uri="{FF2B5EF4-FFF2-40B4-BE49-F238E27FC236}">
                    <a16:creationId xmlns:a16="http://schemas.microsoft.com/office/drawing/2014/main" id="{26909933-2B1D-4E5A-B9F5-2899D154A134}"/>
                  </a:ext>
                </a:extLst>
              </p:cNvPr>
              <p:cNvSpPr/>
              <p:nvPr/>
            </p:nvSpPr>
            <p:spPr>
              <a:xfrm>
                <a:off x="375767" y="3420053"/>
                <a:ext cx="376200" cy="254167"/>
              </a:xfrm>
              <a:prstGeom prst="roundRect">
                <a:avLst>
                  <a:gd name="adj" fmla="val 16667"/>
                </a:avLst>
              </a:prstGeom>
              <a:solidFill>
                <a:srgbClr val="ED6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104;p3">
                <a:extLst>
                  <a:ext uri="{FF2B5EF4-FFF2-40B4-BE49-F238E27FC236}">
                    <a16:creationId xmlns:a16="http://schemas.microsoft.com/office/drawing/2014/main" id="{0E7CBE3E-0AFD-427D-A539-BC6179F7D61C}"/>
                  </a:ext>
                </a:extLst>
              </p:cNvPr>
              <p:cNvSpPr txBox="1"/>
              <p:nvPr/>
            </p:nvSpPr>
            <p:spPr>
              <a:xfrm>
                <a:off x="385292" y="3416601"/>
                <a:ext cx="300300" cy="2576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rPr lang="en-US" sz="2800" b="1" i="0" u="none" strike="noStrike" cap="none" dirty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</a:t>
                </a:r>
                <a:endParaRPr sz="28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" name="Google Shape;99;p3">
              <a:extLst>
                <a:ext uri="{FF2B5EF4-FFF2-40B4-BE49-F238E27FC236}">
                  <a16:creationId xmlns:a16="http://schemas.microsoft.com/office/drawing/2014/main" id="{DACCB8FF-DFD6-40A9-842C-74C4984C1120}"/>
                </a:ext>
              </a:extLst>
            </p:cNvPr>
            <p:cNvSpPr txBox="1"/>
            <p:nvPr/>
          </p:nvSpPr>
          <p:spPr>
            <a:xfrm>
              <a:off x="938567" y="3231337"/>
              <a:ext cx="3960526" cy="53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ts val="1820"/>
                </a:lnSpc>
                <a:buSzPts val="1600"/>
              </a:pPr>
              <a:r>
                <a:rPr lang="es-MX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Determinar y monitorear el uso de elementos de protección personal a utilizar en bodega para la prevención de accidentes laborales, conforme a las normas de seguridad vigentes.</a:t>
              </a:r>
            </a:p>
          </p:txBody>
        </p:sp>
      </p:grpSp>
      <p:sp>
        <p:nvSpPr>
          <p:cNvPr id="28" name="Elipse 27">
            <a:extLst>
              <a:ext uri="{FF2B5EF4-FFF2-40B4-BE49-F238E27FC236}">
                <a16:creationId xmlns:a16="http://schemas.microsoft.com/office/drawing/2014/main" id="{1CFC77EA-327E-447A-AA5A-104AEF84F309}"/>
              </a:ext>
            </a:extLst>
          </p:cNvPr>
          <p:cNvSpPr/>
          <p:nvPr/>
        </p:nvSpPr>
        <p:spPr>
          <a:xfrm>
            <a:off x="5026616" y="3630160"/>
            <a:ext cx="696535" cy="6965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9" name="Google Shape;95;p3">
            <a:extLst>
              <a:ext uri="{FF2B5EF4-FFF2-40B4-BE49-F238E27FC236}">
                <a16:creationId xmlns:a16="http://schemas.microsoft.com/office/drawing/2014/main" id="{EAB121AB-0B67-491A-926C-498B531EA261}"/>
              </a:ext>
            </a:extLst>
          </p:cNvPr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¿QUÉ APRENDIMOS LA ACTIVIDAD ANTERIOR?</a:t>
            </a:r>
            <a:endParaRPr sz="3100" b="1" i="0" u="none" strike="noStrike" cap="none" dirty="0">
              <a:solidFill>
                <a:srgbClr val="ED6B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96;p3">
            <a:extLst>
              <a:ext uri="{FF2B5EF4-FFF2-40B4-BE49-F238E27FC236}">
                <a16:creationId xmlns:a16="http://schemas.microsoft.com/office/drawing/2014/main" id="{B5446AA5-EE28-4AA4-A79B-E0DC64893540}"/>
              </a:ext>
            </a:extLst>
          </p:cNvPr>
          <p:cNvSpPr txBox="1"/>
          <p:nvPr/>
        </p:nvSpPr>
        <p:spPr>
          <a:xfrm>
            <a:off x="574650" y="2549418"/>
            <a:ext cx="6607961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90000"/>
              </a:lnSpc>
              <a:buSzPts val="1800"/>
            </a:pPr>
            <a:r>
              <a:rPr lang="es-CL" sz="1800" b="1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EQUIPOS DE PROTECCIÓN PERSONAL</a:t>
            </a:r>
            <a:r>
              <a:rPr lang="es-CL" sz="1800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lang="es-CL" sz="1800" b="1" i="0" u="none" strike="noStrike" cap="none" dirty="0">
              <a:solidFill>
                <a:srgbClr val="ED6B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70;p14">
            <a:extLst>
              <a:ext uri="{FF2B5EF4-FFF2-40B4-BE49-F238E27FC236}">
                <a16:creationId xmlns:a16="http://schemas.microsoft.com/office/drawing/2014/main" id="{3A8FA9E4-A5C9-4223-A7B2-ADBA0090F15D}"/>
              </a:ext>
            </a:extLst>
          </p:cNvPr>
          <p:cNvSpPr txBox="1">
            <a:spLocks/>
          </p:cNvSpPr>
          <p:nvPr/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s-CL" b="1" dirty="0"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RECORDEMOS</a:t>
            </a:r>
            <a:endParaRPr lang="x-none" b="1" dirty="0"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  <a:p>
            <a:endParaRPr lang="x-none" b="1" dirty="0"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pic>
        <p:nvPicPr>
          <p:cNvPr id="44" name="Imagen 43">
            <a:extLst>
              <a:ext uri="{FF2B5EF4-FFF2-40B4-BE49-F238E27FC236}">
                <a16:creationId xmlns:a16="http://schemas.microsoft.com/office/drawing/2014/main" id="{A1A8ADD5-802E-4F4F-B377-0E44332A5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518" y="2513152"/>
            <a:ext cx="4828328" cy="457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02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>
            <a:extLst>
              <a:ext uri="{FF2B5EF4-FFF2-40B4-BE49-F238E27FC236}">
                <a16:creationId xmlns:a16="http://schemas.microsoft.com/office/drawing/2014/main" id="{171C2BBF-0106-417C-9EE5-6FED716056A3}"/>
              </a:ext>
            </a:extLst>
          </p:cNvPr>
          <p:cNvGrpSpPr/>
          <p:nvPr/>
        </p:nvGrpSpPr>
        <p:grpSpPr>
          <a:xfrm flipH="1">
            <a:off x="536225" y="2440019"/>
            <a:ext cx="5348026" cy="2567589"/>
            <a:chOff x="3816593" y="2843142"/>
            <a:chExt cx="5348026" cy="2567589"/>
          </a:xfrm>
        </p:grpSpPr>
        <p:sp>
          <p:nvSpPr>
            <p:cNvPr id="16" name="Google Shape;101;p3">
              <a:extLst>
                <a:ext uri="{FF2B5EF4-FFF2-40B4-BE49-F238E27FC236}">
                  <a16:creationId xmlns:a16="http://schemas.microsoft.com/office/drawing/2014/main" id="{4F3157D8-BA6C-4CF8-9764-3883ED3E8411}"/>
                </a:ext>
              </a:extLst>
            </p:cNvPr>
            <p:cNvSpPr/>
            <p:nvPr/>
          </p:nvSpPr>
          <p:spPr>
            <a:xfrm>
              <a:off x="4506819" y="2843142"/>
              <a:ext cx="4657800" cy="2567589"/>
            </a:xfrm>
            <a:prstGeom prst="roundRect">
              <a:avLst>
                <a:gd name="adj" fmla="val 16667"/>
              </a:avLst>
            </a:prstGeom>
            <a:solidFill>
              <a:srgbClr val="F7E3D1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Triángulo isósceles 16">
              <a:extLst>
                <a:ext uri="{FF2B5EF4-FFF2-40B4-BE49-F238E27FC236}">
                  <a16:creationId xmlns:a16="http://schemas.microsoft.com/office/drawing/2014/main" id="{EEF8DC58-2F83-4D1B-A80E-A63101682F1D}"/>
                </a:ext>
              </a:extLst>
            </p:cNvPr>
            <p:cNvSpPr/>
            <p:nvPr/>
          </p:nvSpPr>
          <p:spPr>
            <a:xfrm rot="14571043">
              <a:off x="4111561" y="4473675"/>
              <a:ext cx="432619" cy="1022555"/>
            </a:xfrm>
            <a:prstGeom prst="triangle">
              <a:avLst/>
            </a:prstGeom>
            <a:solidFill>
              <a:srgbClr val="F7E3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9" name="Google Shape;95;p3">
            <a:extLst>
              <a:ext uri="{FF2B5EF4-FFF2-40B4-BE49-F238E27FC236}">
                <a16:creationId xmlns:a16="http://schemas.microsoft.com/office/drawing/2014/main" id="{D1F22B9B-5426-4614-AE0E-0A5AE01D0722}"/>
              </a:ext>
            </a:extLst>
          </p:cNvPr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ACTIVIDAD DE CONOCIMIENTOS PREVIOS</a:t>
            </a:r>
            <a:endParaRPr sz="3100" b="1" i="0" u="none" strike="noStrike" cap="none" dirty="0">
              <a:solidFill>
                <a:srgbClr val="ED6B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99;p3">
            <a:extLst>
              <a:ext uri="{FF2B5EF4-FFF2-40B4-BE49-F238E27FC236}">
                <a16:creationId xmlns:a16="http://schemas.microsoft.com/office/drawing/2014/main" id="{8C28625E-DD0F-4CAD-B6DF-8EAE6AEDA495}"/>
              </a:ext>
            </a:extLst>
          </p:cNvPr>
          <p:cNvSpPr txBox="1"/>
          <p:nvPr/>
        </p:nvSpPr>
        <p:spPr>
          <a:xfrm>
            <a:off x="856788" y="2748928"/>
            <a:ext cx="4056002" cy="1917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15000"/>
              </a:lnSpc>
              <a:buSzPts val="1600"/>
            </a:pPr>
            <a:r>
              <a:rPr lang="es-CL" sz="1600" dirty="0">
                <a:latin typeface="Calibri" panose="020F0502020204030204" pitchFamily="34" charset="0"/>
                <a:cs typeface="Calibri" panose="020F0502020204030204" pitchFamily="34" charset="0"/>
              </a:rPr>
              <a:t>Para revisar los aprendizajes trabajados en actividad anterior, te invitamos a reunirte en equipos de trabajo de no más de 4 integrantes y responder las siguientes interrogantes, utilizando la aplicación </a:t>
            </a:r>
            <a:r>
              <a:rPr lang="es-CL" sz="1600" b="1" dirty="0" err="1">
                <a:solidFill>
                  <a:srgbClr val="ED6B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Kahoot</a:t>
            </a:r>
            <a:r>
              <a:rPr lang="es-CL" sz="1600" b="1" dirty="0">
                <a:solidFill>
                  <a:srgbClr val="ED6B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1600" b="1" i="0" u="none" strike="noStrike" cap="none" dirty="0">
              <a:solidFill>
                <a:srgbClr val="ED6B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1" name="Google Shape;318;p12">
            <a:extLst>
              <a:ext uri="{FF2B5EF4-FFF2-40B4-BE49-F238E27FC236}">
                <a16:creationId xmlns:a16="http://schemas.microsoft.com/office/drawing/2014/main" id="{595219A1-A601-48C7-9B56-30FC4A2DFC89}"/>
              </a:ext>
            </a:extLst>
          </p:cNvPr>
          <p:cNvSpPr txBox="1"/>
          <p:nvPr/>
        </p:nvSpPr>
        <p:spPr>
          <a:xfrm>
            <a:off x="856788" y="5814477"/>
            <a:ext cx="4995614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¡</a:t>
            </a:r>
            <a:r>
              <a:rPr lang="es-CL" sz="2100" b="1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Muy bien!</a:t>
            </a: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 err="1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2100" b="0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100" b="0" i="0" u="none" strike="noStrike" cap="none" dirty="0" err="1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invitamos</a:t>
            </a:r>
            <a:r>
              <a:rPr lang="en-US" sz="2100" b="0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sz="2100" b="0" i="0" u="none" strike="noStrike" cap="none" dirty="0" err="1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profundizar</a:t>
            </a:r>
            <a:r>
              <a:rPr lang="en-US" sz="2100" b="0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100" b="0" i="0" u="none" strike="noStrike" cap="none" dirty="0" err="1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revisando</a:t>
            </a:r>
            <a:endParaRPr dirty="0">
              <a:solidFill>
                <a:srgbClr val="ED6B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i="0" u="none" strike="noStrike" cap="none" dirty="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la </a:t>
            </a:r>
            <a:r>
              <a:rPr lang="en-US" sz="2100" i="0" u="none" strike="noStrike" cap="none" dirty="0" err="1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siguiente</a:t>
            </a:r>
            <a:r>
              <a:rPr lang="en-US" sz="2100" i="0" u="none" strike="noStrike" cap="none" dirty="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100" i="0" u="none" strike="noStrike" cap="none" dirty="0" err="1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presentación</a:t>
            </a:r>
            <a:endParaRPr dirty="0">
              <a:solidFill>
                <a:srgbClr val="A93501"/>
              </a:solidFill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C3496306-7FCB-47A1-BCB6-27BACB127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674" y="3333134"/>
            <a:ext cx="4585614" cy="434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032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95;p3">
            <a:extLst>
              <a:ext uri="{FF2B5EF4-FFF2-40B4-BE49-F238E27FC236}">
                <a16:creationId xmlns:a16="http://schemas.microsoft.com/office/drawing/2014/main" id="{83EE507E-BF98-4AD5-AA23-46EEE3205FB3}"/>
              </a:ext>
            </a:extLst>
          </p:cNvPr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ACTIVIDAD DE MOTIVACIÓN</a:t>
            </a:r>
            <a:endParaRPr sz="3100" b="1" i="0" u="none" strike="noStrike" cap="none" dirty="0">
              <a:solidFill>
                <a:srgbClr val="ED6B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99;p3">
            <a:extLst>
              <a:ext uri="{FF2B5EF4-FFF2-40B4-BE49-F238E27FC236}">
                <a16:creationId xmlns:a16="http://schemas.microsoft.com/office/drawing/2014/main" id="{7E97ECB5-BF65-4E95-B621-D402719F3C48}"/>
              </a:ext>
            </a:extLst>
          </p:cNvPr>
          <p:cNvSpPr txBox="1"/>
          <p:nvPr/>
        </p:nvSpPr>
        <p:spPr>
          <a:xfrm>
            <a:off x="666663" y="2199752"/>
            <a:ext cx="5676987" cy="1522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ts val="1920"/>
              </a:lnSpc>
              <a:buSzPts val="1600"/>
            </a:pPr>
            <a:r>
              <a:rPr lang="es-CL" sz="1600" dirty="0">
                <a:latin typeface="Calibri" panose="020F0502020204030204" pitchFamily="34" charset="0"/>
                <a:cs typeface="Calibri" panose="020F0502020204030204" pitchFamily="34" charset="0"/>
              </a:rPr>
              <a:t>Los invito a revisar el siguiente video y reflexionar en torno a las preguntas planteadas:</a:t>
            </a:r>
            <a:endParaRPr lang="es-CL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ts val="1920"/>
              </a:lnSpc>
              <a:buSzPts val="1600"/>
            </a:pPr>
            <a:endParaRPr lang="es-CL" sz="1600" b="1" dirty="0">
              <a:solidFill>
                <a:srgbClr val="ED6B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ts val="1920"/>
              </a:lnSpc>
              <a:buSzPts val="1600"/>
            </a:pPr>
            <a:r>
              <a:rPr lang="es-CL" b="1" dirty="0">
                <a:solidFill>
                  <a:srgbClr val="ED6B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¿Por qué le llamamos sustancia peligrosa al gas? ¿Es necesario trabajar con medidas especiales cuando operamos con sustancias peligrosas? ¿Qué protocolos especiales definirías para trabajar en una planta como esta?</a:t>
            </a:r>
            <a:endParaRPr dirty="0"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8" name="Google Shape;159;p5">
            <a:extLst>
              <a:ext uri="{FF2B5EF4-FFF2-40B4-BE49-F238E27FC236}">
                <a16:creationId xmlns:a16="http://schemas.microsoft.com/office/drawing/2014/main" id="{D79A5049-3919-423C-A9C8-5130B9E28FCE}"/>
              </a:ext>
            </a:extLst>
          </p:cNvPr>
          <p:cNvSpPr txBox="1"/>
          <p:nvPr/>
        </p:nvSpPr>
        <p:spPr>
          <a:xfrm>
            <a:off x="366450" y="1820226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dirty="0">
                <a:latin typeface="Calibri"/>
                <a:cs typeface="Calibri"/>
                <a:sym typeface="Calibri"/>
              </a:rPr>
              <a:t>ANTES DE COMENZAR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318;p12">
            <a:extLst>
              <a:ext uri="{FF2B5EF4-FFF2-40B4-BE49-F238E27FC236}">
                <a16:creationId xmlns:a16="http://schemas.microsoft.com/office/drawing/2014/main" id="{01807C4D-9F9F-41BC-960A-76FA16886048}"/>
              </a:ext>
            </a:extLst>
          </p:cNvPr>
          <p:cNvSpPr txBox="1"/>
          <p:nvPr/>
        </p:nvSpPr>
        <p:spPr>
          <a:xfrm>
            <a:off x="666664" y="6321127"/>
            <a:ext cx="4995614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¡</a:t>
            </a:r>
            <a:r>
              <a:rPr lang="es-CL" sz="2100" b="1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Muy bien!</a:t>
            </a:r>
            <a:endParaRPr dirty="0">
              <a:solidFill>
                <a:srgbClr val="A93501"/>
              </a:solidFill>
            </a:endParaRPr>
          </a:p>
        </p:txBody>
      </p:sp>
      <p:pic>
        <p:nvPicPr>
          <p:cNvPr id="22" name="Gráfico 6">
            <a:extLst>
              <a:ext uri="{FF2B5EF4-FFF2-40B4-BE49-F238E27FC236}">
                <a16:creationId xmlns:a16="http://schemas.microsoft.com/office/drawing/2014/main" id="{D6DD68A7-2098-4581-A8DE-5BE1679C3F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6488265" y="3544389"/>
            <a:ext cx="2565334" cy="4168669"/>
          </a:xfrm>
          <a:prstGeom prst="rect">
            <a:avLst/>
          </a:prstGeom>
        </p:spPr>
      </p:pic>
      <p:pic>
        <p:nvPicPr>
          <p:cNvPr id="9" name="Imagen 8">
            <a:hlinkClick r:id="" action="ppaction://media"/>
            <a:extLst>
              <a:ext uri="{FF2B5EF4-FFF2-40B4-BE49-F238E27FC236}">
                <a16:creationId xmlns:a16="http://schemas.microsoft.com/office/drawing/2014/main" id="{32CBCAF8-7441-46D1-80D1-A2B55D9786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 l="158" t="567" r="360" b="646"/>
          <a:stretch>
            <a:fillRect/>
          </a:stretch>
        </p:blipFill>
        <p:spPr>
          <a:xfrm>
            <a:off x="795338" y="4041028"/>
            <a:ext cx="2633662" cy="1961442"/>
          </a:xfrm>
          <a:custGeom>
            <a:avLst/>
            <a:gdLst>
              <a:gd name="connsiteX0" fmla="*/ 117373 w 2633662"/>
              <a:gd name="connsiteY0" fmla="*/ 0 h 1961442"/>
              <a:gd name="connsiteX1" fmla="*/ 2516289 w 2633662"/>
              <a:gd name="connsiteY1" fmla="*/ 0 h 1961442"/>
              <a:gd name="connsiteX2" fmla="*/ 2633662 w 2633662"/>
              <a:gd name="connsiteY2" fmla="*/ 117373 h 1961442"/>
              <a:gd name="connsiteX3" fmla="*/ 2633662 w 2633662"/>
              <a:gd name="connsiteY3" fmla="*/ 1844069 h 1961442"/>
              <a:gd name="connsiteX4" fmla="*/ 2516289 w 2633662"/>
              <a:gd name="connsiteY4" fmla="*/ 1961442 h 1961442"/>
              <a:gd name="connsiteX5" fmla="*/ 117373 w 2633662"/>
              <a:gd name="connsiteY5" fmla="*/ 1961442 h 1961442"/>
              <a:gd name="connsiteX6" fmla="*/ 0 w 2633662"/>
              <a:gd name="connsiteY6" fmla="*/ 1844069 h 1961442"/>
              <a:gd name="connsiteX7" fmla="*/ 0 w 2633662"/>
              <a:gd name="connsiteY7" fmla="*/ 117373 h 1961442"/>
              <a:gd name="connsiteX8" fmla="*/ 117373 w 2633662"/>
              <a:gd name="connsiteY8" fmla="*/ 0 h 1961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33662" h="1961442">
                <a:moveTo>
                  <a:pt x="117373" y="0"/>
                </a:moveTo>
                <a:lnTo>
                  <a:pt x="2516289" y="0"/>
                </a:lnTo>
                <a:cubicBezTo>
                  <a:pt x="2581112" y="0"/>
                  <a:pt x="2633662" y="52550"/>
                  <a:pt x="2633662" y="117373"/>
                </a:cubicBezTo>
                <a:lnTo>
                  <a:pt x="2633662" y="1844069"/>
                </a:lnTo>
                <a:cubicBezTo>
                  <a:pt x="2633662" y="1908892"/>
                  <a:pt x="2581112" y="1961442"/>
                  <a:pt x="2516289" y="1961442"/>
                </a:cubicBezTo>
                <a:lnTo>
                  <a:pt x="117373" y="1961442"/>
                </a:lnTo>
                <a:cubicBezTo>
                  <a:pt x="52550" y="1961442"/>
                  <a:pt x="0" y="1908892"/>
                  <a:pt x="0" y="1844069"/>
                </a:cubicBezTo>
                <a:lnTo>
                  <a:pt x="0" y="117373"/>
                </a:lnTo>
                <a:cubicBezTo>
                  <a:pt x="0" y="52550"/>
                  <a:pt x="52550" y="0"/>
                  <a:pt x="117373" y="0"/>
                </a:cubicBezTo>
                <a:close/>
              </a:path>
            </a:pathLst>
          </a:custGeom>
          <a:ln w="19050">
            <a:solidFill>
              <a:srgbClr val="ED6B00"/>
            </a:solidFill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54EB895-C033-40F9-B990-4DE591155FA8}"/>
              </a:ext>
            </a:extLst>
          </p:cNvPr>
          <p:cNvSpPr txBox="1"/>
          <p:nvPr/>
        </p:nvSpPr>
        <p:spPr>
          <a:xfrm>
            <a:off x="3505156" y="5506224"/>
            <a:ext cx="25653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Enlace: </a:t>
            </a:r>
            <a:r>
              <a:rPr lang="es-ES" sz="10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https://www.youtube.com/watch?v=OvMTiRdridE&amp;feature=youtu.be</a:t>
            </a:r>
            <a:endParaRPr lang="es-ES" sz="1000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576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"/>
          <p:cNvSpPr txBox="1"/>
          <p:nvPr/>
        </p:nvSpPr>
        <p:spPr>
          <a:xfrm>
            <a:off x="4063852" y="2788526"/>
            <a:ext cx="49324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CL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 término de la actividad estarás en condiciones de:</a:t>
            </a:r>
            <a:endParaRPr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2" name="Google Shape;152;p5"/>
          <p:cNvSpPr/>
          <p:nvPr/>
        </p:nvSpPr>
        <p:spPr>
          <a:xfrm>
            <a:off x="4063852" y="3321935"/>
            <a:ext cx="5081308" cy="2355448"/>
          </a:xfrm>
          <a:prstGeom prst="roundRect">
            <a:avLst>
              <a:gd name="adj" fmla="val 6741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5"/>
          <p:cNvSpPr txBox="1"/>
          <p:nvPr/>
        </p:nvSpPr>
        <p:spPr>
          <a:xfrm>
            <a:off x="4578914" y="3744973"/>
            <a:ext cx="401447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CL" sz="1600" dirty="0">
                <a:latin typeface="Calibri" panose="020F0502020204030204" pitchFamily="34" charset="0"/>
                <a:cs typeface="Calibri" panose="020F0502020204030204" pitchFamily="34" charset="0"/>
              </a:rPr>
              <a:t>Reconocer el concepto de sustancias peligrosas.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3895220" y="3839314"/>
            <a:ext cx="375438" cy="362157"/>
            <a:chOff x="8933845" y="4538850"/>
            <a:chExt cx="376200" cy="385800"/>
          </a:xfrm>
        </p:grpSpPr>
        <p:sp>
          <p:nvSpPr>
            <p:cNvPr id="162" name="Google Shape;162;p5"/>
            <p:cNvSpPr/>
            <p:nvPr/>
          </p:nvSpPr>
          <p:spPr>
            <a:xfrm>
              <a:off x="8933845" y="4538850"/>
              <a:ext cx="376200" cy="385800"/>
            </a:xfrm>
            <a:prstGeom prst="roundRect">
              <a:avLst>
                <a:gd name="adj" fmla="val 16667"/>
              </a:avLst>
            </a:prstGeom>
            <a:solidFill>
              <a:srgbClr val="ED6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5"/>
            <p:cNvSpPr txBox="1"/>
            <p:nvPr/>
          </p:nvSpPr>
          <p:spPr>
            <a:xfrm>
              <a:off x="8943370" y="4538850"/>
              <a:ext cx="3003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28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7" name="Google Shape;157;p5"/>
          <p:cNvSpPr txBox="1"/>
          <p:nvPr/>
        </p:nvSpPr>
        <p:spPr>
          <a:xfrm>
            <a:off x="4609835" y="4610944"/>
            <a:ext cx="398355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CL" sz="1600" dirty="0">
                <a:latin typeface="Calibri" panose="020F0502020204030204" pitchFamily="34" charset="0"/>
                <a:cs typeface="Calibri" panose="020F0502020204030204" pitchFamily="34" charset="0"/>
              </a:rPr>
              <a:t>Identificar el listado de sustancias peligrosas y sus diferentes categorías.</a:t>
            </a:r>
            <a:endParaRPr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3895220" y="4734880"/>
            <a:ext cx="375438" cy="362157"/>
            <a:chOff x="8933845" y="6093269"/>
            <a:chExt cx="376200" cy="385800"/>
          </a:xfrm>
        </p:grpSpPr>
        <p:sp>
          <p:nvSpPr>
            <p:cNvPr id="164" name="Google Shape;164;p5"/>
            <p:cNvSpPr/>
            <p:nvPr/>
          </p:nvSpPr>
          <p:spPr>
            <a:xfrm>
              <a:off x="8933845" y="6093269"/>
              <a:ext cx="376200" cy="385800"/>
            </a:xfrm>
            <a:prstGeom prst="roundRect">
              <a:avLst>
                <a:gd name="adj" fmla="val 16667"/>
              </a:avLst>
            </a:prstGeom>
            <a:solidFill>
              <a:srgbClr val="ED6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5"/>
            <p:cNvSpPr txBox="1"/>
            <p:nvPr/>
          </p:nvSpPr>
          <p:spPr>
            <a:xfrm>
              <a:off x="8943370" y="6093269"/>
              <a:ext cx="3003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28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7" name="Google Shape;167;p5"/>
          <p:cNvSpPr txBox="1"/>
          <p:nvPr/>
        </p:nvSpPr>
        <p:spPr>
          <a:xfrm>
            <a:off x="375975" y="1771953"/>
            <a:ext cx="499750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SUSTANCIAS </a:t>
            </a:r>
            <a:r>
              <a:rPr lang="en-US" sz="2000" b="1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PELIGROSAS</a:t>
            </a:r>
            <a:endParaRPr sz="2000" b="1" i="0" u="none" strike="noStrike" cap="none" dirty="0">
              <a:solidFill>
                <a:srgbClr val="ED6B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5"/>
          <p:cNvSpPr txBox="1"/>
          <p:nvPr/>
        </p:nvSpPr>
        <p:spPr>
          <a:xfrm>
            <a:off x="4017018" y="1184197"/>
            <a:ext cx="466492" cy="52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5000" b="0" i="0" u="none" strike="noStrike" cap="none" dirty="0">
                <a:solidFill>
                  <a:srgbClr val="FFB375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5000" b="0" i="0" u="none" strike="noStrike" cap="none" dirty="0">
              <a:solidFill>
                <a:srgbClr val="FFB37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83" y="2382979"/>
            <a:ext cx="2950556" cy="4313787"/>
          </a:xfrm>
          <a:prstGeom prst="rect">
            <a:avLst/>
          </a:prstGeom>
        </p:spPr>
      </p:pic>
      <p:sp>
        <p:nvSpPr>
          <p:cNvPr id="20" name="Google Shape;95;p3"/>
          <p:cNvSpPr txBox="1"/>
          <p:nvPr/>
        </p:nvSpPr>
        <p:spPr>
          <a:xfrm>
            <a:off x="375975" y="1373700"/>
            <a:ext cx="4107535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  <a:buSzPts val="2800"/>
            </a:pPr>
            <a:r>
              <a:rPr lang="en-US" sz="2800" b="1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MENÚ DE LA ACTIVIDAD</a:t>
            </a:r>
            <a:endParaRPr lang="en-US" sz="3100" b="1" dirty="0">
              <a:solidFill>
                <a:srgbClr val="ED6B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6"/>
          <p:cNvSpPr txBox="1"/>
          <p:nvPr/>
        </p:nvSpPr>
        <p:spPr>
          <a:xfrm>
            <a:off x="452175" y="1378245"/>
            <a:ext cx="3980929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LAS MERCANCÍAS </a:t>
            </a:r>
            <a:r>
              <a:rPr lang="en-US" sz="2800" b="0" i="0" u="none" strike="noStrike" cap="none" dirty="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PELIGROSAS</a:t>
            </a:r>
            <a:endParaRPr sz="3100" b="0" i="0" u="none" strike="noStrike" cap="none" dirty="0">
              <a:solidFill>
                <a:srgbClr val="A9350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74;p6">
            <a:extLst>
              <a:ext uri="{FF2B5EF4-FFF2-40B4-BE49-F238E27FC236}">
                <a16:creationId xmlns:a16="http://schemas.microsoft.com/office/drawing/2014/main" id="{6DD75A55-8713-47A9-B216-3D6A1420C6C7}"/>
              </a:ext>
            </a:extLst>
          </p:cNvPr>
          <p:cNvSpPr txBox="1"/>
          <p:nvPr/>
        </p:nvSpPr>
        <p:spPr>
          <a:xfrm>
            <a:off x="636075" y="2342640"/>
            <a:ext cx="6283742" cy="1800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Bef>
                <a:spcPts val="600"/>
              </a:spcBef>
            </a:pPr>
            <a:r>
              <a:rPr lang="es-CL" sz="1600" b="1" dirty="0">
                <a:solidFill>
                  <a:srgbClr val="ED6B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¿A qué denominamos sustancias peligrosas?</a:t>
            </a:r>
          </a:p>
          <a:p>
            <a:pPr>
              <a:spcBef>
                <a:spcPts val="600"/>
              </a:spcBef>
            </a:pPr>
            <a:r>
              <a:rPr lang="es-CL" sz="1600" dirty="0">
                <a:latin typeface="Calibri" panose="020F0502020204030204" pitchFamily="34" charset="0"/>
                <a:cs typeface="Calibri" panose="020F0502020204030204" pitchFamily="34" charset="0"/>
              </a:rPr>
              <a:t>La definición indica lo siguiente:</a:t>
            </a:r>
          </a:p>
          <a:p>
            <a:pPr>
              <a:spcBef>
                <a:spcPts val="600"/>
              </a:spcBef>
            </a:pPr>
            <a:r>
              <a:rPr lang="es-CL" sz="1600" dirty="0">
                <a:latin typeface="Calibri" panose="020F0502020204030204" pitchFamily="34" charset="0"/>
                <a:cs typeface="Calibri" panose="020F0502020204030204" pitchFamily="34" charset="0"/>
              </a:rPr>
              <a:t>“Las sustancias peligrosas son artículos o sustancias, que al ser almacenadas, transportadas y/o manipuladas, presenten un peligro para la salud, la seguridad, la propiedad o el medio ambiente.”</a:t>
            </a:r>
          </a:p>
          <a:p>
            <a:pPr>
              <a:spcBef>
                <a:spcPts val="600"/>
              </a:spcBef>
            </a:pPr>
            <a:r>
              <a:rPr lang="es-CL" sz="1600" dirty="0">
                <a:latin typeface="Calibri" panose="020F0502020204030204" pitchFamily="34" charset="0"/>
                <a:cs typeface="Calibri" panose="020F0502020204030204" pitchFamily="34" charset="0"/>
              </a:rPr>
              <a:t>Como puedes ver, se hace foco en el daño a cuatro aspectos muy críticos: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980A78A5-B85E-4BD9-9308-C39E75DBB48B}"/>
              </a:ext>
            </a:extLst>
          </p:cNvPr>
          <p:cNvSpPr/>
          <p:nvPr/>
        </p:nvSpPr>
        <p:spPr>
          <a:xfrm>
            <a:off x="962025" y="4876800"/>
            <a:ext cx="1788132" cy="881063"/>
          </a:xfrm>
          <a:prstGeom prst="roundRect">
            <a:avLst>
              <a:gd name="adj" fmla="val 50000"/>
            </a:avLst>
          </a:prstGeom>
          <a:solidFill>
            <a:srgbClr val="F7E3D1"/>
          </a:solidFill>
          <a:ln w="12700">
            <a:solidFill>
              <a:srgbClr val="ED6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00" b="1" dirty="0">
                <a:solidFill>
                  <a:srgbClr val="ED6B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Salud de las personas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DA0A51CD-6DBD-43C0-A2FD-537F8DB6E03C}"/>
              </a:ext>
            </a:extLst>
          </p:cNvPr>
          <p:cNvSpPr/>
          <p:nvPr/>
        </p:nvSpPr>
        <p:spPr>
          <a:xfrm>
            <a:off x="2977417" y="4876800"/>
            <a:ext cx="1788133" cy="881063"/>
          </a:xfrm>
          <a:prstGeom prst="roundRect">
            <a:avLst>
              <a:gd name="adj" fmla="val 50000"/>
            </a:avLst>
          </a:prstGeom>
          <a:solidFill>
            <a:srgbClr val="F7E3D1"/>
          </a:solidFill>
          <a:ln w="12700">
            <a:solidFill>
              <a:srgbClr val="ED6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00" b="1" dirty="0">
                <a:solidFill>
                  <a:srgbClr val="ED6B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Seguridad de las personas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1FB53228-3426-4BD5-B7FB-28DF67091911}"/>
              </a:ext>
            </a:extLst>
          </p:cNvPr>
          <p:cNvSpPr/>
          <p:nvPr/>
        </p:nvSpPr>
        <p:spPr>
          <a:xfrm>
            <a:off x="4992810" y="4876800"/>
            <a:ext cx="1788133" cy="881063"/>
          </a:xfrm>
          <a:prstGeom prst="roundRect">
            <a:avLst>
              <a:gd name="adj" fmla="val 50000"/>
            </a:avLst>
          </a:prstGeom>
          <a:solidFill>
            <a:srgbClr val="F7E3D1"/>
          </a:solidFill>
          <a:ln w="12700">
            <a:solidFill>
              <a:srgbClr val="ED6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00" b="1" dirty="0">
                <a:solidFill>
                  <a:srgbClr val="ED6B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Daños a la propiedad o a los bienes</a:t>
            </a: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0B534B26-5A3A-40F1-8598-58FDC93AD53C}"/>
              </a:ext>
            </a:extLst>
          </p:cNvPr>
          <p:cNvSpPr/>
          <p:nvPr/>
        </p:nvSpPr>
        <p:spPr>
          <a:xfrm>
            <a:off x="7008204" y="4876800"/>
            <a:ext cx="1788134" cy="881063"/>
          </a:xfrm>
          <a:prstGeom prst="roundRect">
            <a:avLst>
              <a:gd name="adj" fmla="val 50000"/>
            </a:avLst>
          </a:prstGeom>
          <a:solidFill>
            <a:srgbClr val="F7E3D1"/>
          </a:solidFill>
          <a:ln w="12700">
            <a:solidFill>
              <a:srgbClr val="ED6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00" b="1" dirty="0">
                <a:solidFill>
                  <a:srgbClr val="ED6B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Daños al medioambiente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766CB54-0BBC-476C-80CE-BBDC6DA09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4012" y="5531126"/>
            <a:ext cx="1188750" cy="204200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74;p6">
            <a:extLst>
              <a:ext uri="{FF2B5EF4-FFF2-40B4-BE49-F238E27FC236}">
                <a16:creationId xmlns:a16="http://schemas.microsoft.com/office/drawing/2014/main" id="{6DD75A55-8713-47A9-B216-3D6A1420C6C7}"/>
              </a:ext>
            </a:extLst>
          </p:cNvPr>
          <p:cNvSpPr txBox="1"/>
          <p:nvPr/>
        </p:nvSpPr>
        <p:spPr>
          <a:xfrm>
            <a:off x="569691" y="2461094"/>
            <a:ext cx="5273897" cy="424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Aft>
                <a:spcPts val="1200"/>
              </a:spcAft>
            </a:pPr>
            <a:r>
              <a:rPr lang="es-CL" sz="1600" dirty="0">
                <a:latin typeface="Calibri" panose="020F0502020204030204" pitchFamily="34" charset="0"/>
                <a:cs typeface="Calibri" panose="020F0502020204030204" pitchFamily="34" charset="0"/>
              </a:rPr>
              <a:t>Todas las mercancías peligrosas reconocidas como tal se encuentran indicadas en la Norma Chilena 382, por lo tanto, si queremos saber si una mercancía es peligrosa o no, debemos revisar en ese listado.</a:t>
            </a:r>
          </a:p>
          <a:p>
            <a:pPr>
              <a:spcAft>
                <a:spcPts val="1200"/>
              </a:spcAft>
            </a:pPr>
            <a:r>
              <a:rPr lang="es-CL" sz="1600" dirty="0">
                <a:latin typeface="Calibri" panose="020F0502020204030204" pitchFamily="34" charset="0"/>
                <a:cs typeface="Calibri" panose="020F0502020204030204" pitchFamily="34" charset="0"/>
              </a:rPr>
              <a:t>Adicionalmente, los productores de mercancías peligrosas deben colocar cierta información en las etiquetas y envases de los productos que nos permiten identificarlas como peligrosas. Seguramente muchas veces habrás visto algunos pictogramas o marcas que te ayudan a deducir si un producto es peligroso o no.</a:t>
            </a:r>
          </a:p>
          <a:p>
            <a:pPr>
              <a:spcAft>
                <a:spcPts val="1200"/>
              </a:spcAft>
            </a:pPr>
            <a:r>
              <a:rPr lang="es-CL" sz="1600" dirty="0">
                <a:latin typeface="Calibri" panose="020F0502020204030204" pitchFamily="34" charset="0"/>
                <a:cs typeface="Calibri" panose="020F0502020204030204" pitchFamily="34" charset="0"/>
              </a:rPr>
              <a:t>Una de las principales marcas está asociada al rombo del riesgo, el cual muestra el nivel de riesgo de un producto en cuanto a su inflamabilidad, riesgo para la salud, riesgo de reactividad y otros riesgos generales. Aquí puedes ver cómo leer este gráfico.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Google Shape;178;p6">
            <a:extLst>
              <a:ext uri="{FF2B5EF4-FFF2-40B4-BE49-F238E27FC236}">
                <a16:creationId xmlns:a16="http://schemas.microsoft.com/office/drawing/2014/main" id="{25EA2C6B-D791-418C-8BCE-DAB20BFBB4F8}"/>
              </a:ext>
            </a:extLst>
          </p:cNvPr>
          <p:cNvSpPr txBox="1"/>
          <p:nvPr/>
        </p:nvSpPr>
        <p:spPr>
          <a:xfrm>
            <a:off x="366449" y="1346897"/>
            <a:ext cx="4657989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¿CÓMO IDENTIFICAMOS 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UNA MERCANCÍA PELIGROSA?</a:t>
            </a:r>
            <a:endParaRPr sz="3100" b="0" i="0" u="none" strike="noStrike" cap="none" dirty="0">
              <a:solidFill>
                <a:srgbClr val="A9350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AF9F647-54A7-4291-A7DD-12BF9703F8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2424" y="2956593"/>
            <a:ext cx="3096545" cy="3096545"/>
          </a:xfrm>
          <a:prstGeom prst="rect">
            <a:avLst/>
          </a:prstGeom>
          <a:ln w="19050">
            <a:solidFill>
              <a:srgbClr val="ED6B00"/>
            </a:solidFill>
          </a:ln>
        </p:spPr>
      </p:pic>
    </p:spTree>
    <p:extLst>
      <p:ext uri="{BB962C8B-B14F-4D97-AF65-F5344CB8AC3E}">
        <p14:creationId xmlns:p14="http://schemas.microsoft.com/office/powerpoint/2010/main" val="2206796021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Personalizado 17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C00000"/>
      </a:hlink>
      <a:folHlink>
        <a:srgbClr val="C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2905</TotalTime>
  <Words>1529</Words>
  <Application>Microsoft Office PowerPoint</Application>
  <PresentationFormat>Personalizado</PresentationFormat>
  <Paragraphs>137</Paragraphs>
  <Slides>19</Slides>
  <Notes>15</Notes>
  <HiddenSlides>0</HiddenSlides>
  <MMClips>1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2" baseType="lpstr">
      <vt:lpstr>Arial</vt:lpstr>
      <vt:lpstr>Calibri</vt:lpstr>
      <vt:lpstr>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Toledo</dc:creator>
  <cp:keywords/>
  <dc:description/>
  <cp:lastModifiedBy>Pamela  Marquez Pauchard</cp:lastModifiedBy>
  <cp:revision>167</cp:revision>
  <dcterms:modified xsi:type="dcterms:W3CDTF">2021-02-23T23:08:57Z</dcterms:modified>
  <cp:category/>
</cp:coreProperties>
</file>