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7556500" cx="9715500"/>
  <p:notesSz cx="6858000" cy="9144000"/>
  <p:embeddedFontLs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G9/U0sAkc7pqR42g7wfBFtC8q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836B4F-3EDF-47F2-BAD9-4097EA1FC505}">
  <a:tblStyle styleId="{B4836B4F-3EDF-47F2-BAD9-4097EA1FC50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bold.fntdata"/><Relationship Id="rId16" Type="http://schemas.openxmlformats.org/officeDocument/2006/relationships/slide" Target="slides/slide11.xml"/><Relationship Id="rId38" Type="http://schemas.openxmlformats.org/officeDocument/2006/relationships/font" Target="fonts/HelveticaNeu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0: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4: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8: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0: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4: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2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30: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3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3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8: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Google Shape;7;p2" id="16" name="Google Shape;16;p34"/>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34"/>
          <p:cNvGrpSpPr/>
          <p:nvPr/>
        </p:nvGrpSpPr>
        <p:grpSpPr>
          <a:xfrm>
            <a:off x="242853" y="1756547"/>
            <a:ext cx="9346505" cy="5675927"/>
            <a:chOff x="-2" y="-1"/>
            <a:chExt cx="9346504" cy="5675926"/>
          </a:xfrm>
        </p:grpSpPr>
        <p:sp>
          <p:nvSpPr>
            <p:cNvPr id="18" name="Google Shape;18;p34"/>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4"/>
            <p:cNvSpPr txBox="1"/>
            <p:nvPr/>
          </p:nvSpPr>
          <p:spPr>
            <a:xfrm>
              <a:off x="-1" y="2647844"/>
              <a:ext cx="9091321"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0;p2" id="20" name="Google Shape;20;p34"/>
          <p:cNvPicPr preferRelativeResize="0"/>
          <p:nvPr/>
        </p:nvPicPr>
        <p:blipFill rotWithShape="1">
          <a:blip r:embed="rId3">
            <a:alphaModFix/>
          </a:blip>
          <a:srcRect b="0" l="0" r="0" t="0"/>
          <a:stretch/>
        </p:blipFill>
        <p:spPr>
          <a:xfrm>
            <a:off x="8527725" y="6464000"/>
            <a:ext cx="747677" cy="680477"/>
          </a:xfrm>
          <a:prstGeom prst="rect">
            <a:avLst/>
          </a:prstGeom>
          <a:noFill/>
          <a:ln>
            <a:noFill/>
          </a:ln>
        </p:spPr>
      </p:pic>
      <p:sp>
        <p:nvSpPr>
          <p:cNvPr id="21" name="Google Shape;21;p34"/>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Google Shape;12;p2" id="22" name="Google Shape;22;p34"/>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34"/>
          <p:cNvPicPr preferRelativeResize="0"/>
          <p:nvPr/>
        </p:nvPicPr>
        <p:blipFill rotWithShape="1">
          <a:blip r:embed="rId5">
            <a:alphaModFix/>
          </a:blip>
          <a:srcRect b="0" l="0" r="0" t="0"/>
          <a:stretch/>
        </p:blipFill>
        <p:spPr>
          <a:xfrm>
            <a:off x="8272364" y="1222172"/>
            <a:ext cx="1080001" cy="241875"/>
          </a:xfrm>
          <a:prstGeom prst="rect">
            <a:avLst/>
          </a:prstGeom>
          <a:noFill/>
          <a:ln>
            <a:noFill/>
          </a:ln>
        </p:spPr>
      </p:pic>
      <p:pic>
        <p:nvPicPr>
          <p:cNvPr descr="Imagen 2" id="24" name="Google Shape;24;p34"/>
          <p:cNvPicPr preferRelativeResize="0"/>
          <p:nvPr/>
        </p:nvPicPr>
        <p:blipFill rotWithShape="1">
          <a:blip r:embed="rId6">
            <a:alphaModFix/>
          </a:blip>
          <a:srcRect b="0" l="0" r="0" t="0"/>
          <a:stretch/>
        </p:blipFill>
        <p:spPr>
          <a:xfrm>
            <a:off x="8272364" y="418596"/>
            <a:ext cx="1080001"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5"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26" name="Shape 26"/>
        <p:cNvGrpSpPr/>
        <p:nvPr/>
      </p:nvGrpSpPr>
      <p:grpSpPr>
        <a:xfrm>
          <a:off x="0" y="0"/>
          <a:ext cx="0" cy="0"/>
          <a:chOff x="0" y="0"/>
          <a:chExt cx="0" cy="0"/>
        </a:xfrm>
      </p:grpSpPr>
      <p:sp>
        <p:nvSpPr>
          <p:cNvPr id="27" name="Google Shape;27;p36"/>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6"/>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 name="Google Shape;29;p36"/>
          <p:cNvGrpSpPr/>
          <p:nvPr/>
        </p:nvGrpSpPr>
        <p:grpSpPr>
          <a:xfrm>
            <a:off x="8091898" y="451665"/>
            <a:ext cx="662105" cy="380238"/>
            <a:chOff x="-1" y="0"/>
            <a:chExt cx="662104" cy="380236"/>
          </a:xfrm>
        </p:grpSpPr>
        <p:sp>
          <p:nvSpPr>
            <p:cNvPr id="30" name="Google Shape;30;p36"/>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6"/>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2" name="Google Shape;32;p36"/>
          <p:cNvGrpSpPr/>
          <p:nvPr/>
        </p:nvGrpSpPr>
        <p:grpSpPr>
          <a:xfrm>
            <a:off x="8753997" y="451665"/>
            <a:ext cx="785404" cy="380238"/>
            <a:chOff x="-1" y="0"/>
            <a:chExt cx="785403" cy="380236"/>
          </a:xfrm>
        </p:grpSpPr>
        <p:sp>
          <p:nvSpPr>
            <p:cNvPr id="33" name="Google Shape;33;p36"/>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6"/>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5" name="Google Shape;35;p36"/>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6" name="Google Shape;36;p36"/>
          <p:cNvSpPr txBox="1"/>
          <p:nvPr/>
        </p:nvSpPr>
        <p:spPr>
          <a:xfrm>
            <a:off x="442650" y="350324"/>
            <a:ext cx="7441801" cy="37220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 </a:t>
            </a:r>
            <a:endParaRPr b="0" i="0" sz="1400" u="none" cap="none" strike="noStrike">
              <a:solidFill>
                <a:srgbClr val="000000"/>
              </a:solidFill>
              <a:latin typeface="Arial"/>
              <a:ea typeface="Arial"/>
              <a:cs typeface="Arial"/>
              <a:sym typeface="Arial"/>
            </a:endParaRPr>
          </a:p>
        </p:txBody>
      </p:sp>
      <p:sp>
        <p:nvSpPr>
          <p:cNvPr id="37" name="Google Shape;37;p3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8" name="Google Shape;38;p3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sp>
        <p:nvSpPr>
          <p:cNvPr id="40" name="Google Shape;40;p37"/>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p37"/>
          <p:cNvGrpSpPr/>
          <p:nvPr/>
        </p:nvGrpSpPr>
        <p:grpSpPr>
          <a:xfrm>
            <a:off x="8091898" y="451665"/>
            <a:ext cx="662105" cy="380238"/>
            <a:chOff x="-1" y="0"/>
            <a:chExt cx="662104" cy="380236"/>
          </a:xfrm>
        </p:grpSpPr>
        <p:sp>
          <p:nvSpPr>
            <p:cNvPr id="42" name="Google Shape;42;p37"/>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7"/>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44" name="Google Shape;44;p37"/>
          <p:cNvGrpSpPr/>
          <p:nvPr/>
        </p:nvGrpSpPr>
        <p:grpSpPr>
          <a:xfrm>
            <a:off x="8753997" y="451665"/>
            <a:ext cx="785404" cy="380238"/>
            <a:chOff x="-1" y="0"/>
            <a:chExt cx="785403" cy="380236"/>
          </a:xfrm>
        </p:grpSpPr>
        <p:sp>
          <p:nvSpPr>
            <p:cNvPr id="45" name="Google Shape;45;p37"/>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7"/>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7" name="Google Shape;47;p37"/>
          <p:cNvSpPr txBox="1"/>
          <p:nvPr/>
        </p:nvSpPr>
        <p:spPr>
          <a:xfrm>
            <a:off x="442650" y="350324"/>
            <a:ext cx="7441801" cy="37220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 </a:t>
            </a:r>
            <a:endParaRPr b="0" i="0" sz="1400" u="none" cap="none" strike="noStrike">
              <a:solidFill>
                <a:srgbClr val="000000"/>
              </a:solidFill>
              <a:latin typeface="Arial"/>
              <a:ea typeface="Arial"/>
              <a:cs typeface="Arial"/>
              <a:sym typeface="Arial"/>
            </a:endParaRPr>
          </a:p>
        </p:txBody>
      </p:sp>
      <p:sp>
        <p:nvSpPr>
          <p:cNvPr id="48" name="Google Shape;48;p3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9" name="Google Shape;49;p3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37"/>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51" name="Shape 51"/>
        <p:cNvGrpSpPr/>
        <p:nvPr/>
      </p:nvGrpSpPr>
      <p:grpSpPr>
        <a:xfrm>
          <a:off x="0" y="0"/>
          <a:ext cx="0" cy="0"/>
          <a:chOff x="0" y="0"/>
          <a:chExt cx="0" cy="0"/>
        </a:xfrm>
      </p:grpSpPr>
      <p:sp>
        <p:nvSpPr>
          <p:cNvPr id="52" name="Google Shape;52;p38"/>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8"/>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38"/>
          <p:cNvGrpSpPr/>
          <p:nvPr/>
        </p:nvGrpSpPr>
        <p:grpSpPr>
          <a:xfrm>
            <a:off x="8091898" y="451665"/>
            <a:ext cx="662105" cy="380238"/>
            <a:chOff x="-1" y="0"/>
            <a:chExt cx="662104" cy="380236"/>
          </a:xfrm>
        </p:grpSpPr>
        <p:sp>
          <p:nvSpPr>
            <p:cNvPr id="55" name="Google Shape;55;p38"/>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8"/>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57" name="Google Shape;57;p38"/>
          <p:cNvGrpSpPr/>
          <p:nvPr/>
        </p:nvGrpSpPr>
        <p:grpSpPr>
          <a:xfrm>
            <a:off x="8753997" y="451665"/>
            <a:ext cx="785404" cy="380238"/>
            <a:chOff x="-1" y="0"/>
            <a:chExt cx="785403" cy="380236"/>
          </a:xfrm>
        </p:grpSpPr>
        <p:sp>
          <p:nvSpPr>
            <p:cNvPr id="58" name="Google Shape;58;p38"/>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8"/>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0" name="Google Shape;60;p3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1" name="Google Shape;61;p3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38"/>
          <p:cNvSpPr txBox="1"/>
          <p:nvPr/>
        </p:nvSpPr>
        <p:spPr>
          <a:xfrm>
            <a:off x="442650" y="350324"/>
            <a:ext cx="7441801" cy="37220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 </a:t>
            </a:r>
            <a:endParaRPr b="0" i="0" sz="1400" u="none" cap="none" strike="noStrike">
              <a:solidFill>
                <a:srgbClr val="000000"/>
              </a:solidFill>
              <a:latin typeface="Arial"/>
              <a:ea typeface="Arial"/>
              <a:cs typeface="Arial"/>
              <a:sym typeface="Arial"/>
            </a:endParaRPr>
          </a:p>
        </p:txBody>
      </p:sp>
      <p:sp>
        <p:nvSpPr>
          <p:cNvPr id="63" name="Google Shape;63;p38"/>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64" name="Shape 64"/>
        <p:cNvGrpSpPr/>
        <p:nvPr/>
      </p:nvGrpSpPr>
      <p:grpSpPr>
        <a:xfrm>
          <a:off x="0" y="0"/>
          <a:ext cx="0" cy="0"/>
          <a:chOff x="0" y="0"/>
          <a:chExt cx="0" cy="0"/>
        </a:xfrm>
      </p:grpSpPr>
      <p:sp>
        <p:nvSpPr>
          <p:cNvPr id="65" name="Google Shape;65;p39"/>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 name="Google Shape;66;p39"/>
          <p:cNvGrpSpPr/>
          <p:nvPr/>
        </p:nvGrpSpPr>
        <p:grpSpPr>
          <a:xfrm>
            <a:off x="8090849" y="441789"/>
            <a:ext cx="662105" cy="380238"/>
            <a:chOff x="-1" y="-1"/>
            <a:chExt cx="662104" cy="380236"/>
          </a:xfrm>
        </p:grpSpPr>
        <p:sp>
          <p:nvSpPr>
            <p:cNvPr id="67" name="Google Shape;67;p39"/>
            <p:cNvSpPr/>
            <p:nvPr/>
          </p:nvSpPr>
          <p:spPr>
            <a:xfrm>
              <a:off x="-1" y="327733"/>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9"/>
            <p:cNvSpPr txBox="1"/>
            <p:nvPr/>
          </p:nvSpPr>
          <p:spPr>
            <a:xfrm>
              <a:off x="-1" y="-1"/>
              <a:ext cx="662104" cy="38023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69" name="Google Shape;69;p39"/>
          <p:cNvGrpSpPr/>
          <p:nvPr/>
        </p:nvGrpSpPr>
        <p:grpSpPr>
          <a:xfrm>
            <a:off x="8752949" y="441789"/>
            <a:ext cx="785404" cy="380238"/>
            <a:chOff x="-1" y="-1"/>
            <a:chExt cx="785403" cy="380236"/>
          </a:xfrm>
        </p:grpSpPr>
        <p:sp>
          <p:nvSpPr>
            <p:cNvPr id="70" name="Google Shape;70;p39"/>
            <p:cNvSpPr/>
            <p:nvPr/>
          </p:nvSpPr>
          <p:spPr>
            <a:xfrm>
              <a:off x="-1" y="327733"/>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9"/>
            <p:cNvSpPr txBox="1"/>
            <p:nvPr/>
          </p:nvSpPr>
          <p:spPr>
            <a:xfrm>
              <a:off x="-1" y="-1"/>
              <a:ext cx="785403" cy="38023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2" name="Google Shape;72;p39"/>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9"/>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74" name="Google Shape;74;p39"/>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75" name="Google Shape;75;p39"/>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slideLayout" Target="../slideLayouts/slideLayout1.xml"/><Relationship Id="rId10" Type="http://schemas.openxmlformats.org/officeDocument/2006/relationships/theme" Target="../theme/theme2.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33"/>
          <p:cNvGrpSpPr/>
          <p:nvPr/>
        </p:nvGrpSpPr>
        <p:grpSpPr>
          <a:xfrm>
            <a:off x="242853" y="1756547"/>
            <a:ext cx="9346505" cy="5675927"/>
            <a:chOff x="-2" y="-1"/>
            <a:chExt cx="9346504" cy="5675926"/>
          </a:xfrm>
        </p:grpSpPr>
        <p:sp>
          <p:nvSpPr>
            <p:cNvPr id="7" name="Google Shape;7;p33"/>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33"/>
            <p:cNvSpPr txBox="1"/>
            <p:nvPr/>
          </p:nvSpPr>
          <p:spPr>
            <a:xfrm>
              <a:off x="-1" y="2647844"/>
              <a:ext cx="9091321"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5;p3" id="9" name="Google Shape;9;p33"/>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33"/>
          <p:cNvPicPr preferRelativeResize="0"/>
          <p:nvPr/>
        </p:nvPicPr>
        <p:blipFill rotWithShape="1">
          <a:blip r:embed="rId2">
            <a:alphaModFix/>
          </a:blip>
          <a:srcRect b="0" l="0" r="0" t="0"/>
          <a:stretch/>
        </p:blipFill>
        <p:spPr>
          <a:xfrm>
            <a:off x="8272364" y="1222172"/>
            <a:ext cx="1080001" cy="241875"/>
          </a:xfrm>
          <a:prstGeom prst="rect">
            <a:avLst/>
          </a:prstGeom>
          <a:noFill/>
          <a:ln>
            <a:noFill/>
          </a:ln>
        </p:spPr>
      </p:pic>
      <p:pic>
        <p:nvPicPr>
          <p:cNvPr descr="Imagen 5" id="11" name="Google Shape;11;p33"/>
          <p:cNvPicPr preferRelativeResize="0"/>
          <p:nvPr/>
        </p:nvPicPr>
        <p:blipFill rotWithShape="1">
          <a:blip r:embed="rId3">
            <a:alphaModFix/>
          </a:blip>
          <a:srcRect b="0" l="0" r="0" t="0"/>
          <a:stretch/>
        </p:blipFill>
        <p:spPr>
          <a:xfrm>
            <a:off x="8272364" y="418596"/>
            <a:ext cx="1080001" cy="664778"/>
          </a:xfrm>
          <a:prstGeom prst="rect">
            <a:avLst/>
          </a:prstGeom>
          <a:noFill/>
          <a:ln>
            <a:noFill/>
          </a:ln>
        </p:spPr>
      </p:pic>
      <p:sp>
        <p:nvSpPr>
          <p:cNvPr id="12" name="Google Shape;12;p33"/>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3"/>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33"/>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35.png"/><Relationship Id="rId8"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nvSpPr>
        <p:spPr>
          <a:xfrm>
            <a:off x="1176618" y="6563127"/>
            <a:ext cx="7012135" cy="482217"/>
          </a:xfrm>
          <a:prstGeom prst="rect">
            <a:avLst/>
          </a:prstGeom>
          <a:noFill/>
          <a:ln>
            <a:noFill/>
          </a:ln>
        </p:spPr>
        <p:txBody>
          <a:bodyPr anchorCtr="0" anchor="ctr" bIns="91400" lIns="91400" spcFirstLastPara="1" rIns="91400" wrap="square" tIns="91400">
            <a:no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400" u="none" cap="none" strike="noStrike">
              <a:solidFill>
                <a:srgbClr val="000000"/>
              </a:solidFill>
              <a:latin typeface="Arial"/>
              <a:ea typeface="Arial"/>
              <a:cs typeface="Arial"/>
              <a:sym typeface="Arial"/>
            </a:endParaRPr>
          </a:p>
        </p:txBody>
      </p:sp>
      <p:sp>
        <p:nvSpPr>
          <p:cNvPr id="81" name="Google Shape;81;p1"/>
          <p:cNvSpPr txBox="1"/>
          <p:nvPr/>
        </p:nvSpPr>
        <p:spPr>
          <a:xfrm>
            <a:off x="374948" y="2049137"/>
            <a:ext cx="1444329" cy="369405"/>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1139098" y="834800"/>
            <a:ext cx="2318280" cy="339713"/>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400" u="none" cap="none" strike="noStrike">
              <a:solidFill>
                <a:srgbClr val="000000"/>
              </a:solidFill>
              <a:latin typeface="Arial"/>
              <a:ea typeface="Arial"/>
              <a:cs typeface="Arial"/>
              <a:sym typeface="Arial"/>
            </a:endParaRPr>
          </a:p>
        </p:txBody>
      </p:sp>
      <p:sp>
        <p:nvSpPr>
          <p:cNvPr id="83" name="Google Shape;83;p1"/>
          <p:cNvSpPr txBox="1"/>
          <p:nvPr/>
        </p:nvSpPr>
        <p:spPr>
          <a:xfrm>
            <a:off x="378122" y="2302286"/>
            <a:ext cx="4479628" cy="1683559"/>
          </a:xfrm>
          <a:prstGeom prst="rect">
            <a:avLst/>
          </a:prstGeom>
          <a:noFill/>
          <a:ln>
            <a:noFill/>
          </a:ln>
        </p:spPr>
        <p:txBody>
          <a:bodyPr anchorCtr="0" anchor="ctr" bIns="91375" lIns="91375" spcFirstLastPara="1" rIns="91375" wrap="square" tIns="9137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GESTIÓN</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COMERCIAL TRIBUTARIA </a:t>
            </a:r>
            <a:endParaRPr b="0" i="0" sz="1400" u="none" cap="none" strike="noStrike">
              <a:solidFill>
                <a:srgbClr val="000000"/>
              </a:solidFill>
              <a:latin typeface="Arial"/>
              <a:ea typeface="Arial"/>
              <a:cs typeface="Arial"/>
              <a:sym typeface="Arial"/>
            </a:endParaRPr>
          </a:p>
        </p:txBody>
      </p:sp>
      <p:pic>
        <p:nvPicPr>
          <p:cNvPr id="84" name="Google Shape;84;p1"/>
          <p:cNvPicPr preferRelativeResize="0"/>
          <p:nvPr/>
        </p:nvPicPr>
        <p:blipFill rotWithShape="1">
          <a:blip r:embed="rId3">
            <a:alphaModFix/>
          </a:blip>
          <a:srcRect b="0" l="0" r="0" t="0"/>
          <a:stretch/>
        </p:blipFill>
        <p:spPr>
          <a:xfrm>
            <a:off x="2854405" y="2131199"/>
            <a:ext cx="4890078" cy="44010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ES LA EXPORTACIÓN </a:t>
            </a:r>
            <a:r>
              <a:rPr b="0" i="0" lang="en-US" sz="2799" u="none" cap="none" strike="noStrike">
                <a:solidFill>
                  <a:srgbClr val="C00000"/>
                </a:solidFill>
                <a:latin typeface="Calibri"/>
                <a:ea typeface="Calibri"/>
                <a:cs typeface="Calibri"/>
                <a:sym typeface="Calibri"/>
              </a:rPr>
              <a:t>Y LOS PASOS A SEGUIR?</a:t>
            </a:r>
            <a:endParaRPr b="0" i="0" sz="3098" u="none" cap="none" strike="noStrike">
              <a:solidFill>
                <a:srgbClr val="C00000"/>
              </a:solidFill>
              <a:latin typeface="Calibri"/>
              <a:ea typeface="Calibri"/>
              <a:cs typeface="Calibri"/>
              <a:sym typeface="Calibri"/>
            </a:endParaRPr>
          </a:p>
        </p:txBody>
      </p:sp>
      <p:sp>
        <p:nvSpPr>
          <p:cNvPr id="212" name="Google Shape;212;p10"/>
          <p:cNvSpPr/>
          <p:nvPr/>
        </p:nvSpPr>
        <p:spPr>
          <a:xfrm>
            <a:off x="466023" y="2317033"/>
            <a:ext cx="8642808" cy="3509609"/>
          </a:xfrm>
          <a:prstGeom prst="roundRect">
            <a:avLst>
              <a:gd fmla="val 783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3" name="Google Shape;213;p10"/>
          <p:cNvSpPr txBox="1"/>
          <p:nvPr/>
        </p:nvSpPr>
        <p:spPr>
          <a:xfrm>
            <a:off x="774242" y="2122156"/>
            <a:ext cx="7933823" cy="405651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2.  Carta de crédito e informe de exportación: </a:t>
            </a:r>
            <a:r>
              <a:rPr b="0" i="0" lang="en-US" sz="1500" u="none" cap="none" strike="noStrike">
                <a:solidFill>
                  <a:schemeClr val="dk1"/>
                </a:solidFill>
                <a:latin typeface="Calibri"/>
                <a:ea typeface="Calibri"/>
                <a:cs typeface="Calibri"/>
                <a:sym typeface="Calibri"/>
              </a:rPr>
              <a:t>En esta etapa se deben realizar varias actividades: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El Banco Emisor en el exterior abre la Carta de Crédito a favor del exportador chileno a petición del comprador.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El Banco Emisor avisa al banco comercial chileno sobre la apertura de este documento a favor del exportador chileno.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El Banco receptor chileno revisa y confirma la carta de crédito.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El exportador retira el formulario del Informe de Exportación en el organismo respectivo, el que más tarde será presentado en la Aduana, para su aprobación, donde le será asignado un número y fecha.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El exportador elige la compañía transportista y decide hacer la reserva de espacio. También deberá contratar los servicios de una compañía de seguros. </a:t>
            </a:r>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214" name="Google Shape;214;p10"/>
          <p:cNvPicPr preferRelativeResize="0"/>
          <p:nvPr/>
        </p:nvPicPr>
        <p:blipFill rotWithShape="1">
          <a:blip r:embed="rId3">
            <a:alphaModFix/>
          </a:blip>
          <a:srcRect b="0" l="0" r="0" t="0"/>
          <a:stretch/>
        </p:blipFill>
        <p:spPr>
          <a:xfrm>
            <a:off x="7115908" y="4888594"/>
            <a:ext cx="2464082" cy="26913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ES LA EXPORTACIÓN </a:t>
            </a:r>
            <a:r>
              <a:rPr b="0" i="0" lang="en-US" sz="2799" u="none" cap="none" strike="noStrike">
                <a:solidFill>
                  <a:srgbClr val="C00000"/>
                </a:solidFill>
                <a:latin typeface="Calibri"/>
                <a:ea typeface="Calibri"/>
                <a:cs typeface="Calibri"/>
                <a:sym typeface="Calibri"/>
              </a:rPr>
              <a:t>Y LOS PASOS A SEGUIR?</a:t>
            </a:r>
            <a:endParaRPr b="0" i="0" sz="3098" u="none" cap="none" strike="noStrike">
              <a:solidFill>
                <a:srgbClr val="C00000"/>
              </a:solidFill>
              <a:latin typeface="Calibri"/>
              <a:ea typeface="Calibri"/>
              <a:cs typeface="Calibri"/>
              <a:sym typeface="Calibri"/>
            </a:endParaRPr>
          </a:p>
        </p:txBody>
      </p:sp>
      <p:sp>
        <p:nvSpPr>
          <p:cNvPr id="220" name="Google Shape;220;p11"/>
          <p:cNvSpPr/>
          <p:nvPr/>
        </p:nvSpPr>
        <p:spPr>
          <a:xfrm>
            <a:off x="466023" y="2317033"/>
            <a:ext cx="8642808" cy="3520241"/>
          </a:xfrm>
          <a:prstGeom prst="roundRect">
            <a:avLst>
              <a:gd fmla="val 783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11"/>
          <p:cNvSpPr txBox="1"/>
          <p:nvPr/>
        </p:nvSpPr>
        <p:spPr>
          <a:xfrm>
            <a:off x="774242" y="2111523"/>
            <a:ext cx="7933823" cy="4353072"/>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3.  Los Seguros</a:t>
            </a:r>
            <a:endParaRPr/>
          </a:p>
          <a:p>
            <a:pPr indent="0" lvl="0" marL="0" marR="0" rtl="0" algn="l">
              <a:lnSpc>
                <a:spcPct val="110000"/>
              </a:lnSpc>
              <a:spcBef>
                <a:spcPts val="0"/>
              </a:spcBef>
              <a:spcAft>
                <a:spcPts val="0"/>
              </a:spcAft>
              <a:buNone/>
            </a:pPr>
            <a:r>
              <a:rPr b="1" i="0" lang="en-US" sz="1500" u="none" cap="none" strike="noStrike">
                <a:solidFill>
                  <a:srgbClr val="EB6B1F"/>
                </a:solidFill>
                <a:latin typeface="Calibri"/>
                <a:ea typeface="Calibri"/>
                <a:cs typeface="Calibri"/>
                <a:sym typeface="Calibri"/>
              </a:rPr>
              <a:t>Razones para tomar un seguro para la exportación:</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Los seguros del transporte, particularmente, permiten cubrir los negocios de la.                     aventura o travesía.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Al exportar a través de un crédito bancario, éste exigirá una póliza a favor de ellos.</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 Contratar un seguro en Chile es más barato que en el extranjero.</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4. Contratación del transporte: </a:t>
            </a:r>
            <a:r>
              <a:rPr b="0" i="0" lang="en-US" sz="1500" u="none" cap="none" strike="noStrike">
                <a:solidFill>
                  <a:srgbClr val="000000"/>
                </a:solidFill>
                <a:latin typeface="Calibri"/>
                <a:ea typeface="Calibri"/>
                <a:cs typeface="Calibri"/>
                <a:sym typeface="Calibri"/>
              </a:rPr>
              <a:t>Una vez que se ha cumplido con los pasos anteriores, el exportador debe tener claro el medio de transporte en el que serán trasladadas las mercancías. esto porque como ya sabemos, existen diferentes medios de transportes para el tráfico de mercancías como son: transporte marítimo, aéreo, terrestre (por camiones, por tren), multimodal.</a:t>
            </a:r>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ES LA EXPORTACIÓN </a:t>
            </a:r>
            <a:r>
              <a:rPr b="0" i="0" lang="en-US" sz="2799" u="none" cap="none" strike="noStrike">
                <a:solidFill>
                  <a:srgbClr val="C00000"/>
                </a:solidFill>
                <a:latin typeface="Calibri"/>
                <a:ea typeface="Calibri"/>
                <a:cs typeface="Calibri"/>
                <a:sym typeface="Calibri"/>
              </a:rPr>
              <a:t>Y LOS PASOS A SEGUIR?</a:t>
            </a:r>
            <a:endParaRPr b="0" i="0" sz="3098" u="none" cap="none" strike="noStrike">
              <a:solidFill>
                <a:srgbClr val="C00000"/>
              </a:solidFill>
              <a:latin typeface="Calibri"/>
              <a:ea typeface="Calibri"/>
              <a:cs typeface="Calibri"/>
              <a:sym typeface="Calibri"/>
            </a:endParaRPr>
          </a:p>
        </p:txBody>
      </p:sp>
      <p:sp>
        <p:nvSpPr>
          <p:cNvPr id="227" name="Google Shape;227;p12"/>
          <p:cNvSpPr/>
          <p:nvPr/>
        </p:nvSpPr>
        <p:spPr>
          <a:xfrm>
            <a:off x="466023" y="2317034"/>
            <a:ext cx="8642808" cy="3222529"/>
          </a:xfrm>
          <a:prstGeom prst="roundRect">
            <a:avLst>
              <a:gd fmla="val 783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8" name="Google Shape;228;p12"/>
          <p:cNvSpPr txBox="1"/>
          <p:nvPr/>
        </p:nvSpPr>
        <p:spPr>
          <a:xfrm>
            <a:off x="774242" y="2122156"/>
            <a:ext cx="7933823" cy="352024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5. Servicio Nacional de Aduanas: </a:t>
            </a:r>
            <a:r>
              <a:rPr b="0" i="0" lang="en-US" sz="1500" u="none" cap="none" strike="noStrike">
                <a:solidFill>
                  <a:srgbClr val="000000"/>
                </a:solidFill>
                <a:latin typeface="Calibri"/>
                <a:ea typeface="Calibri"/>
                <a:cs typeface="Calibri"/>
                <a:sym typeface="Calibri"/>
              </a:rPr>
              <a:t>El exportador envía toda la documentación requerida para exportar las mercancías, incluyendo el mandato y la nota de embarque, documento que contiene las instrucciones emitidas por el exportador, para que su agente de aduana proceda a embarcar los productos por la vía de transporte elegida. el agente de aduana confecciona la orden de embarque, sobre la base de los documentos proporcionados por el exportador, la que deberá ser suscrita por el agente de aduana. </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6. Pago de la carta de crédito: </a:t>
            </a:r>
            <a:r>
              <a:rPr b="0" i="0" lang="en-US" sz="1500" u="none" cap="none" strike="noStrike">
                <a:solidFill>
                  <a:srgbClr val="000000"/>
                </a:solidFill>
                <a:latin typeface="Calibri"/>
                <a:ea typeface="Calibri"/>
                <a:cs typeface="Calibri"/>
                <a:sym typeface="Calibri"/>
              </a:rPr>
              <a:t>En este paso el exportador entrega la documentación de embarque al banco comercial, para su revisión y si están sin observaciones los pagos o abonos que correspondiese efectúa el pago de la carta de crédito.</a:t>
            </a:r>
            <a:endParaRPr/>
          </a:p>
        </p:txBody>
      </p:sp>
      <p:pic>
        <p:nvPicPr>
          <p:cNvPr id="229" name="Google Shape;229;p12"/>
          <p:cNvPicPr preferRelativeResize="0"/>
          <p:nvPr/>
        </p:nvPicPr>
        <p:blipFill rotWithShape="1">
          <a:blip r:embed="rId3">
            <a:alphaModFix/>
          </a:blip>
          <a:srcRect b="0" l="0" r="0" t="0"/>
          <a:stretch/>
        </p:blipFill>
        <p:spPr>
          <a:xfrm flipH="1">
            <a:off x="7877351" y="4944242"/>
            <a:ext cx="1661427" cy="26998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DERECHOS, IMPUESTOS Y TASAS</a:t>
            </a:r>
            <a:endParaRPr/>
          </a:p>
          <a:p>
            <a:pPr indent="0" lvl="0" marL="0" marR="0" rtl="0" algn="l">
              <a:lnSpc>
                <a:spcPct val="80000"/>
              </a:lnSpc>
              <a:spcBef>
                <a:spcPts val="0"/>
              </a:spcBef>
              <a:spcAft>
                <a:spcPts val="0"/>
              </a:spcAft>
              <a:buNone/>
            </a:pPr>
            <a:r>
              <a:rPr b="0" i="0" lang="en-US" sz="2799" u="none" cap="none" strike="noStrike">
                <a:solidFill>
                  <a:srgbClr val="A93501"/>
                </a:solidFill>
                <a:latin typeface="Calibri"/>
                <a:ea typeface="Calibri"/>
                <a:cs typeface="Calibri"/>
                <a:sym typeface="Calibri"/>
              </a:rPr>
              <a:t>PARA LA OPERACIÓN DE EXPORTACIÓN </a:t>
            </a:r>
            <a:endParaRPr b="0" i="0" sz="3098" u="none" cap="none" strike="noStrike">
              <a:solidFill>
                <a:srgbClr val="A93501"/>
              </a:solidFill>
              <a:latin typeface="Calibri"/>
              <a:ea typeface="Calibri"/>
              <a:cs typeface="Calibri"/>
              <a:sym typeface="Calibri"/>
            </a:endParaRPr>
          </a:p>
        </p:txBody>
      </p:sp>
      <p:sp>
        <p:nvSpPr>
          <p:cNvPr id="235" name="Google Shape;235;p13"/>
          <p:cNvSpPr/>
          <p:nvPr/>
        </p:nvSpPr>
        <p:spPr>
          <a:xfrm>
            <a:off x="466023" y="2324236"/>
            <a:ext cx="8642808" cy="3854429"/>
          </a:xfrm>
          <a:prstGeom prst="roundRect">
            <a:avLst>
              <a:gd fmla="val 7411"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6" name="Google Shape;236;p13"/>
          <p:cNvSpPr txBox="1"/>
          <p:nvPr/>
        </p:nvSpPr>
        <p:spPr>
          <a:xfrm>
            <a:off x="774243" y="2428652"/>
            <a:ext cx="8064958" cy="1866902"/>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Al comprar en el extranjero deberás costear también el Arancel Aduanero (6%)  y el Impuesto al Valor Agregado (IVA), recursos que aportan al desarrollo y contribuyen de manera significativa a resguardar el presupuesto del país que permite financiar los programas de Gobierno en beneficio de todos.</a:t>
            </a:r>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El Arancel Aduanero </a:t>
            </a:r>
            <a:r>
              <a:rPr b="0" i="0" lang="en-US" sz="1500" u="none" cap="none" strike="noStrike">
                <a:solidFill>
                  <a:srgbClr val="000000"/>
                </a:solidFill>
                <a:latin typeface="Calibri"/>
                <a:ea typeface="Calibri"/>
                <a:cs typeface="Calibri"/>
                <a:sym typeface="Calibri"/>
              </a:rPr>
              <a:t>se paga sobre el Valor CIF de la mercancía, que corresponde a la suma del valor de tu producto en el país de origen, más el costo por flete y seguros involucrados para su transporte al punto de destino. El IVA se paga sobre el valor CIF y el derecho aduanero. </a:t>
            </a:r>
            <a:endParaRPr/>
          </a:p>
        </p:txBody>
      </p:sp>
      <p:sp>
        <p:nvSpPr>
          <p:cNvPr id="237" name="Google Shape;237;p13"/>
          <p:cNvSpPr/>
          <p:nvPr/>
        </p:nvSpPr>
        <p:spPr>
          <a:xfrm>
            <a:off x="3449471" y="4399970"/>
            <a:ext cx="2398436" cy="437832"/>
          </a:xfrm>
          <a:prstGeom prst="roundRect">
            <a:avLst>
              <a:gd fmla="val 37618"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8" name="Google Shape;238;p13"/>
          <p:cNvSpPr/>
          <p:nvPr/>
        </p:nvSpPr>
        <p:spPr>
          <a:xfrm>
            <a:off x="3449471" y="4478625"/>
            <a:ext cx="239843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CIF del producto </a:t>
            </a:r>
            <a:endParaRPr/>
          </a:p>
        </p:txBody>
      </p:sp>
      <p:sp>
        <p:nvSpPr>
          <p:cNvPr id="239" name="Google Shape;239;p13"/>
          <p:cNvSpPr/>
          <p:nvPr/>
        </p:nvSpPr>
        <p:spPr>
          <a:xfrm>
            <a:off x="838041" y="5286016"/>
            <a:ext cx="2398436" cy="437832"/>
          </a:xfrm>
          <a:prstGeom prst="roundRect">
            <a:avLst>
              <a:gd fmla="val 37618"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0" name="Google Shape;240;p13"/>
          <p:cNvSpPr/>
          <p:nvPr/>
        </p:nvSpPr>
        <p:spPr>
          <a:xfrm>
            <a:off x="838041" y="5364671"/>
            <a:ext cx="239843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Derecho aduanero 6%</a:t>
            </a:r>
            <a:endParaRPr/>
          </a:p>
        </p:txBody>
      </p:sp>
      <p:sp>
        <p:nvSpPr>
          <p:cNvPr id="241" name="Google Shape;241;p13"/>
          <p:cNvSpPr/>
          <p:nvPr/>
        </p:nvSpPr>
        <p:spPr>
          <a:xfrm>
            <a:off x="3885337" y="5286016"/>
            <a:ext cx="1944826" cy="437832"/>
          </a:xfrm>
          <a:prstGeom prst="roundRect">
            <a:avLst>
              <a:gd fmla="val 37618"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13"/>
          <p:cNvSpPr/>
          <p:nvPr/>
        </p:nvSpPr>
        <p:spPr>
          <a:xfrm>
            <a:off x="3885337" y="5364671"/>
            <a:ext cx="194482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IVA 19%</a:t>
            </a:r>
            <a:endParaRPr/>
          </a:p>
        </p:txBody>
      </p:sp>
      <p:sp>
        <p:nvSpPr>
          <p:cNvPr id="243" name="Google Shape;243;p13"/>
          <p:cNvSpPr/>
          <p:nvPr/>
        </p:nvSpPr>
        <p:spPr>
          <a:xfrm>
            <a:off x="6745518" y="5286016"/>
            <a:ext cx="1944826" cy="437832"/>
          </a:xfrm>
          <a:prstGeom prst="roundRect">
            <a:avLst>
              <a:gd fmla="val 37618"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4" name="Google Shape;244;p13"/>
          <p:cNvSpPr/>
          <p:nvPr/>
        </p:nvSpPr>
        <p:spPr>
          <a:xfrm>
            <a:off x="6745518" y="5364671"/>
            <a:ext cx="194482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Total impuesto</a:t>
            </a:r>
            <a:endParaRPr/>
          </a:p>
        </p:txBody>
      </p:sp>
      <p:sp>
        <p:nvSpPr>
          <p:cNvPr id="245" name="Google Shape;245;p13"/>
          <p:cNvSpPr/>
          <p:nvPr/>
        </p:nvSpPr>
        <p:spPr>
          <a:xfrm>
            <a:off x="3449471" y="5340410"/>
            <a:ext cx="2921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46" name="Google Shape;246;p13"/>
          <p:cNvSpPr/>
          <p:nvPr/>
        </p:nvSpPr>
        <p:spPr>
          <a:xfrm>
            <a:off x="6180966" y="5346145"/>
            <a:ext cx="2921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CALCULEMOS LOS DERECHOS, IMPUESTOS Y TASAS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EN LA OPERACIÓN DE EXPORTACIÓN</a:t>
            </a:r>
            <a:endParaRPr b="0" i="0" sz="3098" u="none" cap="none" strike="noStrike">
              <a:solidFill>
                <a:srgbClr val="C00000"/>
              </a:solidFill>
              <a:latin typeface="Calibri"/>
              <a:ea typeface="Calibri"/>
              <a:cs typeface="Calibri"/>
              <a:sym typeface="Calibri"/>
            </a:endParaRPr>
          </a:p>
        </p:txBody>
      </p:sp>
      <p:sp>
        <p:nvSpPr>
          <p:cNvPr id="252" name="Google Shape;252;p14"/>
          <p:cNvSpPr/>
          <p:nvPr/>
        </p:nvSpPr>
        <p:spPr>
          <a:xfrm>
            <a:off x="466023" y="2324236"/>
            <a:ext cx="8642808" cy="3980871"/>
          </a:xfrm>
          <a:prstGeom prst="roundRect">
            <a:avLst>
              <a:gd fmla="val 7411"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3" name="Google Shape;253;p14"/>
          <p:cNvSpPr txBox="1"/>
          <p:nvPr/>
        </p:nvSpPr>
        <p:spPr>
          <a:xfrm>
            <a:off x="825268" y="2428652"/>
            <a:ext cx="8064900" cy="366390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A continuación realizaremos cálculos de productos que pueden exportar:</a:t>
            </a:r>
            <a:endParaRPr/>
          </a:p>
          <a:p>
            <a:pPr indent="0" lvl="0" marL="0" marR="0" rtl="0" algn="l">
              <a:lnSpc>
                <a:spcPct val="110000"/>
              </a:lnSpc>
              <a:spcBef>
                <a:spcPts val="0"/>
              </a:spcBef>
              <a:spcAft>
                <a:spcPts val="0"/>
              </a:spcAft>
              <a:buNone/>
            </a:pPr>
            <a:r>
              <a:rPr b="0" i="1" lang="en-US" sz="1500" u="none" cap="none" strike="noStrike">
                <a:solidFill>
                  <a:srgbClr val="000000"/>
                </a:solidFill>
                <a:latin typeface="Calibri"/>
                <a:ea typeface="Calibri"/>
                <a:cs typeface="Calibri"/>
                <a:sym typeface="Calibri"/>
              </a:rPr>
              <a:t>Un vendedor de Santiago (Chile) y un comprador de Dallas (Estados Unidos), realizan la siguiente operación de comercio internacional, </a:t>
            </a:r>
            <a:r>
              <a:rPr i="1" lang="en-US" sz="1500">
                <a:latin typeface="Calibri"/>
                <a:ea typeface="Calibri"/>
                <a:cs typeface="Calibri"/>
                <a:sym typeface="Calibri"/>
              </a:rPr>
              <a:t>adjuntando</a:t>
            </a:r>
            <a:r>
              <a:rPr b="0" i="1" lang="en-US" sz="1500" u="none" cap="none" strike="noStrike">
                <a:solidFill>
                  <a:srgbClr val="000000"/>
                </a:solidFill>
                <a:latin typeface="Calibri"/>
                <a:ea typeface="Calibri"/>
                <a:cs typeface="Calibri"/>
                <a:sym typeface="Calibri"/>
              </a:rPr>
              <a:t> los siguientes datos:</a:t>
            </a:r>
            <a:endParaRPr/>
          </a:p>
          <a:p>
            <a:pPr indent="0" lvl="0" marL="0" marR="0" rtl="0" algn="l">
              <a:lnSpc>
                <a:spcPct val="110000"/>
              </a:lnSpc>
              <a:spcBef>
                <a:spcPts val="0"/>
              </a:spcBef>
              <a:spcAft>
                <a:spcPts val="0"/>
              </a:spcAft>
              <a:buNone/>
            </a:pPr>
            <a:r>
              <a:rPr b="0" i="1" lang="en-US" sz="1500" u="none" cap="none" strike="noStrike">
                <a:solidFill>
                  <a:srgbClr val="000000"/>
                </a:solidFill>
                <a:latin typeface="Calibri"/>
                <a:ea typeface="Calibri"/>
                <a:cs typeface="Calibri"/>
                <a:sym typeface="Calibri"/>
              </a:rPr>
              <a:t>Costo de fabricación USD $2.500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Márgenes: 25% sobre costos</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Tra</a:t>
            </a:r>
            <a:r>
              <a:rPr lang="en-US" sz="1500">
                <a:latin typeface="Calibri"/>
                <a:ea typeface="Calibri"/>
                <a:cs typeface="Calibri"/>
                <a:sym typeface="Calibri"/>
              </a:rPr>
              <a:t>n</a:t>
            </a:r>
            <a:r>
              <a:rPr b="0" i="0" lang="en-US" sz="1500" u="none" cap="none" strike="noStrike">
                <a:solidFill>
                  <a:srgbClr val="000000"/>
                </a:solidFill>
                <a:latin typeface="Calibri"/>
                <a:ea typeface="Calibri"/>
                <a:cs typeface="Calibri"/>
                <a:sym typeface="Calibri"/>
              </a:rPr>
              <a:t>sporte Santiago al puerto de Valparaíso USD $200</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descarga en el Puerto de Valparaíso USD $30</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Gastos de despacho y derechos en aduana de salida USD $45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carga en buque USD $40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transporte por mar hasta el Puerto de Liverpool USD $1.500</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seguro de transporte por mar USD $85</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descarga en Liverpool USD $35</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despacho y derechos en aduana de entrada USD $65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CALCULEMOS LOS DERECHOS, IMPUESTOS Y TASAS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EN LA OPERACIÓN DE EXPORTACIÓN</a:t>
            </a:r>
            <a:endParaRPr b="0" i="0" sz="3098" u="none" cap="none" strike="noStrike">
              <a:solidFill>
                <a:srgbClr val="C00000"/>
              </a:solidFill>
              <a:latin typeface="Calibri"/>
              <a:ea typeface="Calibri"/>
              <a:cs typeface="Calibri"/>
              <a:sym typeface="Calibri"/>
            </a:endParaRPr>
          </a:p>
        </p:txBody>
      </p:sp>
      <p:sp>
        <p:nvSpPr>
          <p:cNvPr id="259" name="Google Shape;259;p15"/>
          <p:cNvSpPr/>
          <p:nvPr/>
        </p:nvSpPr>
        <p:spPr>
          <a:xfrm>
            <a:off x="466023" y="2324236"/>
            <a:ext cx="7085801" cy="2875085"/>
          </a:xfrm>
          <a:prstGeom prst="roundRect">
            <a:avLst>
              <a:gd fmla="val 1037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0" name="Google Shape;260;p15"/>
          <p:cNvSpPr txBox="1"/>
          <p:nvPr/>
        </p:nvSpPr>
        <p:spPr>
          <a:xfrm>
            <a:off x="774243" y="2428652"/>
            <a:ext cx="8064958" cy="1349598"/>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Gasto de transporte Liverpool a Dallas USD $90</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producto está sujeto a un arancel del 5%</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Cómo lo desarrollamos:</a:t>
            </a:r>
            <a:endParaRPr/>
          </a:p>
        </p:txBody>
      </p:sp>
      <p:sp>
        <p:nvSpPr>
          <p:cNvPr id="261" name="Google Shape;261;p15"/>
          <p:cNvSpPr/>
          <p:nvPr/>
        </p:nvSpPr>
        <p:spPr>
          <a:xfrm>
            <a:off x="3183658" y="3335245"/>
            <a:ext cx="4843924" cy="2055462"/>
          </a:xfrm>
          <a:prstGeom prst="roundRect">
            <a:avLst>
              <a:gd fmla="val 37618"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3183658" y="3611540"/>
            <a:ext cx="4843923"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de venta en fabrica (EXW) 2500 +25%= 3.125</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de venta FOB 3.125 + 200 +30 + 45 + 40= 3.440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de venta CFR 3.440 + 1.500= 4.990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de venta CIF 4.990  + 85= 5.075</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de venta DAT 5.075 + 35= 5.110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de venta DDP 5.110 + 5% (5366) + 65 + 90= 5.521 </a:t>
            </a:r>
            <a:endParaRPr/>
          </a:p>
        </p:txBody>
      </p:sp>
      <p:pic>
        <p:nvPicPr>
          <p:cNvPr id="263" name="Google Shape;263;p15"/>
          <p:cNvPicPr preferRelativeResize="0"/>
          <p:nvPr/>
        </p:nvPicPr>
        <p:blipFill rotWithShape="1">
          <a:blip r:embed="rId3">
            <a:alphaModFix/>
          </a:blip>
          <a:srcRect b="0" l="0" r="0" t="0"/>
          <a:stretch/>
        </p:blipFill>
        <p:spPr>
          <a:xfrm>
            <a:off x="7115908" y="4888594"/>
            <a:ext cx="2464082" cy="26913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6"/>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REFLEXIONEMOS</a:t>
            </a:r>
            <a:endParaRPr b="1" i="0" sz="3098" u="none" cap="none" strike="noStrike">
              <a:solidFill>
                <a:srgbClr val="ED6B00"/>
              </a:solidFill>
              <a:latin typeface="Calibri"/>
              <a:ea typeface="Calibri"/>
              <a:cs typeface="Calibri"/>
              <a:sym typeface="Calibri"/>
            </a:endParaRPr>
          </a:p>
        </p:txBody>
      </p:sp>
      <p:sp>
        <p:nvSpPr>
          <p:cNvPr id="269" name="Google Shape;269;p16"/>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REALICEMOS UNA PAUSA</a:t>
            </a:r>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270" name="Google Shape;270;p16"/>
          <p:cNvPicPr preferRelativeResize="0"/>
          <p:nvPr/>
        </p:nvPicPr>
        <p:blipFill rotWithShape="1">
          <a:blip r:embed="rId3">
            <a:alphaModFix/>
          </a:blip>
          <a:srcRect b="0" l="0" r="0" t="0"/>
          <a:stretch/>
        </p:blipFill>
        <p:spPr>
          <a:xfrm>
            <a:off x="5941281" y="1566616"/>
            <a:ext cx="2955944" cy="5246084"/>
          </a:xfrm>
          <a:prstGeom prst="rect">
            <a:avLst/>
          </a:prstGeom>
          <a:noFill/>
          <a:ln>
            <a:noFill/>
          </a:ln>
        </p:spPr>
      </p:pic>
      <p:sp>
        <p:nvSpPr>
          <p:cNvPr id="271" name="Google Shape;271;p16"/>
          <p:cNvSpPr txBox="1"/>
          <p:nvPr/>
        </p:nvSpPr>
        <p:spPr>
          <a:xfrm>
            <a:off x="506481" y="5820342"/>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Te invito a </a:t>
            </a:r>
            <a:r>
              <a:rPr b="1" i="0" lang="en-US" sz="2099" u="none" cap="none" strike="noStrike">
                <a:solidFill>
                  <a:srgbClr val="ED6B00"/>
                </a:solidFill>
                <a:latin typeface="Calibri"/>
                <a:ea typeface="Calibri"/>
                <a:cs typeface="Calibri"/>
                <a:sym typeface="Calibri"/>
              </a:rPr>
              <a:t>compartir tus respuestas </a:t>
            </a:r>
            <a:r>
              <a:rPr b="0" i="0" lang="en-US" sz="2099" u="none" cap="none" strike="noStrike">
                <a:solidFill>
                  <a:srgbClr val="ED6B00"/>
                </a:solidFill>
                <a:latin typeface="Calibri"/>
                <a:ea typeface="Calibri"/>
                <a:cs typeface="Calibri"/>
                <a:sym typeface="Calibri"/>
              </a:rPr>
              <a:t>a través</a:t>
            </a:r>
            <a:endParaRPr/>
          </a:p>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de un plenario con los demás grupos.</a:t>
            </a:r>
            <a:endParaRPr b="0" i="0" sz="2099"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272" name="Google Shape;272;p16"/>
          <p:cNvSpPr/>
          <p:nvPr/>
        </p:nvSpPr>
        <p:spPr>
          <a:xfrm>
            <a:off x="371602" y="2258294"/>
            <a:ext cx="5144197" cy="2993644"/>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273" name="Google Shape;273;p16"/>
          <p:cNvPicPr preferRelativeResize="0"/>
          <p:nvPr/>
        </p:nvPicPr>
        <p:blipFill rotWithShape="1">
          <a:blip r:embed="rId4">
            <a:alphaModFix/>
          </a:blip>
          <a:srcRect b="0" l="0" r="0" t="0"/>
          <a:stretch/>
        </p:blipFill>
        <p:spPr>
          <a:xfrm>
            <a:off x="5263766" y="2055566"/>
            <a:ext cx="482304" cy="482304"/>
          </a:xfrm>
          <a:prstGeom prst="rect">
            <a:avLst/>
          </a:prstGeom>
          <a:noFill/>
          <a:ln>
            <a:noFill/>
          </a:ln>
        </p:spPr>
      </p:pic>
      <p:sp>
        <p:nvSpPr>
          <p:cNvPr id="274" name="Google Shape;274;p16"/>
          <p:cNvSpPr/>
          <p:nvPr/>
        </p:nvSpPr>
        <p:spPr>
          <a:xfrm>
            <a:off x="635978" y="2383112"/>
            <a:ext cx="4627787" cy="2622962"/>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Hagamos una pequeña pausa para que veamos qué tanto hemos comprendido del contenido, para esto, te invito a que junto a un compañero, respondan la siguiente pregunta:</a:t>
            </a:r>
            <a:endParaRPr/>
          </a:p>
          <a:p>
            <a:pPr indent="0" lvl="0" marL="0" marR="0" rtl="0" algn="l">
              <a:lnSpc>
                <a:spcPct val="115000"/>
              </a:lnSpc>
              <a:spcBef>
                <a:spcPts val="0"/>
              </a:spcBef>
              <a:spcAft>
                <a:spcPts val="0"/>
              </a:spcAft>
              <a:buNone/>
            </a:pPr>
            <a:r>
              <a:rPr b="1" i="0" lang="en-US" sz="1599" u="none" cap="none" strike="noStrike">
                <a:solidFill>
                  <a:srgbClr val="000000"/>
                </a:solidFill>
                <a:latin typeface="Calibri"/>
                <a:ea typeface="Calibri"/>
                <a:cs typeface="Calibri"/>
                <a:sym typeface="Calibri"/>
              </a:rPr>
              <a:t>Si tuvieras que elegir entre exportar licores o manzanas, considerando un criterio de ganancias:</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99" u="none" cap="none" strike="noStrike">
                <a:solidFill>
                  <a:srgbClr val="EB6B1F"/>
                </a:solidFill>
                <a:latin typeface="Calibri"/>
                <a:ea typeface="Calibri"/>
                <a:cs typeface="Calibri"/>
                <a:sym typeface="Calibri"/>
              </a:rPr>
              <a:t>¿Cuál de estos dos productos elegirías para exportar? ¿Por qué?</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REFLEXIÓN</a:t>
            </a:r>
            <a:endParaRPr b="1" i="0" sz="3098" u="none" cap="none" strike="noStrike">
              <a:solidFill>
                <a:srgbClr val="ED6B00"/>
              </a:solidFill>
              <a:latin typeface="Calibri"/>
              <a:ea typeface="Calibri"/>
              <a:cs typeface="Calibri"/>
              <a:sym typeface="Calibri"/>
            </a:endParaRPr>
          </a:p>
        </p:txBody>
      </p:sp>
      <p:pic>
        <p:nvPicPr>
          <p:cNvPr id="280" name="Google Shape;280;p17"/>
          <p:cNvPicPr preferRelativeResize="0"/>
          <p:nvPr/>
        </p:nvPicPr>
        <p:blipFill rotWithShape="1">
          <a:blip r:embed="rId3">
            <a:alphaModFix/>
          </a:blip>
          <a:srcRect b="0" l="0" r="0" t="0"/>
          <a:stretch/>
        </p:blipFill>
        <p:spPr>
          <a:xfrm>
            <a:off x="4132612" y="1308292"/>
            <a:ext cx="7299745" cy="5582953"/>
          </a:xfrm>
          <a:prstGeom prst="rect">
            <a:avLst/>
          </a:prstGeom>
          <a:noFill/>
          <a:ln>
            <a:noFill/>
          </a:ln>
        </p:spPr>
      </p:pic>
      <p:sp>
        <p:nvSpPr>
          <p:cNvPr id="281" name="Google Shape;281;p17"/>
          <p:cNvSpPr txBox="1"/>
          <p:nvPr/>
        </p:nvSpPr>
        <p:spPr>
          <a:xfrm>
            <a:off x="506481" y="6387771"/>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282" name="Google Shape;282;p17"/>
          <p:cNvSpPr/>
          <p:nvPr/>
        </p:nvSpPr>
        <p:spPr>
          <a:xfrm>
            <a:off x="371601" y="2256753"/>
            <a:ext cx="5515674" cy="3431666"/>
          </a:xfrm>
          <a:prstGeom prst="roundRect">
            <a:avLst>
              <a:gd fmla="val 11142"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283" name="Google Shape;283;p17"/>
          <p:cNvPicPr preferRelativeResize="0"/>
          <p:nvPr/>
        </p:nvPicPr>
        <p:blipFill rotWithShape="1">
          <a:blip r:embed="rId4">
            <a:alphaModFix/>
          </a:blip>
          <a:srcRect b="0" l="0" r="0" t="0"/>
          <a:stretch/>
        </p:blipFill>
        <p:spPr>
          <a:xfrm>
            <a:off x="5575938" y="2136765"/>
            <a:ext cx="482304" cy="482304"/>
          </a:xfrm>
          <a:prstGeom prst="rect">
            <a:avLst/>
          </a:prstGeom>
          <a:noFill/>
          <a:ln>
            <a:noFill/>
          </a:ln>
        </p:spPr>
      </p:pic>
      <p:sp>
        <p:nvSpPr>
          <p:cNvPr id="284" name="Google Shape;284;p17"/>
          <p:cNvSpPr/>
          <p:nvPr/>
        </p:nvSpPr>
        <p:spPr>
          <a:xfrm>
            <a:off x="621323" y="2440198"/>
            <a:ext cx="4954615" cy="2905988"/>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Para iniciar nuestra reflexión, en primer lugar, recordar los impuestos adicionales que se le aplican a los procesos de importación y exportación. Ante esto podemos decir, que el impuesto que se le aplica a los licores es mucho mayor, que el que se le aplicaría a la exportación de las manzanas. Entonces, si nos ponemos en el punto de generar ganancias, claro el licor nos podría traer más beneficio, pero pagando mayor impuesto por él. En cambio, por la manzana pagamos menos impuesto, por lo tanto, su margen de ganancia sería superior.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8"/>
          <p:cNvSpPr/>
          <p:nvPr/>
        </p:nvSpPr>
        <p:spPr>
          <a:xfrm>
            <a:off x="466023" y="2324236"/>
            <a:ext cx="8642808" cy="3491773"/>
          </a:xfrm>
          <a:prstGeom prst="roundRect">
            <a:avLst>
              <a:gd fmla="val 7411"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0" name="Google Shape;290;p18"/>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PREPARANDO EL PROCESO </a:t>
            </a:r>
            <a:r>
              <a:rPr b="0" i="0" lang="en-US" sz="2799" u="none" cap="none" strike="noStrike">
                <a:solidFill>
                  <a:srgbClr val="C00000"/>
                </a:solidFill>
                <a:latin typeface="Calibri"/>
                <a:ea typeface="Calibri"/>
                <a:cs typeface="Calibri"/>
                <a:sym typeface="Calibri"/>
              </a:rPr>
              <a:t>DE EXPORTACIÓN</a:t>
            </a:r>
            <a:endParaRPr/>
          </a:p>
          <a:p>
            <a:pPr indent="0" lvl="0" marL="0" marR="0" rtl="0" algn="l">
              <a:lnSpc>
                <a:spcPct val="80000"/>
              </a:lnSpc>
              <a:spcBef>
                <a:spcPts val="0"/>
              </a:spcBef>
              <a:spcAft>
                <a:spcPts val="0"/>
              </a:spcAft>
              <a:buNone/>
            </a:pPr>
            <a:r>
              <a:rPr b="0" i="0" lang="en-US" sz="2000" u="none" cap="none" strike="noStrike">
                <a:solidFill>
                  <a:srgbClr val="C00000"/>
                </a:solidFill>
                <a:latin typeface="Calibri"/>
                <a:ea typeface="Calibri"/>
                <a:cs typeface="Calibri"/>
                <a:sym typeface="Calibri"/>
              </a:rPr>
              <a:t>DOCUMENTOS QUE INTERVIENEN EN LA EXPORTACIÓN </a:t>
            </a:r>
            <a:endParaRPr/>
          </a:p>
        </p:txBody>
      </p:sp>
      <p:sp>
        <p:nvSpPr>
          <p:cNvPr id="291" name="Google Shape;291;p18"/>
          <p:cNvSpPr txBox="1"/>
          <p:nvPr/>
        </p:nvSpPr>
        <p:spPr>
          <a:xfrm>
            <a:off x="685446" y="2324236"/>
            <a:ext cx="8235270" cy="3417345"/>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La factura pro forma: </a:t>
            </a:r>
            <a:r>
              <a:rPr b="0" i="0" lang="en-US" sz="1500" u="none" cap="none" strike="noStrike">
                <a:solidFill>
                  <a:srgbClr val="000000"/>
                </a:solidFill>
                <a:latin typeface="Calibri"/>
                <a:ea typeface="Calibri"/>
                <a:cs typeface="Calibri"/>
                <a:sym typeface="Calibri"/>
              </a:rPr>
              <a:t>es un documento provisional emitido por el exportador con la finalidad de que el comprador disponga de información completa sobre los productos o bienes que van a ser exportados.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La factura comercial: </a:t>
            </a:r>
            <a:r>
              <a:rPr b="0" i="0" lang="en-US" sz="1500" u="none" cap="none" strike="noStrike">
                <a:solidFill>
                  <a:srgbClr val="000000"/>
                </a:solidFill>
                <a:latin typeface="Calibri"/>
                <a:ea typeface="Calibri"/>
                <a:cs typeface="Calibri"/>
                <a:sym typeface="Calibri"/>
              </a:rPr>
              <a:t>es uno de los documentos para exportar más importantes en el flujo documental de una operación de comercio exterior. Lo emite el exportador, una vez confirmada la operación de venta, para que el comprador satisfaga el importe de los productos y servicios que se suministran.</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La lista de contenido: </a:t>
            </a:r>
            <a:r>
              <a:rPr b="0" i="0" lang="en-US" sz="1500" u="none" cap="none" strike="noStrike">
                <a:solidFill>
                  <a:srgbClr val="000000"/>
                </a:solidFill>
                <a:latin typeface="Calibri"/>
                <a:ea typeface="Calibri"/>
                <a:cs typeface="Calibri"/>
                <a:sym typeface="Calibri"/>
              </a:rPr>
              <a:t>Otro de los documentos  esenciales para exportar es la lista de contenido. Se trata de un documento de control que emite el exportador y en el que detalla todos los bultos, cajas o paquetes que componen el envío que va a expedir. También se indica el peso y el contenido de cada uno, </a:t>
            </a:r>
            <a:r>
              <a:rPr lang="en-US" sz="1500">
                <a:latin typeface="Calibri"/>
                <a:ea typeface="Calibri"/>
                <a:cs typeface="Calibri"/>
                <a:sym typeface="Calibri"/>
              </a:rPr>
              <a:t>identificándose</a:t>
            </a:r>
            <a:r>
              <a:rPr b="0" i="0" lang="en-US" sz="1500" u="none" cap="none" strike="noStrike">
                <a:solidFill>
                  <a:srgbClr val="000000"/>
                </a:solidFill>
                <a:latin typeface="Calibri"/>
                <a:ea typeface="Calibri"/>
                <a:cs typeface="Calibri"/>
                <a:sym typeface="Calibri"/>
              </a:rPr>
              <a:t> con un número o referencia.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9"/>
          <p:cNvSpPr/>
          <p:nvPr/>
        </p:nvSpPr>
        <p:spPr>
          <a:xfrm>
            <a:off x="466023" y="2324236"/>
            <a:ext cx="8642808" cy="3778852"/>
          </a:xfrm>
          <a:prstGeom prst="roundRect">
            <a:avLst>
              <a:gd fmla="val 7411"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7" name="Google Shape;297;p19"/>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PREPARANDO EL PROCESO </a:t>
            </a:r>
            <a:r>
              <a:rPr b="0" i="0" lang="en-US" sz="2799" u="none" cap="none" strike="noStrike">
                <a:solidFill>
                  <a:srgbClr val="C00000"/>
                </a:solidFill>
                <a:latin typeface="Calibri"/>
                <a:ea typeface="Calibri"/>
                <a:cs typeface="Calibri"/>
                <a:sym typeface="Calibri"/>
              </a:rPr>
              <a:t>DE EXPORTACIÓN</a:t>
            </a:r>
            <a:endParaRPr/>
          </a:p>
          <a:p>
            <a:pPr indent="0" lvl="0" marL="0" marR="0" rtl="0" algn="l">
              <a:lnSpc>
                <a:spcPct val="80000"/>
              </a:lnSpc>
              <a:spcBef>
                <a:spcPts val="0"/>
              </a:spcBef>
              <a:spcAft>
                <a:spcPts val="0"/>
              </a:spcAft>
              <a:buNone/>
            </a:pPr>
            <a:r>
              <a:rPr b="0" i="0" lang="en-US" sz="2000" u="none" cap="none" strike="noStrike">
                <a:solidFill>
                  <a:srgbClr val="C00000"/>
                </a:solidFill>
                <a:latin typeface="Calibri"/>
                <a:ea typeface="Calibri"/>
                <a:cs typeface="Calibri"/>
                <a:sym typeface="Calibri"/>
              </a:rPr>
              <a:t>DOCUMENTOS QUE INTERVIENEN EN LA EXPORTACIÓN </a:t>
            </a:r>
            <a:endParaRPr/>
          </a:p>
        </p:txBody>
      </p:sp>
      <p:sp>
        <p:nvSpPr>
          <p:cNvPr id="298" name="Google Shape;298;p19"/>
          <p:cNvSpPr txBox="1"/>
          <p:nvPr/>
        </p:nvSpPr>
        <p:spPr>
          <a:xfrm>
            <a:off x="685446" y="2324236"/>
            <a:ext cx="8235270" cy="315153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t/>
            </a:r>
            <a:endParaRPr b="1"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La factura aduanera: </a:t>
            </a:r>
            <a:r>
              <a:rPr b="0" i="0" lang="en-US" sz="1500" u="none" cap="none" strike="noStrike">
                <a:solidFill>
                  <a:srgbClr val="000000"/>
                </a:solidFill>
                <a:latin typeface="Calibri"/>
                <a:ea typeface="Calibri"/>
                <a:cs typeface="Calibri"/>
                <a:sym typeface="Calibri"/>
              </a:rPr>
              <a:t>La factura aduanera es uno de los documentos para exportar que emite el vendedor y que es exigido por la Aduana de algunos países importadores con fines estadísticos o informativos.</a:t>
            </a:r>
            <a:endParaRPr b="1"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1"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La factura consular: </a:t>
            </a:r>
            <a:r>
              <a:rPr b="0" i="0" lang="en-US" sz="1500" u="none" cap="none" strike="noStrike">
                <a:solidFill>
                  <a:srgbClr val="000000"/>
                </a:solidFill>
                <a:latin typeface="Calibri"/>
                <a:ea typeface="Calibri"/>
                <a:cs typeface="Calibri"/>
                <a:sym typeface="Calibri"/>
              </a:rPr>
              <a:t>La factura consular es un documento especial emitido por el exportador y visado por un consulado del país importador en el país de exportación. Este documento puede ser requerido por las autoridades aduaneras de algunos países.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El certificado de origen: </a:t>
            </a:r>
            <a:r>
              <a:rPr b="0" i="0" lang="en-US" sz="1500" u="none" cap="none" strike="noStrike">
                <a:solidFill>
                  <a:srgbClr val="000000"/>
                </a:solidFill>
                <a:latin typeface="Calibri"/>
                <a:ea typeface="Calibri"/>
                <a:cs typeface="Calibri"/>
                <a:sym typeface="Calibri"/>
              </a:rPr>
              <a:t>Dentro de los documentos para exportar, es también relevante el certificado de origen. Se trata de un documento que prueba el origen de la mercancía y sirve para satisfacer las exigencias de la aduana de destino, del importador/cliente o de la entidad financiera a través de la cual se realiza la operación de exportación.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365423" y="2049137"/>
            <a:ext cx="1444329" cy="369405"/>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5</a:t>
            </a:r>
            <a:endParaRPr b="0" i="0" sz="1400" u="none" cap="none" strike="noStrike">
              <a:solidFill>
                <a:srgbClr val="000000"/>
              </a:solidFill>
              <a:latin typeface="Arial"/>
              <a:ea typeface="Arial"/>
              <a:cs typeface="Arial"/>
              <a:sym typeface="Arial"/>
            </a:endParaRPr>
          </a:p>
        </p:txBody>
      </p:sp>
      <p:sp>
        <p:nvSpPr>
          <p:cNvPr id="90" name="Google Shape;90;p2"/>
          <p:cNvSpPr txBox="1"/>
          <p:nvPr/>
        </p:nvSpPr>
        <p:spPr>
          <a:xfrm>
            <a:off x="403522" y="2268849"/>
            <a:ext cx="8130878" cy="1248074"/>
          </a:xfrm>
          <a:prstGeom prst="rect">
            <a:avLst/>
          </a:prstGeom>
          <a:noFill/>
          <a:ln>
            <a:noFill/>
          </a:ln>
        </p:spPr>
        <p:txBody>
          <a:bodyPr anchorCtr="0" anchor="ctr" bIns="91375" lIns="91375" spcFirstLastPara="1" rIns="91375" wrap="square" tIns="9137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PROCESO DE</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EXPORTACIÓN</a:t>
            </a:r>
            <a:endParaRPr b="0" i="0" sz="1400" u="none" cap="none" strike="noStrike">
              <a:solidFill>
                <a:srgbClr val="000000"/>
              </a:solidFill>
              <a:latin typeface="Calibri"/>
              <a:ea typeface="Calibri"/>
              <a:cs typeface="Calibri"/>
              <a:sym typeface="Calibri"/>
            </a:endParaRPr>
          </a:p>
        </p:txBody>
      </p:sp>
      <p:sp>
        <p:nvSpPr>
          <p:cNvPr id="91" name="Google Shape;91;p2"/>
          <p:cNvSpPr txBox="1"/>
          <p:nvPr/>
        </p:nvSpPr>
        <p:spPr>
          <a:xfrm>
            <a:off x="1139098" y="834800"/>
            <a:ext cx="5685772" cy="339663"/>
          </a:xfrm>
          <a:prstGeom prst="rect">
            <a:avLst/>
          </a:prstGeom>
          <a:noFill/>
          <a:ln>
            <a:noFill/>
          </a:ln>
        </p:spPr>
        <p:txBody>
          <a:bodyPr anchorCtr="0" anchor="t" bIns="91375" lIns="91375" spcFirstLastPara="1" rIns="91375" wrap="square" tIns="91375">
            <a:noAutofit/>
          </a:bodyPr>
          <a:lstStyle/>
          <a:p>
            <a:pPr indent="0" lvl="0" marL="0" marR="0" rtl="0" algn="l">
              <a:lnSpc>
                <a:spcPct val="10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GESTIÓN COMERCIAL TRIBUTARIA</a:t>
            </a:r>
            <a:endParaRPr b="0" i="0" sz="1200" u="none" cap="none" strike="noStrike">
              <a:solidFill>
                <a:srgbClr val="000000"/>
              </a:solidFill>
              <a:latin typeface="Arial"/>
              <a:ea typeface="Arial"/>
              <a:cs typeface="Arial"/>
              <a:sym typeface="Arial"/>
            </a:endParaRPr>
          </a:p>
        </p:txBody>
      </p:sp>
      <p:pic>
        <p:nvPicPr>
          <p:cNvPr id="92" name="Google Shape;92;p2"/>
          <p:cNvPicPr preferRelativeResize="0"/>
          <p:nvPr/>
        </p:nvPicPr>
        <p:blipFill rotWithShape="1">
          <a:blip r:embed="rId3">
            <a:alphaModFix/>
          </a:blip>
          <a:srcRect b="0" l="0" r="0" t="0"/>
          <a:stretch/>
        </p:blipFill>
        <p:spPr>
          <a:xfrm>
            <a:off x="1648815" y="2206380"/>
            <a:ext cx="6923684" cy="53501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0"/>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¿CÓMO SE COMPLETAN LOS DOCUMENTOS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QUE INTERVIENEN EN LA EXPORTACIÓN?</a:t>
            </a:r>
            <a:endParaRPr b="0" i="0" sz="3098" u="none" cap="none" strike="noStrike">
              <a:solidFill>
                <a:srgbClr val="C00000"/>
              </a:solidFill>
              <a:latin typeface="Calibri"/>
              <a:ea typeface="Calibri"/>
              <a:cs typeface="Calibri"/>
              <a:sym typeface="Calibri"/>
            </a:endParaRPr>
          </a:p>
        </p:txBody>
      </p:sp>
      <p:sp>
        <p:nvSpPr>
          <p:cNvPr id="304" name="Google Shape;304;p20"/>
          <p:cNvSpPr/>
          <p:nvPr/>
        </p:nvSpPr>
        <p:spPr>
          <a:xfrm>
            <a:off x="466023" y="2504990"/>
            <a:ext cx="3266005" cy="2832554"/>
          </a:xfrm>
          <a:prstGeom prst="roundRect">
            <a:avLst>
              <a:gd fmla="val 1141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5" name="Google Shape;305;p20"/>
          <p:cNvSpPr txBox="1"/>
          <p:nvPr/>
        </p:nvSpPr>
        <p:spPr>
          <a:xfrm>
            <a:off x="774243" y="2504990"/>
            <a:ext cx="2734501" cy="27281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Factura Proforma</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Fecha de factura, Datos del emisor, Datos del receptor, Descripción de los productos o servicios facturados en detalle, Subtotal o base imponible, Importe de IVA, Total de la factura.</a:t>
            </a:r>
            <a:endParaRPr/>
          </a:p>
        </p:txBody>
      </p:sp>
      <p:pic>
        <p:nvPicPr>
          <p:cNvPr id="306" name="Google Shape;306;p20"/>
          <p:cNvPicPr preferRelativeResize="0"/>
          <p:nvPr/>
        </p:nvPicPr>
        <p:blipFill rotWithShape="1">
          <a:blip r:embed="rId3">
            <a:alphaModFix/>
          </a:blip>
          <a:srcRect b="0" l="0" r="0" t="0"/>
          <a:stretch/>
        </p:blipFill>
        <p:spPr>
          <a:xfrm>
            <a:off x="4159356" y="2547521"/>
            <a:ext cx="4573076" cy="3604404"/>
          </a:xfrm>
          <a:prstGeom prst="rect">
            <a:avLst/>
          </a:prstGeom>
          <a:noFill/>
          <a:ln>
            <a:noFill/>
          </a:ln>
        </p:spPr>
      </p:pic>
      <p:sp>
        <p:nvSpPr>
          <p:cNvPr id="307" name="Google Shape;307;p20"/>
          <p:cNvSpPr/>
          <p:nvPr/>
        </p:nvSpPr>
        <p:spPr>
          <a:xfrm rot="5400000">
            <a:off x="4513708" y="2140006"/>
            <a:ext cx="3796749" cy="4526720"/>
          </a:xfrm>
          <a:prstGeom prst="roundRect">
            <a:avLst>
              <a:gd fmla="val 8240" name="adj"/>
            </a:avLst>
          </a:prstGeom>
          <a:noFill/>
          <a:ln cap="flat" cmpd="sng" w="101600">
            <a:solidFill>
              <a:srgbClr val="F2F2F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¿CÓMO SE COMPLETAN LOS DOCUMENTOS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QUE INTERVIENEN EN LA EXPORTACIÓN?</a:t>
            </a:r>
            <a:endParaRPr b="0" i="0" sz="3098" u="none" cap="none" strike="noStrike">
              <a:solidFill>
                <a:srgbClr val="C00000"/>
              </a:solidFill>
              <a:latin typeface="Calibri"/>
              <a:ea typeface="Calibri"/>
              <a:cs typeface="Calibri"/>
              <a:sym typeface="Calibri"/>
            </a:endParaRPr>
          </a:p>
        </p:txBody>
      </p:sp>
      <p:sp>
        <p:nvSpPr>
          <p:cNvPr id="313" name="Google Shape;313;p21"/>
          <p:cNvSpPr/>
          <p:nvPr/>
        </p:nvSpPr>
        <p:spPr>
          <a:xfrm>
            <a:off x="466023" y="2210449"/>
            <a:ext cx="4391727" cy="4055298"/>
          </a:xfrm>
          <a:prstGeom prst="roundRect">
            <a:avLst>
              <a:gd fmla="val 1141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4" name="Google Shape;314;p21"/>
          <p:cNvSpPr txBox="1"/>
          <p:nvPr/>
        </p:nvSpPr>
        <p:spPr>
          <a:xfrm>
            <a:off x="774243" y="2744754"/>
            <a:ext cx="3829655" cy="27281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Factura Comercial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Fecha, nombres y razones comerciales de vendedor y comprador, denominación precisa y cantidad de mercancía, precio unitario y total de la mercancía en la divisa pactada, forma y condiciones de pago, términos de entrega de la mercancía (hace referencia a los términos internacionales de negociación publicados por la Cámara de Comercio Internacional; se aconseja utilizar la versión del 2010), número de identificación a efectos del IVA del vendedor y del comprador, referencia al pedido o factura proforma, origen de la mercancía, medio de transporte.</a:t>
            </a:r>
            <a:endParaRPr/>
          </a:p>
        </p:txBody>
      </p:sp>
      <p:pic>
        <p:nvPicPr>
          <p:cNvPr id="315" name="Google Shape;315;p21"/>
          <p:cNvPicPr preferRelativeResize="0"/>
          <p:nvPr/>
        </p:nvPicPr>
        <p:blipFill rotWithShape="1">
          <a:blip r:embed="rId3">
            <a:alphaModFix/>
          </a:blip>
          <a:srcRect b="0" l="0" r="0" t="0"/>
          <a:stretch/>
        </p:blipFill>
        <p:spPr>
          <a:xfrm>
            <a:off x="5305571" y="2255837"/>
            <a:ext cx="3657676" cy="4304451"/>
          </a:xfrm>
          <a:prstGeom prst="rect">
            <a:avLst/>
          </a:prstGeom>
          <a:noFill/>
          <a:ln>
            <a:noFill/>
          </a:ln>
        </p:spPr>
      </p:pic>
      <p:sp>
        <p:nvSpPr>
          <p:cNvPr id="316" name="Google Shape;316;p21"/>
          <p:cNvSpPr/>
          <p:nvPr/>
        </p:nvSpPr>
        <p:spPr>
          <a:xfrm>
            <a:off x="4857750" y="1988288"/>
            <a:ext cx="4105497"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7" name="Google Shape;317;p21"/>
          <p:cNvSpPr/>
          <p:nvPr/>
        </p:nvSpPr>
        <p:spPr>
          <a:xfrm>
            <a:off x="4925011" y="6227510"/>
            <a:ext cx="4105497"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8" name="Google Shape;318;p21"/>
          <p:cNvSpPr/>
          <p:nvPr/>
        </p:nvSpPr>
        <p:spPr>
          <a:xfrm rot="5400000">
            <a:off x="4972842" y="2588569"/>
            <a:ext cx="4230021" cy="3564563"/>
          </a:xfrm>
          <a:prstGeom prst="roundRect">
            <a:avLst>
              <a:gd fmla="val 8240" name="adj"/>
            </a:avLst>
          </a:prstGeom>
          <a:noFill/>
          <a:ln cap="flat" cmpd="sng" w="101600">
            <a:solidFill>
              <a:srgbClr val="F2F2F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¿CÓMO SE COMPLETAN LOS DOCUMENTOS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QUE INTERVIENEN EN LA EXPORTACIÓN?</a:t>
            </a:r>
            <a:endParaRPr b="0" i="0" sz="3098" u="none" cap="none" strike="noStrike">
              <a:solidFill>
                <a:srgbClr val="C00000"/>
              </a:solidFill>
              <a:latin typeface="Calibri"/>
              <a:ea typeface="Calibri"/>
              <a:cs typeface="Calibri"/>
              <a:sym typeface="Calibri"/>
            </a:endParaRPr>
          </a:p>
        </p:txBody>
      </p:sp>
      <p:sp>
        <p:nvSpPr>
          <p:cNvPr id="324" name="Google Shape;324;p22"/>
          <p:cNvSpPr/>
          <p:nvPr/>
        </p:nvSpPr>
        <p:spPr>
          <a:xfrm>
            <a:off x="466023" y="2504990"/>
            <a:ext cx="3266005" cy="2832554"/>
          </a:xfrm>
          <a:prstGeom prst="roundRect">
            <a:avLst>
              <a:gd fmla="val 1141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5" name="Google Shape;325;p22"/>
          <p:cNvSpPr txBox="1"/>
          <p:nvPr/>
        </p:nvSpPr>
        <p:spPr>
          <a:xfrm>
            <a:off x="774243" y="2504990"/>
            <a:ext cx="2734501" cy="27281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Lista de contenido</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Indicación de la factura a la que corresponde, Fecha, Nombre y razón social del remitente y del receptor del envío, Descripción detallada del contenido del paquete, identificando marcas y características, Peso neto, bruto, volumen y cantidad de bultos.</a:t>
            </a:r>
            <a:endParaRPr/>
          </a:p>
        </p:txBody>
      </p:sp>
      <p:pic>
        <p:nvPicPr>
          <p:cNvPr id="326" name="Google Shape;326;p22"/>
          <p:cNvPicPr preferRelativeResize="0"/>
          <p:nvPr/>
        </p:nvPicPr>
        <p:blipFill rotWithShape="1">
          <a:blip r:embed="rId3">
            <a:alphaModFix/>
          </a:blip>
          <a:srcRect b="0" l="0" r="0" t="0"/>
          <a:stretch/>
        </p:blipFill>
        <p:spPr>
          <a:xfrm>
            <a:off x="4243382" y="2590052"/>
            <a:ext cx="4926770" cy="2832554"/>
          </a:xfrm>
          <a:prstGeom prst="rect">
            <a:avLst/>
          </a:prstGeom>
          <a:noFill/>
          <a:ln>
            <a:noFill/>
          </a:ln>
        </p:spPr>
      </p:pic>
      <p:sp>
        <p:nvSpPr>
          <p:cNvPr id="327" name="Google Shape;327;p22"/>
          <p:cNvSpPr/>
          <p:nvPr/>
        </p:nvSpPr>
        <p:spPr>
          <a:xfrm>
            <a:off x="3960923" y="5490694"/>
            <a:ext cx="5501780"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8" name="Google Shape;328;p22"/>
          <p:cNvSpPr/>
          <p:nvPr/>
        </p:nvSpPr>
        <p:spPr>
          <a:xfrm>
            <a:off x="3816964" y="2143486"/>
            <a:ext cx="5501780"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9" name="Google Shape;329;p22"/>
          <p:cNvSpPr/>
          <p:nvPr/>
        </p:nvSpPr>
        <p:spPr>
          <a:xfrm rot="5400000">
            <a:off x="5189479" y="1622688"/>
            <a:ext cx="3034571" cy="4926769"/>
          </a:xfrm>
          <a:prstGeom prst="roundRect">
            <a:avLst>
              <a:gd fmla="val 8240" name="adj"/>
            </a:avLst>
          </a:prstGeom>
          <a:noFill/>
          <a:ln cap="flat" cmpd="sng" w="101600">
            <a:solidFill>
              <a:srgbClr val="F2F2F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¿CÓMO SE COMPLETAN LOS DOCUMENTOS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QUE INTERVIENEN EN LA EXPORTACIÓN?</a:t>
            </a:r>
            <a:endParaRPr b="0" i="0" sz="3098" u="none" cap="none" strike="noStrike">
              <a:solidFill>
                <a:srgbClr val="C00000"/>
              </a:solidFill>
              <a:latin typeface="Calibri"/>
              <a:ea typeface="Calibri"/>
              <a:cs typeface="Calibri"/>
              <a:sym typeface="Calibri"/>
            </a:endParaRPr>
          </a:p>
        </p:txBody>
      </p:sp>
      <p:sp>
        <p:nvSpPr>
          <p:cNvPr id="335" name="Google Shape;335;p23"/>
          <p:cNvSpPr/>
          <p:nvPr/>
        </p:nvSpPr>
        <p:spPr>
          <a:xfrm>
            <a:off x="466023" y="2210449"/>
            <a:ext cx="3943907" cy="3648091"/>
          </a:xfrm>
          <a:prstGeom prst="roundRect">
            <a:avLst>
              <a:gd fmla="val 1141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6" name="Google Shape;336;p23"/>
          <p:cNvSpPr txBox="1"/>
          <p:nvPr/>
        </p:nvSpPr>
        <p:spPr>
          <a:xfrm>
            <a:off x="774244" y="2378870"/>
            <a:ext cx="3212966" cy="3166948"/>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Factura Aduanera</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Lugar y fecha en que se emite, Número de la factura, Indicación de la naturaleza general de las mercancías, Nombre del vendedor, Nombre del comprador, Nombre del embarcador, País de origen de la operación de exportación, Marcas, números y tipo de bulto, Cantidad y descripción de las mercancías, Precio unitario de venta para el comprador, Observaciones que se consideren oportunas.</a:t>
            </a:r>
            <a:endParaRPr/>
          </a:p>
        </p:txBody>
      </p:sp>
      <p:sp>
        <p:nvSpPr>
          <p:cNvPr id="337" name="Google Shape;337;p23"/>
          <p:cNvSpPr/>
          <p:nvPr/>
        </p:nvSpPr>
        <p:spPr>
          <a:xfrm>
            <a:off x="4857750" y="1988288"/>
            <a:ext cx="4105497"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8" name="Google Shape;338;p23"/>
          <p:cNvSpPr/>
          <p:nvPr/>
        </p:nvSpPr>
        <p:spPr>
          <a:xfrm>
            <a:off x="4925011" y="6227510"/>
            <a:ext cx="4105497"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39" name="Google Shape;339;p23"/>
          <p:cNvPicPr preferRelativeResize="0"/>
          <p:nvPr/>
        </p:nvPicPr>
        <p:blipFill rotWithShape="1">
          <a:blip r:embed="rId3">
            <a:alphaModFix/>
          </a:blip>
          <a:srcRect b="0" l="0" r="0" t="0"/>
          <a:stretch/>
        </p:blipFill>
        <p:spPr>
          <a:xfrm>
            <a:off x="5021633" y="2174319"/>
            <a:ext cx="3392584" cy="4497573"/>
          </a:xfrm>
          <a:prstGeom prst="rect">
            <a:avLst/>
          </a:prstGeom>
          <a:noFill/>
          <a:ln>
            <a:noFill/>
          </a:ln>
        </p:spPr>
      </p:pic>
      <p:sp>
        <p:nvSpPr>
          <p:cNvPr id="340" name="Google Shape;340;p23"/>
          <p:cNvSpPr/>
          <p:nvPr/>
        </p:nvSpPr>
        <p:spPr>
          <a:xfrm rot="5400000">
            <a:off x="4499266" y="2681584"/>
            <a:ext cx="4416052" cy="3564563"/>
          </a:xfrm>
          <a:prstGeom prst="roundRect">
            <a:avLst>
              <a:gd fmla="val 8240" name="adj"/>
            </a:avLst>
          </a:prstGeom>
          <a:noFill/>
          <a:ln cap="flat" cmpd="sng" w="101600">
            <a:solidFill>
              <a:srgbClr val="F2F2F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4"/>
          <p:cNvPicPr preferRelativeResize="0"/>
          <p:nvPr/>
        </p:nvPicPr>
        <p:blipFill rotWithShape="1">
          <a:blip r:embed="rId3">
            <a:alphaModFix/>
          </a:blip>
          <a:srcRect b="0" l="0" r="0" t="0"/>
          <a:stretch/>
        </p:blipFill>
        <p:spPr>
          <a:xfrm>
            <a:off x="4350212" y="2504990"/>
            <a:ext cx="4713104" cy="3608757"/>
          </a:xfrm>
          <a:prstGeom prst="rect">
            <a:avLst/>
          </a:prstGeom>
          <a:noFill/>
          <a:ln>
            <a:noFill/>
          </a:ln>
        </p:spPr>
      </p:pic>
      <p:sp>
        <p:nvSpPr>
          <p:cNvPr id="346" name="Google Shape;346;p24"/>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¿CÓMO SE COMPLETAN LOS DOCUMENTOS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QUE INTERVIENEN EN LA EXPORTACIÓN?</a:t>
            </a:r>
            <a:endParaRPr b="0" i="0" sz="3098" u="none" cap="none" strike="noStrike">
              <a:solidFill>
                <a:srgbClr val="C00000"/>
              </a:solidFill>
              <a:latin typeface="Calibri"/>
              <a:ea typeface="Calibri"/>
              <a:cs typeface="Calibri"/>
              <a:sym typeface="Calibri"/>
            </a:endParaRPr>
          </a:p>
        </p:txBody>
      </p:sp>
      <p:sp>
        <p:nvSpPr>
          <p:cNvPr id="347" name="Google Shape;347;p24"/>
          <p:cNvSpPr/>
          <p:nvPr/>
        </p:nvSpPr>
        <p:spPr>
          <a:xfrm>
            <a:off x="466023" y="2504990"/>
            <a:ext cx="3266005" cy="2832554"/>
          </a:xfrm>
          <a:prstGeom prst="roundRect">
            <a:avLst>
              <a:gd fmla="val 1141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8" name="Google Shape;348;p24"/>
          <p:cNvSpPr txBox="1"/>
          <p:nvPr/>
        </p:nvSpPr>
        <p:spPr>
          <a:xfrm>
            <a:off x="774243" y="2504990"/>
            <a:ext cx="2734501" cy="27281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Factura consular</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Nombre del vendedor, Nombre del comprador, Cantidad y descripción de las mercancías, términos INCOTERMS para la exportación, fecha y lugar</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donde se emite.</a:t>
            </a:r>
            <a:endParaRPr/>
          </a:p>
        </p:txBody>
      </p:sp>
      <p:sp>
        <p:nvSpPr>
          <p:cNvPr id="349" name="Google Shape;349;p24"/>
          <p:cNvSpPr/>
          <p:nvPr/>
        </p:nvSpPr>
        <p:spPr>
          <a:xfrm>
            <a:off x="3960923" y="5490694"/>
            <a:ext cx="5501780"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0" name="Google Shape;350;p24"/>
          <p:cNvSpPr/>
          <p:nvPr/>
        </p:nvSpPr>
        <p:spPr>
          <a:xfrm>
            <a:off x="3816964" y="2143486"/>
            <a:ext cx="5501780"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1" name="Google Shape;351;p24"/>
          <p:cNvSpPr/>
          <p:nvPr/>
        </p:nvSpPr>
        <p:spPr>
          <a:xfrm rot="5400000">
            <a:off x="5189479" y="1622688"/>
            <a:ext cx="3034571" cy="4926769"/>
          </a:xfrm>
          <a:prstGeom prst="roundRect">
            <a:avLst>
              <a:gd fmla="val 8240" name="adj"/>
            </a:avLst>
          </a:prstGeom>
          <a:noFill/>
          <a:ln cap="flat" cmpd="sng" w="101600">
            <a:solidFill>
              <a:srgbClr val="F2F2F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5"/>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B6B1F"/>
                </a:solidFill>
                <a:latin typeface="Calibri"/>
                <a:ea typeface="Calibri"/>
                <a:cs typeface="Calibri"/>
                <a:sym typeface="Calibri"/>
              </a:rPr>
              <a:t>¿CÓMO SE COMPLETAN LOS DOCUMENTOS</a:t>
            </a:r>
            <a:endParaRPr/>
          </a:p>
          <a:p>
            <a:pPr indent="0" lvl="0" marL="0" marR="0" rtl="0" algn="l">
              <a:lnSpc>
                <a:spcPct val="80000"/>
              </a:lnSpc>
              <a:spcBef>
                <a:spcPts val="0"/>
              </a:spcBef>
              <a:spcAft>
                <a:spcPts val="0"/>
              </a:spcAft>
              <a:buNone/>
            </a:pPr>
            <a:r>
              <a:rPr b="0" i="0" lang="en-US" sz="2799" u="none" cap="none" strike="noStrike">
                <a:solidFill>
                  <a:srgbClr val="C00000"/>
                </a:solidFill>
                <a:latin typeface="Calibri"/>
                <a:ea typeface="Calibri"/>
                <a:cs typeface="Calibri"/>
                <a:sym typeface="Calibri"/>
              </a:rPr>
              <a:t>QUE INTERVIENEN EN LA EXPORTACIÓN?</a:t>
            </a:r>
            <a:endParaRPr b="0" i="0" sz="3098" u="none" cap="none" strike="noStrike">
              <a:solidFill>
                <a:srgbClr val="C00000"/>
              </a:solidFill>
              <a:latin typeface="Calibri"/>
              <a:ea typeface="Calibri"/>
              <a:cs typeface="Calibri"/>
              <a:sym typeface="Calibri"/>
            </a:endParaRPr>
          </a:p>
        </p:txBody>
      </p:sp>
      <p:sp>
        <p:nvSpPr>
          <p:cNvPr id="357" name="Google Shape;357;p25"/>
          <p:cNvSpPr/>
          <p:nvPr/>
        </p:nvSpPr>
        <p:spPr>
          <a:xfrm>
            <a:off x="466023" y="2504990"/>
            <a:ext cx="3266005" cy="2832554"/>
          </a:xfrm>
          <a:prstGeom prst="roundRect">
            <a:avLst>
              <a:gd fmla="val 1141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8" name="Google Shape;358;p25"/>
          <p:cNvSpPr txBox="1"/>
          <p:nvPr/>
        </p:nvSpPr>
        <p:spPr>
          <a:xfrm>
            <a:off x="774243" y="2504990"/>
            <a:ext cx="3064617" cy="27281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Certificado de origen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Datos del exportador e importador, Marcas y numeración, Número y modelo de embalaje, Naturaleza</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de la mercancía, Cantidad. </a:t>
            </a:r>
            <a:endParaRPr/>
          </a:p>
        </p:txBody>
      </p:sp>
      <p:sp>
        <p:nvSpPr>
          <p:cNvPr id="359" name="Google Shape;359;p25"/>
          <p:cNvSpPr/>
          <p:nvPr/>
        </p:nvSpPr>
        <p:spPr>
          <a:xfrm>
            <a:off x="3960923" y="5831012"/>
            <a:ext cx="5501780" cy="51670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60" name="Google Shape;360;p25"/>
          <p:cNvPicPr preferRelativeResize="0"/>
          <p:nvPr/>
        </p:nvPicPr>
        <p:blipFill rotWithShape="1">
          <a:blip r:embed="rId3">
            <a:alphaModFix/>
          </a:blip>
          <a:srcRect b="0" l="0" r="0" t="0"/>
          <a:stretch/>
        </p:blipFill>
        <p:spPr>
          <a:xfrm>
            <a:off x="4286905" y="2526256"/>
            <a:ext cx="4410529" cy="4183062"/>
          </a:xfrm>
          <a:prstGeom prst="rect">
            <a:avLst/>
          </a:prstGeom>
          <a:noFill/>
          <a:ln>
            <a:noFill/>
          </a:ln>
        </p:spPr>
      </p:pic>
      <p:sp>
        <p:nvSpPr>
          <p:cNvPr id="361" name="Google Shape;361;p25"/>
          <p:cNvSpPr/>
          <p:nvPr/>
        </p:nvSpPr>
        <p:spPr>
          <a:xfrm rot="3761541">
            <a:off x="4101042" y="2332038"/>
            <a:ext cx="364632" cy="3882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2" name="Google Shape;362;p25"/>
          <p:cNvSpPr/>
          <p:nvPr/>
        </p:nvSpPr>
        <p:spPr>
          <a:xfrm rot="-2251931">
            <a:off x="8472587" y="2330276"/>
            <a:ext cx="364632" cy="3882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3" name="Google Shape;363;p25"/>
          <p:cNvSpPr/>
          <p:nvPr/>
        </p:nvSpPr>
        <p:spPr>
          <a:xfrm rot="3761541">
            <a:off x="4040941" y="6622260"/>
            <a:ext cx="508845" cy="3882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4" name="Google Shape;364;p25"/>
          <p:cNvSpPr/>
          <p:nvPr/>
        </p:nvSpPr>
        <p:spPr>
          <a:xfrm rot="3761541">
            <a:off x="8465872" y="6491196"/>
            <a:ext cx="364632" cy="3882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5" name="Google Shape;365;p25"/>
          <p:cNvSpPr/>
          <p:nvPr/>
        </p:nvSpPr>
        <p:spPr>
          <a:xfrm rot="5400000">
            <a:off x="4390005" y="2476320"/>
            <a:ext cx="4172430" cy="4314834"/>
          </a:xfrm>
          <a:prstGeom prst="roundRect">
            <a:avLst>
              <a:gd fmla="val 8240" name="adj"/>
            </a:avLst>
          </a:prstGeom>
          <a:noFill/>
          <a:ln cap="flat" cmpd="sng" w="101600">
            <a:solidFill>
              <a:srgbClr val="F2F2F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 ¿QUÉ ES EL DUS?</a:t>
            </a:r>
            <a:endParaRPr b="0" i="0" sz="3098" u="none" cap="none" strike="noStrike">
              <a:solidFill>
                <a:srgbClr val="C00000"/>
              </a:solidFill>
              <a:latin typeface="Calibri"/>
              <a:ea typeface="Calibri"/>
              <a:cs typeface="Calibri"/>
              <a:sym typeface="Calibri"/>
            </a:endParaRPr>
          </a:p>
        </p:txBody>
      </p:sp>
      <p:sp>
        <p:nvSpPr>
          <p:cNvPr id="371" name="Google Shape;371;p26"/>
          <p:cNvSpPr/>
          <p:nvPr/>
        </p:nvSpPr>
        <p:spPr>
          <a:xfrm>
            <a:off x="466023" y="2100888"/>
            <a:ext cx="8642808" cy="4417141"/>
          </a:xfrm>
          <a:prstGeom prst="roundRect">
            <a:avLst>
              <a:gd fmla="val 783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2" name="Google Shape;372;p26"/>
          <p:cNvSpPr txBox="1"/>
          <p:nvPr/>
        </p:nvSpPr>
        <p:spPr>
          <a:xfrm>
            <a:off x="774242" y="2068990"/>
            <a:ext cx="7933823" cy="441714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Documento único de Salida fue creado a raíz de la fusión de 3 extintos documentos (Informe de Exportación, Orden de Embarque y Declaración de Exportación), con la finalidad de simplificar y optimizar el proceso exportador, permitiendo el ingreso de las mercaderías que se van a exportar a la Zona Primaria de Aduanas. En palabras simples, podemos decir que el DUS es el documento a través del que la Aduana certifica la salida legal de las mercancías al exterior. Es gestionado por el Agente de Aduanas y legalizado por el Servicio Nacional de Aduanas.</a:t>
            </a:r>
            <a:endParaRPr/>
          </a:p>
          <a:p>
            <a:pPr indent="0" lvl="0" marL="0" marR="0" rtl="0" algn="l">
              <a:lnSpc>
                <a:spcPct val="110000"/>
              </a:lnSpc>
              <a:spcBef>
                <a:spcPts val="0"/>
              </a:spcBef>
              <a:spcAft>
                <a:spcPts val="0"/>
              </a:spcAft>
              <a:buNone/>
            </a:pPr>
            <a:br>
              <a:rPr b="1" i="0" lang="en-US" sz="15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La presentación de mercancías ante el Servicio Nacional de Aduanas mediante el DUS, se desarrolla de la siguiente forma:</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Documento Único de Salida "Aceptación a Trámite.</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Ingreso de las mercancías a Zona Primaria Aduanera y autorización de salida.</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Embarque o salida al exterior de las mercancías.</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Documento Único de Salida Legalizado.</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 Informe de Variación del Valor del Documento Único de Salida (ventas distintas de "a firme").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7"/>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REFLEXIONEMOS</a:t>
            </a:r>
            <a:endParaRPr b="1" i="0" sz="3098" u="none" cap="none" strike="noStrike">
              <a:solidFill>
                <a:srgbClr val="ED6B00"/>
              </a:solidFill>
              <a:latin typeface="Calibri"/>
              <a:ea typeface="Calibri"/>
              <a:cs typeface="Calibri"/>
              <a:sym typeface="Calibri"/>
            </a:endParaRPr>
          </a:p>
        </p:txBody>
      </p:sp>
      <p:sp>
        <p:nvSpPr>
          <p:cNvPr id="378" name="Google Shape;378;p27"/>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REALICEMOS UNA PAUSA</a:t>
            </a:r>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379" name="Google Shape;379;p27"/>
          <p:cNvPicPr preferRelativeResize="0"/>
          <p:nvPr/>
        </p:nvPicPr>
        <p:blipFill rotWithShape="1">
          <a:blip r:embed="rId3">
            <a:alphaModFix/>
          </a:blip>
          <a:srcRect b="0" l="0" r="0" t="0"/>
          <a:stretch/>
        </p:blipFill>
        <p:spPr>
          <a:xfrm>
            <a:off x="5941281" y="1566616"/>
            <a:ext cx="2955944" cy="5246084"/>
          </a:xfrm>
          <a:prstGeom prst="rect">
            <a:avLst/>
          </a:prstGeom>
          <a:noFill/>
          <a:ln>
            <a:noFill/>
          </a:ln>
        </p:spPr>
      </p:pic>
      <p:sp>
        <p:nvSpPr>
          <p:cNvPr id="380" name="Google Shape;380;p27"/>
          <p:cNvSpPr txBox="1"/>
          <p:nvPr/>
        </p:nvSpPr>
        <p:spPr>
          <a:xfrm>
            <a:off x="506481" y="5820342"/>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Te invito a </a:t>
            </a:r>
            <a:r>
              <a:rPr b="1" i="0" lang="en-US" sz="2099" u="none" cap="none" strike="noStrike">
                <a:solidFill>
                  <a:srgbClr val="ED6B00"/>
                </a:solidFill>
                <a:latin typeface="Calibri"/>
                <a:ea typeface="Calibri"/>
                <a:cs typeface="Calibri"/>
                <a:sym typeface="Calibri"/>
              </a:rPr>
              <a:t>compartir tus respuestas </a:t>
            </a:r>
            <a:r>
              <a:rPr b="0" i="0" lang="en-US" sz="2099" u="none" cap="none" strike="noStrike">
                <a:solidFill>
                  <a:srgbClr val="ED6B00"/>
                </a:solidFill>
                <a:latin typeface="Calibri"/>
                <a:ea typeface="Calibri"/>
                <a:cs typeface="Calibri"/>
                <a:sym typeface="Calibri"/>
              </a:rPr>
              <a:t>a través</a:t>
            </a:r>
            <a:endParaRPr/>
          </a:p>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de un plenario con los demás grupos.</a:t>
            </a:r>
            <a:endParaRPr b="0" i="0" sz="2099"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381" name="Google Shape;381;p27"/>
          <p:cNvSpPr/>
          <p:nvPr/>
        </p:nvSpPr>
        <p:spPr>
          <a:xfrm>
            <a:off x="371602" y="2258294"/>
            <a:ext cx="5144197" cy="2551099"/>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382" name="Google Shape;382;p27"/>
          <p:cNvPicPr preferRelativeResize="0"/>
          <p:nvPr/>
        </p:nvPicPr>
        <p:blipFill rotWithShape="1">
          <a:blip r:embed="rId4">
            <a:alphaModFix/>
          </a:blip>
          <a:srcRect b="0" l="0" r="0" t="0"/>
          <a:stretch/>
        </p:blipFill>
        <p:spPr>
          <a:xfrm>
            <a:off x="5263766" y="2055566"/>
            <a:ext cx="482304" cy="482304"/>
          </a:xfrm>
          <a:prstGeom prst="rect">
            <a:avLst/>
          </a:prstGeom>
          <a:noFill/>
          <a:ln>
            <a:noFill/>
          </a:ln>
        </p:spPr>
      </p:pic>
      <p:sp>
        <p:nvSpPr>
          <p:cNvPr id="383" name="Google Shape;383;p27"/>
          <p:cNvSpPr/>
          <p:nvPr/>
        </p:nvSpPr>
        <p:spPr>
          <a:xfrm>
            <a:off x="510742" y="2537870"/>
            <a:ext cx="4973710" cy="2056910"/>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Hagamos una pequeña pausa para que veamos qué hemos comprendido del contenido. Si bien en la pausa anterior te invité a que eligieras un producto a exportar, según tu opinión a: </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99" u="none" cap="none" strike="noStrike">
                <a:solidFill>
                  <a:srgbClr val="000000"/>
                </a:solidFill>
                <a:latin typeface="Calibri"/>
                <a:ea typeface="Calibri"/>
                <a:cs typeface="Calibri"/>
                <a:sym typeface="Calibri"/>
              </a:rPr>
              <a:t>¿A qué país exportarías productos? </a:t>
            </a:r>
            <a:endParaRPr/>
          </a:p>
          <a:p>
            <a:pPr indent="0" lvl="0" marL="0" marR="0" rtl="0" algn="l">
              <a:lnSpc>
                <a:spcPct val="115000"/>
              </a:lnSpc>
              <a:spcBef>
                <a:spcPts val="0"/>
              </a:spcBef>
              <a:spcAft>
                <a:spcPts val="0"/>
              </a:spcAft>
              <a:buNone/>
            </a:pPr>
            <a:r>
              <a:rPr b="1" i="0" lang="en-US" sz="1599" u="none" cap="none" strike="noStrike">
                <a:solidFill>
                  <a:srgbClr val="000000"/>
                </a:solidFill>
                <a:latin typeface="Calibri"/>
                <a:ea typeface="Calibri"/>
                <a:cs typeface="Calibri"/>
                <a:sym typeface="Calibri"/>
              </a:rPr>
              <a:t>¿Por qué?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8"/>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REFLEXIÓN</a:t>
            </a:r>
            <a:endParaRPr b="1" i="0" sz="3098" u="none" cap="none" strike="noStrike">
              <a:solidFill>
                <a:srgbClr val="ED6B00"/>
              </a:solidFill>
              <a:latin typeface="Calibri"/>
              <a:ea typeface="Calibri"/>
              <a:cs typeface="Calibri"/>
              <a:sym typeface="Calibri"/>
            </a:endParaRPr>
          </a:p>
        </p:txBody>
      </p:sp>
      <p:pic>
        <p:nvPicPr>
          <p:cNvPr id="389" name="Google Shape;389;p28"/>
          <p:cNvPicPr preferRelativeResize="0"/>
          <p:nvPr/>
        </p:nvPicPr>
        <p:blipFill rotWithShape="1">
          <a:blip r:embed="rId3">
            <a:alphaModFix/>
          </a:blip>
          <a:srcRect b="0" l="0" r="0" t="0"/>
          <a:stretch/>
        </p:blipFill>
        <p:spPr>
          <a:xfrm>
            <a:off x="4132612" y="1308292"/>
            <a:ext cx="7299745" cy="5582953"/>
          </a:xfrm>
          <a:prstGeom prst="rect">
            <a:avLst/>
          </a:prstGeom>
          <a:noFill/>
          <a:ln>
            <a:noFill/>
          </a:ln>
        </p:spPr>
      </p:pic>
      <p:sp>
        <p:nvSpPr>
          <p:cNvPr id="390" name="Google Shape;390;p28"/>
          <p:cNvSpPr txBox="1"/>
          <p:nvPr/>
        </p:nvSpPr>
        <p:spPr>
          <a:xfrm>
            <a:off x="506481" y="6387771"/>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391" name="Google Shape;391;p28"/>
          <p:cNvSpPr/>
          <p:nvPr/>
        </p:nvSpPr>
        <p:spPr>
          <a:xfrm>
            <a:off x="371601" y="2256753"/>
            <a:ext cx="5515674" cy="3431666"/>
          </a:xfrm>
          <a:prstGeom prst="roundRect">
            <a:avLst>
              <a:gd fmla="val 11142"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392" name="Google Shape;392;p28"/>
          <p:cNvPicPr preferRelativeResize="0"/>
          <p:nvPr/>
        </p:nvPicPr>
        <p:blipFill rotWithShape="1">
          <a:blip r:embed="rId4">
            <a:alphaModFix/>
          </a:blip>
          <a:srcRect b="0" l="0" r="0" t="0"/>
          <a:stretch/>
        </p:blipFill>
        <p:spPr>
          <a:xfrm>
            <a:off x="5575938" y="2136765"/>
            <a:ext cx="482304" cy="482304"/>
          </a:xfrm>
          <a:prstGeom prst="rect">
            <a:avLst/>
          </a:prstGeom>
          <a:noFill/>
          <a:ln>
            <a:noFill/>
          </a:ln>
        </p:spPr>
      </p:pic>
      <p:sp>
        <p:nvSpPr>
          <p:cNvPr id="393" name="Google Shape;393;p28"/>
          <p:cNvSpPr/>
          <p:nvPr/>
        </p:nvSpPr>
        <p:spPr>
          <a:xfrm>
            <a:off x="621323" y="2691325"/>
            <a:ext cx="4954615" cy="2622962"/>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Según lo que hemos tratado, las mejores economías a las que podemos exportar, son las grandes potencias, las razones para exportar un producto a uno u otro país dependen en gran medida del estudio del mercado al cual se desea exportar y los convenios internacionales y económicos que tiene nuestro país con el país de destino. Dado el producto más conveniente según nuestra pausa anterior, el país más conveniente para comercializar sería con Estados Unidos.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29"/>
          <p:cNvGrpSpPr/>
          <p:nvPr/>
        </p:nvGrpSpPr>
        <p:grpSpPr>
          <a:xfrm>
            <a:off x="2034281" y="2760914"/>
            <a:ext cx="6996241" cy="3110853"/>
            <a:chOff x="4461133" y="3013936"/>
            <a:chExt cx="4657800" cy="1760164"/>
          </a:xfrm>
        </p:grpSpPr>
        <p:sp>
          <p:nvSpPr>
            <p:cNvPr id="399" name="Google Shape;399;p29"/>
            <p:cNvSpPr/>
            <p:nvPr/>
          </p:nvSpPr>
          <p:spPr>
            <a:xfrm>
              <a:off x="4461133" y="3013936"/>
              <a:ext cx="4657800" cy="1760164"/>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400" name="Google Shape;400;p29"/>
            <p:cNvSpPr txBox="1"/>
            <p:nvPr/>
          </p:nvSpPr>
          <p:spPr>
            <a:xfrm>
              <a:off x="5331311" y="3625505"/>
              <a:ext cx="3325190" cy="438026"/>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999" u="none" cap="none" strike="noStrike">
                  <a:solidFill>
                    <a:srgbClr val="A93501"/>
                  </a:solidFill>
                  <a:latin typeface="Calibri"/>
                  <a:ea typeface="Calibri"/>
                  <a:cs typeface="Calibri"/>
                  <a:sym typeface="Calibri"/>
                </a:rPr>
                <a:t>PROCESO DE </a:t>
              </a:r>
              <a:r>
                <a:rPr b="1" i="0" lang="en-US" sz="1999" u="none" cap="none" strike="noStrike">
                  <a:solidFill>
                    <a:srgbClr val="ED6B00"/>
                  </a:solidFill>
                  <a:latin typeface="Calibri"/>
                  <a:ea typeface="Calibri"/>
                  <a:cs typeface="Calibri"/>
                  <a:sym typeface="Calibri"/>
                </a:rPr>
                <a:t>EXPORTACIÓN</a:t>
              </a:r>
              <a:endParaRPr b="0" i="0" sz="1399"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Te invito a que formen grupos de trabajo de cuatro participantes, de esta forma realice el cálculo de valores para la exportación. El tema principal de esta sesión, será el de presentar el proceso de exportación de bienes, para esto realizaremos el cálculo de valores de los derechos, impuestos y tasas en la operación de exportación de un producto.</a:t>
              </a:r>
              <a:endParaRPr/>
            </a:p>
          </p:txBody>
        </p:sp>
      </p:grpSp>
      <p:sp>
        <p:nvSpPr>
          <p:cNvPr id="401" name="Google Shape;401;p29"/>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¿CUÁNTO APRENDIMOS?</a:t>
            </a:r>
            <a:endParaRPr b="1" i="0" sz="3098" u="none" cap="none" strike="noStrike">
              <a:solidFill>
                <a:srgbClr val="ED6B00"/>
              </a:solidFill>
              <a:latin typeface="Calibri"/>
              <a:ea typeface="Calibri"/>
              <a:cs typeface="Calibri"/>
              <a:sym typeface="Calibri"/>
            </a:endParaRPr>
          </a:p>
        </p:txBody>
      </p:sp>
      <p:sp>
        <p:nvSpPr>
          <p:cNvPr id="402" name="Google Shape;402;p29"/>
          <p:cNvSpPr txBox="1"/>
          <p:nvPr/>
        </p:nvSpPr>
        <p:spPr>
          <a:xfrm>
            <a:off x="366271" y="1229594"/>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REVISEMOS</a:t>
            </a:r>
            <a:endParaRPr b="0" i="0" sz="1399"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403" name="Google Shape;403;p29"/>
          <p:cNvPicPr preferRelativeResize="0"/>
          <p:nvPr/>
        </p:nvPicPr>
        <p:blipFill rotWithShape="1">
          <a:blip r:embed="rId3">
            <a:alphaModFix/>
          </a:blip>
          <a:srcRect b="0" l="0" r="0" t="0"/>
          <a:stretch/>
        </p:blipFill>
        <p:spPr>
          <a:xfrm>
            <a:off x="530682" y="2714147"/>
            <a:ext cx="2810648" cy="3181013"/>
          </a:xfrm>
          <a:prstGeom prst="rect">
            <a:avLst/>
          </a:prstGeom>
          <a:noFill/>
          <a:ln>
            <a:noFill/>
          </a:ln>
        </p:spPr>
      </p:pic>
      <p:pic>
        <p:nvPicPr>
          <p:cNvPr id="404" name="Google Shape;404;p29"/>
          <p:cNvPicPr preferRelativeResize="0"/>
          <p:nvPr/>
        </p:nvPicPr>
        <p:blipFill rotWithShape="1">
          <a:blip r:embed="rId4">
            <a:alphaModFix/>
          </a:blip>
          <a:srcRect b="0" l="0" r="0" t="0"/>
          <a:stretch/>
        </p:blipFill>
        <p:spPr>
          <a:xfrm>
            <a:off x="7224582" y="5061397"/>
            <a:ext cx="1704184" cy="1271623"/>
          </a:xfrm>
          <a:prstGeom prst="rect">
            <a:avLst/>
          </a:prstGeom>
          <a:noFill/>
          <a:ln>
            <a:noFill/>
          </a:ln>
        </p:spPr>
      </p:pic>
      <p:pic>
        <p:nvPicPr>
          <p:cNvPr id="405" name="Google Shape;405;p29"/>
          <p:cNvPicPr preferRelativeResize="0"/>
          <p:nvPr/>
        </p:nvPicPr>
        <p:blipFill rotWithShape="1">
          <a:blip r:embed="rId5">
            <a:alphaModFix/>
          </a:blip>
          <a:srcRect b="0" l="0" r="0" t="0"/>
          <a:stretch/>
        </p:blipFill>
        <p:spPr>
          <a:xfrm>
            <a:off x="5471762" y="5386647"/>
            <a:ext cx="1651064" cy="884081"/>
          </a:xfrm>
          <a:prstGeom prst="rect">
            <a:avLst/>
          </a:prstGeom>
          <a:noFill/>
          <a:ln>
            <a:noFill/>
          </a:ln>
        </p:spPr>
      </p:pic>
      <p:sp>
        <p:nvSpPr>
          <p:cNvPr id="406" name="Google Shape;406;p29"/>
          <p:cNvSpPr txBox="1"/>
          <p:nvPr/>
        </p:nvSpPr>
        <p:spPr>
          <a:xfrm>
            <a:off x="4144420" y="1194515"/>
            <a:ext cx="466263" cy="520843"/>
          </a:xfrm>
          <a:prstGeom prst="rect">
            <a:avLst/>
          </a:prstGeom>
          <a:noFill/>
          <a:ln>
            <a:noFill/>
          </a:ln>
        </p:spPr>
        <p:txBody>
          <a:bodyPr anchorCtr="0" anchor="ctr" bIns="91375" lIns="91375" spcFirstLastPara="1" rIns="91375" wrap="square" tIns="91375">
            <a:noAutofit/>
          </a:bodyPr>
          <a:lstStyle/>
          <a:p>
            <a:pPr indent="0" lvl="0" marL="0" marR="0" rtl="0" algn="r">
              <a:lnSpc>
                <a:spcPct val="90000"/>
              </a:lnSpc>
              <a:spcBef>
                <a:spcPts val="0"/>
              </a:spcBef>
              <a:spcAft>
                <a:spcPts val="0"/>
              </a:spcAft>
              <a:buNone/>
            </a:pPr>
            <a:r>
              <a:rPr b="0" i="0" lang="en-US" sz="4998" u="none" cap="none" strike="noStrike">
                <a:solidFill>
                  <a:srgbClr val="FFB375"/>
                </a:solidFill>
                <a:latin typeface="Calibri"/>
                <a:ea typeface="Calibri"/>
                <a:cs typeface="Calibri"/>
                <a:sym typeface="Calibri"/>
              </a:rPr>
              <a:t>5</a:t>
            </a:r>
            <a:endParaRPr b="0" i="0" sz="4998" u="none" cap="none" strike="noStrike">
              <a:solidFill>
                <a:srgbClr val="FFB37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103238" y="825908"/>
            <a:ext cx="9497963" cy="1401099"/>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8" name="Google Shape;98;p3"/>
          <p:cNvSpPr txBox="1"/>
          <p:nvPr/>
        </p:nvSpPr>
        <p:spPr>
          <a:xfrm>
            <a:off x="351409" y="2358773"/>
            <a:ext cx="284748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1 </a:t>
            </a:r>
            <a:r>
              <a:rPr b="0" i="0" lang="en-US" sz="1400" u="none" cap="none" strike="noStrike">
                <a:solidFill>
                  <a:srgbClr val="000000"/>
                </a:solidFill>
                <a:latin typeface="Calibri"/>
                <a:ea typeface="Calibri"/>
                <a:cs typeface="Calibri"/>
                <a:sym typeface="Calibri"/>
              </a:rPr>
              <a:t>Leer y utilizar información contable básica acerca de la marcha de la empresa, incluida información sobre importaciones y/o exportaciones, de acuerdo a las normas internacionales de contabilidad (NIC) y de información financiera (NIIF).</a:t>
            </a:r>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B – C - H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99" name="Google Shape;99;p3"/>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358671" y="199411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101" name="Google Shape;101;p3"/>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102" name="Google Shape;102;p3"/>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3561634" y="2394094"/>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Gestiona la documentación mercantil de las importaciones  y/o exportaciones conforme a las disposiciones contables y tributarias vigentes. </a:t>
            </a:r>
            <a:endParaRPr/>
          </a:p>
        </p:txBody>
      </p:sp>
      <p:sp>
        <p:nvSpPr>
          <p:cNvPr id="104" name="Google Shape;104;p3"/>
          <p:cNvSpPr txBox="1"/>
          <p:nvPr/>
        </p:nvSpPr>
        <p:spPr>
          <a:xfrm>
            <a:off x="3561636" y="1994111"/>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105" name="Google Shape;105;p3"/>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106" name="Google Shape;106;p3"/>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6656439" y="2394094"/>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1.3</a:t>
            </a:r>
            <a:r>
              <a:rPr b="0" i="0" lang="en-US" sz="1400" u="none" cap="none" strike="noStrike">
                <a:solidFill>
                  <a:srgbClr val="000000"/>
                </a:solidFill>
                <a:latin typeface="Calibri"/>
                <a:ea typeface="Calibri"/>
                <a:cs typeface="Calibri"/>
                <a:sym typeface="Calibri"/>
              </a:rPr>
              <a:t> Completa o elabora, utilizando sistemas, los documentos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mercantiles de importaciones y exportaciones, de acuerdo</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a las normativas legales vigentes.</a:t>
            </a:r>
            <a:endParaRPr b="1" i="0" sz="1400" u="none" cap="none" strike="noStrike">
              <a:solidFill>
                <a:srgbClr val="76384D"/>
              </a:solidFill>
              <a:latin typeface="Calibri"/>
              <a:ea typeface="Calibri"/>
              <a:cs typeface="Calibri"/>
              <a:sym typeface="Calibri"/>
            </a:endParaRPr>
          </a:p>
        </p:txBody>
      </p:sp>
      <p:sp>
        <p:nvSpPr>
          <p:cNvPr id="108" name="Google Shape;108;p3"/>
          <p:cNvSpPr txBox="1"/>
          <p:nvPr/>
        </p:nvSpPr>
        <p:spPr>
          <a:xfrm>
            <a:off x="6554516" y="1994111"/>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110" name="Google Shape;110;p3"/>
          <p:cNvPicPr preferRelativeResize="0"/>
          <p:nvPr/>
        </p:nvPicPr>
        <p:blipFill rotWithShape="1">
          <a:blip r:embed="rId6">
            <a:alphaModFix/>
          </a:blip>
          <a:srcRect b="0" l="0" r="0" t="0"/>
          <a:stretch/>
        </p:blipFill>
        <p:spPr>
          <a:xfrm flipH="1">
            <a:off x="757188" y="4526552"/>
            <a:ext cx="2917133" cy="2317913"/>
          </a:xfrm>
          <a:prstGeom prst="rect">
            <a:avLst/>
          </a:prstGeom>
          <a:noFill/>
          <a:ln>
            <a:noFill/>
          </a:ln>
        </p:spPr>
      </p:pic>
      <p:pic>
        <p:nvPicPr>
          <p:cNvPr id="111" name="Google Shape;111;p3"/>
          <p:cNvPicPr preferRelativeResize="0"/>
          <p:nvPr/>
        </p:nvPicPr>
        <p:blipFill rotWithShape="1">
          <a:blip r:embed="rId7">
            <a:alphaModFix/>
          </a:blip>
          <a:srcRect b="0" l="0" r="0" t="0"/>
          <a:stretch/>
        </p:blipFill>
        <p:spPr>
          <a:xfrm flipH="1">
            <a:off x="3588297" y="3757726"/>
            <a:ext cx="3025211" cy="408238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0"/>
          <p:cNvSpPr txBox="1"/>
          <p:nvPr/>
        </p:nvSpPr>
        <p:spPr>
          <a:xfrm>
            <a:off x="366450" y="111079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412" name="Google Shape;412;p30"/>
          <p:cNvSpPr txBox="1"/>
          <p:nvPr/>
        </p:nvSpPr>
        <p:spPr>
          <a:xfrm>
            <a:off x="375977" y="1283910"/>
            <a:ext cx="7017881"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413" name="Google Shape;413;p30"/>
          <p:cNvGrpSpPr/>
          <p:nvPr/>
        </p:nvGrpSpPr>
        <p:grpSpPr>
          <a:xfrm>
            <a:off x="-4659" y="4568179"/>
            <a:ext cx="9109189" cy="783012"/>
            <a:chOff x="-3" y="-3"/>
            <a:chExt cx="9109187" cy="783011"/>
          </a:xfrm>
        </p:grpSpPr>
        <p:sp>
          <p:nvSpPr>
            <p:cNvPr id="414" name="Google Shape;414;p30"/>
            <p:cNvSpPr txBox="1"/>
            <p:nvPr/>
          </p:nvSpPr>
          <p:spPr>
            <a:xfrm>
              <a:off x="1334832" y="222245"/>
              <a:ext cx="7774352"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415" name="Google Shape;415;p30"/>
            <p:cNvGrpSpPr/>
            <p:nvPr/>
          </p:nvGrpSpPr>
          <p:grpSpPr>
            <a:xfrm>
              <a:off x="-3" y="-3"/>
              <a:ext cx="1135372" cy="783011"/>
              <a:chOff x="-1" y="-1"/>
              <a:chExt cx="1135370" cy="783010"/>
            </a:xfrm>
          </p:grpSpPr>
          <p:sp>
            <p:nvSpPr>
              <p:cNvPr id="416" name="Google Shape;416;p30"/>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38;p40" id="417" name="Google Shape;417;p30"/>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418" name="Google Shape;418;p30"/>
          <p:cNvGrpSpPr/>
          <p:nvPr/>
        </p:nvGrpSpPr>
        <p:grpSpPr>
          <a:xfrm>
            <a:off x="-4659" y="3697443"/>
            <a:ext cx="6615376" cy="783012"/>
            <a:chOff x="-3" y="-3"/>
            <a:chExt cx="6615374" cy="783011"/>
          </a:xfrm>
        </p:grpSpPr>
        <p:sp>
          <p:nvSpPr>
            <p:cNvPr id="419" name="Google Shape;419;p30"/>
            <p:cNvSpPr txBox="1"/>
            <p:nvPr/>
          </p:nvSpPr>
          <p:spPr>
            <a:xfrm>
              <a:off x="1334834" y="94428"/>
              <a:ext cx="5280537"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20" name="Google Shape;420;p30"/>
            <p:cNvGrpSpPr/>
            <p:nvPr/>
          </p:nvGrpSpPr>
          <p:grpSpPr>
            <a:xfrm>
              <a:off x="-3" y="-3"/>
              <a:ext cx="1135373" cy="783011"/>
              <a:chOff x="-1" y="-1"/>
              <a:chExt cx="1135372" cy="783010"/>
            </a:xfrm>
          </p:grpSpPr>
          <p:sp>
            <p:nvSpPr>
              <p:cNvPr id="421" name="Google Shape;421;p30"/>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3;p40" id="422" name="Google Shape;422;p30"/>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423" name="Google Shape;423;p30"/>
          <p:cNvGrpSpPr/>
          <p:nvPr/>
        </p:nvGrpSpPr>
        <p:grpSpPr>
          <a:xfrm>
            <a:off x="-4659" y="1955974"/>
            <a:ext cx="9178017" cy="783012"/>
            <a:chOff x="-3" y="-3"/>
            <a:chExt cx="9178015" cy="783011"/>
          </a:xfrm>
        </p:grpSpPr>
        <p:sp>
          <p:nvSpPr>
            <p:cNvPr id="424" name="Google Shape;424;p30"/>
            <p:cNvSpPr txBox="1"/>
            <p:nvPr/>
          </p:nvSpPr>
          <p:spPr>
            <a:xfrm>
              <a:off x="1334833" y="222245"/>
              <a:ext cx="784317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425" name="Google Shape;425;p30"/>
            <p:cNvGrpSpPr/>
            <p:nvPr/>
          </p:nvGrpSpPr>
          <p:grpSpPr>
            <a:xfrm>
              <a:off x="-3" y="-3"/>
              <a:ext cx="1135372" cy="783011"/>
              <a:chOff x="-1" y="-1"/>
              <a:chExt cx="1135370" cy="783010"/>
            </a:xfrm>
          </p:grpSpPr>
          <p:sp>
            <p:nvSpPr>
              <p:cNvPr id="426" name="Google Shape;426;p30"/>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8;p40" id="427" name="Google Shape;427;p30"/>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428" name="Google Shape;428;p30"/>
          <p:cNvGrpSpPr/>
          <p:nvPr/>
        </p:nvGrpSpPr>
        <p:grpSpPr>
          <a:xfrm>
            <a:off x="-4660" y="2826708"/>
            <a:ext cx="8912547" cy="783012"/>
            <a:chOff x="-3" y="-3"/>
            <a:chExt cx="8912545" cy="783011"/>
          </a:xfrm>
        </p:grpSpPr>
        <p:sp>
          <p:nvSpPr>
            <p:cNvPr id="429" name="Google Shape;429;p30"/>
            <p:cNvSpPr txBox="1"/>
            <p:nvPr/>
          </p:nvSpPr>
          <p:spPr>
            <a:xfrm>
              <a:off x="1334833" y="222245"/>
              <a:ext cx="757770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430" name="Google Shape;430;p30"/>
            <p:cNvGrpSpPr/>
            <p:nvPr/>
          </p:nvGrpSpPr>
          <p:grpSpPr>
            <a:xfrm>
              <a:off x="-3" y="-3"/>
              <a:ext cx="1135373" cy="783011"/>
              <a:chOff x="-1" y="-1"/>
              <a:chExt cx="1135372" cy="783010"/>
            </a:xfrm>
          </p:grpSpPr>
          <p:sp>
            <p:nvSpPr>
              <p:cNvPr id="431" name="Google Shape;431;p30"/>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3;p40" id="432" name="Google Shape;432;p30"/>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433" name="Google Shape;433;p30"/>
          <p:cNvGrpSpPr/>
          <p:nvPr/>
        </p:nvGrpSpPr>
        <p:grpSpPr>
          <a:xfrm>
            <a:off x="-4659" y="5438912"/>
            <a:ext cx="6861181" cy="783012"/>
            <a:chOff x="-3" y="-3"/>
            <a:chExt cx="6861179" cy="783011"/>
          </a:xfrm>
        </p:grpSpPr>
        <p:sp>
          <p:nvSpPr>
            <p:cNvPr id="434" name="Google Shape;434;p30"/>
            <p:cNvSpPr txBox="1"/>
            <p:nvPr/>
          </p:nvSpPr>
          <p:spPr>
            <a:xfrm>
              <a:off x="1334832" y="123924"/>
              <a:ext cx="5526344"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435" name="Google Shape;435;p30"/>
            <p:cNvGrpSpPr/>
            <p:nvPr/>
          </p:nvGrpSpPr>
          <p:grpSpPr>
            <a:xfrm>
              <a:off x="-3" y="-3"/>
              <a:ext cx="1135373" cy="783011"/>
              <a:chOff x="-1" y="-1"/>
              <a:chExt cx="1135372" cy="783010"/>
            </a:xfrm>
          </p:grpSpPr>
          <p:sp>
            <p:nvSpPr>
              <p:cNvPr id="436" name="Google Shape;436;p30"/>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8;p40" id="437" name="Google Shape;437;p30"/>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Google Shape;559;p40" id="438" name="Google Shape;438;p30"/>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1"/>
          <p:cNvSpPr txBox="1"/>
          <p:nvPr/>
        </p:nvSpPr>
        <p:spPr>
          <a:xfrm>
            <a:off x="375973" y="1323980"/>
            <a:ext cx="8950504"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b="0" i="0" sz="1400" u="none" cap="none" strike="noStrike">
              <a:solidFill>
                <a:srgbClr val="000000"/>
              </a:solidFill>
              <a:latin typeface="Arial"/>
              <a:ea typeface="Arial"/>
              <a:cs typeface="Arial"/>
              <a:sym typeface="Arial"/>
            </a:endParaRPr>
          </a:p>
        </p:txBody>
      </p:sp>
      <p:grpSp>
        <p:nvGrpSpPr>
          <p:cNvPr id="444" name="Google Shape;444;p31"/>
          <p:cNvGrpSpPr/>
          <p:nvPr/>
        </p:nvGrpSpPr>
        <p:grpSpPr>
          <a:xfrm>
            <a:off x="375972" y="2370244"/>
            <a:ext cx="8839207" cy="3238199"/>
            <a:chOff x="-1" y="-1"/>
            <a:chExt cx="8839205" cy="3238197"/>
          </a:xfrm>
        </p:grpSpPr>
        <p:sp>
          <p:nvSpPr>
            <p:cNvPr id="445" name="Google Shape;445;p31"/>
            <p:cNvSpPr/>
            <p:nvPr/>
          </p:nvSpPr>
          <p:spPr>
            <a:xfrm>
              <a:off x="-1" y="-1"/>
              <a:ext cx="8839205" cy="323819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1"/>
            <p:cNvSpPr txBox="1"/>
            <p:nvPr/>
          </p:nvSpPr>
          <p:spPr>
            <a:xfrm>
              <a:off x="162838" y="1428979"/>
              <a:ext cx="851352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47" name="Google Shape;447;p31"/>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8" name="Google Shape;448;p31"/>
          <p:cNvSpPr txBox="1"/>
          <p:nvPr/>
        </p:nvSpPr>
        <p:spPr>
          <a:xfrm>
            <a:off x="366450" y="111079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b="0" i="0" sz="1400" u="none" cap="none" strike="noStrike">
              <a:solidFill>
                <a:srgbClr val="000000"/>
              </a:solidFill>
              <a:latin typeface="Arial"/>
              <a:ea typeface="Arial"/>
              <a:cs typeface="Arial"/>
              <a:sym typeface="Arial"/>
            </a:endParaRPr>
          </a:p>
        </p:txBody>
      </p:sp>
      <p:sp>
        <p:nvSpPr>
          <p:cNvPr id="449" name="Google Shape;449;p31"/>
          <p:cNvSpPr txBox="1"/>
          <p:nvPr/>
        </p:nvSpPr>
        <p:spPr>
          <a:xfrm>
            <a:off x="958645" y="3227739"/>
            <a:ext cx="6297940" cy="2106259"/>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Clr>
                <a:srgbClr val="A93501"/>
              </a:buClr>
              <a:buSzPts val="2000"/>
              <a:buFont typeface="Calibri"/>
              <a:buNone/>
            </a:pPr>
            <a:r>
              <a:rPr b="1" i="0" lang="en-US" sz="2000" u="none" cap="none" strike="noStrike">
                <a:solidFill>
                  <a:srgbClr val="EB6B1F"/>
                </a:solidFill>
                <a:latin typeface="Calibri"/>
                <a:ea typeface="Calibri"/>
                <a:cs typeface="Calibri"/>
                <a:sym typeface="Calibri"/>
              </a:rPr>
              <a:t>PROCESO DE </a:t>
            </a:r>
            <a:r>
              <a:rPr b="0" i="0" lang="en-US" sz="2000" u="none" cap="none" strike="noStrike">
                <a:solidFill>
                  <a:srgbClr val="A93501"/>
                </a:solidFill>
                <a:latin typeface="Calibri"/>
                <a:ea typeface="Calibri"/>
                <a:cs typeface="Calibri"/>
                <a:sym typeface="Calibri"/>
              </a:rPr>
              <a:t>EXPORTACIÓN</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Utilice el archivo</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Actividad Práctica </a:t>
            </a:r>
            <a:r>
              <a:rPr b="0" i="0" lang="en-US" sz="1600" u="none" cap="none" strike="noStrike">
                <a:solidFill>
                  <a:srgbClr val="000000"/>
                </a:solidFill>
                <a:latin typeface="Calibri"/>
                <a:ea typeface="Calibri"/>
                <a:cs typeface="Calibri"/>
                <a:sym typeface="Calibri"/>
              </a:rPr>
              <a:t>sigue las instrucciones señaladas.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21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ED6B00"/>
              </a:buClr>
              <a:buSzPts val="16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50" name="Google Shape;450;p31"/>
          <p:cNvSpPr txBox="1"/>
          <p:nvPr/>
        </p:nvSpPr>
        <p:spPr>
          <a:xfrm>
            <a:off x="3628028" y="1007077"/>
            <a:ext cx="559358" cy="941774"/>
          </a:xfrm>
          <a:prstGeom prst="rect">
            <a:avLst/>
          </a:prstGeom>
          <a:noFill/>
          <a:ln>
            <a:noFill/>
          </a:ln>
        </p:spPr>
        <p:txBody>
          <a:bodyPr anchorCtr="0" anchor="ctr" bIns="91400" lIns="91400" spcFirstLastPara="1" rIns="91400" wrap="square" tIns="91400">
            <a:no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descr="Google Shape;515;p38" id="451" name="Google Shape;451;p31"/>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452" name="Google Shape;452;p31"/>
          <p:cNvSpPr txBox="1"/>
          <p:nvPr/>
        </p:nvSpPr>
        <p:spPr>
          <a:xfrm>
            <a:off x="2710005" y="6881800"/>
            <a:ext cx="1639637" cy="317116"/>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grpSp>
        <p:nvGrpSpPr>
          <p:cNvPr id="457" name="Google Shape;457;p32"/>
          <p:cNvGrpSpPr/>
          <p:nvPr/>
        </p:nvGrpSpPr>
        <p:grpSpPr>
          <a:xfrm>
            <a:off x="431621" y="2372797"/>
            <a:ext cx="8839207" cy="3238199"/>
            <a:chOff x="-1" y="-1"/>
            <a:chExt cx="8839205" cy="3238197"/>
          </a:xfrm>
        </p:grpSpPr>
        <p:sp>
          <p:nvSpPr>
            <p:cNvPr id="458" name="Google Shape;458;p32"/>
            <p:cNvSpPr/>
            <p:nvPr/>
          </p:nvSpPr>
          <p:spPr>
            <a:xfrm>
              <a:off x="-1" y="-1"/>
              <a:ext cx="8839205" cy="323819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2"/>
            <p:cNvSpPr txBox="1"/>
            <p:nvPr/>
          </p:nvSpPr>
          <p:spPr>
            <a:xfrm>
              <a:off x="162838" y="1428979"/>
              <a:ext cx="851352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60" name="Google Shape;460;p32"/>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25;p39" id="461" name="Google Shape;461;p32"/>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462" name="Google Shape;462;p32"/>
          <p:cNvSpPr txBox="1"/>
          <p:nvPr/>
        </p:nvSpPr>
        <p:spPr>
          <a:xfrm>
            <a:off x="958644" y="3016380"/>
            <a:ext cx="6438617" cy="2329375"/>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None/>
            </a:pPr>
            <a:r>
              <a:rPr b="1" i="0" lang="en-US" sz="2000" u="none" cap="none" strike="noStrike">
                <a:solidFill>
                  <a:srgbClr val="EB6B1F"/>
                </a:solidFill>
                <a:latin typeface="Calibri"/>
                <a:ea typeface="Calibri"/>
                <a:cs typeface="Calibri"/>
                <a:sym typeface="Calibri"/>
              </a:rPr>
              <a:t>PROCESO DE </a:t>
            </a:r>
            <a:r>
              <a:rPr b="0" i="0" lang="en-US" sz="2000" u="none" cap="none" strike="noStrike">
                <a:solidFill>
                  <a:srgbClr val="A93501"/>
                </a:solidFill>
                <a:latin typeface="Calibri"/>
                <a:ea typeface="Calibri"/>
                <a:cs typeface="Calibri"/>
                <a:sym typeface="Calibri"/>
              </a:rPr>
              <a:t>EXPORTACIÓN</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Google Shape;527;p39" id="463" name="Google Shape;463;p32"/>
          <p:cNvPicPr preferRelativeResize="0"/>
          <p:nvPr/>
        </p:nvPicPr>
        <p:blipFill rotWithShape="1">
          <a:blip r:embed="rId4">
            <a:alphaModFix/>
          </a:blip>
          <a:srcRect b="0" l="0" r="0" t="0"/>
          <a:stretch/>
        </p:blipFill>
        <p:spPr>
          <a:xfrm>
            <a:off x="3220622" y="4140513"/>
            <a:ext cx="673178" cy="603723"/>
          </a:xfrm>
          <a:prstGeom prst="rect">
            <a:avLst/>
          </a:prstGeom>
          <a:noFill/>
          <a:ln>
            <a:noFill/>
          </a:ln>
        </p:spPr>
      </p:pic>
      <p:sp>
        <p:nvSpPr>
          <p:cNvPr id="464" name="Google Shape;464;p3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65" name="Google Shape;465;p3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4"/>
          <p:cNvGrpSpPr/>
          <p:nvPr/>
        </p:nvGrpSpPr>
        <p:grpSpPr>
          <a:xfrm>
            <a:off x="386362" y="3814623"/>
            <a:ext cx="4843526" cy="1050467"/>
            <a:chOff x="386551" y="4102397"/>
            <a:chExt cx="4845900" cy="1050982"/>
          </a:xfrm>
        </p:grpSpPr>
        <p:sp>
          <p:nvSpPr>
            <p:cNvPr id="117" name="Google Shape;117;p4"/>
            <p:cNvSpPr/>
            <p:nvPr/>
          </p:nvSpPr>
          <p:spPr>
            <a:xfrm>
              <a:off x="574651" y="4102397"/>
              <a:ext cx="4657800" cy="1050982"/>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grpSp>
          <p:nvGrpSpPr>
            <p:cNvPr id="118" name="Google Shape;118;p4"/>
            <p:cNvGrpSpPr/>
            <p:nvPr/>
          </p:nvGrpSpPr>
          <p:grpSpPr>
            <a:xfrm>
              <a:off x="386551" y="4412584"/>
              <a:ext cx="391110" cy="395318"/>
              <a:chOff x="375767" y="3503109"/>
              <a:chExt cx="376200" cy="395318"/>
            </a:xfrm>
          </p:grpSpPr>
          <p:sp>
            <p:nvSpPr>
              <p:cNvPr id="119" name="Google Shape;119;p4"/>
              <p:cNvSpPr/>
              <p:nvPr/>
            </p:nvSpPr>
            <p:spPr>
              <a:xfrm>
                <a:off x="375767" y="3512627"/>
                <a:ext cx="376200" cy="385800"/>
              </a:xfrm>
              <a:prstGeom prst="roundRect">
                <a:avLst>
                  <a:gd fmla="val 16667" name="adj"/>
                </a:avLst>
              </a:prstGeom>
              <a:solidFill>
                <a:srgbClr val="ED6B00"/>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t/>
                </a:r>
                <a:endParaRPr b="0" i="0" sz="1399" u="none" cap="none" strike="noStrike">
                  <a:solidFill>
                    <a:srgbClr val="000000"/>
                  </a:solidFill>
                  <a:latin typeface="Arial"/>
                  <a:ea typeface="Arial"/>
                  <a:cs typeface="Arial"/>
                  <a:sym typeface="Arial"/>
                </a:endParaRPr>
              </a:p>
            </p:txBody>
          </p:sp>
          <p:sp>
            <p:nvSpPr>
              <p:cNvPr id="120" name="Google Shape;120;p4"/>
              <p:cNvSpPr txBox="1"/>
              <p:nvPr/>
            </p:nvSpPr>
            <p:spPr>
              <a:xfrm>
                <a:off x="385292" y="3503109"/>
                <a:ext cx="300300" cy="385800"/>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Calibri"/>
                    <a:ea typeface="Calibri"/>
                    <a:cs typeface="Calibri"/>
                    <a:sym typeface="Calibri"/>
                  </a:rPr>
                  <a:t>2</a:t>
                </a:r>
                <a:endParaRPr b="1" i="0" sz="2799" u="none" cap="none" strike="noStrike">
                  <a:solidFill>
                    <a:srgbClr val="FFFFFF"/>
                  </a:solidFill>
                  <a:latin typeface="Calibri"/>
                  <a:ea typeface="Calibri"/>
                  <a:cs typeface="Calibri"/>
                  <a:sym typeface="Calibri"/>
                </a:endParaRPr>
              </a:p>
            </p:txBody>
          </p:sp>
        </p:grpSp>
        <p:sp>
          <p:nvSpPr>
            <p:cNvPr id="121" name="Google Shape;121;p4"/>
            <p:cNvSpPr txBox="1"/>
            <p:nvPr/>
          </p:nvSpPr>
          <p:spPr>
            <a:xfrm>
              <a:off x="949350" y="4333765"/>
              <a:ext cx="4117499" cy="5382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Calculamos los diferentes derechos, tasas e impuestos, que se aplican en el comercio internacional.</a:t>
              </a:r>
              <a:endParaRPr/>
            </a:p>
          </p:txBody>
        </p:sp>
      </p:grpSp>
      <p:grpSp>
        <p:nvGrpSpPr>
          <p:cNvPr id="122" name="Google Shape;122;p4"/>
          <p:cNvGrpSpPr/>
          <p:nvPr/>
        </p:nvGrpSpPr>
        <p:grpSpPr>
          <a:xfrm>
            <a:off x="375791" y="2842014"/>
            <a:ext cx="4843526" cy="883217"/>
            <a:chOff x="375767" y="3098701"/>
            <a:chExt cx="4845900" cy="883650"/>
          </a:xfrm>
        </p:grpSpPr>
        <p:sp>
          <p:nvSpPr>
            <p:cNvPr id="123" name="Google Shape;123;p4"/>
            <p:cNvSpPr/>
            <p:nvPr/>
          </p:nvSpPr>
          <p:spPr>
            <a:xfrm>
              <a:off x="563867" y="3098701"/>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grpSp>
          <p:nvGrpSpPr>
            <p:cNvPr id="124" name="Google Shape;124;p4"/>
            <p:cNvGrpSpPr/>
            <p:nvPr/>
          </p:nvGrpSpPr>
          <p:grpSpPr>
            <a:xfrm>
              <a:off x="375767" y="3342864"/>
              <a:ext cx="376200" cy="395325"/>
              <a:chOff x="375767" y="3437085"/>
              <a:chExt cx="376200" cy="395325"/>
            </a:xfrm>
          </p:grpSpPr>
          <p:sp>
            <p:nvSpPr>
              <p:cNvPr id="125" name="Google Shape;125;p4"/>
              <p:cNvSpPr/>
              <p:nvPr/>
            </p:nvSpPr>
            <p:spPr>
              <a:xfrm>
                <a:off x="375767" y="3446610"/>
                <a:ext cx="376200" cy="385800"/>
              </a:xfrm>
              <a:prstGeom prst="roundRect">
                <a:avLst>
                  <a:gd fmla="val 16667" name="adj"/>
                </a:avLst>
              </a:prstGeom>
              <a:solidFill>
                <a:srgbClr val="ED6B00"/>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t/>
                </a:r>
                <a:endParaRPr b="0" i="0" sz="1399" u="none" cap="none" strike="noStrike">
                  <a:solidFill>
                    <a:srgbClr val="000000"/>
                  </a:solidFill>
                  <a:latin typeface="Arial"/>
                  <a:ea typeface="Arial"/>
                  <a:cs typeface="Arial"/>
                  <a:sym typeface="Arial"/>
                </a:endParaRPr>
              </a:p>
            </p:txBody>
          </p:sp>
          <p:sp>
            <p:nvSpPr>
              <p:cNvPr id="126" name="Google Shape;126;p4"/>
              <p:cNvSpPr txBox="1"/>
              <p:nvPr/>
            </p:nvSpPr>
            <p:spPr>
              <a:xfrm>
                <a:off x="385292" y="3437085"/>
                <a:ext cx="300300" cy="385800"/>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Calibri"/>
                    <a:ea typeface="Calibri"/>
                    <a:cs typeface="Calibri"/>
                    <a:sym typeface="Calibri"/>
                  </a:rPr>
                  <a:t>1</a:t>
                </a:r>
                <a:endParaRPr b="1" i="0" sz="2799" u="none" cap="none" strike="noStrike">
                  <a:solidFill>
                    <a:srgbClr val="FFFFFF"/>
                  </a:solidFill>
                  <a:latin typeface="Calibri"/>
                  <a:ea typeface="Calibri"/>
                  <a:cs typeface="Calibri"/>
                  <a:sym typeface="Calibri"/>
                </a:endParaRPr>
              </a:p>
            </p:txBody>
          </p:sp>
        </p:grpSp>
        <p:sp>
          <p:nvSpPr>
            <p:cNvPr id="127" name="Google Shape;127;p4"/>
            <p:cNvSpPr txBox="1"/>
            <p:nvPr/>
          </p:nvSpPr>
          <p:spPr>
            <a:xfrm>
              <a:off x="938567" y="3271426"/>
              <a:ext cx="3960526" cy="5382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Identificamos el sistema arancelario y cómo este aplica sus condiciones.</a:t>
              </a:r>
              <a:endParaRPr/>
            </a:p>
          </p:txBody>
        </p:sp>
      </p:grpSp>
      <p:sp>
        <p:nvSpPr>
          <p:cNvPr id="128" name="Google Shape;128;p4"/>
          <p:cNvSpPr/>
          <p:nvPr/>
        </p:nvSpPr>
        <p:spPr>
          <a:xfrm>
            <a:off x="5024154" y="3628646"/>
            <a:ext cx="696194" cy="69619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99" u="none" cap="none" strike="noStrike">
              <a:solidFill>
                <a:schemeClr val="lt1"/>
              </a:solidFill>
              <a:latin typeface="Arial"/>
              <a:ea typeface="Arial"/>
              <a:cs typeface="Arial"/>
              <a:sym typeface="Arial"/>
            </a:endParaRPr>
          </a:p>
        </p:txBody>
      </p:sp>
      <p:sp>
        <p:nvSpPr>
          <p:cNvPr id="129" name="Google Shape;129;p4"/>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APRENDIMOS LA ACTIVIDAD ANTERIOR?</a:t>
            </a:r>
            <a:endParaRPr b="1" i="0" sz="3098" u="none" cap="none" strike="noStrike">
              <a:solidFill>
                <a:srgbClr val="ED6B00"/>
              </a:solidFill>
              <a:latin typeface="Calibri"/>
              <a:ea typeface="Calibri"/>
              <a:cs typeface="Calibri"/>
              <a:sym typeface="Calibri"/>
            </a:endParaRPr>
          </a:p>
        </p:txBody>
      </p:sp>
      <p:sp>
        <p:nvSpPr>
          <p:cNvPr id="130" name="Google Shape;130;p4"/>
          <p:cNvSpPr txBox="1"/>
          <p:nvPr/>
        </p:nvSpPr>
        <p:spPr>
          <a:xfrm>
            <a:off x="574370" y="2260286"/>
            <a:ext cx="8135876" cy="409299"/>
          </a:xfrm>
          <a:prstGeom prst="rect">
            <a:avLst/>
          </a:prstGeom>
          <a:noFill/>
          <a:ln>
            <a:noFill/>
          </a:ln>
        </p:spPr>
        <p:txBody>
          <a:bodyPr anchorCtr="0" anchor="ctr" bIns="91375" lIns="91375" spcFirstLastPara="1" rIns="91375" wrap="square" tIns="91375">
            <a:noAutofit/>
          </a:bodyPr>
          <a:lstStyle/>
          <a:p>
            <a:pPr indent="0" lvl="0" marL="0" marR="0" rtl="0" algn="l">
              <a:lnSpc>
                <a:spcPct val="90000"/>
              </a:lnSpc>
              <a:spcBef>
                <a:spcPts val="0"/>
              </a:spcBef>
              <a:spcAft>
                <a:spcPts val="0"/>
              </a:spcAft>
              <a:buNone/>
            </a:pPr>
            <a:r>
              <a:rPr b="1" i="0" lang="en-US" sz="1799" u="none" cap="none" strike="noStrike">
                <a:solidFill>
                  <a:srgbClr val="ED6B00"/>
                </a:solidFill>
                <a:latin typeface="Calibri"/>
                <a:ea typeface="Calibri"/>
                <a:cs typeface="Calibri"/>
                <a:sym typeface="Calibri"/>
              </a:rPr>
              <a:t>PROCESO DE IMPORTACIÓN:</a:t>
            </a:r>
            <a:endParaRPr b="0" i="0" sz="1799" u="none" cap="none" strike="noStrike">
              <a:solidFill>
                <a:srgbClr val="ED6B00"/>
              </a:solidFill>
              <a:latin typeface="Calibri"/>
              <a:ea typeface="Calibri"/>
              <a:cs typeface="Calibri"/>
              <a:sym typeface="Calibri"/>
            </a:endParaRPr>
          </a:p>
        </p:txBody>
      </p:sp>
      <p:sp>
        <p:nvSpPr>
          <p:cNvPr id="131" name="Google Shape;131;p4"/>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RECORDEMOS</a:t>
            </a:r>
            <a:endParaRPr b="1" i="0" sz="13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132" name="Google Shape;132;p4"/>
          <p:cNvPicPr preferRelativeResize="0"/>
          <p:nvPr/>
        </p:nvPicPr>
        <p:blipFill rotWithShape="1">
          <a:blip r:embed="rId3">
            <a:alphaModFix/>
          </a:blip>
          <a:srcRect b="0" l="0" r="0" t="0"/>
          <a:stretch/>
        </p:blipFill>
        <p:spPr>
          <a:xfrm>
            <a:off x="4868132" y="2512185"/>
            <a:ext cx="4825962" cy="4572237"/>
          </a:xfrm>
          <a:prstGeom prst="rect">
            <a:avLst/>
          </a:prstGeom>
          <a:noFill/>
          <a:ln>
            <a:noFill/>
          </a:ln>
        </p:spPr>
      </p:pic>
      <p:grpSp>
        <p:nvGrpSpPr>
          <p:cNvPr id="133" name="Google Shape;133;p4"/>
          <p:cNvGrpSpPr/>
          <p:nvPr/>
        </p:nvGrpSpPr>
        <p:grpSpPr>
          <a:xfrm>
            <a:off x="396260" y="4977822"/>
            <a:ext cx="4843526" cy="1050467"/>
            <a:chOff x="386551" y="4102397"/>
            <a:chExt cx="4845900" cy="1050982"/>
          </a:xfrm>
        </p:grpSpPr>
        <p:sp>
          <p:nvSpPr>
            <p:cNvPr id="134" name="Google Shape;134;p4"/>
            <p:cNvSpPr/>
            <p:nvPr/>
          </p:nvSpPr>
          <p:spPr>
            <a:xfrm>
              <a:off x="574651" y="4102397"/>
              <a:ext cx="4657800" cy="1050982"/>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grpSp>
          <p:nvGrpSpPr>
            <p:cNvPr id="135" name="Google Shape;135;p4"/>
            <p:cNvGrpSpPr/>
            <p:nvPr/>
          </p:nvGrpSpPr>
          <p:grpSpPr>
            <a:xfrm>
              <a:off x="386551" y="4412584"/>
              <a:ext cx="391110" cy="395318"/>
              <a:chOff x="375767" y="3503109"/>
              <a:chExt cx="376200" cy="395318"/>
            </a:xfrm>
          </p:grpSpPr>
          <p:sp>
            <p:nvSpPr>
              <p:cNvPr id="136" name="Google Shape;136;p4"/>
              <p:cNvSpPr/>
              <p:nvPr/>
            </p:nvSpPr>
            <p:spPr>
              <a:xfrm>
                <a:off x="375767" y="3512627"/>
                <a:ext cx="376200" cy="385800"/>
              </a:xfrm>
              <a:prstGeom prst="roundRect">
                <a:avLst>
                  <a:gd fmla="val 16667" name="adj"/>
                </a:avLst>
              </a:prstGeom>
              <a:solidFill>
                <a:srgbClr val="ED6B00"/>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t/>
                </a:r>
                <a:endParaRPr b="0" i="0" sz="1399" u="none" cap="none" strike="noStrike">
                  <a:solidFill>
                    <a:srgbClr val="000000"/>
                  </a:solidFill>
                  <a:latin typeface="Arial"/>
                  <a:ea typeface="Arial"/>
                  <a:cs typeface="Arial"/>
                  <a:sym typeface="Arial"/>
                </a:endParaRPr>
              </a:p>
            </p:txBody>
          </p:sp>
          <p:sp>
            <p:nvSpPr>
              <p:cNvPr id="137" name="Google Shape;137;p4"/>
              <p:cNvSpPr txBox="1"/>
              <p:nvPr/>
            </p:nvSpPr>
            <p:spPr>
              <a:xfrm>
                <a:off x="385292" y="3503109"/>
                <a:ext cx="300300" cy="385800"/>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Calibri"/>
                    <a:ea typeface="Calibri"/>
                    <a:cs typeface="Calibri"/>
                    <a:sym typeface="Calibri"/>
                  </a:rPr>
                  <a:t>3</a:t>
                </a:r>
                <a:endParaRPr b="1" i="0" sz="2799" u="none" cap="none" strike="noStrike">
                  <a:solidFill>
                    <a:srgbClr val="FFFFFF"/>
                  </a:solidFill>
                  <a:latin typeface="Calibri"/>
                  <a:ea typeface="Calibri"/>
                  <a:cs typeface="Calibri"/>
                  <a:sym typeface="Calibri"/>
                </a:endParaRPr>
              </a:p>
            </p:txBody>
          </p:sp>
        </p:grpSp>
        <p:sp>
          <p:nvSpPr>
            <p:cNvPr id="138" name="Google Shape;138;p4"/>
            <p:cNvSpPr txBox="1"/>
            <p:nvPr/>
          </p:nvSpPr>
          <p:spPr>
            <a:xfrm>
              <a:off x="949350" y="4355042"/>
              <a:ext cx="4117499" cy="5382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Confeccionamos los documentos aduaneros de ingreso de mercancías, rigiéndose por la normativa legal vigente.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APRENDIMOS LA ACTIVIDAD ANTERIOR?</a:t>
            </a:r>
            <a:endParaRPr b="1" i="0" sz="3098" u="none" cap="none" strike="noStrike">
              <a:solidFill>
                <a:srgbClr val="ED6B00"/>
              </a:solidFill>
              <a:latin typeface="Calibri"/>
              <a:ea typeface="Calibri"/>
              <a:cs typeface="Calibri"/>
              <a:sym typeface="Calibri"/>
            </a:endParaRPr>
          </a:p>
        </p:txBody>
      </p:sp>
      <p:sp>
        <p:nvSpPr>
          <p:cNvPr id="144" name="Google Shape;144;p5"/>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RECORDEMOS</a:t>
            </a:r>
            <a:endParaRPr b="1" i="0" sz="13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grpSp>
        <p:nvGrpSpPr>
          <p:cNvPr id="145" name="Google Shape;145;p5"/>
          <p:cNvGrpSpPr/>
          <p:nvPr/>
        </p:nvGrpSpPr>
        <p:grpSpPr>
          <a:xfrm flipH="1">
            <a:off x="536225" y="2440019"/>
            <a:ext cx="5390398" cy="3088911"/>
            <a:chOff x="3774221" y="2843142"/>
            <a:chExt cx="5390398" cy="2567589"/>
          </a:xfrm>
        </p:grpSpPr>
        <p:sp>
          <p:nvSpPr>
            <p:cNvPr id="146" name="Google Shape;146;p5"/>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8" name="Google Shape;148;p5"/>
          <p:cNvSpPr txBox="1"/>
          <p:nvPr/>
        </p:nvSpPr>
        <p:spPr>
          <a:xfrm>
            <a:off x="744279" y="3004657"/>
            <a:ext cx="4320089"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la actividad anterior, te invito a continuación a responder unas breves preguntas respecto a la actividad anterior, para esto será necesario que puedas ver el siguiente vide: </a:t>
            </a:r>
            <a:r>
              <a:rPr b="1" i="0" lang="en-US" sz="1600" u="none" cap="none" strike="noStrike">
                <a:solidFill>
                  <a:srgbClr val="000000"/>
                </a:solidFill>
                <a:latin typeface="Calibri"/>
                <a:ea typeface="Calibri"/>
                <a:cs typeface="Calibri"/>
                <a:sym typeface="Calibri"/>
              </a:rPr>
              <a:t>https://www.youtube.com/watch?v=uxIc8xj2l-4 </a:t>
            </a:r>
            <a:r>
              <a:rPr b="0" i="0" lang="en-US" sz="1600" u="none" cap="none" strike="noStrike">
                <a:solidFill>
                  <a:srgbClr val="000000"/>
                </a:solidFill>
                <a:latin typeface="Calibri"/>
                <a:ea typeface="Calibri"/>
                <a:cs typeface="Calibri"/>
                <a:sym typeface="Calibri"/>
              </a:rPr>
              <a:t> el que está relacionado con el comercio exterior. Esta actividad la puedes </a:t>
            </a:r>
            <a:r>
              <a:rPr b="1" i="0" lang="en-US" sz="1600" u="none" cap="none" strike="noStrike">
                <a:solidFill>
                  <a:srgbClr val="000000"/>
                </a:solidFill>
                <a:latin typeface="Calibri"/>
                <a:ea typeface="Calibri"/>
                <a:cs typeface="Calibri"/>
                <a:sym typeface="Calibri"/>
              </a:rPr>
              <a:t>realizar en parejas, </a:t>
            </a:r>
            <a:r>
              <a:rPr b="0" i="0" lang="en-US" sz="1600" u="none" cap="none" strike="noStrike">
                <a:solidFill>
                  <a:srgbClr val="000000"/>
                </a:solidFill>
                <a:latin typeface="Calibri"/>
                <a:ea typeface="Calibri"/>
                <a:cs typeface="Calibri"/>
                <a:sym typeface="Calibri"/>
              </a:rPr>
              <a:t>para que puedan discutir al respecto.</a:t>
            </a:r>
            <a:endParaRPr/>
          </a:p>
        </p:txBody>
      </p:sp>
      <p:sp>
        <p:nvSpPr>
          <p:cNvPr id="149" name="Google Shape;149;p5"/>
          <p:cNvSpPr txBox="1"/>
          <p:nvPr/>
        </p:nvSpPr>
        <p:spPr>
          <a:xfrm>
            <a:off x="856788" y="6056705"/>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50" name="Google Shape;150;p5"/>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INTRODUCCIÓN AL MÓDULO</a:t>
            </a:r>
            <a:endParaRPr b="1" i="0" sz="3100" u="none" cap="none" strike="noStrike">
              <a:solidFill>
                <a:srgbClr val="ED6B00"/>
              </a:solidFill>
              <a:latin typeface="Calibri"/>
              <a:ea typeface="Calibri"/>
              <a:cs typeface="Calibri"/>
              <a:sym typeface="Calibri"/>
            </a:endParaRPr>
          </a:p>
        </p:txBody>
      </p:sp>
      <p:sp>
        <p:nvSpPr>
          <p:cNvPr id="156" name="Google Shape;156;p6"/>
          <p:cNvSpPr/>
          <p:nvPr/>
        </p:nvSpPr>
        <p:spPr>
          <a:xfrm flipH="1">
            <a:off x="535962" y="2415644"/>
            <a:ext cx="8678376" cy="3995790"/>
          </a:xfrm>
          <a:prstGeom prst="roundRect">
            <a:avLst>
              <a:gd fmla="val 10396" name="adj"/>
            </a:avLst>
          </a:prstGeom>
          <a:solidFill>
            <a:srgbClr val="F7E3D1"/>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157" name="Google Shape;157;p6"/>
          <p:cNvSpPr txBox="1"/>
          <p:nvPr/>
        </p:nvSpPr>
        <p:spPr>
          <a:xfrm>
            <a:off x="748800" y="3040923"/>
            <a:ext cx="8430738" cy="2690025"/>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00" u="none" cap="none" strike="noStrike">
                <a:solidFill>
                  <a:srgbClr val="000000"/>
                </a:solidFill>
                <a:latin typeface="Calibri"/>
                <a:ea typeface="Calibri"/>
                <a:cs typeface="Calibri"/>
                <a:sym typeface="Calibri"/>
              </a:rPr>
              <a:t>El tema principal de esta sesión, será el de presentar el proceso de exportación de bienes, para esto debemos conocer conceptos básicos asociados al proceso de exportación.</a:t>
            </a:r>
            <a:endParaRPr/>
          </a:p>
          <a:p>
            <a:pPr indent="0" lvl="0" marL="0" marR="0" rtl="0" algn="l">
              <a:lnSpc>
                <a:spcPct val="115000"/>
              </a:lnSpc>
              <a:spcBef>
                <a:spcPts val="0"/>
              </a:spcBef>
              <a:spcAft>
                <a:spcPts val="0"/>
              </a:spcAft>
              <a:buNone/>
            </a:pPr>
            <a:r>
              <a:rPr b="0" i="0" lang="en-US" sz="1500" u="none" cap="none" strike="noStrike">
                <a:solidFill>
                  <a:srgbClr val="000000"/>
                </a:solidFill>
                <a:latin typeface="Calibri"/>
                <a:ea typeface="Calibri"/>
                <a:cs typeface="Calibri"/>
                <a:sym typeface="Calibri"/>
              </a:rPr>
              <a:t>Para recordar realiza el cálculo de los siguientes valores en importación, calculando derechos, impuestos y tasas que se aplicarán en una importación según </a:t>
            </a:r>
            <a:r>
              <a:rPr b="1" i="0" lang="en-US" sz="1500" u="none" cap="none" strike="noStrike">
                <a:solidFill>
                  <a:srgbClr val="000000"/>
                </a:solidFill>
                <a:latin typeface="Calibri"/>
                <a:ea typeface="Calibri"/>
                <a:cs typeface="Calibri"/>
                <a:sym typeface="Calibri"/>
              </a:rPr>
              <a:t>cláusula CIF y FOB, </a:t>
            </a:r>
            <a:r>
              <a:rPr b="0" i="0" lang="en-US" sz="1500" u="none" cap="none" strike="noStrike">
                <a:solidFill>
                  <a:srgbClr val="000000"/>
                </a:solidFill>
                <a:latin typeface="Calibri"/>
                <a:ea typeface="Calibri"/>
                <a:cs typeface="Calibri"/>
                <a:sym typeface="Calibri"/>
              </a:rPr>
              <a:t>con esto podrás notar que están relacionados con los temas que veremos más adelante en esta presentación:</a:t>
            </a:r>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Ejercicio 1: </a:t>
            </a:r>
            <a:r>
              <a:rPr b="0" i="0" lang="en-US" sz="1500" u="none" cap="none" strike="noStrike">
                <a:solidFill>
                  <a:srgbClr val="000000"/>
                </a:solidFill>
                <a:latin typeface="Calibri"/>
                <a:ea typeface="Calibri"/>
                <a:cs typeface="Calibri"/>
                <a:sym typeface="Calibri"/>
              </a:rPr>
              <a:t>Valor CIF USD $ 2.200,00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Derecho ad valorem (6% de 2.200)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IVA 19%</a:t>
            </a:r>
            <a:endParaRPr/>
          </a:p>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Ejercicio 2:</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Valor FOB USD $15.000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Flete marítimo USD $1.800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Seguro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SOLUCIÓN</a:t>
            </a:r>
            <a:endParaRPr b="1" i="0" sz="3100" u="none" cap="none" strike="noStrike">
              <a:solidFill>
                <a:srgbClr val="ED6B00"/>
              </a:solidFill>
              <a:latin typeface="Calibri"/>
              <a:ea typeface="Calibri"/>
              <a:cs typeface="Calibri"/>
              <a:sym typeface="Calibri"/>
            </a:endParaRPr>
          </a:p>
        </p:txBody>
      </p:sp>
      <p:sp>
        <p:nvSpPr>
          <p:cNvPr id="163" name="Google Shape;163;p7"/>
          <p:cNvSpPr/>
          <p:nvPr/>
        </p:nvSpPr>
        <p:spPr>
          <a:xfrm flipH="1">
            <a:off x="535955" y="2817628"/>
            <a:ext cx="3568205" cy="2975062"/>
          </a:xfrm>
          <a:prstGeom prst="roundRect">
            <a:avLst>
              <a:gd fmla="val 10396" name="adj"/>
            </a:avLst>
          </a:prstGeom>
          <a:solidFill>
            <a:srgbClr val="F7E3D1"/>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164" name="Google Shape;164;p7"/>
          <p:cNvSpPr txBox="1"/>
          <p:nvPr/>
        </p:nvSpPr>
        <p:spPr>
          <a:xfrm>
            <a:off x="748794" y="3305453"/>
            <a:ext cx="3355366" cy="1056225"/>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Ejercicio 1:</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Valor CIF USD $ 2.200,00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Derecho ad valorem (6% de 2.200)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IVA 19%</a:t>
            </a:r>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165" name="Google Shape;165;p7"/>
          <p:cNvSpPr/>
          <p:nvPr/>
        </p:nvSpPr>
        <p:spPr>
          <a:xfrm flipH="1">
            <a:off x="5217930" y="2838023"/>
            <a:ext cx="3568205" cy="2975062"/>
          </a:xfrm>
          <a:prstGeom prst="roundRect">
            <a:avLst>
              <a:gd fmla="val 10396" name="adj"/>
            </a:avLst>
          </a:prstGeom>
          <a:solidFill>
            <a:srgbClr val="F7E3D1"/>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166" name="Google Shape;166;p7"/>
          <p:cNvSpPr txBox="1"/>
          <p:nvPr/>
        </p:nvSpPr>
        <p:spPr>
          <a:xfrm>
            <a:off x="5379771" y="2552490"/>
            <a:ext cx="3355366" cy="2454836"/>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Ejercicio 2:</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Valor FOB USD $15.000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Flete marítimo USD $1.800</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500" u="none" cap="none" strike="noStrike">
                <a:solidFill>
                  <a:srgbClr val="000000"/>
                </a:solidFill>
                <a:latin typeface="Calibri"/>
                <a:ea typeface="Calibri"/>
                <a:cs typeface="Calibri"/>
                <a:sym typeface="Calibri"/>
              </a:rPr>
              <a:t>Seguro  </a:t>
            </a:r>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graphicFrame>
        <p:nvGraphicFramePr>
          <p:cNvPr id="167" name="Google Shape;167;p7"/>
          <p:cNvGraphicFramePr/>
          <p:nvPr/>
        </p:nvGraphicFramePr>
        <p:xfrm>
          <a:off x="2413591" y="5039833"/>
          <a:ext cx="3000000" cy="3000000"/>
        </p:xfrm>
        <a:graphic>
          <a:graphicData uri="http://schemas.openxmlformats.org/drawingml/2006/table">
            <a:tbl>
              <a:tblPr>
                <a:noFill/>
                <a:tableStyleId>{B4836B4F-3EDF-47F2-BAD9-4097EA1FC505}</a:tableStyleId>
              </a:tblPr>
              <a:tblGrid>
                <a:gridCol w="1020725"/>
              </a:tblGrid>
              <a:tr h="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8" name="Google Shape;168;p7"/>
          <p:cNvSpPr/>
          <p:nvPr/>
        </p:nvSpPr>
        <p:spPr>
          <a:xfrm>
            <a:off x="770066" y="4325554"/>
            <a:ext cx="3047023" cy="735545"/>
          </a:xfrm>
          <a:prstGeom prst="roundRect">
            <a:avLst>
              <a:gd fmla="val 37618"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a:off x="770065" y="4361678"/>
            <a:ext cx="303116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CIF USD $2.200,00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Derecho ad valorem 2.200  X  6% =  132</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IVA  $2.332  X 19% = 443 USD</a:t>
            </a:r>
            <a:endParaRPr/>
          </a:p>
        </p:txBody>
      </p:sp>
      <p:sp>
        <p:nvSpPr>
          <p:cNvPr id="170" name="Google Shape;170;p7"/>
          <p:cNvSpPr/>
          <p:nvPr/>
        </p:nvSpPr>
        <p:spPr>
          <a:xfrm>
            <a:off x="4790060" y="4180340"/>
            <a:ext cx="2139711" cy="1187816"/>
          </a:xfrm>
          <a:prstGeom prst="roundRect">
            <a:avLst>
              <a:gd fmla="val 21506"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1" name="Google Shape;171;p7"/>
          <p:cNvSpPr/>
          <p:nvPr/>
        </p:nvSpPr>
        <p:spPr>
          <a:xfrm>
            <a:off x="4790061" y="4352310"/>
            <a:ext cx="213971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Valor FOB USD $15.000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Flete marítimo USD  $1.800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Seguro 2% estimado  $300</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Total valor CIF $17.100</a:t>
            </a:r>
            <a:endParaRPr/>
          </a:p>
        </p:txBody>
      </p:sp>
      <p:sp>
        <p:nvSpPr>
          <p:cNvPr id="172" name="Google Shape;172;p7"/>
          <p:cNvSpPr/>
          <p:nvPr/>
        </p:nvSpPr>
        <p:spPr>
          <a:xfrm>
            <a:off x="7146158" y="4180340"/>
            <a:ext cx="2139711" cy="1187816"/>
          </a:xfrm>
          <a:prstGeom prst="roundRect">
            <a:avLst>
              <a:gd fmla="val 21506" name="adj"/>
            </a:avLst>
          </a:prstGeom>
          <a:solidFill>
            <a:srgbClr val="EB6B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3" name="Google Shape;173;p7"/>
          <p:cNvSpPr/>
          <p:nvPr/>
        </p:nvSpPr>
        <p:spPr>
          <a:xfrm>
            <a:off x="7146158" y="4267246"/>
            <a:ext cx="2139711"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Tributos </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Derecho ad valorem</a:t>
            </a: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 $17.100 X 6% = $1.026</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IVA $18.126  X 19% = 3444</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Total FOB $21..570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80" name="Google Shape;180;p8"/>
          <p:cNvSpPr/>
          <p:nvPr/>
        </p:nvSpPr>
        <p:spPr>
          <a:xfrm>
            <a:off x="4063852" y="3185653"/>
            <a:ext cx="5081308" cy="3106992"/>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1" name="Google Shape;181;p8"/>
          <p:cNvSpPr txBox="1"/>
          <p:nvPr/>
        </p:nvSpPr>
        <p:spPr>
          <a:xfrm>
            <a:off x="4578913" y="3444664"/>
            <a:ext cx="4458203"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Conocer antecedentes básicos del proceso de exportación.</a:t>
            </a:r>
            <a:endParaRPr/>
          </a:p>
        </p:txBody>
      </p:sp>
      <p:grpSp>
        <p:nvGrpSpPr>
          <p:cNvPr id="182" name="Google Shape;182;p8"/>
          <p:cNvGrpSpPr/>
          <p:nvPr/>
        </p:nvGrpSpPr>
        <p:grpSpPr>
          <a:xfrm>
            <a:off x="3895220" y="3566038"/>
            <a:ext cx="375438" cy="362157"/>
            <a:chOff x="8933845" y="4538850"/>
            <a:chExt cx="376200" cy="385800"/>
          </a:xfrm>
        </p:grpSpPr>
        <p:sp>
          <p:nvSpPr>
            <p:cNvPr id="183" name="Google Shape;183;p8"/>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85" name="Google Shape;185;p8"/>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5</a:t>
            </a:r>
            <a:endParaRPr b="0" i="0" sz="5000" u="none" cap="none" strike="noStrike">
              <a:solidFill>
                <a:srgbClr val="FFB375"/>
              </a:solidFill>
              <a:latin typeface="Calibri"/>
              <a:ea typeface="Calibri"/>
              <a:cs typeface="Calibri"/>
              <a:sym typeface="Calibri"/>
            </a:endParaRPr>
          </a:p>
        </p:txBody>
      </p:sp>
      <p:pic>
        <p:nvPicPr>
          <p:cNvPr id="186" name="Google Shape;186;p8"/>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87" name="Google Shape;187;p8"/>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88" name="Google Shape;188;p8"/>
          <p:cNvSpPr txBox="1"/>
          <p:nvPr/>
        </p:nvSpPr>
        <p:spPr>
          <a:xfrm>
            <a:off x="4576406" y="4182976"/>
            <a:ext cx="401447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Calcular valores de derechos, impuestos, tasas que estén asociados a proceso de exportación de bienes.</a:t>
            </a:r>
            <a:endParaRPr/>
          </a:p>
        </p:txBody>
      </p:sp>
      <p:grpSp>
        <p:nvGrpSpPr>
          <p:cNvPr id="189" name="Google Shape;189;p8"/>
          <p:cNvGrpSpPr/>
          <p:nvPr/>
        </p:nvGrpSpPr>
        <p:grpSpPr>
          <a:xfrm>
            <a:off x="3895257" y="4417375"/>
            <a:ext cx="375438" cy="362157"/>
            <a:chOff x="8933845" y="4538850"/>
            <a:chExt cx="376200" cy="385800"/>
          </a:xfrm>
        </p:grpSpPr>
        <p:sp>
          <p:nvSpPr>
            <p:cNvPr id="190" name="Google Shape;190;p8"/>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8"/>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92" name="Google Shape;192;p8"/>
          <p:cNvSpPr txBox="1"/>
          <p:nvPr/>
        </p:nvSpPr>
        <p:spPr>
          <a:xfrm>
            <a:off x="-832338" y="309489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194" name="Google Shape;194;p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195" name="Google Shape;195;p8"/>
          <p:cNvSpPr txBox="1"/>
          <p:nvPr/>
        </p:nvSpPr>
        <p:spPr>
          <a:xfrm>
            <a:off x="375975" y="1771953"/>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PROCESO DE </a:t>
            </a:r>
            <a:r>
              <a:rPr b="1" i="0" lang="en-US" sz="2000" u="none" cap="none" strike="noStrike">
                <a:solidFill>
                  <a:srgbClr val="ED6B00"/>
                </a:solidFill>
                <a:latin typeface="Calibri"/>
                <a:ea typeface="Calibri"/>
                <a:cs typeface="Calibri"/>
                <a:sym typeface="Calibri"/>
              </a:rPr>
              <a:t>EXPORTACIÓN</a:t>
            </a:r>
            <a:endParaRPr b="1" i="0" sz="2000" u="none" cap="none" strike="noStrike">
              <a:solidFill>
                <a:srgbClr val="ED6B00"/>
              </a:solidFill>
              <a:latin typeface="Calibri"/>
              <a:ea typeface="Calibri"/>
              <a:cs typeface="Calibri"/>
              <a:sym typeface="Calibri"/>
            </a:endParaRPr>
          </a:p>
        </p:txBody>
      </p:sp>
      <p:grpSp>
        <p:nvGrpSpPr>
          <p:cNvPr id="196" name="Google Shape;196;p8"/>
          <p:cNvGrpSpPr/>
          <p:nvPr/>
        </p:nvGrpSpPr>
        <p:grpSpPr>
          <a:xfrm>
            <a:off x="3908034" y="5411219"/>
            <a:ext cx="375438" cy="362157"/>
            <a:chOff x="8933845" y="4538850"/>
            <a:chExt cx="376200" cy="385800"/>
          </a:xfrm>
        </p:grpSpPr>
        <p:sp>
          <p:nvSpPr>
            <p:cNvPr id="197" name="Google Shape;197;p8"/>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99" name="Google Shape;199;p8"/>
          <p:cNvSpPr txBox="1"/>
          <p:nvPr/>
        </p:nvSpPr>
        <p:spPr>
          <a:xfrm>
            <a:off x="4576406" y="5162857"/>
            <a:ext cx="401447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Confeccionar la documentación de aduana de salida rigiéndose por los documentos establecidos por la normativa legal vigente.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ES LA EXPORTACIÓN </a:t>
            </a:r>
            <a:r>
              <a:rPr b="0" i="0" lang="en-US" sz="2799" u="none" cap="none" strike="noStrike">
                <a:solidFill>
                  <a:srgbClr val="C00000"/>
                </a:solidFill>
                <a:latin typeface="Calibri"/>
                <a:ea typeface="Calibri"/>
                <a:cs typeface="Calibri"/>
                <a:sym typeface="Calibri"/>
              </a:rPr>
              <a:t>Y LOS PASOS A SEGUIR?</a:t>
            </a:r>
            <a:endParaRPr b="0" i="0" sz="3098" u="none" cap="none" strike="noStrike">
              <a:solidFill>
                <a:srgbClr val="C00000"/>
              </a:solidFill>
              <a:latin typeface="Calibri"/>
              <a:ea typeface="Calibri"/>
              <a:cs typeface="Calibri"/>
              <a:sym typeface="Calibri"/>
            </a:endParaRPr>
          </a:p>
        </p:txBody>
      </p:sp>
      <p:sp>
        <p:nvSpPr>
          <p:cNvPr id="205" name="Google Shape;205;p9"/>
          <p:cNvSpPr/>
          <p:nvPr/>
        </p:nvSpPr>
        <p:spPr>
          <a:xfrm>
            <a:off x="466023" y="2317032"/>
            <a:ext cx="8642808" cy="4062503"/>
          </a:xfrm>
          <a:prstGeom prst="roundRect">
            <a:avLst>
              <a:gd fmla="val 783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9"/>
          <p:cNvSpPr txBox="1"/>
          <p:nvPr/>
        </p:nvSpPr>
        <p:spPr>
          <a:xfrm>
            <a:off x="774242" y="2100889"/>
            <a:ext cx="7933823" cy="441714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La exportación se define como la salida legal de mercancías nacionales o nacionalizadas para su uso y consumo en el exterior.</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¿Cuáles son los pasos para exportar? </a:t>
            </a:r>
            <a:r>
              <a:rPr b="0" i="0" lang="en-US" sz="1500" u="none" cap="none" strike="noStrike">
                <a:solidFill>
                  <a:srgbClr val="000000"/>
                </a:solidFill>
                <a:latin typeface="Calibri"/>
                <a:ea typeface="Calibri"/>
                <a:cs typeface="Calibri"/>
                <a:sym typeface="Calibri"/>
              </a:rPr>
              <a:t>Para realizar una exportación se deben contemplar los siguientes pasos: </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1. Banco Central y acuerdo comercial: </a:t>
            </a:r>
            <a:r>
              <a:rPr b="0" i="0" lang="en-US" sz="1500" u="none" cap="none" strike="noStrike">
                <a:solidFill>
                  <a:srgbClr val="000000"/>
                </a:solidFill>
                <a:latin typeface="Calibri"/>
                <a:ea typeface="Calibri"/>
                <a:cs typeface="Calibri"/>
                <a:sym typeface="Calibri"/>
              </a:rPr>
              <a:t>En primer lugar, se debe hacer la iniciación de actividades, luego, el exportador se inscribe en el banco central de chile como “exportador”.</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A continuación, el exportador toma contacto con el comprador (importador) directamente o a través de su representante, haciéndole llegar muestras, listas de precios y validez de oferta.</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comprador acepta las condiciones señaladas en la factura pro forma, la cual devuelve al exportador firmado, esto significa que aprueba los términos de la oferta, aceptación y acuerdo que será por escrito y que quedará registrado en la carta de crédito.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