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D5wtoE3PFGIQpFc1+0hNOw+c2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7560f17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97560f178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28469"/>
            <a:ext cx="6096000" cy="6161103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1709647" y="319138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054359" y="976079"/>
            <a:ext cx="4911435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L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Construcción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L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Común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L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Cubicación de Materiales e Insumos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5973" y="328469"/>
            <a:ext cx="5473700" cy="6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>
            <p:ph type="ctrTitle"/>
          </p:nvPr>
        </p:nvSpPr>
        <p:spPr>
          <a:xfrm>
            <a:off x="759069" y="2532184"/>
            <a:ext cx="5043854" cy="16624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s-CL" sz="4400">
                <a:solidFill>
                  <a:schemeClr val="lt1"/>
                </a:solidFill>
              </a:rPr>
              <a:t>Cubicación de Hormigón</a:t>
            </a:r>
            <a:endParaRPr b="1" sz="4400">
              <a:solidFill>
                <a:schemeClr val="lt1"/>
              </a:solidFill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2874110" y="5138119"/>
            <a:ext cx="3091684" cy="408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CL" sz="2000">
                <a:solidFill>
                  <a:schemeClr val="lt1"/>
                </a:solidFill>
              </a:rPr>
              <a:t>Activación del aprendizaje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CUBICACIÓN DE HORMIGÓN</a:t>
            </a:r>
            <a:br>
              <a:rPr b="0" i="0" lang="es-C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L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SEGÚN NCH 353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0" y="2472611"/>
            <a:ext cx="5691673" cy="3963695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190564" y="2780524"/>
            <a:ext cx="531054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cubicación del hormigón se debe efectuar: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 partidas separadas.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cada tipo de hormigón.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cada elemento a hormigonar.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forma más común de cubicar, es por partidas, separando cada elemento a hormigonar.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ubicación de proyectos de edificación – OTEC CVA Capacitación" id="198" name="Google Shape;19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3172" y="2780524"/>
            <a:ext cx="5992850" cy="3366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EJEMPLO DE CUBICACIÓN</a:t>
            </a:r>
            <a:br>
              <a:rPr b="0" i="0" lang="es-C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L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DE HORMIGÓN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6179" y="1589967"/>
            <a:ext cx="7939157" cy="484634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 txBox="1"/>
          <p:nvPr/>
        </p:nvSpPr>
        <p:spPr>
          <a:xfrm>
            <a:off x="533488" y="2612532"/>
            <a:ext cx="303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es-C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Muro de Hormigón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EJEMPLO DE CUBICACIÓN</a:t>
            </a:r>
            <a:br>
              <a:rPr b="0" i="0" lang="es-C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L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DE HORMIGÓN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6179" y="1589967"/>
            <a:ext cx="7939157" cy="484634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 txBox="1"/>
          <p:nvPr/>
        </p:nvSpPr>
        <p:spPr>
          <a:xfrm>
            <a:off x="412773" y="2647165"/>
            <a:ext cx="34185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Según NCh 353, el hormigón se cubica por volumen (m3).</a:t>
            </a:r>
            <a:endParaRPr b="1" i="0" sz="2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EJEMPLO DE CUBICACIÓN</a:t>
            </a:r>
            <a:br>
              <a:rPr b="0" i="0" lang="es-C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L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DE HORMIGÓN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0549" y="2258007"/>
            <a:ext cx="6844788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 txBox="1"/>
          <p:nvPr/>
        </p:nvSpPr>
        <p:spPr>
          <a:xfrm>
            <a:off x="296650" y="2819675"/>
            <a:ext cx="46290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identifica el largo, ancho y alto del elemento de hormigón a cubicar: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Arial"/>
              <a:buChar char="•"/>
            </a:pPr>
            <a:r>
              <a:rPr b="1" i="0" lang="es-CL" sz="20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Largo = </a:t>
            </a:r>
            <a:r>
              <a:rPr b="0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5,0 mts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Arial"/>
              <a:buChar char="•"/>
            </a:pPr>
            <a:r>
              <a:rPr b="1" i="0" lang="es-CL" sz="20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Ancho = </a:t>
            </a:r>
            <a:r>
              <a:rPr b="0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0,20 mts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Arial"/>
              <a:buChar char="•"/>
            </a:pPr>
            <a:r>
              <a:rPr b="1" i="0" lang="es-CL" sz="20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Alto = </a:t>
            </a:r>
            <a:r>
              <a:rPr b="0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2,40 mts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452519" y="2257991"/>
            <a:ext cx="17709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s-CL" sz="26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Cálculos.</a:t>
            </a:r>
            <a:endParaRPr b="1" i="0" sz="26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EJEMPLO DE CUBICACIÓN</a:t>
            </a:r>
            <a:br>
              <a:rPr b="0" i="0" lang="es-C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L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DE HORMIGÓN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6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0549" y="2258007"/>
            <a:ext cx="6844788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 txBox="1"/>
          <p:nvPr/>
        </p:nvSpPr>
        <p:spPr>
          <a:xfrm>
            <a:off x="296675" y="2792550"/>
            <a:ext cx="4753800" cy="29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C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calcula el volumen del elemento de hormigón multiplicando los tres lados: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990"/>
              <a:buFont typeface="Arial"/>
              <a:buChar char="•"/>
            </a:pPr>
            <a:r>
              <a:rPr b="1" i="0" lang="es-CL" sz="23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Cálculo volumen de hormigón = </a:t>
            </a:r>
            <a:r>
              <a:rPr b="0" i="0" lang="es-CL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5,0mts x 0,2 mts x 2,40 mts</a:t>
            </a:r>
            <a:endParaRPr b="0" baseline="3000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30"/>
              <a:buFont typeface="Arial"/>
              <a:buChar char="•"/>
            </a:pPr>
            <a:r>
              <a:rPr b="1" i="0" lang="es-CL" sz="21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Volumen de hormigón = </a:t>
            </a:r>
            <a:r>
              <a:rPr b="0" i="0" lang="es-CL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2,40 m</a:t>
            </a:r>
            <a:r>
              <a:rPr b="0" baseline="30000" i="0" lang="es-CL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403194" y="2257991"/>
            <a:ext cx="17709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s-CL" sz="26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Cálculos.</a:t>
            </a:r>
            <a:endParaRPr b="1" i="0" sz="26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RECORDAR</a:t>
            </a:r>
            <a:br>
              <a:rPr b="0" i="0" lang="es-C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0" y="2701212"/>
            <a:ext cx="4702629" cy="2920482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155274" y="2908983"/>
            <a:ext cx="445404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Según la Norma NCh 353, el hormigón se</a:t>
            </a:r>
            <a:r>
              <a:rPr b="1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cuantifica en metros cúbicos</a:t>
            </a: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aplicando la </a:t>
            </a:r>
            <a:r>
              <a:rPr b="1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fórmula de volumen: largo x alto x ancho</a:t>
            </a: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independiente la estructura del hormigón.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6397" y="2072303"/>
            <a:ext cx="6844788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10575263" y="2196517"/>
            <a:ext cx="7614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ALTO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7"/>
          <p:cNvSpPr txBox="1"/>
          <p:nvPr/>
        </p:nvSpPr>
        <p:spPr>
          <a:xfrm rot="-581721">
            <a:off x="8133756" y="4709562"/>
            <a:ext cx="10102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LARGO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 rot="3239923">
            <a:off x="5359132" y="5146335"/>
            <a:ext cx="10185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APLICAR</a:t>
            </a:r>
            <a:br>
              <a:rPr b="0" i="0" lang="es-C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L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LO APRENDIDO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1" y="2064370"/>
            <a:ext cx="5521618" cy="4371938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 txBox="1"/>
          <p:nvPr>
            <p:ph idx="1" type="body"/>
          </p:nvPr>
        </p:nvSpPr>
        <p:spPr>
          <a:xfrm>
            <a:off x="548675" y="2762925"/>
            <a:ext cx="4483800" cy="26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CL" sz="3200">
                <a:solidFill>
                  <a:schemeClr val="lt1"/>
                </a:solidFill>
              </a:rPr>
              <a:t>Ahora, realiza los ejercicios de cubicación de hormigón disponibles en la plataforma Classroom.</a:t>
            </a:r>
            <a:endParaRPr sz="3200">
              <a:solidFill>
                <a:schemeClr val="lt1"/>
              </a:solidFill>
            </a:endParaRPr>
          </a:p>
          <a:p>
            <a:pPr indent="0" lvl="0" marL="203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  <p:pic>
        <p:nvPicPr>
          <p:cNvPr descr="Destornillador Y Llave, Vector Del Icono De Las Herramientas ..." id="265" name="Google Shape;265;p4"/>
          <p:cNvPicPr preferRelativeResize="0"/>
          <p:nvPr/>
        </p:nvPicPr>
        <p:blipFill rotWithShape="1">
          <a:blip r:embed="rId4">
            <a:alphaModFix/>
          </a:blip>
          <a:srcRect b="15350" l="10099" r="16399" t="13249"/>
          <a:stretch/>
        </p:blipFill>
        <p:spPr>
          <a:xfrm>
            <a:off x="7387894" y="660012"/>
            <a:ext cx="2534636" cy="289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"/>
          <p:cNvPicPr preferRelativeResize="0"/>
          <p:nvPr/>
        </p:nvPicPr>
        <p:blipFill rotWithShape="1">
          <a:blip r:embed="rId5">
            <a:alphaModFix/>
          </a:blip>
          <a:srcRect b="0" l="0" r="0" t="17235"/>
          <a:stretch/>
        </p:blipFill>
        <p:spPr>
          <a:xfrm>
            <a:off x="5924588" y="3607972"/>
            <a:ext cx="5692807" cy="282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data:image/jpeg;base64,/9j/4AAQSkZJRgABAQAAAQABAAD/2wCEAAkGBxMTEhUQEhIVFRAPFQ8QFRAVEhAWFRAVFRUWFhUVFRUYHSggGBolHRUVITEhJSkrLi4uFx8zODMtNygtLisBCgoKDg0OFxAQGismHR0tLS0tLS0tLS0tLS0tLS0tKy0tLS0tLS0tLS0tLS0tLS0tLS0tKy0tLS0tLS0rLS0tLf/AABEIALcBEwMBIgACEQEDEQH/xAAbAAABBQEBAAAAAAAAAAAAAAAEAAIDBQYBB//EAD8QAAEDAgMEBwYDCAICAwAAAAEAAgMEEQUSITFBUXEGEyIyYYGRQlKhscHRFEOSFSMzU2JygvAH4RayJERU/8QAGQEBAQEBAQEAAAAAAAAAAAAAAQACAwQF/8QAKxEAAgIBAwMDBAEFAAAAAAAAAAECERIDITFBUaETImGBwdHwcQQUMkJS/9oADAMBAAIRAxEAPwAR+JtCGkxocVUR4PKdv1U8eCHevtWz41IlfjfBNbiMjtgKecODRfTRVVViTmGwaSpklfBcM64+HmiY4z7Unosm/HZtzbId9TUP9qw8EZo16bN4x8Q7zyfP7Lhxqmj93zWANDK7a9x8ymDCtdUZvoh9OPVm7m6eQt0bryCC/wDNaiQ2hiJ5rNxYa0K7wmsZCdiU5A4wXAe0YpLwYCioOiVbJ36gjkih00Y0WDCSmHp44d1ifqZ36Ing/wCNXP787z/krel/4ypx3nOP+RVFF/yDMD3Bbmmz9PKh3ds31Ky0+hWze0PQWjb+UHf3ElbCgomRsDGABrRYAbl4izpXVHXrSOQVzT9PaoACzD/UQbn4rhq6U5dTrpzUeT0rGcHhmF5WMcWg2Ja025XWYqcHoxp1cVh/SxZTE+m9U5pbma2/Bv3WMqK17jcuJJ8VvS05RW7M6jUnaPVhhlF7kXoxENwWjI/hx+jV4yZ3cT6rorZBse79RXVo5Ys9cn6O0R/Lj+CDk6M0R9hnwXmH7Rl/mO/UU04nL/Md6pQ4s9Im6JUR9hnwQEvQmjPsDyWFOJy/zHeqX7Wl/mO9VbDUu4d0g6IxNN4yR4XWbkwmRp0cfUq1/asm9xPNMdXE7VlxidFOSK5gqGbJHepXfx1RveSjjWeCYZgdyMfkcu6I4sTlH+lW0GMvIsWj1VW57eCdHMBuWlsDp9C3ZVuO1vxUzbn2VVCvA3KeLGMu5NmaLujwwO2hGu6NscqKPpEiWdKCE2jDUg49EQkoh0sXFbF7giXGmDZZAT42OKyXWlczlZyN4F9LjF0HLVA6kKsuV3VWQ4hb5m8Em1NtiEDV3IixoKNWVG6cqIMUgjUWxzrCu3XWsT+rUA0BOA8U4RJ4iSRFmUjZFI2EKZsQUFjYqhy9V6IdDKeanZNKXufIM2j8oHgAF5rDGFrejXSB8Ler64tYNjdLDldZ1FJrZjBq9wX/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+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+huO8WkX4iw/UEF1oEcEwhT5Vzq1DZBZLKiBGuiNVFYPkXQxEdWu2VRWQBqeApAEikLGtCkCjTTdRBFwlmCFXVEE9YEutQ6cAoiYTJwkUFlIwJIkSTg1JVBYIU1Sli5lVQ2RroTsqcGqorGgJwapWMRMcCqBsBypKyNKo3Uh4JxDIBuugov8ACJCk8CrEskCgBOyBFCidwThSHeQFUGSA+qXRAjBA33vRSsgHuuPkVUWRX9Uu5FatpTujKd+CfujVQZAvRjDXMLQyQiLt52B7muu4EXuNDuPkgqvDyJQ+R+eUNLS652XvY3133V30aiJxEwyaRspjLkBIDiXOsTbhkt5lQ/h3mpqogA4QStaL7QHRtdYnfqXLmksqOjk6KoRhd6taGKjk9xvqEfBDMPyYz5j7LticXMxxZyTS1b4Mm/8Azx+o+yFqMPnd/wDXZ5EfZGK6sFqPsYrqykIVqX4RJvpj5WUf7NA2xPHkrFGvUM+ymTzTK/8AwLeDvRQyUreJCcQzM/JFZQOareogG4hBPi8FmjakB5V0NU+RLIqhsiDV0MUoYniNVFZCGqWNimbCpWxeCaCyIMST7pIIgdEmdWr2owlwNgLoWeiy7dXcB9VtwZlTKzq0gxWDKM7XGwSMN9IwT/UihsGgZqrSnhbvNzwChbSBusjreCKpKi5ywx/5WQDZYU1AXbG2HEoh+GRjvPufdapKemNryvt4XVlS1ULNgBPzTbRzKqLCHO/hw+btEdF0UkOr3taOAH3Vn+KnfpG0Mb7xQ02GF38ape7+lpsPgubnLul5FUBz4HSx/wAWfyzAfJVs1VQM0Y0yHwBKvoMAhPcgzH3n6/NEyYQ1gu8sYOAAuhTSdN/v0Km+hjn4sPyqU8yLKF1XVO2RtatHVVVOzeXfBVk+PRjux3XYCu6uqO1wHIJzaCoP5i7L0lO5jQg5OlD91vRGxrcZhxMFdKJHOL3RQWIyghtpgRckaXOxObC+ermDC5pZHDmN2EvJkmsSWkgkDTyVdQ4499c45Q79yzMCN7XPta3g8rtRjkrK19+wJYYnNAH9Tydvi4rCa8nVp+F9jQs6PTH8x/qp29GJ/wCbJ6qmj6RS/wAxyMi6RzD8xy1/Bxplh/41UjZUSDyTm4TWN2VR82hRQdLZh7d+YCs6bpi46ODTzCPf2QEEZr2fmxu5hFR4lVDvxsdyKsIMZhk70bfJPlhicLtuPNZv/qJfUq5q2/ejynwsqmsqmjbqPEK1qpGt0LnN8TqEJLG13tMcDx0+K6AUMroX7DYod9BfuuBVpVYG065SPFuoVbLg8jdY33CjaZD+GezvMu1IMjdxaeBU0NfPHo9pI8QrKnlim0LRm4bCobAKelc3ZZzeBRTKSN21pYfgiBh4abscW+B2eis6OAnR1r7nDVp5jckzZDSUOUWc0PZ8fIotuDx9+M2O9p+yniGTQiwPmCpLjl8kNskDOwuM7YhfwsuIvq3bibc0lkRs8oPZiaSfe/7VRU0NtSRmO4buZVlLUueckYsOA+qGnpw3vG54bhzW4mSnfTNHaeS627coS6V/ZjZlbxVxNs1sANihjkJ0GjRv2XSNle3DWM7cz7nhdRz9IAwZYWeF7LlVQFxzSSafAIrC6OO/ZbmPE/7osvYQWipamoN3Etb4rVYfRMiGnadxKHlqgwan/EIDEMVLGZnb+6wb+aqM8ml/EbnP8LBWULo2C9rlea4Zipz53m5Pw5LW0tZnC5ShlsPAfX44/YzsjwWarKpzjcklXr6TMEI/CXHYF0goRWxltvkzMwQcka1x6OuO9dHRl3+hOce4qzDvpSdygdQngvQf2A0bVE7DgNGsupUxzaMZ0JpQMQlzjQRwn1zN09D6IvpxSf8Ay6dwboWyx6ezZjHAW/UoqiuayseGgNcDEwuIIuIySQDs7xIRfSDFAKtpdle0SMeS25DWmMtc4HZbK6650r/e51tt38fYAipPBEClPBbmmwOJ4BD2gGxFje6Oj6MR+/8ABT1YR5ZzSk+DzptASiYcKcvRI+jsQ338k6TB2NFwEf3OnwThMxEGHObvRL5i0bVYYjVMZoWlZjE8Sadi65pmMWD4piZOl9FVQV72G41adrDsPLgoJ5wSo267Ag6JUaigrM+sL+1tMZ0I8t6shUB2jxlfx2XVT0dwF73CQ6ZdQtbV0LSPEb1rjYwyhqczdcuYcE2kfA86izhv2EFGGLKbbW8OHJCYjh7b66E914+RUJcVs8YAL9mzrAP/AGQvVlvbjOZh4G48vsqWKskiOSQZ4zpqiYKdzf3tI/Q6ugcbtPLgs7oaLynrA7Q7eB3pwtew0Pun6cVW0tQye4sY5m7WHb5cU8yWPVy+ThtHiCpO+CLG/NJV7jVDRpa5o2OO0jxXUX8FQYZBG2zdu9yDZd3aO/ut4+JUMbzI+3sDXmraCINBkdt2NHALQAdRAALuN3HduCq6ioa3Qangu4xX2vrqUHhceYl7tg1TZJErKUvOeU2buHHkFZZw1vZFhuH3Q1K3rHXJ0BNgj6qC+xSJlN1t3XKWK0XWtBG0bEWcOO3YkaMDa9RWZtuHSt3X81a4XiLo3BrgjWRDcSfkpc0TNXuF/VDRNmtwqdsgFiryHDwdSVgKTFgf4bXEcbWurc4jVEaZYxxcdfQLy6ulJv2s6acox/yRrXQho0yjxOpVdUPBOUPc53Bov8ljcVxAxi8s7nk7I2i1/qhGdKpwzq6djYr7X3zvPNx0CzHQa62zbmpdKX7/AAayppHN7UrmxR8ZJGtWf6S9OI4IzFTMvK4dmW3Z4Z9dTrs4kcAqtuHyPvPMXSPvZoddxcfPd4bEPjmBPtnlI654AygaRtto0ePiu/puVZMwpxi/aZPDcaYwnroTLfMQ4PAN3XJLszTe5JO5HdIOkLXXZDDGL2HXi4uLDuMDGZfMXQE2GkcD6qMUngE0zdx5NB0Sx9zAIXguZ3Y3A6sO5pvtb8uWzc4f0wynqycrh7Egyn9WxYbo7RsB7bbtdofvfcVvoOioe0PvnA1a49+3B3HmjUxx95zT93t8B56UuH5Rd/acyFl6WF2yPT5JjsI6s5o80bx7TbFp/uadD5qOqMjxZ0EZeNksV4yf7m6grktOF7I1m2t2V1biDJO8w3PBVD6WncbZrHgQVeOpiR2mkcdLEfdDz0QAzE3A3iwNl6EcmUr8EjvcEH1COpKZrfYbzui5XREdjUf3G6HY+x0ab81sLLinqiBYAeRCmNUTuVA+Nx1DD5FQvmlZ7wCKRUXczM25Nq4czLHaNizz8YkG8prMTkfoXaKscWGSsztI9pvxQNFOWO4BGRTBo12lV0m1RpGkfStlAmGkrPaG/mjJ6brY9e9a9+BCruj9VaTq3bHtHkQtJK1sbCb8VhumBjG4g9vZuRl0skhqmQZncykt2NGh6Px3Djv0RGMTZWDi7QKv6N1oYA46gixUXSHEgXsd7IcBbwWd7CigrHZn8tFa0LexYDaqyqZZ1+OqbHXFrgL9lJqiwlmMe7RKPFv6lDVSBwvfRCfhRa9lFSLL9oZzYO1RAitqbnw3LPPlANmjVSR4hINL3HBVk4lxNHK7QaDggjhTye0QB5o2Cr0zWJd7oVVV10j3ZXXb4bFbGUmaXB2sZ2A+9tSTawV2XtdG5wJJ2MABvI7w4AcSs10dpmHsk7Tr4q/qbss1os0LK9zpE6T33K49GzIcz3XcfZvs5n6LQYX0YZGAXW8/oEHhtdkIJ3G5V9UVTZDfN2TsO4Llq5xdLjuag4tbglbUCMdho/uOpWOxitJvcalaavpJd3abxGqppsIlk0y25rpp4qPJiUXfBiKuY32IRtyVvHdD3HVz2N5lQu6MRN7045NY4rVp8GrroUeHutZeo9D68vjyOGjdjuCyFPSU8eoD3nxsArSLFn2yxtDRwCzq6fqQxotPUwlkaqapbmIcLge0NChcTgjyZh7XK6pDUu9s6+6NvmdybK9zxdxszcFyj/T4tOxlq5XaII3uLrA6Kn6T1wY3q2m8j9NPmrGeews3QcVj8SP7431JGi9EnZiERoisNXEO4gomCskZYOBe3cR3goaOhe43c4NZxO08gj31DY9Geu8oNh0eKuYL5S5vKxCnbj8TxYj1VW3EnnQ7PGyhmgY7UgA8QmwxJsQMZ7qrsOd27KaPDM+geVLJStpxcm7ioeNiqxOY5yAdimw2pLjldt4qulkzPJRFGw5i4eyPidGj1PwQaZpMJiLnmXcNB5LmN4se7fwUvXtihDRw1VTDFmd1j9ru63gOKTCAjKV1KZpLiWi7bkA8tElGxU+IPYMo3JS1JfodqbA2z7HfsUtVT+03aNo4oLYTbvZa/aZsVe9x37kTHIQcw272/wC712pizgvbt3t3+ii4DMNeC3Kd6kaNC3gqWlnLCDuV/G1soBBs4bfFIPYAFCSdCjW0jWNu46/FQ1dX1d2B1neKCE+bUnN43QPITNVXblYcvE7z5qjnErDe5I9R6KyLuDfmkxpO4/7zQaWwHh+PFrhfQ8dbfcLb4fj7nAB1iDxFx6rKPwiN+riGu4guB+RCNoqVzBlBDwNlnNJ9NvwRQSSZvqCmjl2vYw8z8iPqrNnR941jlaR4fZeex15abOY8HwCs6XHS3YZB4WRJanR+AitP/aPk2LcOlGn7s+Ac5p9CLJPw+XfG/wAixyyUvSd5259N9kRRdNXMNnOOXxGq5uOp8Gq0/ku5sNkPsyfoQrsEfvZKf8ETD00hd+aR/i37p1R0hZa/Xu/Tb6qjqavFInpaXz4BG4M7+RIeYI+iIbhE9tIwwcbgfFU9d0oFyBObcz9FVS4w12pe558cx+BXW9R9vP5MY6a6Px+DQ1ELYtXOa5w9lrmm3MqqrMRLvaAHBoJ+KrDUPd3WPPkbfBRyU8x3BvMgLW/UxS6E09VpvPP7D7qlq4I5D2pbyHZG0izf8Rr6lNxGnH5kpP8AS24HqhKd7Gfw2hvjvPMlFnSKCmxOb2blTtZbUp0FW23iuSlp2nU7GjakhplAQtRVW32+ihr61kfi/c2+zmqYZ5Dc7PgENmox6mnwerBO3QaldxeZ0rr203BVNHVNj7De047bbPMq1hqn20Ab/Vb5b1JmWt7IqfDDtecoO72jyCPzNADWABrTe/E8Sd/BDFpOw6na47fJTwsYywJud/2CQJMpcM7r9W3YPfO7yURY/vu0e/uj3W+8fojpsUaGizR4cTyH1QGcvJJ1O0pAnjLQAANAkhTE7j8bJKEEz30Is4ag/UKYPJ/u+fL7LjG7na8DvH3RH4c201UJ2ngza2vbeNvmFx8eU3+P3XIqssOo/wB+qmlxFpF7eYt8VBuVtfC09puhO0buYCFp5SO67UcNo8tqLmkaeI8QbH0UEzGFuoLjxs34hBojrX9Z/EbqN9iEAKEg3Y5zTzup+q4FzeRNv0m4U8NNINW2eOA7Lh5aj5Ie5pbHKeeZu0NfbeOy5WbK7N349eI7J+GhUEMoOhFjwIsUU1SMNjcgdo19vBwt8Roj6SjLdT8EKaYO3kHwXY6Z7e7J5G6aDIPfId/xAKfTuaTZxsOIbf4BDAv3hrvMKSCpyHWFrvA3+YKgVE+IMhDezmJ8WAD53VMaZhOz0LvqUa+tfc2jaPC5sPVNFRKfYj8woSXDej4e5usgDjbMC0ADmRYeZU2Nwwxu6tkr5cuhcXNcOQytHzKLixqsDQ0Sta0CwDWMFvgg3Nldcl4JJv3W6+N7LOMrNOUaKx7GbmAn/LT1cpYcw2XHiAAiHQyj2gPIfZDOiPtTel1qjFoKjzb3E+ZKntz8yAq9kTP5jipm07OBPMpCx9TTtI7Tmjzufgs9Uta09kOeeAFh6rRCBvgE18MQ2m/hYoaFSoyp61205G+6wXcfPcnmOW1mDq2na4m73cyrmprGt0ZHc+IsqmoLnntmw90aD/fNZOidlZ1LQbC8j+A1R8GFSvF3kMb7o2lF0lTGzstbc8B/0j2yvtcgNvsvt8gpInJg0NA2MbP+1w1CKMbnD6lMFDbUm5WjNkeclRy1Abt1dw+6kmBtYIF7Wt1cbngokSRFzzcnmeCL/HZRkZ5u+yq31JOmwcExr1WaosevSQYXVBRYSytG24PqCofxTmG7T87LiSmSRPFiQkOVws7hYEHzXDA3NcAtPC9wR4hdSUtye3AJJYk5Dzad3IqM80kkCGUOUHtWJ8QSpZQL3Dtf7SPkkkkz1OAOdtIPPX5o6lo/edYckklIy2ECgPsPB5hyc6lkG0A8j9wuJJMjHQnh/wCqjyHx+CSShQ15ttHyTmTDxSSVY4ljSUskjczGEgb7sHzKZ1723FtRpY5fokksqTtoXBUiCWrefd87/ZCEu/o/Rf5ldSWgpD2F3EDk1oU8cd9rj8EkkmWSZGDied1HNWtaOy0eiSSgKCuqHOPDkgmtHuud/c8AegukkubOy4CGSuGwho4Mbr6lEQVI2AXd7ziUkkomgtjzx/6UzGjjc8V1JaMMrsRkI0G1Ur7323KSSyzpE6BxUrBdJJBolEYSSSSB/9k=" id="94" name="Google Shape;94;p2"/>
          <p:cNvSpPr/>
          <p:nvPr/>
        </p:nvSpPr>
        <p:spPr>
          <a:xfrm>
            <a:off x="1531939" y="-182563"/>
            <a:ext cx="4332287" cy="433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xMTEhUQEhIVFRAPFQ8QFRAVEhAWFRAVFRUWFhUVFRUYHSggGBolHRUVITEhJSkrLi4uFx8zODMtNygtLisBCgoKDg0OFxAQGismHR0tLS0tLS0tLS0tLS0tLS0tKy0tLS0tLS0tLS0tLS0tLS0tLS0tKy0tLS0tLS0rLS0tLf/AABEIALcBEwMBIgACEQEDEQH/xAAbAAABBQEBAAAAAAAAAAAAAAAEAAIDBQYBB//EAD8QAAEDAgMEBwYDCAICAwAAAAEAAgMEEQUSITFBUXEGEyIyYYGRQlKhscHRFEOSFSMzU2JygvAH4RayJERU/8QAGQEBAQEBAQEAAAAAAAAAAAAAAQACAwQF/8QAKxEAAgIBAwMDBAEFAAAAAAAAAAECERIDITFBUaETImGBwdHwcQQUMkJS/9oADAMBAAIRAxEAPwAR+JtCGkxocVUR4PKdv1U8eCHevtWz41IlfjfBNbiMjtgKecODRfTRVVViTmGwaSpklfBcM64+HmiY4z7Unosm/HZtzbId9TUP9qw8EZo16bN4x8Q7zyfP7Lhxqmj93zWANDK7a9x8ymDCtdUZvoh9OPVm7m6eQt0bryCC/wDNaiQ2hiJ5rNxYa0K7wmsZCdiU5A4wXAe0YpLwYCioOiVbJ36gjkih00Y0WDCSmHp44d1ifqZ36Ing/wCNXP787z/krel/4ypx3nOP+RVFF/yDMD3Bbmmz9PKh3ds31Ky0+hWze0PQWjb+UHf3ElbCgomRsDGABrRYAbl4izpXVHXrSOQVzT9PaoACzD/UQbn4rhq6U5dTrpzUeT0rGcHhmF5WMcWg2Ja025XWYqcHoxp1cVh/SxZTE+m9U5pbma2/Bv3WMqK17jcuJJ8VvS05RW7M6jUnaPVhhlF7kXoxENwWjI/hx+jV4yZ3cT6rorZBse79RXVo5Ys9cn6O0R/Lj+CDk6M0R9hnwXmH7Rl/mO/UU04nL/Md6pQ4s9Im6JUR9hnwQEvQmjPsDyWFOJy/zHeqX7Wl/mO9VbDUu4d0g6IxNN4yR4XWbkwmRp0cfUq1/asm9xPNMdXE7VlxidFOSK5gqGbJHepXfx1RveSjjWeCYZgdyMfkcu6I4sTlH+lW0GMvIsWj1VW57eCdHMBuWlsDp9C3ZVuO1vxUzbn2VVCvA3KeLGMu5NmaLujwwO2hGu6NscqKPpEiWdKCE2jDUg49EQkoh0sXFbF7giXGmDZZAT42OKyXWlczlZyN4F9LjF0HLVA6kKsuV3VWQ4hb5m8Em1NtiEDV3IixoKNWVG6cqIMUgjUWxzrCu3XWsT+rUA0BOA8U4RJ4iSRFmUjZFI2EKZsQUFjYqhy9V6IdDKeanZNKXufIM2j8oHgAF5rDGFrejXSB8Ler64tYNjdLDldZ1FJrZjBq9wX/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+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+huO8WkX4iw/UEF1oEcEwhT5Vzq1DZBZLKiBGuiNVFYPkXQxEdWu2VRWQBqeApAEikLGtCkCjTTdRBFwlmCFXVEE9YEutQ6cAoiYTJwkUFlIwJIkSTg1JVBYIU1Sli5lVQ2RroTsqcGqorGgJwapWMRMcCqBsBypKyNKo3Uh4JxDIBuugov8ACJCk8CrEskCgBOyBFCidwThSHeQFUGSA+qXRAjBA33vRSsgHuuPkVUWRX9Uu5FatpTujKd+CfujVQZAvRjDXMLQyQiLt52B7muu4EXuNDuPkgqvDyJQ+R+eUNLS652XvY3133V30aiJxEwyaRspjLkBIDiXOsTbhkt5lQ/h3mpqogA4QStaL7QHRtdYnfqXLmksqOjk6KoRhd6taGKjk9xvqEfBDMPyYz5j7LticXMxxZyTS1b4Mm/8Azx+o+yFqMPnd/wDXZ5EfZGK6sFqPsYrqykIVqX4RJvpj5WUf7NA2xPHkrFGvUM+ymTzTK/8AwLeDvRQyUreJCcQzM/JFZQOareogG4hBPi8FmjakB5V0NU+RLIqhsiDV0MUoYniNVFZCGqWNimbCpWxeCaCyIMST7pIIgdEmdWr2owlwNgLoWeiy7dXcB9VtwZlTKzq0gxWDKM7XGwSMN9IwT/UihsGgZqrSnhbvNzwChbSBusjreCKpKi5ywx/5WQDZYU1AXbG2HEoh+GRjvPufdapKemNryvt4XVlS1ULNgBPzTbRzKqLCHO/hw+btEdF0UkOr3taOAH3Vn+KnfpG0Mb7xQ02GF38ape7+lpsPgubnLul5FUBz4HSx/wAWfyzAfJVs1VQM0Y0yHwBKvoMAhPcgzH3n6/NEyYQ1gu8sYOAAuhTSdN/v0Km+hjn4sPyqU8yLKF1XVO2RtatHVVVOzeXfBVk+PRjux3XYCu6uqO1wHIJzaCoP5i7L0lO5jQg5OlD91vRGxrcZhxMFdKJHOL3RQWIyghtpgRckaXOxObC+ermDC5pZHDmN2EvJkmsSWkgkDTyVdQ4499c45Q79yzMCN7XPta3g8rtRjkrK19+wJYYnNAH9Tydvi4rCa8nVp+F9jQs6PTH8x/qp29GJ/wCbJ6qmj6RS/wAxyMi6RzD8xy1/Bxplh/41UjZUSDyTm4TWN2VR82hRQdLZh7d+YCs6bpi46ODTzCPf2QEEZr2fmxu5hFR4lVDvxsdyKsIMZhk70bfJPlhicLtuPNZv/qJfUq5q2/ejynwsqmsqmjbqPEK1qpGt0LnN8TqEJLG13tMcDx0+K6AUMroX7DYod9BfuuBVpVYG065SPFuoVbLg8jdY33CjaZD+GezvMu1IMjdxaeBU0NfPHo9pI8QrKnlim0LRm4bCobAKelc3ZZzeBRTKSN21pYfgiBh4abscW+B2eis6OAnR1r7nDVp5jckzZDSUOUWc0PZ8fIotuDx9+M2O9p+yniGTQiwPmCpLjl8kNskDOwuM7YhfwsuIvq3bibc0lkRs8oPZiaSfe/7VRU0NtSRmO4buZVlLUueckYsOA+qGnpw3vG54bhzW4mSnfTNHaeS627coS6V/ZjZlbxVxNs1sANihjkJ0GjRv2XSNle3DWM7cz7nhdRz9IAwZYWeF7LlVQFxzSSafAIrC6OO/ZbmPE/7osvYQWipamoN3Etb4rVYfRMiGnadxKHlqgwan/EIDEMVLGZnb+6wb+aqM8ml/EbnP8LBWULo2C9rlea4Zipz53m5Pw5LW0tZnC5ShlsPAfX44/YzsjwWarKpzjcklXr6TMEI/CXHYF0goRWxltvkzMwQcka1x6OuO9dHRl3+hOce4qzDvpSdygdQngvQf2A0bVE7DgNGsupUxzaMZ0JpQMQlzjQRwn1zN09D6IvpxSf8Ay6dwboWyx6ezZjHAW/UoqiuayseGgNcDEwuIIuIySQDs7xIRfSDFAKtpdle0SMeS25DWmMtc4HZbK6650r/e51tt38fYAipPBEClPBbmmwOJ4BD2gGxFje6Oj6MR+/8ABT1YR5ZzSk+DzptASiYcKcvRI+jsQ338k6TB2NFwEf3OnwThMxEGHObvRL5i0bVYYjVMZoWlZjE8Sadi65pmMWD4piZOl9FVQV72G41adrDsPLgoJ5wSo267Ag6JUaigrM+sL+1tMZ0I8t6shUB2jxlfx2XVT0dwF73CQ6ZdQtbV0LSPEb1rjYwyhqczdcuYcE2kfA86izhv2EFGGLKbbW8OHJCYjh7b66E914+RUJcVs8YAL9mzrAP/AGQvVlvbjOZh4G48vsqWKskiOSQZ4zpqiYKdzf3tI/Q6ugcbtPLgs7oaLynrA7Q7eB3pwtew0Pun6cVW0tQye4sY5m7WHb5cU8yWPVy+ThtHiCpO+CLG/NJV7jVDRpa5o2OO0jxXUX8FQYZBG2zdu9yDZd3aO/ut4+JUMbzI+3sDXmraCINBkdt2NHALQAdRAALuN3HduCq6ioa3Qangu4xX2vrqUHhceYl7tg1TZJErKUvOeU2buHHkFZZw1vZFhuH3Q1K3rHXJ0BNgj6qC+xSJlN1t3XKWK0XWtBG0bEWcOO3YkaMDa9RWZtuHSt3X81a4XiLo3BrgjWRDcSfkpc0TNXuF/VDRNmtwqdsgFiryHDwdSVgKTFgf4bXEcbWurc4jVEaZYxxcdfQLy6ulJv2s6acox/yRrXQho0yjxOpVdUPBOUPc53Bov8ljcVxAxi8s7nk7I2i1/qhGdKpwzq6djYr7X3zvPNx0CzHQa62zbmpdKX7/AAayppHN7UrmxR8ZJGtWf6S9OI4IzFTMvK4dmW3Z4Z9dTrs4kcAqtuHyPvPMXSPvZoddxcfPd4bEPjmBPtnlI654AygaRtto0ePiu/puVZMwpxi/aZPDcaYwnroTLfMQ4PAN3XJLszTe5JO5HdIOkLXXZDDGL2HXi4uLDuMDGZfMXQE2GkcD6qMUngE0zdx5NB0Sx9zAIXguZ3Y3A6sO5pvtb8uWzc4f0wynqycrh7Egyn9WxYbo7RsB7bbtdofvfcVvoOioe0PvnA1a49+3B3HmjUxx95zT93t8B56UuH5Rd/acyFl6WF2yPT5JjsI6s5o80bx7TbFp/uadD5qOqMjxZ0EZeNksV4yf7m6grktOF7I1m2t2V1biDJO8w3PBVD6WncbZrHgQVeOpiR2mkcdLEfdDz0QAzE3A3iwNl6EcmUr8EjvcEH1COpKZrfYbzui5XREdjUf3G6HY+x0ab81sLLinqiBYAeRCmNUTuVA+Nx1DD5FQvmlZ7wCKRUXczM25Nq4czLHaNizz8YkG8prMTkfoXaKscWGSsztI9pvxQNFOWO4BGRTBo12lV0m1RpGkfStlAmGkrPaG/mjJ6brY9e9a9+BCruj9VaTq3bHtHkQtJK1sbCb8VhumBjG4g9vZuRl0skhqmQZncykt2NGh6Px3Djv0RGMTZWDi7QKv6N1oYA46gixUXSHEgXsd7IcBbwWd7CigrHZn8tFa0LexYDaqyqZZ1+OqbHXFrgL9lJqiwlmMe7RKPFv6lDVSBwvfRCfhRa9lFSLL9oZzYO1RAitqbnw3LPPlANmjVSR4hINL3HBVk4lxNHK7QaDggjhTye0QB5o2Cr0zWJd7oVVV10j3ZXXb4bFbGUmaXB2sZ2A+9tSTawV2XtdG5wJJ2MABvI7w4AcSs10dpmHsk7Tr4q/qbss1os0LK9zpE6T33K49GzIcz3XcfZvs5n6LQYX0YZGAXW8/oEHhtdkIJ3G5V9UVTZDfN2TsO4Llq5xdLjuag4tbglbUCMdho/uOpWOxitJvcalaavpJd3abxGqppsIlk0y25rpp4qPJiUXfBiKuY32IRtyVvHdD3HVz2N5lQu6MRN7045NY4rVp8GrroUeHutZeo9D68vjyOGjdjuCyFPSU8eoD3nxsArSLFn2yxtDRwCzq6fqQxotPUwlkaqapbmIcLge0NChcTgjyZh7XK6pDUu9s6+6NvmdybK9zxdxszcFyj/T4tOxlq5XaII3uLrA6Kn6T1wY3q2m8j9NPmrGeews3QcVj8SP7431JGi9EnZiERoisNXEO4gomCskZYOBe3cR3goaOhe43c4NZxO08gj31DY9Geu8oNh0eKuYL5S5vKxCnbj8TxYj1VW3EnnQ7PGyhmgY7UgA8QmwxJsQMZ7qrsOd27KaPDM+geVLJStpxcm7ioeNiqxOY5yAdimw2pLjldt4qulkzPJRFGw5i4eyPidGj1PwQaZpMJiLnmXcNB5LmN4se7fwUvXtihDRw1VTDFmd1j9ru63gOKTCAjKV1KZpLiWi7bkA8tElGxU+IPYMo3JS1JfodqbA2z7HfsUtVT+03aNo4oLYTbvZa/aZsVe9x37kTHIQcw272/wC712pizgvbt3t3+ii4DMNeC3Kd6kaNC3gqWlnLCDuV/G1soBBs4bfFIPYAFCSdCjW0jWNu46/FQ1dX1d2B1neKCE+bUnN43QPITNVXblYcvE7z5qjnErDe5I9R6KyLuDfmkxpO4/7zQaWwHh+PFrhfQ8dbfcLb4fj7nAB1iDxFx6rKPwiN+riGu4guB+RCNoqVzBlBDwNlnNJ9NvwRQSSZvqCmjl2vYw8z8iPqrNnR941jlaR4fZeex15abOY8HwCs6XHS3YZB4WRJanR+AitP/aPk2LcOlGn7s+Ac5p9CLJPw+XfG/wAixyyUvSd5259N9kRRdNXMNnOOXxGq5uOp8Gq0/ku5sNkPsyfoQrsEfvZKf8ETD00hd+aR/i37p1R0hZa/Xu/Tb6qjqavFInpaXz4BG4M7+RIeYI+iIbhE9tIwwcbgfFU9d0oFyBObcz9FVS4w12pe558cx+BXW9R9vP5MY6a6Px+DQ1ELYtXOa5w9lrmm3MqqrMRLvaAHBoJ+KrDUPd3WPPkbfBRyU8x3BvMgLW/UxS6E09VpvPP7D7qlq4I5D2pbyHZG0izf8Rr6lNxGnH5kpP8AS24HqhKd7Gfw2hvjvPMlFnSKCmxOb2blTtZbUp0FW23iuSlp2nU7GjakhplAQtRVW32+ihr61kfi/c2+zmqYZ5Dc7PgENmox6mnwerBO3QaldxeZ0rr203BVNHVNj7De047bbPMq1hqn20Ab/Vb5b1JmWt7IqfDDtecoO72jyCPzNADWABrTe/E8Sd/BDFpOw6na47fJTwsYywJud/2CQJMpcM7r9W3YPfO7yURY/vu0e/uj3W+8fojpsUaGizR4cTyH1QGcvJJ1O0pAnjLQAANAkhTE7j8bJKEEz30Is4ag/UKYPJ/u+fL7LjG7na8DvH3RH4c201UJ2ngza2vbeNvmFx8eU3+P3XIqssOo/wB+qmlxFpF7eYt8VBuVtfC09puhO0buYCFp5SO67UcNo8tqLmkaeI8QbH0UEzGFuoLjxs34hBojrX9Z/EbqN9iEAKEg3Y5zTzup+q4FzeRNv0m4U8NNINW2eOA7Lh5aj5Ie5pbHKeeZu0NfbeOy5WbK7N349eI7J+GhUEMoOhFjwIsUU1SMNjcgdo19vBwt8Roj6SjLdT8EKaYO3kHwXY6Z7e7J5G6aDIPfId/xAKfTuaTZxsOIbf4BDAv3hrvMKSCpyHWFrvA3+YKgVE+IMhDezmJ8WAD53VMaZhOz0LvqUa+tfc2jaPC5sPVNFRKfYj8woSXDej4e5usgDjbMC0ADmRYeZU2Nwwxu6tkr5cuhcXNcOQytHzKLixqsDQ0Sta0CwDWMFvgg3Nldcl4JJv3W6+N7LOMrNOUaKx7GbmAn/LT1cpYcw2XHiAAiHQyj2gPIfZDOiPtTel1qjFoKjzb3E+ZKntz8yAq9kTP5jipm07OBPMpCx9TTtI7Tmjzufgs9Uta09kOeeAFh6rRCBvgE18MQ2m/hYoaFSoyp61205G+6wXcfPcnmOW1mDq2na4m73cyrmprGt0ZHc+IsqmoLnntmw90aD/fNZOidlZ1LQbC8j+A1R8GFSvF3kMb7o2lF0lTGzstbc8B/0j2yvtcgNvsvt8gpInJg0NA2MbP+1w1CKMbnD6lMFDbUm5WjNkeclRy1Abt1dw+6kmBtYIF7Wt1cbngokSRFzzcnmeCL/HZRkZ5u+yq31JOmwcExr1WaosevSQYXVBRYSytG24PqCofxTmG7T87LiSmSRPFiQkOVws7hYEHzXDA3NcAtPC9wR4hdSUtye3AJJYk5Dzad3IqM80kkCGUOUHtWJ8QSpZQL3Dtf7SPkkkkz1OAOdtIPPX5o6lo/edYckklIy2ECgPsPB5hyc6lkG0A8j9wuJJMjHQnh/wCqjyHx+CSShQ15ttHyTmTDxSSVY4ljSUskjczGEgb7sHzKZ1723FtRpY5fokksqTtoXBUiCWrefd87/ZCEu/o/Rf5ldSWgpD2F3EDk1oU8cd9rj8EkkmWSZGDied1HNWtaOy0eiSSgKCuqHOPDkgmtHuud/c8AegukkubOy4CGSuGwho4Mbr6lEQVI2AXd7ziUkkomgtjzx/6UzGjjc8V1JaMMrsRkI0G1Ur7323KSSyzpE6BxUrBdJJBolEYSSSSB/9k=" id="95" name="Google Shape;95;p2"/>
          <p:cNvSpPr/>
          <p:nvPr/>
        </p:nvSpPr>
        <p:spPr>
          <a:xfrm>
            <a:off x="1700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575" y="972650"/>
            <a:ext cx="5270200" cy="3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9218645" y="0"/>
            <a:ext cx="2973355" cy="685800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1802163" y="96374"/>
            <a:ext cx="7830105" cy="905521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TEhUQEhIVFRAPFQ8QFRAVEhAWFRAVFRUWFhUVFRUYHSggGBolHRUVITEhJSkrLi4uFx8zODMtNygtLisBCgoKDg0OFxAQGismHR0tLS0tLS0tLS0tLS0tLS0tKy0tLS0tLS0tLS0tLS0tLS0tLS0tKy0tLS0tLS0rLS0tLf/AABEIALcBEwMBIgACEQEDEQH/xAAbAAABBQEBAAAAAAAAAAAAAAAEAAIDBQYBB//EAD8QAAEDAgMEBwYDCAICAwAAAAEAAgMEEQUSITFBUXEGEyIyYYGRQlKhscHRFEOSFSMzU2JygvAH4RayJERU/8QAGQEBAQEBAQEAAAAAAAAAAAAAAQACAwQF/8QAKxEAAgIBAwMDBAEFAAAAAAAAAAECERIDITFBUaETImGBwdHwcQQUMkJS/9oADAMBAAIRAxEAPwAR+JtCGkxocVUR4PKdv1U8eCHevtWz41IlfjfBNbiMjtgKecODRfTRVVViTmGwaSpklfBcM64+HmiY4z7Unosm/HZtzbId9TUP9qw8EZo16bN4x8Q7zyfP7Lhxqmj93zWANDK7a9x8ymDCtdUZvoh9OPVm7m6eQt0bryCC/wDNaiQ2hiJ5rNxYa0K7wmsZCdiU5A4wXAe0YpLwYCioOiVbJ36gjkih00Y0WDCSmHp44d1ifqZ36Ing/wCNXP787z/krel/4ypx3nOP+RVFF/yDMD3Bbmmz9PKh3ds31Ky0+hWze0PQWjb+UHf3ElbCgomRsDGABrRYAbl4izpXVHXrSOQVzT9PaoACzD/UQbn4rhq6U5dTrpzUeT0rGcHhmF5WMcWg2Ja025XWYqcHoxp1cVh/SxZTE+m9U5pbma2/Bv3WMqK17jcuJJ8VvS05RW7M6jUnaPVhhlF7kXoxENwWjI/hx+jV4yZ3cT6rorZBse79RXVo5Ys9cn6O0R/Lj+CDk6M0R9hnwXmH7Rl/mO/UU04nL/Md6pQ4s9Im6JUR9hnwQEvQmjPsDyWFOJy/zHeqX7Wl/mO9VbDUu4d0g6IxNN4yR4XWbkwmRp0cfUq1/asm9xPNMdXE7VlxidFOSK5gqGbJHepXfx1RveSjjWeCYZgdyMfkcu6I4sTlH+lW0GMvIsWj1VW57eCdHMBuWlsDp9C3ZVuO1vxUzbn2VVCvA3KeLGMu5NmaLujwwO2hGu6NscqKPpEiWdKCE2jDUg49EQkoh0sXFbF7giXGmDZZAT42OKyXWlczlZyN4F9LjF0HLVA6kKsuV3VWQ4hb5m8Em1NtiEDV3IixoKNWVG6cqIMUgjUWxzrCu3XWsT+rUA0BOA8U4RJ4iSRFmUjZFI2EKZsQUFjYqhy9V6IdDKeanZNKXufIM2j8oHgAF5rDGFrejXSB8Ler64tYNjdLDldZ1FJrZjBq9wX/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+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+huO8WkX4iw/UEF1oEcEwhT5Vzq1DZBZLKiBGuiNVFYPkXQxEdWu2VRWQBqeApAEikLGtCkCjTTdRBFwlmCFXVEE9YEutQ6cAoiYTJwkUFlIwJIkSTg1JVBYIU1Sli5lVQ2RroTsqcGqorGgJwapWMRMcCqBsBypKyNKo3Uh4JxDIBuugov8ACJCk8CrEskCgBOyBFCidwThSHeQFUGSA+qXRAjBA33vRSsgHuuPkVUWRX9Uu5FatpTujKd+CfujVQZAvRjDXMLQyQiLt52B7muu4EXuNDuPkgqvDyJQ+R+eUNLS652XvY3133V30aiJxEwyaRspjLkBIDiXOsTbhkt5lQ/h3mpqogA4QStaL7QHRtdYnfqXLmksqOjk6KoRhd6taGKjk9xvqEfBDMPyYz5j7LticXMxxZyTS1b4Mm/8Azx+o+yFqMPnd/wDXZ5EfZGK6sFqPsYrqykIVqX4RJvpj5WUf7NA2xPHkrFGvUM+ymTzTK/8AwLeDvRQyUreJCcQzM/JFZQOareogG4hBPi8FmjakB5V0NU+RLIqhsiDV0MUoYniNVFZCGqWNimbCpWxeCaCyIMST7pIIgdEmdWr2owlwNgLoWeiy7dXcB9VtwZlTKzq0gxWDKM7XGwSMN9IwT/UihsGgZqrSnhbvNzwChbSBusjreCKpKi5ywx/5WQDZYU1AXbG2HEoh+GRjvPufdapKemNryvt4XVlS1ULNgBPzTbRzKqLCHO/hw+btEdF0UkOr3taOAH3Vn+KnfpG0Mb7xQ02GF38ape7+lpsPgubnLul5FUBz4HSx/wAWfyzAfJVs1VQM0Y0yHwBKvoMAhPcgzH3n6/NEyYQ1gu8sYOAAuhTSdN/v0Km+hjn4sPyqU8yLKF1XVO2RtatHVVVOzeXfBVk+PRjux3XYCu6uqO1wHIJzaCoP5i7L0lO5jQg5OlD91vRGxrcZhxMFdKJHOL3RQWIyghtpgRckaXOxObC+ermDC5pZHDmN2EvJkmsSWkgkDTyVdQ4499c45Q79yzMCN7XPta3g8rtRjkrK19+wJYYnNAH9Tydvi4rCa8nVp+F9jQs6PTH8x/qp29GJ/wCbJ6qmj6RS/wAxyMi6RzD8xy1/Bxplh/41UjZUSDyTm4TWN2VR82hRQdLZh7d+YCs6bpi46ODTzCPf2QEEZr2fmxu5hFR4lVDvxsdyKsIMZhk70bfJPlhicLtuPNZv/qJfUq5q2/ejynwsqmsqmjbqPEK1qpGt0LnN8TqEJLG13tMcDx0+K6AUMroX7DYod9BfuuBVpVYG065SPFuoVbLg8jdY33CjaZD+GezvMu1IMjdxaeBU0NfPHo9pI8QrKnlim0LRm4bCobAKelc3ZZzeBRTKSN21pYfgiBh4abscW+B2eis6OAnR1r7nDVp5jckzZDSUOUWc0PZ8fIotuDx9+M2O9p+yniGTQiwPmCpLjl8kNskDOwuM7YhfwsuIvq3bibc0lkRs8oPZiaSfe/7VRU0NtSRmO4buZVlLUueckYsOA+qGnpw3vG54bhzW4mSnfTNHaeS627coS6V/ZjZlbxVxNs1sANihjkJ0GjRv2XSNle3DWM7cz7nhdRz9IAwZYWeF7LlVQFxzSSafAIrC6OO/ZbmPE/7osvYQWipamoN3Etb4rVYfRMiGnadxKHlqgwan/EIDEMVLGZnb+6wb+aqM8ml/EbnP8LBWULo2C9rlea4Zipz53m5Pw5LW0tZnC5ShlsPAfX44/YzsjwWarKpzjcklXr6TMEI/CXHYF0goRWxltvkzMwQcka1x6OuO9dHRl3+hOce4qzDvpSdygdQngvQf2A0bVE7DgNGsupUxzaMZ0JpQMQlzjQRwn1zN09D6IvpxSf8Ay6dwboWyx6ezZjHAW/UoqiuayseGgNcDEwuIIuIySQDs7xIRfSDFAKtpdle0SMeS25DWmMtc4HZbK6650r/e51tt38fYAipPBEClPBbmmwOJ4BD2gGxFje6Oj6MR+/8ABT1YR5ZzSk+DzptASiYcKcvRI+jsQ338k6TB2NFwEf3OnwThMxEGHObvRL5i0bVYYjVMZoWlZjE8Sadi65pmMWD4piZOl9FVQV72G41adrDsPLgoJ5wSo267Ag6JUaigrM+sL+1tMZ0I8t6shUB2jxlfx2XVT0dwF73CQ6ZdQtbV0LSPEb1rjYwyhqczdcuYcE2kfA86izhv2EFGGLKbbW8OHJCYjh7b66E914+RUJcVs8YAL9mzrAP/AGQvVlvbjOZh4G48vsqWKskiOSQZ4zpqiYKdzf3tI/Q6ugcbtPLgs7oaLynrA7Q7eB3pwtew0Pun6cVW0tQye4sY5m7WHb5cU8yWPVy+ThtHiCpO+CLG/NJV7jVDRpa5o2OO0jxXUX8FQYZBG2zdu9yDZd3aO/ut4+JUMbzI+3sDXmraCINBkdt2NHALQAdRAALuN3HduCq6ioa3Qangu4xX2vrqUHhceYl7tg1TZJErKUvOeU2buHHkFZZw1vZFhuH3Q1K3rHXJ0BNgj6qC+xSJlN1t3XKWK0XWtBG0bEWcOO3YkaMDa9RWZtuHSt3X81a4XiLo3BrgjWRDcSfkpc0TNXuF/VDRNmtwqdsgFiryHDwdSVgKTFgf4bXEcbWurc4jVEaZYxxcdfQLy6ulJv2s6acox/yRrXQho0yjxOpVdUPBOUPc53Bov8ljcVxAxi8s7nk7I2i1/qhGdKpwzq6djYr7X3zvPNx0CzHQa62zbmpdKX7/AAayppHN7UrmxR8ZJGtWf6S9OI4IzFTMvK4dmW3Z4Z9dTrs4kcAqtuHyPvPMXSPvZoddxcfPd4bEPjmBPtnlI654AygaRtto0ePiu/puVZMwpxi/aZPDcaYwnroTLfMQ4PAN3XJLszTe5JO5HdIOkLXXZDDGL2HXi4uLDuMDGZfMXQE2GkcD6qMUngE0zdx5NB0Sx9zAIXguZ3Y3A6sO5pvtb8uWzc4f0wynqycrh7Egyn9WxYbo7RsB7bbtdofvfcVvoOioe0PvnA1a49+3B3HmjUxx95zT93t8B56UuH5Rd/acyFl6WF2yPT5JjsI6s5o80bx7TbFp/uadD5qOqMjxZ0EZeNksV4yf7m6grktOF7I1m2t2V1biDJO8w3PBVD6WncbZrHgQVeOpiR2mkcdLEfdDz0QAzE3A3iwNl6EcmUr8EjvcEH1COpKZrfYbzui5XREdjUf3G6HY+x0ab81sLLinqiBYAeRCmNUTuVA+Nx1DD5FQvmlZ7wCKRUXczM25Nq4czLHaNizz8YkG8prMTkfoXaKscWGSsztI9pvxQNFOWO4BGRTBo12lV0m1RpGkfStlAmGkrPaG/mjJ6brY9e9a9+BCruj9VaTq3bHtHkQtJK1sbCb8VhumBjG4g9vZuRl0skhqmQZncykt2NGh6Px3Djv0RGMTZWDi7QKv6N1oYA46gixUXSHEgXsd7IcBbwWd7CigrHZn8tFa0LexYDaqyqZZ1+OqbHXFrgL9lJqiwlmMe7RKPFv6lDVSBwvfRCfhRa9lFSLL9oZzYO1RAitqbnw3LPPlANmjVSR4hINL3HBVk4lxNHK7QaDggjhTye0QB5o2Cr0zWJd7oVVV10j3ZXXb4bFbGUmaXB2sZ2A+9tSTawV2XtdG5wJJ2MABvI7w4AcSs10dpmHsk7Tr4q/qbss1os0LK9zpE6T33K49GzIcz3XcfZvs5n6LQYX0YZGAXW8/oEHhtdkIJ3G5V9UVTZDfN2TsO4Llq5xdLjuag4tbglbUCMdho/uOpWOxitJvcalaavpJd3abxGqppsIlk0y25rpp4qPJiUXfBiKuY32IRtyVvHdD3HVz2N5lQu6MRN7045NY4rVp8GrroUeHutZeo9D68vjyOGjdjuCyFPSU8eoD3nxsArSLFn2yxtDRwCzq6fqQxotPUwlkaqapbmIcLge0NChcTgjyZh7XK6pDUu9s6+6NvmdybK9zxdxszcFyj/T4tOxlq5XaII3uLrA6Kn6T1wY3q2m8j9NPmrGeews3QcVj8SP7431JGi9EnZiERoisNXEO4gomCskZYOBe3cR3goaOhe43c4NZxO08gj31DY9Geu8oNh0eKuYL5S5vKxCnbj8TxYj1VW3EnnQ7PGyhmgY7UgA8QmwxJsQMZ7qrsOd27KaPDM+geVLJStpxcm7ioeNiqxOY5yAdimw2pLjldt4qulkzPJRFGw5i4eyPidGj1PwQaZpMJiLnmXcNB5LmN4se7fwUvXtihDRw1VTDFmd1j9ru63gOKTCAjKV1KZpLiWi7bkA8tElGxU+IPYMo3JS1JfodqbA2z7HfsUtVT+03aNo4oLYTbvZa/aZsVe9x37kTHIQcw272/wC712pizgvbt3t3+ii4DMNeC3Kd6kaNC3gqWlnLCDuV/G1soBBs4bfFIPYAFCSdCjW0jWNu46/FQ1dX1d2B1neKCE+bUnN43QPITNVXblYcvE7z5qjnErDe5I9R6KyLuDfmkxpO4/7zQaWwHh+PFrhfQ8dbfcLb4fj7nAB1iDxFx6rKPwiN+riGu4guB+RCNoqVzBlBDwNlnNJ9NvwRQSSZvqCmjl2vYw8z8iPqrNnR941jlaR4fZeex15abOY8HwCs6XHS3YZB4WRJanR+AitP/aPk2LcOlGn7s+Ac5p9CLJPw+XfG/wAixyyUvSd5259N9kRRdNXMNnOOXxGq5uOp8Gq0/ku5sNkPsyfoQrsEfvZKf8ETD00hd+aR/i37p1R0hZa/Xu/Tb6qjqavFInpaXz4BG4M7+RIeYI+iIbhE9tIwwcbgfFU9d0oFyBObcz9FVS4w12pe558cx+BXW9R9vP5MY6a6Px+DQ1ELYtXOa5w9lrmm3MqqrMRLvaAHBoJ+KrDUPd3WPPkbfBRyU8x3BvMgLW/UxS6E09VpvPP7D7qlq4I5D2pbyHZG0izf8Rr6lNxGnH5kpP8AS24HqhKd7Gfw2hvjvPMlFnSKCmxOb2blTtZbUp0FW23iuSlp2nU7GjakhplAQtRVW32+ihr61kfi/c2+zmqYZ5Dc7PgENmox6mnwerBO3QaldxeZ0rr203BVNHVNj7De047bbPMq1hqn20Ab/Vb5b1JmWt7IqfDDtecoO72jyCPzNADWABrTe/E8Sd/BDFpOw6na47fJTwsYywJud/2CQJMpcM7r9W3YPfO7yURY/vu0e/uj3W+8fojpsUaGizR4cTyH1QGcvJJ1O0pAnjLQAANAkhTE7j8bJKEEz30Is4ag/UKYPJ/u+fL7LjG7na8DvH3RH4c201UJ2ngza2vbeNvmFx8eU3+P3XIqssOo/wB+qmlxFpF7eYt8VBuVtfC09puhO0buYCFp5SO67UcNo8tqLmkaeI8QbH0UEzGFuoLjxs34hBojrX9Z/EbqN9iEAKEg3Y5zTzup+q4FzeRNv0m4U8NNINW2eOA7Lh5aj5Ie5pbHKeeZu0NfbeOy5WbK7N349eI7J+GhUEMoOhFjwIsUU1SMNjcgdo19vBwt8Roj6SjLdT8EKaYO3kHwXY6Z7e7J5G6aDIPfId/xAKfTuaTZxsOIbf4BDAv3hrvMKSCpyHWFrvA3+YKgVE+IMhDezmJ8WAD53VMaZhOz0LvqUa+tfc2jaPC5sPVNFRKfYj8woSXDej4e5usgDjbMC0ADmRYeZU2Nwwxu6tkr5cuhcXNcOQytHzKLixqsDQ0Sta0CwDWMFvgg3Nldcl4JJv3W6+N7LOMrNOUaKx7GbmAn/LT1cpYcw2XHiAAiHQyj2gPIfZDOiPtTel1qjFoKjzb3E+ZKntz8yAq9kTP5jipm07OBPMpCx9TTtI7Tmjzufgs9Uta09kOeeAFh6rRCBvgE18MQ2m/hYoaFSoyp61205G+6wXcfPcnmOW1mDq2na4m73cyrmprGt0ZHc+IsqmoLnntmw90aD/fNZOidlZ1LQbC8j+A1R8GFSvF3kMb7o2lF0lTGzstbc8B/0j2yvtcgNvsvt8gpInJg0NA2MbP+1w1CKMbnD6lMFDbUm5WjNkeclRy1Abt1dw+6kmBtYIF7Wt1cbngokSRFzzcnmeCL/HZRkZ5u+yq31JOmwcExr1WaosevSQYXVBRYSytG24PqCofxTmG7T87LiSmSRPFiQkOVws7hYEHzXDA3NcAtPC9wR4hdSUtye3AJJYk5Dzad3IqM80kkCGUOUHtWJ8QSpZQL3Dtf7SPkkkkz1OAOdtIPPX5o6lo/edYckklIy2ECgPsPB5hyc6lkG0A8j9wuJJMjHQnh/wCqjyHx+CSShQ15ttHyTmTDxSSVY4ljSUskjczGEgb7sHzKZ1723FtRpY5fokksqTtoXBUiCWrefd87/ZCEu/o/Rf5ldSWgpD2F3EDk1oU8cd9rj8EkkmWSZGDied1HNWtaOy0eiSSgKCuqHOPDkgmtHuud/c8AegukkubOy4CGSuGwho4Mbr6lEQVI2AXd7ziUkkomgtjzx/6UzGjjc8V1JaMMrsRkI0G1Ur7323KSSyzpE6BxUrBdJJBolEYSSSSB/9k=" id="105" name="Google Shape;105;p19"/>
          <p:cNvSpPr/>
          <p:nvPr/>
        </p:nvSpPr>
        <p:spPr>
          <a:xfrm>
            <a:off x="1531939" y="-182563"/>
            <a:ext cx="4332287" cy="433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xMTEhUQEhIVFRAPFQ8QFRAVEhAWFRAVFRUWFhUVFRUYHSggGBolHRUVITEhJSkrLi4uFx8zODMtNygtLisBCgoKDg0OFxAQGismHR0tLS0tLS0tLS0tLS0tLS0tKy0tLS0tLS0tLS0tLS0tLS0tLS0tKy0tLS0tLS0rLS0tLf/AABEIALcBEwMBIgACEQEDEQH/xAAbAAABBQEBAAAAAAAAAAAAAAAEAAIDBQYBB//EAD8QAAEDAgMEBwYDCAICAwAAAAEAAgMEEQUSITFBUXEGEyIyYYGRQlKhscHRFEOSFSMzU2JygvAH4RayJERU/8QAGQEBAQEBAQEAAAAAAAAAAAAAAQACAwQF/8QAKxEAAgIBAwMDBAEFAAAAAAAAAAECERIDITFBUaETImGBwdHwcQQUMkJS/9oADAMBAAIRAxEAPwAR+JtCGkxocVUR4PKdv1U8eCHevtWz41IlfjfBNbiMjtgKecODRfTRVVViTmGwaSpklfBcM64+HmiY4z7Unosm/HZtzbId9TUP9qw8EZo16bN4x8Q7zyfP7Lhxqmj93zWANDK7a9x8ymDCtdUZvoh9OPVm7m6eQt0bryCC/wDNaiQ2hiJ5rNxYa0K7wmsZCdiU5A4wXAe0YpLwYCioOiVbJ36gjkih00Y0WDCSmHp44d1ifqZ36Ing/wCNXP787z/krel/4ypx3nOP+RVFF/yDMD3Bbmmz9PKh3ds31Ky0+hWze0PQWjb+UHf3ElbCgomRsDGABrRYAbl4izpXVHXrSOQVzT9PaoACzD/UQbn4rhq6U5dTrpzUeT0rGcHhmF5WMcWg2Ja025XWYqcHoxp1cVh/SxZTE+m9U5pbma2/Bv3WMqK17jcuJJ8VvS05RW7M6jUnaPVhhlF7kXoxENwWjI/hx+jV4yZ3cT6rorZBse79RXVo5Ys9cn6O0R/Lj+CDk6M0R9hnwXmH7Rl/mO/UU04nL/Md6pQ4s9Im6JUR9hnwQEvQmjPsDyWFOJy/zHeqX7Wl/mO9VbDUu4d0g6IxNN4yR4XWbkwmRp0cfUq1/asm9xPNMdXE7VlxidFOSK5gqGbJHepXfx1RveSjjWeCYZgdyMfkcu6I4sTlH+lW0GMvIsWj1VW57eCdHMBuWlsDp9C3ZVuO1vxUzbn2VVCvA3KeLGMu5NmaLujwwO2hGu6NscqKPpEiWdKCE2jDUg49EQkoh0sXFbF7giXGmDZZAT42OKyXWlczlZyN4F9LjF0HLVA6kKsuV3VWQ4hb5m8Em1NtiEDV3IixoKNWVG6cqIMUgjUWxzrCu3XWsT+rUA0BOA8U4RJ4iSRFmUjZFI2EKZsQUFjYqhy9V6IdDKeanZNKXufIM2j8oHgAF5rDGFrejXSB8Ler64tYNjdLDldZ1FJrZjBq9wX/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+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+huO8WkX4iw/UEF1oEcEwhT5Vzq1DZBZLKiBGuiNVFYPkXQxEdWu2VRWQBqeApAEikLGtCkCjTTdRBFwlmCFXVEE9YEutQ6cAoiYTJwkUFlIwJIkSTg1JVBYIU1Sli5lVQ2RroTsqcGqorGgJwapWMRMcCqBsBypKyNKo3Uh4JxDIBuugov8ACJCk8CrEskCgBOyBFCidwThSHeQFUGSA+qXRAjBA33vRSsgHuuPkVUWRX9Uu5FatpTujKd+CfujVQZAvRjDXMLQyQiLt52B7muu4EXuNDuPkgqvDyJQ+R+eUNLS652XvY3133V30aiJxEwyaRspjLkBIDiXOsTbhkt5lQ/h3mpqogA4QStaL7QHRtdYnfqXLmksqOjk6KoRhd6taGKjk9xvqEfBDMPyYz5j7LticXMxxZyTS1b4Mm/8Azx+o+yFqMPnd/wDXZ5EfZGK6sFqPsYrqykIVqX4RJvpj5WUf7NA2xPHkrFGvUM+ymTzTK/8AwLeDvRQyUreJCcQzM/JFZQOareogG4hBPi8FmjakB5V0NU+RLIqhsiDV0MUoYniNVFZCGqWNimbCpWxeCaCyIMST7pIIgdEmdWr2owlwNgLoWeiy7dXcB9VtwZlTKzq0gxWDKM7XGwSMN9IwT/UihsGgZqrSnhbvNzwChbSBusjreCKpKi5ywx/5WQDZYU1AXbG2HEoh+GRjvPufdapKemNryvt4XVlS1ULNgBPzTbRzKqLCHO/hw+btEdF0UkOr3taOAH3Vn+KnfpG0Mb7xQ02GF38ape7+lpsPgubnLul5FUBz4HSx/wAWfyzAfJVs1VQM0Y0yHwBKvoMAhPcgzH3n6/NEyYQ1gu8sYOAAuhTSdN/v0Km+hjn4sPyqU8yLKF1XVO2RtatHVVVOzeXfBVk+PRjux3XYCu6uqO1wHIJzaCoP5i7L0lO5jQg5OlD91vRGxrcZhxMFdKJHOL3RQWIyghtpgRckaXOxObC+ermDC5pZHDmN2EvJkmsSWkgkDTyVdQ4499c45Q79yzMCN7XPta3g8rtRjkrK19+wJYYnNAH9Tydvi4rCa8nVp+F9jQs6PTH8x/qp29GJ/wCbJ6qmj6RS/wAxyMi6RzD8xy1/Bxplh/41UjZUSDyTm4TWN2VR82hRQdLZh7d+YCs6bpi46ODTzCPf2QEEZr2fmxu5hFR4lVDvxsdyKsIMZhk70bfJPlhicLtuPNZv/qJfUq5q2/ejynwsqmsqmjbqPEK1qpGt0LnN8TqEJLG13tMcDx0+K6AUMroX7DYod9BfuuBVpVYG065SPFuoVbLg8jdY33CjaZD+GezvMu1IMjdxaeBU0NfPHo9pI8QrKnlim0LRm4bCobAKelc3ZZzeBRTKSN21pYfgiBh4abscW+B2eis6OAnR1r7nDVp5jckzZDSUOUWc0PZ8fIotuDx9+M2O9p+yniGTQiwPmCpLjl8kNskDOwuM7YhfwsuIvq3bibc0lkRs8oPZiaSfe/7VRU0NtSRmO4buZVlLUueckYsOA+qGnpw3vG54bhzW4mSnfTNHaeS627coS6V/ZjZlbxVxNs1sANihjkJ0GjRv2XSNle3DWM7cz7nhdRz9IAwZYWeF7LlVQFxzSSafAIrC6OO/ZbmPE/7osvYQWipamoN3Etb4rVYfRMiGnadxKHlqgwan/EIDEMVLGZnb+6wb+aqM8ml/EbnP8LBWULo2C9rlea4Zipz53m5Pw5LW0tZnC5ShlsPAfX44/YzsjwWarKpzjcklXr6TMEI/CXHYF0goRWxltvkzMwQcka1x6OuO9dHRl3+hOce4qzDvpSdygdQngvQf2A0bVE7DgNGsupUxzaMZ0JpQMQlzjQRwn1zN09D6IvpxSf8Ay6dwboWyx6ezZjHAW/UoqiuayseGgNcDEwuIIuIySQDs7xIRfSDFAKtpdle0SMeS25DWmMtc4HZbK6650r/e51tt38fYAipPBEClPBbmmwOJ4BD2gGxFje6Oj6MR+/8ABT1YR5ZzSk+DzptASiYcKcvRI+jsQ338k6TB2NFwEf3OnwThMxEGHObvRL5i0bVYYjVMZoWlZjE8Sadi65pmMWD4piZOl9FVQV72G41adrDsPLgoJ5wSo267Ag6JUaigrM+sL+1tMZ0I8t6shUB2jxlfx2XVT0dwF73CQ6ZdQtbV0LSPEb1rjYwyhqczdcuYcE2kfA86izhv2EFGGLKbbW8OHJCYjh7b66E914+RUJcVs8YAL9mzrAP/AGQvVlvbjOZh4G48vsqWKskiOSQZ4zpqiYKdzf3tI/Q6ugcbtPLgs7oaLynrA7Q7eB3pwtew0Pun6cVW0tQye4sY5m7WHb5cU8yWPVy+ThtHiCpO+CLG/NJV7jVDRpa5o2OO0jxXUX8FQYZBG2zdu9yDZd3aO/ut4+JUMbzI+3sDXmraCINBkdt2NHALQAdRAALuN3HduCq6ioa3Qangu4xX2vrqUHhceYl7tg1TZJErKUvOeU2buHHkFZZw1vZFhuH3Q1K3rHXJ0BNgj6qC+xSJlN1t3XKWK0XWtBG0bEWcOO3YkaMDa9RWZtuHSt3X81a4XiLo3BrgjWRDcSfkpc0TNXuF/VDRNmtwqdsgFiryHDwdSVgKTFgf4bXEcbWurc4jVEaZYxxcdfQLy6ulJv2s6acox/yRrXQho0yjxOpVdUPBOUPc53Bov8ljcVxAxi8s7nk7I2i1/qhGdKpwzq6djYr7X3zvPNx0CzHQa62zbmpdKX7/AAayppHN7UrmxR8ZJGtWf6S9OI4IzFTMvK4dmW3Z4Z9dTrs4kcAqtuHyPvPMXSPvZoddxcfPd4bEPjmBPtnlI654AygaRtto0ePiu/puVZMwpxi/aZPDcaYwnroTLfMQ4PAN3XJLszTe5JO5HdIOkLXXZDDGL2HXi4uLDuMDGZfMXQE2GkcD6qMUngE0zdx5NB0Sx9zAIXguZ3Y3A6sO5pvtb8uWzc4f0wynqycrh7Egyn9WxYbo7RsB7bbtdofvfcVvoOioe0PvnA1a49+3B3HmjUxx95zT93t8B56UuH5Rd/acyFl6WF2yPT5JjsI6s5o80bx7TbFp/uadD5qOqMjxZ0EZeNksV4yf7m6grktOF7I1m2t2V1biDJO8w3PBVD6WncbZrHgQVeOpiR2mkcdLEfdDz0QAzE3A3iwNl6EcmUr8EjvcEH1COpKZrfYbzui5XREdjUf3G6HY+x0ab81sLLinqiBYAeRCmNUTuVA+Nx1DD5FQvmlZ7wCKRUXczM25Nq4czLHaNizz8YkG8prMTkfoXaKscWGSsztI9pvxQNFOWO4BGRTBo12lV0m1RpGkfStlAmGkrPaG/mjJ6brY9e9a9+BCruj9VaTq3bHtHkQtJK1sbCb8VhumBjG4g9vZuRl0skhqmQZncykt2NGh6Px3Djv0RGMTZWDi7QKv6N1oYA46gixUXSHEgXsd7IcBbwWd7CigrHZn8tFa0LexYDaqyqZZ1+OqbHXFrgL9lJqiwlmMe7RKPFv6lDVSBwvfRCfhRa9lFSLL9oZzYO1RAitqbnw3LPPlANmjVSR4hINL3HBVk4lxNHK7QaDggjhTye0QB5o2Cr0zWJd7oVVV10j3ZXXb4bFbGUmaXB2sZ2A+9tSTawV2XtdG5wJJ2MABvI7w4AcSs10dpmHsk7Tr4q/qbss1os0LK9zpE6T33K49GzIcz3XcfZvs5n6LQYX0YZGAXW8/oEHhtdkIJ3G5V9UVTZDfN2TsO4Llq5xdLjuag4tbglbUCMdho/uOpWOxitJvcalaavpJd3abxGqppsIlk0y25rpp4qPJiUXfBiKuY32IRtyVvHdD3HVz2N5lQu6MRN7045NY4rVp8GrroUeHutZeo9D68vjyOGjdjuCyFPSU8eoD3nxsArSLFn2yxtDRwCzq6fqQxotPUwlkaqapbmIcLge0NChcTgjyZh7XK6pDUu9s6+6NvmdybK9zxdxszcFyj/T4tOxlq5XaII3uLrA6Kn6T1wY3q2m8j9NPmrGeews3QcVj8SP7431JGi9EnZiERoisNXEO4gomCskZYOBe3cR3goaOhe43c4NZxO08gj31DY9Geu8oNh0eKuYL5S5vKxCnbj8TxYj1VW3EnnQ7PGyhmgY7UgA8QmwxJsQMZ7qrsOd27KaPDM+geVLJStpxcm7ioeNiqxOY5yAdimw2pLjldt4qulkzPJRFGw5i4eyPidGj1PwQaZpMJiLnmXcNB5LmN4se7fwUvXtihDRw1VTDFmd1j9ru63gOKTCAjKV1KZpLiWi7bkA8tElGxU+IPYMo3JS1JfodqbA2z7HfsUtVT+03aNo4oLYTbvZa/aZsVe9x37kTHIQcw272/wC712pizgvbt3t3+ii4DMNeC3Kd6kaNC3gqWlnLCDuV/G1soBBs4bfFIPYAFCSdCjW0jWNu46/FQ1dX1d2B1neKCE+bUnN43QPITNVXblYcvE7z5qjnErDe5I9R6KyLuDfmkxpO4/7zQaWwHh+PFrhfQ8dbfcLb4fj7nAB1iDxFx6rKPwiN+riGu4guB+RCNoqVzBlBDwNlnNJ9NvwRQSSZvqCmjl2vYw8z8iPqrNnR941jlaR4fZeex15abOY8HwCs6XHS3YZB4WRJanR+AitP/aPk2LcOlGn7s+Ac5p9CLJPw+XfG/wAixyyUvSd5259N9kRRdNXMNnOOXxGq5uOp8Gq0/ku5sNkPsyfoQrsEfvZKf8ETD00hd+aR/i37p1R0hZa/Xu/Tb6qjqavFInpaXz4BG4M7+RIeYI+iIbhE9tIwwcbgfFU9d0oFyBObcz9FVS4w12pe558cx+BXW9R9vP5MY6a6Px+DQ1ELYtXOa5w9lrmm3MqqrMRLvaAHBoJ+KrDUPd3WPPkbfBRyU8x3BvMgLW/UxS6E09VpvPP7D7qlq4I5D2pbyHZG0izf8Rr6lNxGnH5kpP8AS24HqhKd7Gfw2hvjvPMlFnSKCmxOb2blTtZbUp0FW23iuSlp2nU7GjakhplAQtRVW32+ihr61kfi/c2+zmqYZ5Dc7PgENmox6mnwerBO3QaldxeZ0rr203BVNHVNj7De047bbPMq1hqn20Ab/Vb5b1JmWt7IqfDDtecoO72jyCPzNADWABrTe/E8Sd/BDFpOw6na47fJTwsYywJud/2CQJMpcM7r9W3YPfO7yURY/vu0e/uj3W+8fojpsUaGizR4cTyH1QGcvJJ1O0pAnjLQAANAkhTE7j8bJKEEz30Is4ag/UKYPJ/u+fL7LjG7na8DvH3RH4c201UJ2ngza2vbeNvmFx8eU3+P3XIqssOo/wB+qmlxFpF7eYt8VBuVtfC09puhO0buYCFp5SO67UcNo8tqLmkaeI8QbH0UEzGFuoLjxs34hBojrX9Z/EbqN9iEAKEg3Y5zTzup+q4FzeRNv0m4U8NNINW2eOA7Lh5aj5Ie5pbHKeeZu0NfbeOy5WbK7N349eI7J+GhUEMoOhFjwIsUU1SMNjcgdo19vBwt8Roj6SjLdT8EKaYO3kHwXY6Z7e7J5G6aDIPfId/xAKfTuaTZxsOIbf4BDAv3hrvMKSCpyHWFrvA3+YKgVE+IMhDezmJ8WAD53VMaZhOz0LvqUa+tfc2jaPC5sPVNFRKfYj8woSXDej4e5usgDjbMC0ADmRYeZU2Nwwxu6tkr5cuhcXNcOQytHzKLixqsDQ0Sta0CwDWMFvgg3Nldcl4JJv3W6+N7LOMrNOUaKx7GbmAn/LT1cpYcw2XHiAAiHQyj2gPIfZDOiPtTel1qjFoKjzb3E+ZKntz8yAq9kTP5jipm07OBPMpCx9TTtI7Tmjzufgs9Uta09kOeeAFh6rRCBvgE18MQ2m/hYoaFSoyp61205G+6wXcfPcnmOW1mDq2na4m73cyrmprGt0ZHc+IsqmoLnntmw90aD/fNZOidlZ1LQbC8j+A1R8GFSvF3kMb7o2lF0lTGzstbc8B/0j2yvtcgNvsvt8gpInJg0NA2MbP+1w1CKMbnD6lMFDbUm5WjNkeclRy1Abt1dw+6kmBtYIF7Wt1cbngokSRFzzcnmeCL/HZRkZ5u+yq31JOmwcExr1WaosevSQYXVBRYSytG24PqCofxTmG7T87LiSmSRPFiQkOVws7hYEHzXDA3NcAtPC9wR4hdSUtye3AJJYk5Dzad3IqM80kkCGUOUHtWJ8QSpZQL3Dtf7SPkkkkz1OAOdtIPPX5o6lo/edYckklIy2ECgPsPB5hyc6lkG0A8j9wuJJMjHQnh/wCqjyHx+CSShQ15ttHyTmTDxSSVY4ljSUskjczGEgb7sHzKZ1723FtRpY5fokksqTtoXBUiCWrefd87/ZCEu/o/Rf5ldSWgpD2F3EDk1oU8cd9rj8EkkmWSZGDied1HNWtaOy0eiSSgKCuqHOPDkgmtHuud/c8AegukkubOy4CGSuGwho4Mbr6lEQVI2AXd7ziUkkomgtjzx/6UzGjjc8V1JaMMrsRkI0G1Ur7323KSSyzpE6BxUrBdJJBolEYSSSSB/9k=" id="106" name="Google Shape;106;p19"/>
          <p:cNvSpPr/>
          <p:nvPr/>
        </p:nvSpPr>
        <p:spPr>
          <a:xfrm>
            <a:off x="1700213" y="-1825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4330919" y="201645"/>
            <a:ext cx="507574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CL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¿QUÉ ES EL HORMIGÓN?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242688" y="2453864"/>
            <a:ext cx="6414857" cy="901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CL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hormigón es uno de los materiales más utilizados en la construcción, se encuentra en diversas estructuras que conforman una obra.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CL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composición está asociada 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19"/>
          <p:cNvGrpSpPr/>
          <p:nvPr/>
        </p:nvGrpSpPr>
        <p:grpSpPr>
          <a:xfrm>
            <a:off x="372632" y="3920757"/>
            <a:ext cx="2493558" cy="1089798"/>
            <a:chOff x="844217" y="1272102"/>
            <a:chExt cx="1858965" cy="1089798"/>
          </a:xfrm>
        </p:grpSpPr>
        <p:sp>
          <p:nvSpPr>
            <p:cNvPr id="111" name="Google Shape;111;p19"/>
            <p:cNvSpPr/>
            <p:nvPr/>
          </p:nvSpPr>
          <p:spPr>
            <a:xfrm>
              <a:off x="844217" y="1272102"/>
              <a:ext cx="1816331" cy="1089798"/>
            </a:xfrm>
            <a:prstGeom prst="rect">
              <a:avLst/>
            </a:prstGeom>
            <a:solidFill>
              <a:srgbClr val="00953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9"/>
            <p:cNvSpPr txBox="1"/>
            <p:nvPr/>
          </p:nvSpPr>
          <p:spPr>
            <a:xfrm>
              <a:off x="844217" y="1272102"/>
              <a:ext cx="1858965" cy="1089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s-CL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CEMENTO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s-CL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(como aglomerante)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9"/>
          <p:cNvGrpSpPr/>
          <p:nvPr/>
        </p:nvGrpSpPr>
        <p:grpSpPr>
          <a:xfrm>
            <a:off x="2870952" y="3920757"/>
            <a:ext cx="3225048" cy="1089798"/>
            <a:chOff x="2842182" y="1272102"/>
            <a:chExt cx="1816331" cy="1089798"/>
          </a:xfrm>
        </p:grpSpPr>
        <p:sp>
          <p:nvSpPr>
            <p:cNvPr id="114" name="Google Shape;114;p19"/>
            <p:cNvSpPr/>
            <p:nvPr/>
          </p:nvSpPr>
          <p:spPr>
            <a:xfrm>
              <a:off x="2842182" y="1272102"/>
              <a:ext cx="1816331" cy="1089798"/>
            </a:xfrm>
            <a:prstGeom prst="rect">
              <a:avLst/>
            </a:prstGeom>
            <a:solidFill>
              <a:srgbClr val="00953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9"/>
            <p:cNvSpPr txBox="1"/>
            <p:nvPr/>
          </p:nvSpPr>
          <p:spPr>
            <a:xfrm>
              <a:off x="2842182" y="1272102"/>
              <a:ext cx="1816331" cy="1089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s-CL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MATERIALES PÉTREOS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s-CL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(Arena, Gravilla o Grava)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9"/>
          <p:cNvGrpSpPr/>
          <p:nvPr/>
        </p:nvGrpSpPr>
        <p:grpSpPr>
          <a:xfrm>
            <a:off x="372632" y="5064257"/>
            <a:ext cx="5723361" cy="1089799"/>
            <a:chOff x="1843199" y="2543533"/>
            <a:chExt cx="1816331" cy="1089799"/>
          </a:xfrm>
        </p:grpSpPr>
        <p:sp>
          <p:nvSpPr>
            <p:cNvPr id="117" name="Google Shape;117;p19"/>
            <p:cNvSpPr/>
            <p:nvPr/>
          </p:nvSpPr>
          <p:spPr>
            <a:xfrm>
              <a:off x="1843199" y="2543533"/>
              <a:ext cx="1816331" cy="1089798"/>
            </a:xfrm>
            <a:prstGeom prst="rect">
              <a:avLst/>
            </a:prstGeom>
            <a:solidFill>
              <a:srgbClr val="00953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9"/>
            <p:cNvSpPr txBox="1"/>
            <p:nvPr/>
          </p:nvSpPr>
          <p:spPr>
            <a:xfrm>
              <a:off x="1843199" y="2543534"/>
              <a:ext cx="1816331" cy="1089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s-CL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AGUA</a:t>
              </a:r>
              <a:endParaRPr b="1" i="0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9"/>
          <p:cNvSpPr/>
          <p:nvPr/>
        </p:nvSpPr>
        <p:spPr>
          <a:xfrm>
            <a:off x="7237934" y="3037162"/>
            <a:ext cx="4337466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CL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estructuras más comunes que podemos encontrar son: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AutoNum type="arabicPeriod"/>
            </a:pPr>
            <a:r>
              <a:rPr b="1" i="0" lang="es-CL" sz="23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Emplantillado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AutoNum type="arabicPeriod"/>
            </a:pPr>
            <a:r>
              <a:rPr b="1" i="0" lang="es-CL" sz="23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Cimiento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AutoNum type="arabicPeriod"/>
            </a:pPr>
            <a:r>
              <a:rPr b="1" i="0" lang="es-CL" sz="23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Sobrecimiento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AutoNum type="arabicPeriod"/>
            </a:pPr>
            <a:r>
              <a:rPr b="1" i="0" lang="es-CL" sz="23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Muros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p19"/>
          <p:cNvCxnSpPr/>
          <p:nvPr/>
        </p:nvCxnSpPr>
        <p:spPr>
          <a:xfrm>
            <a:off x="6947739" y="1940767"/>
            <a:ext cx="0" cy="456267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¿QUÉ ES EL</a:t>
            </a:r>
            <a:br>
              <a:rPr b="0" i="0" lang="es-C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L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EMPLATILLADO?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0" y="2145145"/>
            <a:ext cx="4683967" cy="381505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266910" y="2272710"/>
            <a:ext cx="4150146" cy="357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una </a:t>
            </a:r>
            <a:r>
              <a:rPr b="1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capa de hormigón </a:t>
            </a: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 se coloca </a:t>
            </a:r>
            <a:r>
              <a:rPr b="1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previa</a:t>
            </a: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al hormigonado de cimiento. Tiene espesores que fluctúan entre los 5 a los 8 cm.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objetivo principal es </a:t>
            </a:r>
            <a:r>
              <a:rPr b="1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trazar la posición </a:t>
            </a: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las armaduras sobre una superficie limpia y plana.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6477" y="2151348"/>
            <a:ext cx="5282467" cy="381714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13987" y="6059303"/>
            <a:ext cx="1000224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s-CL" sz="20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“El emplantillado no se debe considerar como recubrimiento de armaduras, puesto que este lo proporciona el hormigón estructural de fundación.”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¿QUÉ ES EL</a:t>
            </a:r>
            <a:br>
              <a:rPr b="0" i="0" lang="es-C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L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CIMIENTO?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0" y="2047868"/>
            <a:ext cx="7256834" cy="3939540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178421" y="2349429"/>
            <a:ext cx="6964437" cy="320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Elemento estructural encargado de </a:t>
            </a:r>
            <a:r>
              <a:rPr b="1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transmitir las cargas</a:t>
            </a: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la estructura al suelo de fundación.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algunos casos se puede considerar el </a:t>
            </a:r>
            <a:r>
              <a:rPr b="1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uso de bolones desplazadores</a:t>
            </a: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que son piedras de canto redondo de 10 cm de diámetro, en una proporción de 20% a 30% del volumen de la mezcla. Su finalidad es disminuir la cantidad de hormigón de fundación reduciendo los costos de la obra.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ar.habcdn.com/photos/project/big/detalle-cimientos-85751.jpg" id="143" name="Google Shape;1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8698" y="3891063"/>
            <a:ext cx="4465829" cy="276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8191" y="1054540"/>
            <a:ext cx="4486842" cy="278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SOBRECIMIENTO</a:t>
            </a:r>
            <a:br>
              <a:rPr b="0" i="0" lang="es-C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0" y="2472612"/>
            <a:ext cx="5388774" cy="3856784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221604" y="2549314"/>
            <a:ext cx="5167170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Elemento estructural que actúa como nexo entre el muro y el cimiento.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Está </a:t>
            </a:r>
            <a:r>
              <a:rPr b="1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encargado</a:t>
            </a: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entregar una </a:t>
            </a:r>
            <a:r>
              <a:rPr b="1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superficie horizontal y nivelada</a:t>
            </a: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 respecto al terreno.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hormigonará aparte del cimiento, porque los hormigones deben ser de distinta calidad.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acerosarequipa.com/uploads/pics/encofrado-de-sobrecimientos.jpg" id="155" name="Google Shape;1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4463" y="2766332"/>
            <a:ext cx="6300212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MURO</a:t>
            </a:r>
            <a:br>
              <a:rPr b="0" i="0" lang="es-C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0" y="2472612"/>
            <a:ext cx="5388774" cy="3856784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221604" y="2679944"/>
            <a:ext cx="5167170" cy="33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el elemento estructural que actúa como </a:t>
            </a:r>
            <a:r>
              <a:rPr b="1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nexo </a:t>
            </a: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 las </a:t>
            </a:r>
            <a:r>
              <a:rPr b="1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fundaciones</a:t>
            </a: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b="1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estructura de techumbre</a:t>
            </a: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Está encargado de soportar las cargas propias del muro y estructura de techumbre, y sobrecarga de la misma.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hormigona dependiendo del tipo de hormigón requerido en el proyecto.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4789" y="2794444"/>
            <a:ext cx="5933133" cy="296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97560f178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97560f178f_0_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97560f178f_0_0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NORMA CHILENA</a:t>
            </a:r>
            <a:br>
              <a:rPr b="0" i="0" lang="es-C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L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NCH 353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97560f178f_0_0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97560f178f_0_0"/>
          <p:cNvSpPr/>
          <p:nvPr/>
        </p:nvSpPr>
        <p:spPr>
          <a:xfrm>
            <a:off x="0" y="2472612"/>
            <a:ext cx="7921690" cy="3856784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97560f178f_0_0"/>
          <p:cNvSpPr txBox="1"/>
          <p:nvPr/>
        </p:nvSpPr>
        <p:spPr>
          <a:xfrm>
            <a:off x="296663" y="3682102"/>
            <a:ext cx="73151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CL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elementos esenciales pudiste revisar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CL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esta normativa?</a:t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12182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296663" y="391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rgbClr val="A7A8AA"/>
                </a:solidFill>
                <a:latin typeface="Calibri"/>
                <a:ea typeface="Calibri"/>
                <a:cs typeface="Calibri"/>
                <a:sym typeface="Calibri"/>
              </a:rPr>
              <a:t>CUBICACIÓN DE HORMIGÓN</a:t>
            </a:r>
            <a:br>
              <a:rPr b="0" i="0" lang="es-C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L" sz="4400" u="none" cap="none" strike="noStrike">
                <a:solidFill>
                  <a:srgbClr val="00953A"/>
                </a:solidFill>
                <a:latin typeface="Calibri"/>
                <a:ea typeface="Calibri"/>
                <a:cs typeface="Calibri"/>
                <a:sym typeface="Calibri"/>
              </a:rPr>
              <a:t>SEGÚN NCH 353</a:t>
            </a:r>
            <a:endParaRPr b="0" i="0" sz="4400" u="none" cap="none" strike="noStrike">
              <a:solidFill>
                <a:srgbClr val="00953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403193" y="304416"/>
            <a:ext cx="1336831" cy="45719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ubicación: Características, Tipos y Aplicaciones - Lifeder" id="185" name="Google Shape;18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1306" y="275204"/>
            <a:ext cx="4484030" cy="616110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1"/>
          <p:cNvSpPr/>
          <p:nvPr/>
        </p:nvSpPr>
        <p:spPr>
          <a:xfrm>
            <a:off x="0" y="2472611"/>
            <a:ext cx="7286277" cy="3963695"/>
          </a:xfrm>
          <a:prstGeom prst="rect">
            <a:avLst/>
          </a:prstGeom>
          <a:solidFill>
            <a:srgbClr val="0095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203848" y="2780524"/>
            <a:ext cx="6962061" cy="326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L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Las obras de hormigón armado </a:t>
            </a:r>
            <a:r>
              <a:rPr b="1" i="0" lang="es-CL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miden por su volumen</a:t>
            </a:r>
            <a:r>
              <a:rPr b="0" i="0" lang="es-CL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sin descontar el espacio ocupado por las armaduras de acero, tuberías o diámetros menores a 0.25 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L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el caso de radieres y losas vidriadas, las nervaduras que forman cielos rasos y las sobrelosas, </a:t>
            </a:r>
            <a:r>
              <a:rPr b="1" i="0" lang="es-CL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cubican por superficies.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2020-08-06T15:36:33Z</dcterms:created>
  <dc:creator>Jorge Rojas</dc:creator>
</cp:coreProperties>
</file>