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8" r:id="rId3"/>
    <p:sldId id="259" r:id="rId4"/>
    <p:sldId id="260" r:id="rId5"/>
    <p:sldId id="261" r:id="rId6"/>
    <p:sldId id="262" r:id="rId7"/>
    <p:sldId id="27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9" r:id="rId26"/>
    <p:sldId id="290" r:id="rId27"/>
    <p:sldId id="291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24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8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50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8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6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1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0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3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9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A847-8472-40AE-832E-00AE4094C001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7BA11-472F-4451-90E2-3F5B5A7EB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5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907578"/>
            <a:ext cx="12192000" cy="1121605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Taller:</a:t>
            </a:r>
            <a:b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Caracterizar establecimiento de especies forrajeras en predio.</a:t>
            </a:r>
            <a:endParaRPr lang="es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t="18635" r="16340" b="18192"/>
          <a:stretch/>
        </p:blipFill>
        <p:spPr>
          <a:xfrm>
            <a:off x="131975" y="105028"/>
            <a:ext cx="762924" cy="547200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EE6-8FBC-4C84-BE6F-2DD26A1A1318}" type="slidenum">
              <a:rPr lang="es-CL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5CD0EC-3DEB-4262-9792-E08489F38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796885"/>
              </p:ext>
            </p:extLst>
          </p:nvPr>
        </p:nvGraphicFramePr>
        <p:xfrm>
          <a:off x="513438" y="2689078"/>
          <a:ext cx="11223639" cy="28623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59002">
                  <a:extLst>
                    <a:ext uri="{9D8B030D-6E8A-4147-A177-3AD203B41FA5}">
                      <a16:colId xmlns:a16="http://schemas.microsoft.com/office/drawing/2014/main" val="3314751051"/>
                    </a:ext>
                  </a:extLst>
                </a:gridCol>
                <a:gridCol w="3550218">
                  <a:extLst>
                    <a:ext uri="{9D8B030D-6E8A-4147-A177-3AD203B41FA5}">
                      <a16:colId xmlns:a16="http://schemas.microsoft.com/office/drawing/2014/main" val="3067804565"/>
                    </a:ext>
                  </a:extLst>
                </a:gridCol>
                <a:gridCol w="2346014">
                  <a:extLst>
                    <a:ext uri="{9D8B030D-6E8A-4147-A177-3AD203B41FA5}">
                      <a16:colId xmlns:a16="http://schemas.microsoft.com/office/drawing/2014/main" val="2824945093"/>
                    </a:ext>
                  </a:extLst>
                </a:gridCol>
                <a:gridCol w="520990">
                  <a:extLst>
                    <a:ext uri="{9D8B030D-6E8A-4147-A177-3AD203B41FA5}">
                      <a16:colId xmlns:a16="http://schemas.microsoft.com/office/drawing/2014/main" val="2514866056"/>
                    </a:ext>
                  </a:extLst>
                </a:gridCol>
                <a:gridCol w="1100214">
                  <a:extLst>
                    <a:ext uri="{9D8B030D-6E8A-4147-A177-3AD203B41FA5}">
                      <a16:colId xmlns:a16="http://schemas.microsoft.com/office/drawing/2014/main" val="2129248334"/>
                    </a:ext>
                  </a:extLst>
                </a:gridCol>
                <a:gridCol w="592743">
                  <a:extLst>
                    <a:ext uri="{9D8B030D-6E8A-4147-A177-3AD203B41FA5}">
                      <a16:colId xmlns:a16="http://schemas.microsoft.com/office/drawing/2014/main" val="4100552439"/>
                    </a:ext>
                  </a:extLst>
                </a:gridCol>
                <a:gridCol w="1054458">
                  <a:extLst>
                    <a:ext uri="{9D8B030D-6E8A-4147-A177-3AD203B41FA5}">
                      <a16:colId xmlns:a16="http://schemas.microsoft.com/office/drawing/2014/main" val="1257971963"/>
                    </a:ext>
                  </a:extLst>
                </a:gridCol>
              </a:tblGrid>
              <a:tr h="5724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</a:t>
                      </a:r>
                      <a:endParaRPr lang="es-ES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4°</a:t>
                      </a:r>
                      <a:r>
                        <a:rPr lang="es-CL" sz="1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 con nota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723429"/>
                  </a:ext>
                </a:extLst>
              </a:tr>
              <a:tr h="5724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Módulo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Cultivo de Praderas y Forrajes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Horas requeridas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horas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021651"/>
                  </a:ext>
                </a:extLst>
              </a:tr>
              <a:tr h="57246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Objetivos de Aprendizaje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Aprendizajes Esperados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805063"/>
                  </a:ext>
                </a:extLst>
              </a:tr>
              <a:tr h="1144936">
                <a:tc gridSpan="2">
                  <a:txBody>
                    <a:bodyPr/>
                    <a:lstStyle/>
                    <a:p>
                      <a:pPr algn="ctr"/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 6</a:t>
                      </a:r>
                      <a:endParaRPr lang="es-CL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C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Aplicar técnicas de cultivo y conservación de forrajes para su uso en la alimentación animal.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Reconoce y planifica el establecimiento de</a:t>
                      </a:r>
                      <a:r>
                        <a:rPr lang="es-CL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especies forrajeras existentes en la zona</a:t>
                      </a:r>
                      <a:r>
                        <a:rPr lang="es-CL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 su distribución en las zonas agroecológicas,</a:t>
                      </a:r>
                      <a:r>
                        <a:rPr lang="es-CL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según el uso en alimentación</a:t>
                      </a:r>
                      <a:r>
                        <a:rPr lang="es-CL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animal</a:t>
                      </a: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997076"/>
                  </a:ext>
                </a:extLst>
              </a:tr>
            </a:tbl>
          </a:graphicData>
        </a:graphic>
      </p:graphicFrame>
      <p:pic>
        <p:nvPicPr>
          <p:cNvPr id="9" name="image1.jpg" descr="pie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256030" y="6135113"/>
            <a:ext cx="901700" cy="76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4697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706" t="27987" r="29486" b="23084"/>
          <a:stretch/>
        </p:blipFill>
        <p:spPr>
          <a:xfrm>
            <a:off x="2415654" y="1829664"/>
            <a:ext cx="3562065" cy="47091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9616" t="16558" r="31608" b="72434"/>
          <a:stretch/>
        </p:blipFill>
        <p:spPr>
          <a:xfrm>
            <a:off x="518614" y="625296"/>
            <a:ext cx="2864595" cy="9441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50140" t="31856" r="29510" b="19450"/>
          <a:stretch/>
        </p:blipFill>
        <p:spPr>
          <a:xfrm>
            <a:off x="6441742" y="1829664"/>
            <a:ext cx="3507475" cy="471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420" t="60215" r="51014" b="29524"/>
          <a:stretch/>
        </p:blipFill>
        <p:spPr>
          <a:xfrm>
            <a:off x="838200" y="652591"/>
            <a:ext cx="2906830" cy="9032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3182" t="19916" r="51434" b="18331"/>
          <a:stretch/>
        </p:blipFill>
        <p:spPr>
          <a:xfrm>
            <a:off x="2793240" y="1659554"/>
            <a:ext cx="3607560" cy="49343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8322" t="20476" r="51539" b="31017"/>
          <a:stretch/>
        </p:blipFill>
        <p:spPr>
          <a:xfrm>
            <a:off x="6591869" y="1659553"/>
            <a:ext cx="3630304" cy="49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Zona secano </a:t>
            </a:r>
            <a:r>
              <a:rPr lang="es-CL" dirty="0" err="1"/>
              <a:t>Mediterraneo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616" t="38386" r="31713" b="53032"/>
          <a:stretch/>
        </p:blipFill>
        <p:spPr>
          <a:xfrm>
            <a:off x="838200" y="1444258"/>
            <a:ext cx="2808280" cy="7257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0140" t="42864" r="29825" b="8628"/>
          <a:stretch/>
        </p:blipFill>
        <p:spPr>
          <a:xfrm>
            <a:off x="2242340" y="2169994"/>
            <a:ext cx="3384645" cy="46073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0525" t="17678" r="50804" b="73927"/>
          <a:stretch/>
        </p:blipFill>
        <p:spPr>
          <a:xfrm>
            <a:off x="6095999" y="1451081"/>
            <a:ext cx="2843693" cy="7189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50140" t="22714" r="29616" b="28219"/>
          <a:stretch/>
        </p:blipFill>
        <p:spPr>
          <a:xfrm>
            <a:off x="7397088" y="2169993"/>
            <a:ext cx="3384645" cy="46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314" t="50140" r="50910" b="39599"/>
          <a:stretch/>
        </p:blipFill>
        <p:spPr>
          <a:xfrm>
            <a:off x="1746912" y="632216"/>
            <a:ext cx="2961575" cy="9099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217" t="29058" r="51329" b="22061"/>
          <a:stretch/>
        </p:blipFill>
        <p:spPr>
          <a:xfrm>
            <a:off x="2251881" y="1690688"/>
            <a:ext cx="3671247" cy="49326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8008" t="33909" r="51433" b="17584"/>
          <a:stretch/>
        </p:blipFill>
        <p:spPr>
          <a:xfrm>
            <a:off x="6209730" y="1690688"/>
            <a:ext cx="3725839" cy="49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5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CL" dirty="0"/>
              <a:t>Praderas presentes en la zona central y en las regiones del sur de Chile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734" t="43797" r="51120" b="48367"/>
          <a:stretch/>
        </p:blipFill>
        <p:spPr>
          <a:xfrm>
            <a:off x="838200" y="1909163"/>
            <a:ext cx="2887429" cy="7009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217" t="12827" r="51329" b="38293"/>
          <a:stretch/>
        </p:blipFill>
        <p:spPr>
          <a:xfrm>
            <a:off x="3794078" y="2259660"/>
            <a:ext cx="3275462" cy="44008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8217" t="16744" r="51434" b="34188"/>
          <a:stretch/>
        </p:blipFill>
        <p:spPr>
          <a:xfrm>
            <a:off x="7295430" y="2251881"/>
            <a:ext cx="3252013" cy="440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9720" t="29991" r="31609" b="61054"/>
          <a:stretch/>
        </p:blipFill>
        <p:spPr>
          <a:xfrm>
            <a:off x="838200" y="531925"/>
            <a:ext cx="3678530" cy="9919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0035" t="35587" r="29511" b="15159"/>
          <a:stretch/>
        </p:blipFill>
        <p:spPr>
          <a:xfrm>
            <a:off x="2452048" y="1690687"/>
            <a:ext cx="3643952" cy="49333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50140" t="34655" r="29930" b="16651"/>
          <a:stretch/>
        </p:blipFill>
        <p:spPr>
          <a:xfrm>
            <a:off x="6413310" y="1704335"/>
            <a:ext cx="3590499" cy="493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7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210" t="32976" r="50909" b="56203"/>
          <a:stretch/>
        </p:blipFill>
        <p:spPr>
          <a:xfrm>
            <a:off x="838200" y="464023"/>
            <a:ext cx="3261344" cy="10508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217" t="34095" r="51434" b="17584"/>
          <a:stretch/>
        </p:blipFill>
        <p:spPr>
          <a:xfrm>
            <a:off x="2495932" y="1613797"/>
            <a:ext cx="3672856" cy="49034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8008" t="38013" r="51643" b="14039"/>
          <a:stretch/>
        </p:blipFill>
        <p:spPr>
          <a:xfrm>
            <a:off x="6400799" y="1613796"/>
            <a:ext cx="3701438" cy="490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930" t="49953" r="31714" b="39786"/>
          <a:stretch/>
        </p:blipFill>
        <p:spPr>
          <a:xfrm>
            <a:off x="838200" y="504967"/>
            <a:ext cx="3213427" cy="10099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9825" t="24767" r="29511" b="26539"/>
          <a:stretch/>
        </p:blipFill>
        <p:spPr>
          <a:xfrm>
            <a:off x="2470244" y="1654743"/>
            <a:ext cx="3725839" cy="49362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50350" t="33722" r="29825" b="17397"/>
          <a:stretch/>
        </p:blipFill>
        <p:spPr>
          <a:xfrm>
            <a:off x="6359857" y="1654742"/>
            <a:ext cx="3548418" cy="491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315" t="49953" r="50805" b="39413"/>
          <a:stretch/>
        </p:blipFill>
        <p:spPr>
          <a:xfrm>
            <a:off x="838200" y="614149"/>
            <a:ext cx="3059974" cy="9689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112" t="29617" r="51119" b="21502"/>
          <a:stretch/>
        </p:blipFill>
        <p:spPr>
          <a:xfrm>
            <a:off x="2368187" y="1690687"/>
            <a:ext cx="3691419" cy="48846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8112" t="34095" r="51329" b="17584"/>
          <a:stretch/>
        </p:blipFill>
        <p:spPr>
          <a:xfrm>
            <a:off x="6387152" y="1690687"/>
            <a:ext cx="3696457" cy="48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4"/>
          <p:cNvPicPr>
            <a:picLocks noChangeAspect="1"/>
          </p:cNvPicPr>
          <p:nvPr/>
        </p:nvPicPr>
        <p:blipFill rotWithShape="1">
          <a:blip r:embed="rId2"/>
          <a:srcRect l="49706" t="25792" r="30015" b="24339"/>
          <a:stretch/>
        </p:blipFill>
        <p:spPr>
          <a:xfrm>
            <a:off x="2579427" y="1924333"/>
            <a:ext cx="3466531" cy="47928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9616" t="15439" r="31608" b="74113"/>
          <a:stretch/>
        </p:blipFill>
        <p:spPr>
          <a:xfrm>
            <a:off x="736979" y="926413"/>
            <a:ext cx="2874266" cy="8992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9720" t="34842" r="29406" b="15531"/>
          <a:stretch/>
        </p:blipFill>
        <p:spPr>
          <a:xfrm>
            <a:off x="6277969" y="1924332"/>
            <a:ext cx="3562067" cy="47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3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87890" cy="132556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Manejo sostenible de praderas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807" t="14688" r="30947" b="11179"/>
          <a:stretch/>
        </p:blipFill>
        <p:spPr>
          <a:xfrm>
            <a:off x="4026090" y="191070"/>
            <a:ext cx="6155140" cy="653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420" t="49953" r="51119" b="39599"/>
          <a:stretch/>
        </p:blipFill>
        <p:spPr>
          <a:xfrm>
            <a:off x="838200" y="504967"/>
            <a:ext cx="3131188" cy="9962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217" t="18983" r="51329" b="31763"/>
          <a:stretch/>
        </p:blipFill>
        <p:spPr>
          <a:xfrm>
            <a:off x="2333768" y="1636191"/>
            <a:ext cx="3630304" cy="49148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8008" t="23461" r="51119" b="28032"/>
          <a:stretch/>
        </p:blipFill>
        <p:spPr>
          <a:xfrm>
            <a:off x="6359857" y="1636191"/>
            <a:ext cx="3753134" cy="490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825" t="49767" r="31714" b="39599"/>
          <a:stretch/>
        </p:blipFill>
        <p:spPr>
          <a:xfrm>
            <a:off x="838200" y="591272"/>
            <a:ext cx="2767627" cy="8963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9930" t="19356" r="29406" b="31950"/>
          <a:stretch/>
        </p:blipFill>
        <p:spPr>
          <a:xfrm>
            <a:off x="2402005" y="1622543"/>
            <a:ext cx="3780431" cy="50085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0140" t="28311" r="29406" b="22995"/>
          <a:stretch/>
        </p:blipFill>
        <p:spPr>
          <a:xfrm>
            <a:off x="6415584" y="1622543"/>
            <a:ext cx="3738350" cy="50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0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420" t="60215" r="51014" b="29524"/>
          <a:stretch/>
        </p:blipFill>
        <p:spPr>
          <a:xfrm>
            <a:off x="838200" y="652591"/>
            <a:ext cx="2906830" cy="9032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3182" t="19916" r="51434" b="18331"/>
          <a:stretch/>
        </p:blipFill>
        <p:spPr>
          <a:xfrm>
            <a:off x="2793240" y="1659554"/>
            <a:ext cx="3607560" cy="49343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8322" t="20476" r="51539" b="31017"/>
          <a:stretch/>
        </p:blipFill>
        <p:spPr>
          <a:xfrm>
            <a:off x="6591869" y="1659553"/>
            <a:ext cx="3630304" cy="49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825" t="51073" r="31714" b="38293"/>
          <a:stretch/>
        </p:blipFill>
        <p:spPr>
          <a:xfrm>
            <a:off x="838200" y="464024"/>
            <a:ext cx="2907689" cy="9416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0035" t="31110" r="29721" b="20569"/>
          <a:stretch/>
        </p:blipFill>
        <p:spPr>
          <a:xfrm>
            <a:off x="2470244" y="1690688"/>
            <a:ext cx="3575714" cy="47984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9930" t="35028" r="29616" b="16465"/>
          <a:stretch/>
        </p:blipFill>
        <p:spPr>
          <a:xfrm>
            <a:off x="6347345" y="1690688"/>
            <a:ext cx="3598872" cy="479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3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Forrajeras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245" t="25326" r="21540" b="22434"/>
          <a:stretch/>
        </p:blipFill>
        <p:spPr>
          <a:xfrm>
            <a:off x="2197289" y="2355590"/>
            <a:ext cx="7929350" cy="4000392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8951" t="29991" r="39791" b="58442"/>
          <a:stretch/>
        </p:blipFill>
        <p:spPr>
          <a:xfrm>
            <a:off x="3753134" y="1335076"/>
            <a:ext cx="4067033" cy="84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3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539" t="39505" r="26784" b="21502"/>
          <a:stretch/>
        </p:blipFill>
        <p:spPr>
          <a:xfrm>
            <a:off x="2019869" y="2057107"/>
            <a:ext cx="8065826" cy="37882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951" t="70476" r="42623" b="19076"/>
          <a:stretch/>
        </p:blipFill>
        <p:spPr>
          <a:xfrm>
            <a:off x="3589360" y="808442"/>
            <a:ext cx="4269445" cy="8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665" t="21782" r="22378" b="26912"/>
          <a:stretch/>
        </p:blipFill>
        <p:spPr>
          <a:xfrm>
            <a:off x="1815150" y="1939665"/>
            <a:ext cx="8141562" cy="41232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9057" t="56670" r="28252" b="31204"/>
          <a:stretch/>
        </p:blipFill>
        <p:spPr>
          <a:xfrm>
            <a:off x="2838734" y="760140"/>
            <a:ext cx="5826652" cy="9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51" t="32043" r="26049" b="12360"/>
          <a:stretch/>
        </p:blipFill>
        <p:spPr>
          <a:xfrm>
            <a:off x="2429301" y="1690688"/>
            <a:ext cx="7178723" cy="45516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532" t="43983" r="40210" b="44263"/>
          <a:stretch/>
        </p:blipFill>
        <p:spPr>
          <a:xfrm>
            <a:off x="3507473" y="557154"/>
            <a:ext cx="4530301" cy="9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2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1026" name="Picture 2" descr="Imágenes, fotos de stock y vectores sobre Persona+con+pregunt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b="7763"/>
          <a:stretch/>
        </p:blipFill>
        <p:spPr bwMode="auto">
          <a:xfrm>
            <a:off x="8639031" y="365125"/>
            <a:ext cx="2427359" cy="245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217" t="16744" r="51434" b="34188"/>
          <a:stretch/>
        </p:blipFill>
        <p:spPr>
          <a:xfrm>
            <a:off x="3879376" y="1595106"/>
            <a:ext cx="3545006" cy="48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1026" name="Picture 2" descr="Imágenes, fotos de stock y vectores sobre Persona+con+pregunt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b="7763"/>
          <a:stretch/>
        </p:blipFill>
        <p:spPr bwMode="auto">
          <a:xfrm>
            <a:off x="8639031" y="365125"/>
            <a:ext cx="2427359" cy="245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9930" t="35028" r="29616" b="16465"/>
          <a:stretch/>
        </p:blipFill>
        <p:spPr>
          <a:xfrm>
            <a:off x="3999930" y="1690688"/>
            <a:ext cx="3598872" cy="479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Tipos de praderas dependiendo de la intensidad de manejo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388" t="42346" r="32238" b="18703"/>
          <a:stretch/>
        </p:blipFill>
        <p:spPr>
          <a:xfrm>
            <a:off x="2197919" y="1690688"/>
            <a:ext cx="8174379" cy="492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1026" name="Picture 2" descr="Imágenes, fotos de stock y vectores sobre Persona+con+pregunt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b="7763"/>
          <a:stretch/>
        </p:blipFill>
        <p:spPr bwMode="auto">
          <a:xfrm>
            <a:off x="8639031" y="365125"/>
            <a:ext cx="2427359" cy="245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0140" t="28311" r="29406" b="22995"/>
          <a:stretch/>
        </p:blipFill>
        <p:spPr>
          <a:xfrm>
            <a:off x="3713327" y="1445122"/>
            <a:ext cx="3738350" cy="50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1026" name="Picture 2" descr="Imágenes, fotos de stock y vectores sobre Persona+con+pregunt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b="7763"/>
          <a:stretch/>
        </p:blipFill>
        <p:spPr bwMode="auto">
          <a:xfrm>
            <a:off x="8639031" y="365125"/>
            <a:ext cx="2427359" cy="245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8008" t="38013" r="51643" b="14039"/>
          <a:stretch/>
        </p:blipFill>
        <p:spPr>
          <a:xfrm>
            <a:off x="3821372" y="1690688"/>
            <a:ext cx="3701438" cy="490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1026" name="Picture 2" descr="Imágenes, fotos de stock y vectores sobre Persona+con+pregunt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b="7763"/>
          <a:stretch/>
        </p:blipFill>
        <p:spPr bwMode="auto">
          <a:xfrm>
            <a:off x="8639031" y="365125"/>
            <a:ext cx="2427359" cy="245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0140" t="34655" r="29930" b="16651"/>
          <a:stretch/>
        </p:blipFill>
        <p:spPr>
          <a:xfrm>
            <a:off x="3833883" y="1690688"/>
            <a:ext cx="3590499" cy="493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1026" name="Picture 2" descr="Imágenes, fotos de stock y vectores sobre Persona+con+pregunt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b="7763"/>
          <a:stretch/>
        </p:blipFill>
        <p:spPr bwMode="auto">
          <a:xfrm>
            <a:off x="8639031" y="365125"/>
            <a:ext cx="2427359" cy="245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0245" t="30301" r="29616" b="21314"/>
          <a:stretch/>
        </p:blipFill>
        <p:spPr>
          <a:xfrm>
            <a:off x="3817115" y="1690688"/>
            <a:ext cx="3575131" cy="48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1026" name="Picture 2" descr="Imágenes, fotos de stock y vectores sobre Persona+con+pregunt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b="7763"/>
          <a:stretch/>
        </p:blipFill>
        <p:spPr bwMode="auto">
          <a:xfrm>
            <a:off x="8639031" y="365125"/>
            <a:ext cx="2427359" cy="245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112" t="34095" r="51329" b="17584"/>
          <a:stretch/>
        </p:blipFill>
        <p:spPr>
          <a:xfrm>
            <a:off x="3961168" y="1690688"/>
            <a:ext cx="3696457" cy="48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Actividad: Fabricar prensa para herbario</a:t>
            </a:r>
            <a:endParaRPr lang="en-US" dirty="0"/>
          </a:p>
        </p:txBody>
      </p:sp>
      <p:pic>
        <p:nvPicPr>
          <p:cNvPr id="3" name="herbar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5671" y="1690688"/>
            <a:ext cx="7680657" cy="432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Contenido de nutrientes en el forraje seco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420" t="24953" r="31818" b="27659"/>
          <a:stretch/>
        </p:blipFill>
        <p:spPr>
          <a:xfrm>
            <a:off x="1978926" y="1473958"/>
            <a:ext cx="7451678" cy="52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Contenido medio de minerales importantes en las plantas de praderas más frecuentes antes del primer corte.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210" t="37640" r="31609" b="21501"/>
          <a:stretch/>
        </p:blipFill>
        <p:spPr>
          <a:xfrm>
            <a:off x="2342865" y="1825625"/>
            <a:ext cx="7506269" cy="451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4056"/>
            <a:ext cx="10515600" cy="1325563"/>
          </a:xfrm>
        </p:spPr>
        <p:txBody>
          <a:bodyPr/>
          <a:lstStyle/>
          <a:p>
            <a:r>
              <a:rPr lang="es-ES" dirty="0" smtClean="0"/>
              <a:t>Gramíneas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799" t="54316" r="50449" b="10867"/>
          <a:stretch/>
        </p:blipFill>
        <p:spPr>
          <a:xfrm>
            <a:off x="1353227" y="1788653"/>
            <a:ext cx="4419775" cy="46139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9366" t="54398" r="32553" b="10867"/>
          <a:stretch/>
        </p:blipFill>
        <p:spPr>
          <a:xfrm>
            <a:off x="6728347" y="1786325"/>
            <a:ext cx="4274024" cy="46162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06470" y="1139994"/>
            <a:ext cx="2715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Gramíneas</a:t>
            </a:r>
            <a:r>
              <a:rPr lang="en-US" dirty="0"/>
              <a:t> </a:t>
            </a:r>
            <a:r>
              <a:rPr lang="en-US" dirty="0" err="1"/>
              <a:t>rizomatosas</a:t>
            </a:r>
            <a:r>
              <a:rPr lang="en-US" dirty="0"/>
              <a:t>, </a:t>
            </a:r>
            <a:r>
              <a:rPr lang="en-US" dirty="0" err="1"/>
              <a:t>creadoras</a:t>
            </a:r>
            <a:r>
              <a:rPr lang="en-US" dirty="0"/>
              <a:t> de </a:t>
            </a:r>
            <a:r>
              <a:rPr lang="en-US" dirty="0" err="1"/>
              <a:t>macollos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7533564" y="1139994"/>
            <a:ext cx="2852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Gramíneas</a:t>
            </a:r>
            <a:r>
              <a:rPr lang="en-US" dirty="0"/>
              <a:t> </a:t>
            </a:r>
            <a:r>
              <a:rPr lang="en-US" dirty="0" err="1"/>
              <a:t>estoloníferas</a:t>
            </a:r>
            <a:r>
              <a:rPr lang="en-US" dirty="0"/>
              <a:t>, </a:t>
            </a:r>
            <a:r>
              <a:rPr lang="en-US" dirty="0" err="1"/>
              <a:t>creadoras</a:t>
            </a:r>
            <a:r>
              <a:rPr lang="en-US" dirty="0"/>
              <a:t> de </a:t>
            </a:r>
            <a:r>
              <a:rPr lang="en-US" dirty="0" err="1"/>
              <a:t>césped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Gramíneas </a:t>
            </a:r>
            <a:r>
              <a:rPr lang="es-CL" dirty="0" err="1"/>
              <a:t>estoloníferas</a:t>
            </a:r>
            <a:r>
              <a:rPr lang="es-CL" dirty="0"/>
              <a:t> mas útiles en las mezclas con trébol blanco para praderas de larga duración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510" t="35961" r="31609" b="55271"/>
          <a:stretch/>
        </p:blipFill>
        <p:spPr>
          <a:xfrm>
            <a:off x="838200" y="1825625"/>
            <a:ext cx="2805752" cy="7326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0035" t="36147" r="29616" b="14785"/>
          <a:stretch/>
        </p:blipFill>
        <p:spPr>
          <a:xfrm>
            <a:off x="3780430" y="1825625"/>
            <a:ext cx="3562066" cy="48289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50245" t="30301" r="29616" b="21314"/>
          <a:stretch/>
        </p:blipFill>
        <p:spPr>
          <a:xfrm>
            <a:off x="7478973" y="1825625"/>
            <a:ext cx="3575131" cy="48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3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734" t="43797" r="51120" b="48367"/>
          <a:stretch/>
        </p:blipFill>
        <p:spPr>
          <a:xfrm>
            <a:off x="966358" y="741302"/>
            <a:ext cx="3298925" cy="8008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217" t="12827" r="51329" b="38293"/>
          <a:stretch/>
        </p:blipFill>
        <p:spPr>
          <a:xfrm>
            <a:off x="2615821" y="1850134"/>
            <a:ext cx="3580262" cy="48104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8217" t="16744" r="51434" b="34188"/>
          <a:stretch/>
        </p:blipFill>
        <p:spPr>
          <a:xfrm>
            <a:off x="6718110" y="1854679"/>
            <a:ext cx="3545006" cy="48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6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706" t="25792" r="30015" b="24339"/>
          <a:stretch/>
        </p:blipFill>
        <p:spPr>
          <a:xfrm>
            <a:off x="2579427" y="1924333"/>
            <a:ext cx="3466531" cy="47928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9616" t="15439" r="31608" b="74113"/>
          <a:stretch/>
        </p:blipFill>
        <p:spPr>
          <a:xfrm>
            <a:off x="736979" y="926413"/>
            <a:ext cx="2874266" cy="8992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9720" t="34842" r="29406" b="15531"/>
          <a:stretch/>
        </p:blipFill>
        <p:spPr>
          <a:xfrm>
            <a:off x="6277969" y="1924332"/>
            <a:ext cx="3562067" cy="47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139</Words>
  <Application>Microsoft Office PowerPoint</Application>
  <PresentationFormat>Panorámica</PresentationFormat>
  <Paragraphs>37</Paragraphs>
  <Slides>35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Tema de Office</vt:lpstr>
      <vt:lpstr>Taller: Caracterizar establecimiento de especies forrajeras en predio.</vt:lpstr>
      <vt:lpstr>Manejo sostenible de praderas</vt:lpstr>
      <vt:lpstr>Tipos de praderas dependiendo de la intensidad de manejo</vt:lpstr>
      <vt:lpstr>Contenido de nutrientes en el forraje seco</vt:lpstr>
      <vt:lpstr>Contenido medio de minerales importantes en las plantas de praderas más frecuentes antes del primer corte.</vt:lpstr>
      <vt:lpstr>Gramíneas</vt:lpstr>
      <vt:lpstr>Gramíneas estoloníferas mas útiles en las mezclas con trébol blanco para praderas de larga duración </vt:lpstr>
      <vt:lpstr>Presentación de PowerPoint</vt:lpstr>
      <vt:lpstr>Presentación de PowerPoint</vt:lpstr>
      <vt:lpstr>Presentación de PowerPoint</vt:lpstr>
      <vt:lpstr>Presentación de PowerPoint</vt:lpstr>
      <vt:lpstr>Zona secano Mediterraneo</vt:lpstr>
      <vt:lpstr>Presentación de PowerPoint</vt:lpstr>
      <vt:lpstr>Praderas presentes en la zona central y en las regiones del sur de Chile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Forrajeras</vt:lpstr>
      <vt:lpstr>Presentación de PowerPoint</vt:lpstr>
      <vt:lpstr>Presentación de PowerPoint</vt:lpstr>
      <vt:lpstr>Presentación de PowerPoint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Actividad: Fabricar prensa para herbario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Taller: Caracterizar establecimiento de especies forrajeras en predio</dc:title>
  <dc:creator>Amanda</dc:creator>
  <cp:lastModifiedBy>PROYECTOSCFT3</cp:lastModifiedBy>
  <cp:revision>24</cp:revision>
  <dcterms:created xsi:type="dcterms:W3CDTF">2020-05-17T05:08:07Z</dcterms:created>
  <dcterms:modified xsi:type="dcterms:W3CDTF">2020-11-29T05:09:15Z</dcterms:modified>
</cp:coreProperties>
</file>