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50.xml" ContentType="application/vnd.openxmlformats-officedocument.presentationml.slide+xml"/>
  <Override PartName="/ppt/slides/slide56.xml" ContentType="application/vnd.openxmlformats-officedocument.presentationml.slide+xml"/>
  <Override PartName="/ppt/slides/slide4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diagrams/drawing1.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1"/>
  </p:notesMasterIdLst>
  <p:handoutMasterIdLst>
    <p:handoutMasterId r:id="rId102"/>
  </p:handoutMasterIdLst>
  <p:sldIdLst>
    <p:sldId id="259" r:id="rId2"/>
    <p:sldId id="311" r:id="rId3"/>
    <p:sldId id="258" r:id="rId4"/>
    <p:sldId id="308" r:id="rId5"/>
    <p:sldId id="309" r:id="rId6"/>
    <p:sldId id="31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314" r:id="rId20"/>
    <p:sldId id="272" r:id="rId21"/>
    <p:sldId id="274" r:id="rId22"/>
    <p:sldId id="273" r:id="rId23"/>
    <p:sldId id="312" r:id="rId24"/>
    <p:sldId id="275" r:id="rId25"/>
    <p:sldId id="276" r:id="rId26"/>
    <p:sldId id="282" r:id="rId27"/>
    <p:sldId id="277" r:id="rId28"/>
    <p:sldId id="278" r:id="rId29"/>
    <p:sldId id="313" r:id="rId30"/>
    <p:sldId id="315" r:id="rId31"/>
    <p:sldId id="279" r:id="rId32"/>
    <p:sldId id="280" r:id="rId33"/>
    <p:sldId id="281" r:id="rId34"/>
    <p:sldId id="283" r:id="rId35"/>
    <p:sldId id="284" r:id="rId36"/>
    <p:sldId id="352" r:id="rId37"/>
    <p:sldId id="285" r:id="rId38"/>
    <p:sldId id="286" r:id="rId39"/>
    <p:sldId id="320" r:id="rId40"/>
    <p:sldId id="287" r:id="rId41"/>
    <p:sldId id="288" r:id="rId42"/>
    <p:sldId id="289" r:id="rId43"/>
    <p:sldId id="290" r:id="rId44"/>
    <p:sldId id="291" r:id="rId45"/>
    <p:sldId id="317" r:id="rId46"/>
    <p:sldId id="292" r:id="rId47"/>
    <p:sldId id="293" r:id="rId48"/>
    <p:sldId id="294" r:id="rId49"/>
    <p:sldId id="316" r:id="rId50"/>
    <p:sldId id="301" r:id="rId51"/>
    <p:sldId id="318" r:id="rId52"/>
    <p:sldId id="323" r:id="rId53"/>
    <p:sldId id="324" r:id="rId54"/>
    <p:sldId id="319" r:id="rId55"/>
    <p:sldId id="356" r:id="rId56"/>
    <p:sldId id="295" r:id="rId57"/>
    <p:sldId id="296" r:id="rId58"/>
    <p:sldId id="297" r:id="rId59"/>
    <p:sldId id="299" r:id="rId60"/>
    <p:sldId id="321" r:id="rId61"/>
    <p:sldId id="322" r:id="rId62"/>
    <p:sldId id="300" r:id="rId63"/>
    <p:sldId id="302" r:id="rId64"/>
    <p:sldId id="303" r:id="rId65"/>
    <p:sldId id="298" r:id="rId66"/>
    <p:sldId id="304" r:id="rId67"/>
    <p:sldId id="305" r:id="rId68"/>
    <p:sldId id="306" r:id="rId69"/>
    <p:sldId id="347" r:id="rId70"/>
    <p:sldId id="346" r:id="rId71"/>
    <p:sldId id="307" r:id="rId72"/>
    <p:sldId id="325" r:id="rId73"/>
    <p:sldId id="326" r:id="rId74"/>
    <p:sldId id="327" r:id="rId75"/>
    <p:sldId id="328" r:id="rId76"/>
    <p:sldId id="329" r:id="rId77"/>
    <p:sldId id="330" r:id="rId78"/>
    <p:sldId id="331" r:id="rId79"/>
    <p:sldId id="332" r:id="rId80"/>
    <p:sldId id="348" r:id="rId81"/>
    <p:sldId id="349" r:id="rId82"/>
    <p:sldId id="350" r:id="rId83"/>
    <p:sldId id="351" r:id="rId84"/>
    <p:sldId id="333" r:id="rId85"/>
    <p:sldId id="334" r:id="rId86"/>
    <p:sldId id="335" r:id="rId87"/>
    <p:sldId id="336" r:id="rId88"/>
    <p:sldId id="338" r:id="rId89"/>
    <p:sldId id="339" r:id="rId90"/>
    <p:sldId id="340" r:id="rId91"/>
    <p:sldId id="341" r:id="rId92"/>
    <p:sldId id="342" r:id="rId93"/>
    <p:sldId id="343" r:id="rId94"/>
    <p:sldId id="344" r:id="rId95"/>
    <p:sldId id="345" r:id="rId96"/>
    <p:sldId id="353" r:id="rId97"/>
    <p:sldId id="354" r:id="rId98"/>
    <p:sldId id="355" r:id="rId99"/>
    <p:sldId id="337" r:id="rId100"/>
  </p:sldIdLst>
  <p:sldSz cx="11161713" cy="5715000"/>
  <p:notesSz cx="12192000" cy="6858000"/>
  <p:defaultTextStyle>
    <a:defPPr>
      <a:defRPr lang="es-CL"/>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99" autoAdjust="0"/>
    <p:restoredTop sz="94660"/>
  </p:normalViewPr>
  <p:slideViewPr>
    <p:cSldViewPr>
      <p:cViewPr>
        <p:scale>
          <a:sx n="80" d="100"/>
          <a:sy n="80" d="100"/>
        </p:scale>
        <p:origin x="-486" y="-120"/>
      </p:cViewPr>
      <p:guideLst>
        <p:guide orient="horz" pos="2400"/>
        <p:guide pos="1977"/>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158" y="-84"/>
      </p:cViewPr>
      <p:guideLst>
        <p:guide orient="horz" pos="2160"/>
        <p:guide pos="38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openxmlformats.org/officeDocument/2006/relationships/customXml" Target="../customXml/item2.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3.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BB9E1-898E-4631-B120-AF726F031B06}" type="doc">
      <dgm:prSet loTypeId="urn:microsoft.com/office/officeart/2005/8/layout/hProcess11" loCatId="process" qsTypeId="urn:microsoft.com/office/officeart/2005/8/quickstyle/simple5" qsCatId="simple" csTypeId="urn:microsoft.com/office/officeart/2005/8/colors/accent1_2" csCatId="accent1" phldr="1"/>
      <dgm:spPr/>
      <dgm:t>
        <a:bodyPr/>
        <a:lstStyle/>
        <a:p>
          <a:endParaRPr lang="es-CL"/>
        </a:p>
      </dgm:t>
    </dgm:pt>
    <dgm:pt modelId="{35364E35-E6E0-4081-A77A-97F8D165763D}">
      <dgm:prSet/>
      <dgm:spPr/>
      <dgm:t>
        <a:bodyPr/>
        <a:lstStyle/>
        <a:p>
          <a:r>
            <a:rPr lang="es-419" b="1" i="0" dirty="0" smtClean="0"/>
            <a:t>-Por la posición del cordón de soldadura respecto al esfuerzo</a:t>
          </a:r>
          <a:endParaRPr lang="es-CL" b="1" dirty="0"/>
        </a:p>
      </dgm:t>
    </dgm:pt>
    <dgm:pt modelId="{13E3A7CC-3C20-414C-950D-45CA8807C2C4}" type="parTrans" cxnId="{951678EA-54B3-4BA9-A251-7F6503DE9A09}">
      <dgm:prSet/>
      <dgm:spPr/>
      <dgm:t>
        <a:bodyPr/>
        <a:lstStyle/>
        <a:p>
          <a:endParaRPr lang="es-CL"/>
        </a:p>
      </dgm:t>
    </dgm:pt>
    <dgm:pt modelId="{6855380A-FA7B-41BD-ACC0-4BB7701D1703}" type="sibTrans" cxnId="{951678EA-54B3-4BA9-A251-7F6503DE9A09}">
      <dgm:prSet/>
      <dgm:spPr/>
      <dgm:t>
        <a:bodyPr/>
        <a:lstStyle/>
        <a:p>
          <a:endParaRPr lang="es-CL"/>
        </a:p>
      </dgm:t>
    </dgm:pt>
    <dgm:pt modelId="{6A70B21A-A873-444E-99E1-32EB54F076C7}">
      <dgm:prSet/>
      <dgm:spPr/>
      <dgm:t>
        <a:bodyPr/>
        <a:lstStyle/>
        <a:p>
          <a:r>
            <a:rPr lang="es-419" b="0" i="0" smtClean="0"/>
            <a:t>Cordón frontal                 </a:t>
          </a:r>
          <a:endParaRPr lang="es-CL"/>
        </a:p>
      </dgm:t>
    </dgm:pt>
    <dgm:pt modelId="{5521307E-C88B-4062-ADD1-C0A52AB102D7}" type="parTrans" cxnId="{57504CF0-45DA-4ADE-AADB-4F4EB8543039}">
      <dgm:prSet/>
      <dgm:spPr/>
      <dgm:t>
        <a:bodyPr/>
        <a:lstStyle/>
        <a:p>
          <a:endParaRPr lang="es-CL"/>
        </a:p>
      </dgm:t>
    </dgm:pt>
    <dgm:pt modelId="{7F238316-97CB-4F04-95E4-BBFB2FC9AC14}" type="sibTrans" cxnId="{57504CF0-45DA-4ADE-AADB-4F4EB8543039}">
      <dgm:prSet/>
      <dgm:spPr/>
      <dgm:t>
        <a:bodyPr/>
        <a:lstStyle/>
        <a:p>
          <a:endParaRPr lang="es-CL"/>
        </a:p>
      </dgm:t>
    </dgm:pt>
    <dgm:pt modelId="{FFA7811B-58ED-47B8-B473-E1990A93FB15}">
      <dgm:prSet/>
      <dgm:spPr/>
      <dgm:t>
        <a:bodyPr/>
        <a:lstStyle/>
        <a:p>
          <a:r>
            <a:rPr lang="es-419" b="0" i="0" smtClean="0"/>
            <a:t>Cordón lateral</a:t>
          </a:r>
          <a:endParaRPr lang="es-CL"/>
        </a:p>
      </dgm:t>
    </dgm:pt>
    <dgm:pt modelId="{54E48C05-801C-4A0C-9938-AFE3820A891B}" type="parTrans" cxnId="{706F56B8-7658-43CB-8E06-C2CC56B136B5}">
      <dgm:prSet/>
      <dgm:spPr/>
      <dgm:t>
        <a:bodyPr/>
        <a:lstStyle/>
        <a:p>
          <a:endParaRPr lang="es-CL"/>
        </a:p>
      </dgm:t>
    </dgm:pt>
    <dgm:pt modelId="{8D9018F7-3609-4C9C-AC34-1C4AA8D798BE}" type="sibTrans" cxnId="{706F56B8-7658-43CB-8E06-C2CC56B136B5}">
      <dgm:prSet/>
      <dgm:spPr/>
      <dgm:t>
        <a:bodyPr/>
        <a:lstStyle/>
        <a:p>
          <a:endParaRPr lang="es-CL"/>
        </a:p>
      </dgm:t>
    </dgm:pt>
    <dgm:pt modelId="{BB82205C-BE9C-44E7-B556-41955F07679F}">
      <dgm:prSet/>
      <dgm:spPr/>
      <dgm:t>
        <a:bodyPr/>
        <a:lstStyle/>
        <a:p>
          <a:r>
            <a:rPr lang="es-419" b="0" i="0" smtClean="0"/>
            <a:t>Cordón oblícuo</a:t>
          </a:r>
          <a:endParaRPr lang="es-CL"/>
        </a:p>
      </dgm:t>
    </dgm:pt>
    <dgm:pt modelId="{1B2DF097-A43F-491D-94AD-718CC745E906}" type="parTrans" cxnId="{7731975B-65F9-46CE-9185-B7025B0B7E91}">
      <dgm:prSet/>
      <dgm:spPr/>
      <dgm:t>
        <a:bodyPr/>
        <a:lstStyle/>
        <a:p>
          <a:endParaRPr lang="es-CL"/>
        </a:p>
      </dgm:t>
    </dgm:pt>
    <dgm:pt modelId="{ADCFFD86-FD6C-4766-9A29-0DD22855F3E2}" type="sibTrans" cxnId="{7731975B-65F9-46CE-9185-B7025B0B7E91}">
      <dgm:prSet/>
      <dgm:spPr/>
      <dgm:t>
        <a:bodyPr/>
        <a:lstStyle/>
        <a:p>
          <a:endParaRPr lang="es-CL"/>
        </a:p>
      </dgm:t>
    </dgm:pt>
    <dgm:pt modelId="{4F3A6C09-C47B-4C03-8677-DD41893DB79C}" type="pres">
      <dgm:prSet presAssocID="{FB8BB9E1-898E-4631-B120-AF726F031B06}" presName="Name0" presStyleCnt="0">
        <dgm:presLayoutVars>
          <dgm:dir/>
          <dgm:resizeHandles val="exact"/>
        </dgm:presLayoutVars>
      </dgm:prSet>
      <dgm:spPr/>
      <dgm:t>
        <a:bodyPr/>
        <a:lstStyle/>
        <a:p>
          <a:endParaRPr lang="es-CL"/>
        </a:p>
      </dgm:t>
    </dgm:pt>
    <dgm:pt modelId="{8B66AB54-BDFE-41E5-8276-78F63049A9A7}" type="pres">
      <dgm:prSet presAssocID="{FB8BB9E1-898E-4631-B120-AF726F031B06}" presName="arrow" presStyleLbl="bgShp" presStyleIdx="0" presStyleCnt="1"/>
      <dgm:spPr>
        <a:solidFill>
          <a:schemeClr val="accent5">
            <a:lumMod val="40000"/>
            <a:lumOff val="60000"/>
          </a:schemeClr>
        </a:solidFill>
        <a:ln>
          <a:solidFill>
            <a:srgbClr val="002060"/>
          </a:solidFill>
        </a:ln>
      </dgm:spPr>
    </dgm:pt>
    <dgm:pt modelId="{B83796E0-007E-49F8-B706-98F4DE78A22E}" type="pres">
      <dgm:prSet presAssocID="{FB8BB9E1-898E-4631-B120-AF726F031B06}" presName="points" presStyleCnt="0"/>
      <dgm:spPr/>
    </dgm:pt>
    <dgm:pt modelId="{32593E7B-0241-4D38-BB39-4251B553082F}" type="pres">
      <dgm:prSet presAssocID="{35364E35-E6E0-4081-A77A-97F8D165763D}" presName="compositeA" presStyleCnt="0"/>
      <dgm:spPr/>
    </dgm:pt>
    <dgm:pt modelId="{8487140F-0D50-47D5-9119-3254F5D31398}" type="pres">
      <dgm:prSet presAssocID="{35364E35-E6E0-4081-A77A-97F8D165763D}" presName="textA" presStyleLbl="revTx" presStyleIdx="0" presStyleCnt="4">
        <dgm:presLayoutVars>
          <dgm:bulletEnabled val="1"/>
        </dgm:presLayoutVars>
      </dgm:prSet>
      <dgm:spPr/>
      <dgm:t>
        <a:bodyPr/>
        <a:lstStyle/>
        <a:p>
          <a:endParaRPr lang="es-CL"/>
        </a:p>
      </dgm:t>
    </dgm:pt>
    <dgm:pt modelId="{73488845-EE81-4925-A5B2-F422B49819DE}" type="pres">
      <dgm:prSet presAssocID="{35364E35-E6E0-4081-A77A-97F8D165763D}" presName="circleA" presStyleLbl="node1" presStyleIdx="0" presStyleCnt="4"/>
      <dgm:spPr/>
    </dgm:pt>
    <dgm:pt modelId="{BD1FAE4F-FC7C-4310-865C-955122EE7C48}" type="pres">
      <dgm:prSet presAssocID="{35364E35-E6E0-4081-A77A-97F8D165763D}" presName="spaceA" presStyleCnt="0"/>
      <dgm:spPr/>
    </dgm:pt>
    <dgm:pt modelId="{E124A251-D276-439C-A748-844392AA32F4}" type="pres">
      <dgm:prSet presAssocID="{6855380A-FA7B-41BD-ACC0-4BB7701D1703}" presName="space" presStyleCnt="0"/>
      <dgm:spPr/>
    </dgm:pt>
    <dgm:pt modelId="{0261548A-A47C-4D85-98A3-DCA2379BDBF4}" type="pres">
      <dgm:prSet presAssocID="{6A70B21A-A873-444E-99E1-32EB54F076C7}" presName="compositeB" presStyleCnt="0"/>
      <dgm:spPr/>
    </dgm:pt>
    <dgm:pt modelId="{04469168-8732-404D-B7D2-30ED2C184D81}" type="pres">
      <dgm:prSet presAssocID="{6A70B21A-A873-444E-99E1-32EB54F076C7}" presName="textB" presStyleLbl="revTx" presStyleIdx="1" presStyleCnt="4">
        <dgm:presLayoutVars>
          <dgm:bulletEnabled val="1"/>
        </dgm:presLayoutVars>
      </dgm:prSet>
      <dgm:spPr/>
      <dgm:t>
        <a:bodyPr/>
        <a:lstStyle/>
        <a:p>
          <a:endParaRPr lang="es-CL"/>
        </a:p>
      </dgm:t>
    </dgm:pt>
    <dgm:pt modelId="{9445A7FC-F3CB-4704-A4C5-86A7F2306615}" type="pres">
      <dgm:prSet presAssocID="{6A70B21A-A873-444E-99E1-32EB54F076C7}" presName="circleB" presStyleLbl="node1" presStyleIdx="1" presStyleCnt="4"/>
      <dgm:spPr/>
    </dgm:pt>
    <dgm:pt modelId="{6656E02C-9477-4DCA-914D-706DA42D8886}" type="pres">
      <dgm:prSet presAssocID="{6A70B21A-A873-444E-99E1-32EB54F076C7}" presName="spaceB" presStyleCnt="0"/>
      <dgm:spPr/>
    </dgm:pt>
    <dgm:pt modelId="{4F7A8D17-1521-4BF5-8AE2-8B55FCE18166}" type="pres">
      <dgm:prSet presAssocID="{7F238316-97CB-4F04-95E4-BBFB2FC9AC14}" presName="space" presStyleCnt="0"/>
      <dgm:spPr/>
    </dgm:pt>
    <dgm:pt modelId="{858E838C-8810-4F0E-AF2C-BAA9B6CD45DD}" type="pres">
      <dgm:prSet presAssocID="{FFA7811B-58ED-47B8-B473-E1990A93FB15}" presName="compositeA" presStyleCnt="0"/>
      <dgm:spPr/>
    </dgm:pt>
    <dgm:pt modelId="{7B1DFA8A-1751-4268-8455-CC44C874D881}" type="pres">
      <dgm:prSet presAssocID="{FFA7811B-58ED-47B8-B473-E1990A93FB15}" presName="textA" presStyleLbl="revTx" presStyleIdx="2" presStyleCnt="4">
        <dgm:presLayoutVars>
          <dgm:bulletEnabled val="1"/>
        </dgm:presLayoutVars>
      </dgm:prSet>
      <dgm:spPr/>
      <dgm:t>
        <a:bodyPr/>
        <a:lstStyle/>
        <a:p>
          <a:endParaRPr lang="es-CL"/>
        </a:p>
      </dgm:t>
    </dgm:pt>
    <dgm:pt modelId="{8B889CCC-6778-402B-AA47-C218FB55F7F6}" type="pres">
      <dgm:prSet presAssocID="{FFA7811B-58ED-47B8-B473-E1990A93FB15}" presName="circleA" presStyleLbl="node1" presStyleIdx="2" presStyleCnt="4"/>
      <dgm:spPr/>
    </dgm:pt>
    <dgm:pt modelId="{44EA98CE-E06B-4734-A15E-4B953C28C011}" type="pres">
      <dgm:prSet presAssocID="{FFA7811B-58ED-47B8-B473-E1990A93FB15}" presName="spaceA" presStyleCnt="0"/>
      <dgm:spPr/>
    </dgm:pt>
    <dgm:pt modelId="{138C849E-11D8-48C0-80B6-42CDE543E290}" type="pres">
      <dgm:prSet presAssocID="{8D9018F7-3609-4C9C-AC34-1C4AA8D798BE}" presName="space" presStyleCnt="0"/>
      <dgm:spPr/>
    </dgm:pt>
    <dgm:pt modelId="{1245F522-28A4-49D3-862D-90DDFABEEA52}" type="pres">
      <dgm:prSet presAssocID="{BB82205C-BE9C-44E7-B556-41955F07679F}" presName="compositeB" presStyleCnt="0"/>
      <dgm:spPr/>
    </dgm:pt>
    <dgm:pt modelId="{6DF3A9D3-6D7B-4C96-B60E-7E9E276F519A}" type="pres">
      <dgm:prSet presAssocID="{BB82205C-BE9C-44E7-B556-41955F07679F}" presName="textB" presStyleLbl="revTx" presStyleIdx="3" presStyleCnt="4">
        <dgm:presLayoutVars>
          <dgm:bulletEnabled val="1"/>
        </dgm:presLayoutVars>
      </dgm:prSet>
      <dgm:spPr/>
      <dgm:t>
        <a:bodyPr/>
        <a:lstStyle/>
        <a:p>
          <a:endParaRPr lang="es-CL"/>
        </a:p>
      </dgm:t>
    </dgm:pt>
    <dgm:pt modelId="{E5F7D44B-46C2-471C-8204-67141969B5A7}" type="pres">
      <dgm:prSet presAssocID="{BB82205C-BE9C-44E7-B556-41955F07679F}" presName="circleB" presStyleLbl="node1" presStyleIdx="3" presStyleCnt="4"/>
      <dgm:spPr/>
    </dgm:pt>
    <dgm:pt modelId="{3CA79AAC-EA0E-44EF-AB87-144C0ADD0D05}" type="pres">
      <dgm:prSet presAssocID="{BB82205C-BE9C-44E7-B556-41955F07679F}" presName="spaceB" presStyleCnt="0"/>
      <dgm:spPr/>
    </dgm:pt>
  </dgm:ptLst>
  <dgm:cxnLst>
    <dgm:cxn modelId="{7731975B-65F9-46CE-9185-B7025B0B7E91}" srcId="{FB8BB9E1-898E-4631-B120-AF726F031B06}" destId="{BB82205C-BE9C-44E7-B556-41955F07679F}" srcOrd="3" destOrd="0" parTransId="{1B2DF097-A43F-491D-94AD-718CC745E906}" sibTransId="{ADCFFD86-FD6C-4766-9A29-0DD22855F3E2}"/>
    <dgm:cxn modelId="{0C98FEED-3155-4C3D-B9F7-77F051A4D2BD}" type="presOf" srcId="{FB8BB9E1-898E-4631-B120-AF726F031B06}" destId="{4F3A6C09-C47B-4C03-8677-DD41893DB79C}" srcOrd="0" destOrd="0" presId="urn:microsoft.com/office/officeart/2005/8/layout/hProcess11"/>
    <dgm:cxn modelId="{610E2839-6334-4466-B6C8-5A218F925D0B}" type="presOf" srcId="{35364E35-E6E0-4081-A77A-97F8D165763D}" destId="{8487140F-0D50-47D5-9119-3254F5D31398}" srcOrd="0" destOrd="0" presId="urn:microsoft.com/office/officeart/2005/8/layout/hProcess11"/>
    <dgm:cxn modelId="{96BCA761-E3FA-466C-907A-82C2D9E147F8}" type="presOf" srcId="{6A70B21A-A873-444E-99E1-32EB54F076C7}" destId="{04469168-8732-404D-B7D2-30ED2C184D81}" srcOrd="0" destOrd="0" presId="urn:microsoft.com/office/officeart/2005/8/layout/hProcess11"/>
    <dgm:cxn modelId="{57504CF0-45DA-4ADE-AADB-4F4EB8543039}" srcId="{FB8BB9E1-898E-4631-B120-AF726F031B06}" destId="{6A70B21A-A873-444E-99E1-32EB54F076C7}" srcOrd="1" destOrd="0" parTransId="{5521307E-C88B-4062-ADD1-C0A52AB102D7}" sibTransId="{7F238316-97CB-4F04-95E4-BBFB2FC9AC14}"/>
    <dgm:cxn modelId="{AE427344-9FC2-4BB1-A621-2920C1BE1945}" type="presOf" srcId="{BB82205C-BE9C-44E7-B556-41955F07679F}" destId="{6DF3A9D3-6D7B-4C96-B60E-7E9E276F519A}" srcOrd="0" destOrd="0" presId="urn:microsoft.com/office/officeart/2005/8/layout/hProcess11"/>
    <dgm:cxn modelId="{1CA0A490-1DE4-4095-8938-0E50C7A1B7C3}" type="presOf" srcId="{FFA7811B-58ED-47B8-B473-E1990A93FB15}" destId="{7B1DFA8A-1751-4268-8455-CC44C874D881}" srcOrd="0" destOrd="0" presId="urn:microsoft.com/office/officeart/2005/8/layout/hProcess11"/>
    <dgm:cxn modelId="{951678EA-54B3-4BA9-A251-7F6503DE9A09}" srcId="{FB8BB9E1-898E-4631-B120-AF726F031B06}" destId="{35364E35-E6E0-4081-A77A-97F8D165763D}" srcOrd="0" destOrd="0" parTransId="{13E3A7CC-3C20-414C-950D-45CA8807C2C4}" sibTransId="{6855380A-FA7B-41BD-ACC0-4BB7701D1703}"/>
    <dgm:cxn modelId="{706F56B8-7658-43CB-8E06-C2CC56B136B5}" srcId="{FB8BB9E1-898E-4631-B120-AF726F031B06}" destId="{FFA7811B-58ED-47B8-B473-E1990A93FB15}" srcOrd="2" destOrd="0" parTransId="{54E48C05-801C-4A0C-9938-AFE3820A891B}" sibTransId="{8D9018F7-3609-4C9C-AC34-1C4AA8D798BE}"/>
    <dgm:cxn modelId="{20BE262E-51D7-4BB2-9A95-CBADB0CD7C6B}" type="presParOf" srcId="{4F3A6C09-C47B-4C03-8677-DD41893DB79C}" destId="{8B66AB54-BDFE-41E5-8276-78F63049A9A7}" srcOrd="0" destOrd="0" presId="urn:microsoft.com/office/officeart/2005/8/layout/hProcess11"/>
    <dgm:cxn modelId="{29E13D9F-794A-4E50-83F8-2DCACC62FA4C}" type="presParOf" srcId="{4F3A6C09-C47B-4C03-8677-DD41893DB79C}" destId="{B83796E0-007E-49F8-B706-98F4DE78A22E}" srcOrd="1" destOrd="0" presId="urn:microsoft.com/office/officeart/2005/8/layout/hProcess11"/>
    <dgm:cxn modelId="{3A662E9E-20FC-452A-ABF8-EA48224396E2}" type="presParOf" srcId="{B83796E0-007E-49F8-B706-98F4DE78A22E}" destId="{32593E7B-0241-4D38-BB39-4251B553082F}" srcOrd="0" destOrd="0" presId="urn:microsoft.com/office/officeart/2005/8/layout/hProcess11"/>
    <dgm:cxn modelId="{1FE99230-F3D3-4CAF-9E83-E38608E6F59D}" type="presParOf" srcId="{32593E7B-0241-4D38-BB39-4251B553082F}" destId="{8487140F-0D50-47D5-9119-3254F5D31398}" srcOrd="0" destOrd="0" presId="urn:microsoft.com/office/officeart/2005/8/layout/hProcess11"/>
    <dgm:cxn modelId="{C195EB6F-F1B4-41B4-A03F-D9045AF2DD00}" type="presParOf" srcId="{32593E7B-0241-4D38-BB39-4251B553082F}" destId="{73488845-EE81-4925-A5B2-F422B49819DE}" srcOrd="1" destOrd="0" presId="urn:microsoft.com/office/officeart/2005/8/layout/hProcess11"/>
    <dgm:cxn modelId="{57E842AB-F0A4-4A8E-88D9-D9BA3DAE5B68}" type="presParOf" srcId="{32593E7B-0241-4D38-BB39-4251B553082F}" destId="{BD1FAE4F-FC7C-4310-865C-955122EE7C48}" srcOrd="2" destOrd="0" presId="urn:microsoft.com/office/officeart/2005/8/layout/hProcess11"/>
    <dgm:cxn modelId="{C61029B7-095B-4013-B221-5B21869AAD3A}" type="presParOf" srcId="{B83796E0-007E-49F8-B706-98F4DE78A22E}" destId="{E124A251-D276-439C-A748-844392AA32F4}" srcOrd="1" destOrd="0" presId="urn:microsoft.com/office/officeart/2005/8/layout/hProcess11"/>
    <dgm:cxn modelId="{F28D35FF-CE49-497D-A5A7-52DAFA750397}" type="presParOf" srcId="{B83796E0-007E-49F8-B706-98F4DE78A22E}" destId="{0261548A-A47C-4D85-98A3-DCA2379BDBF4}" srcOrd="2" destOrd="0" presId="urn:microsoft.com/office/officeart/2005/8/layout/hProcess11"/>
    <dgm:cxn modelId="{38B15718-30DA-4188-A622-794CEBF2372F}" type="presParOf" srcId="{0261548A-A47C-4D85-98A3-DCA2379BDBF4}" destId="{04469168-8732-404D-B7D2-30ED2C184D81}" srcOrd="0" destOrd="0" presId="urn:microsoft.com/office/officeart/2005/8/layout/hProcess11"/>
    <dgm:cxn modelId="{AFFAE4D1-E531-4260-A882-C3DA1B6C153A}" type="presParOf" srcId="{0261548A-A47C-4D85-98A3-DCA2379BDBF4}" destId="{9445A7FC-F3CB-4704-A4C5-86A7F2306615}" srcOrd="1" destOrd="0" presId="urn:microsoft.com/office/officeart/2005/8/layout/hProcess11"/>
    <dgm:cxn modelId="{944DB254-9EE9-4055-B645-EFD579303770}" type="presParOf" srcId="{0261548A-A47C-4D85-98A3-DCA2379BDBF4}" destId="{6656E02C-9477-4DCA-914D-706DA42D8886}" srcOrd="2" destOrd="0" presId="urn:microsoft.com/office/officeart/2005/8/layout/hProcess11"/>
    <dgm:cxn modelId="{544EADA0-D74F-4158-B526-F1400446B2AE}" type="presParOf" srcId="{B83796E0-007E-49F8-B706-98F4DE78A22E}" destId="{4F7A8D17-1521-4BF5-8AE2-8B55FCE18166}" srcOrd="3" destOrd="0" presId="urn:microsoft.com/office/officeart/2005/8/layout/hProcess11"/>
    <dgm:cxn modelId="{F6023FFC-573A-4781-962B-A1286F53B7F2}" type="presParOf" srcId="{B83796E0-007E-49F8-B706-98F4DE78A22E}" destId="{858E838C-8810-4F0E-AF2C-BAA9B6CD45DD}" srcOrd="4" destOrd="0" presId="urn:microsoft.com/office/officeart/2005/8/layout/hProcess11"/>
    <dgm:cxn modelId="{3CF0A6F6-1653-449A-8E72-4F20841B4EC2}" type="presParOf" srcId="{858E838C-8810-4F0E-AF2C-BAA9B6CD45DD}" destId="{7B1DFA8A-1751-4268-8455-CC44C874D881}" srcOrd="0" destOrd="0" presId="urn:microsoft.com/office/officeart/2005/8/layout/hProcess11"/>
    <dgm:cxn modelId="{19339AD9-3242-4BC1-AA13-D02EF82E2B64}" type="presParOf" srcId="{858E838C-8810-4F0E-AF2C-BAA9B6CD45DD}" destId="{8B889CCC-6778-402B-AA47-C218FB55F7F6}" srcOrd="1" destOrd="0" presId="urn:microsoft.com/office/officeart/2005/8/layout/hProcess11"/>
    <dgm:cxn modelId="{21E5D958-603B-4519-B7A4-451B4712636A}" type="presParOf" srcId="{858E838C-8810-4F0E-AF2C-BAA9B6CD45DD}" destId="{44EA98CE-E06B-4734-A15E-4B953C28C011}" srcOrd="2" destOrd="0" presId="urn:microsoft.com/office/officeart/2005/8/layout/hProcess11"/>
    <dgm:cxn modelId="{CDFCDE2F-13E9-4F3C-8DF9-4B4D8481822E}" type="presParOf" srcId="{B83796E0-007E-49F8-B706-98F4DE78A22E}" destId="{138C849E-11D8-48C0-80B6-42CDE543E290}" srcOrd="5" destOrd="0" presId="urn:microsoft.com/office/officeart/2005/8/layout/hProcess11"/>
    <dgm:cxn modelId="{921C93F3-6E23-4F32-803C-8778C3090B1E}" type="presParOf" srcId="{B83796E0-007E-49F8-B706-98F4DE78A22E}" destId="{1245F522-28A4-49D3-862D-90DDFABEEA52}" srcOrd="6" destOrd="0" presId="urn:microsoft.com/office/officeart/2005/8/layout/hProcess11"/>
    <dgm:cxn modelId="{5D619F4A-7185-45E6-9CE1-F5EF62D41BC2}" type="presParOf" srcId="{1245F522-28A4-49D3-862D-90DDFABEEA52}" destId="{6DF3A9D3-6D7B-4C96-B60E-7E9E276F519A}" srcOrd="0" destOrd="0" presId="urn:microsoft.com/office/officeart/2005/8/layout/hProcess11"/>
    <dgm:cxn modelId="{488428B6-42EE-48F5-9EF5-3E9316210F33}" type="presParOf" srcId="{1245F522-28A4-49D3-862D-90DDFABEEA52}" destId="{E5F7D44B-46C2-471C-8204-67141969B5A7}" srcOrd="1" destOrd="0" presId="urn:microsoft.com/office/officeart/2005/8/layout/hProcess11"/>
    <dgm:cxn modelId="{FF3ED1B7-9232-47DA-BE2C-17D473C8AF5F}" type="presParOf" srcId="{1245F522-28A4-49D3-862D-90DDFABEEA52}" destId="{3CA79AAC-EA0E-44EF-AB87-144C0ADD0D05}"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6905625" y="0"/>
            <a:ext cx="5283200" cy="342900"/>
          </a:xfrm>
          <a:prstGeom prst="rect">
            <a:avLst/>
          </a:prstGeom>
        </p:spPr>
        <p:txBody>
          <a:bodyPr vert="horz" lIns="91440" tIns="45720" rIns="91440" bIns="45720" rtlCol="0"/>
          <a:lstStyle>
            <a:lvl1pPr algn="r">
              <a:defRPr sz="1200"/>
            </a:lvl1pPr>
          </a:lstStyle>
          <a:p>
            <a:fld id="{AB0AD5A3-218D-4C15-999E-DDBD9BB07F25}" type="datetimeFigureOut">
              <a:rPr lang="es-CL" smtClean="0"/>
              <a:pPr/>
              <a:t>14-05-2020</a:t>
            </a:fld>
            <a:endParaRPr lang="es-CL" dirty="0"/>
          </a:p>
        </p:txBody>
      </p:sp>
      <p:sp>
        <p:nvSpPr>
          <p:cNvPr id="4" name="3 Marcador de pie de página"/>
          <p:cNvSpPr>
            <a:spLocks noGrp="1"/>
          </p:cNvSpPr>
          <p:nvPr>
            <p:ph type="ftr" sz="quarter" idx="2"/>
          </p:nvPr>
        </p:nvSpPr>
        <p:spPr>
          <a:xfrm>
            <a:off x="0" y="6513513"/>
            <a:ext cx="5283200" cy="342900"/>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6905625" y="6513513"/>
            <a:ext cx="5283200" cy="342900"/>
          </a:xfrm>
          <a:prstGeom prst="rect">
            <a:avLst/>
          </a:prstGeom>
        </p:spPr>
        <p:txBody>
          <a:bodyPr vert="horz" lIns="91440" tIns="45720" rIns="91440" bIns="45720" rtlCol="0" anchor="b"/>
          <a:lstStyle>
            <a:lvl1pPr algn="r">
              <a:defRPr sz="1200"/>
            </a:lvl1pPr>
          </a:lstStyle>
          <a:p>
            <a:fld id="{7DD00325-EF75-42CE-8DDA-1C380DF95C36}" type="slidenum">
              <a:rPr lang="es-CL" smtClean="0"/>
              <a:pPr/>
              <a:t>‹Nº›</a:t>
            </a:fld>
            <a:endParaRPr lang="es-CL" dirty="0"/>
          </a:p>
        </p:txBody>
      </p:sp>
    </p:spTree>
    <p:extLst>
      <p:ext uri="{BB962C8B-B14F-4D97-AF65-F5344CB8AC3E}">
        <p14:creationId xmlns:p14="http://schemas.microsoft.com/office/powerpoint/2010/main" xmlns="" val="99229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CB1AAA1D-D786-4476-9C64-F34637BDD15D}" type="datetimeFigureOut">
              <a:rPr lang="es-CL" smtClean="0"/>
              <a:pPr/>
              <a:t>14-05-2020</a:t>
            </a:fld>
            <a:endParaRPr lang="es-CL" dirty="0"/>
          </a:p>
        </p:txBody>
      </p:sp>
      <p:sp>
        <p:nvSpPr>
          <p:cNvPr id="4" name="3 Marcador de imagen de diapositiva"/>
          <p:cNvSpPr>
            <a:spLocks noGrp="1" noRot="1" noChangeAspect="1"/>
          </p:cNvSpPr>
          <p:nvPr>
            <p:ph type="sldImg" idx="2"/>
          </p:nvPr>
        </p:nvSpPr>
        <p:spPr>
          <a:xfrm>
            <a:off x="3586163" y="514350"/>
            <a:ext cx="5019675" cy="257175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6520694B-0311-4C35-98BC-B78E2A703D6E}" type="slidenum">
              <a:rPr lang="es-CL" smtClean="0"/>
              <a:pPr/>
              <a:t>‹Nº›</a:t>
            </a:fld>
            <a:endParaRPr lang="es-CL" dirty="0"/>
          </a:p>
        </p:txBody>
      </p:sp>
    </p:spTree>
    <p:extLst>
      <p:ext uri="{BB962C8B-B14F-4D97-AF65-F5344CB8AC3E}">
        <p14:creationId xmlns:p14="http://schemas.microsoft.com/office/powerpoint/2010/main" xmlns="" val="3872666566"/>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37129" y="1775355"/>
            <a:ext cx="9487456" cy="1225021"/>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674257" y="3238500"/>
            <a:ext cx="7813199"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5"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6"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5"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6"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92242" y="228865"/>
            <a:ext cx="2511385" cy="4876271"/>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558086" y="228865"/>
            <a:ext cx="7348128" cy="48762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5"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6"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5"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6"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81698" y="3672417"/>
            <a:ext cx="9487456" cy="1135063"/>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881698" y="2422261"/>
            <a:ext cx="9487456"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5"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6"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558085" y="1333500"/>
            <a:ext cx="4929757"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5673871" y="1333500"/>
            <a:ext cx="4929757"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6"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7"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558086" y="1279261"/>
            <a:ext cx="493169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58086" y="1812396"/>
            <a:ext cx="493169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5669996" y="1279261"/>
            <a:ext cx="4933632"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669996" y="1812396"/>
            <a:ext cx="4933632"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8"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9"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4"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3"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8086" y="227542"/>
            <a:ext cx="3672127" cy="968375"/>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363920" y="227542"/>
            <a:ext cx="6239708"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558086" y="1195917"/>
            <a:ext cx="3672127"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6"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7"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87774" y="4000500"/>
            <a:ext cx="6697028" cy="472282"/>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187774" y="510646"/>
            <a:ext cx="6697028"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L" noProof="0" smtClean="0"/>
          </a:p>
        </p:txBody>
      </p:sp>
      <p:sp>
        <p:nvSpPr>
          <p:cNvPr id="4" name="3 Marcador de texto"/>
          <p:cNvSpPr>
            <a:spLocks noGrp="1"/>
          </p:cNvSpPr>
          <p:nvPr>
            <p:ph type="body" sz="half" idx="2"/>
          </p:nvPr>
        </p:nvSpPr>
        <p:spPr>
          <a:xfrm>
            <a:off x="2187774" y="4472782"/>
            <a:ext cx="6697028"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r>
              <a:rPr lang="es-CL" smtClean="0"/>
              <a:t>1</a:t>
            </a:r>
            <a:endParaRPr lang="en-US" dirty="0"/>
          </a:p>
        </p:txBody>
      </p:sp>
      <p:sp>
        <p:nvSpPr>
          <p:cNvPr id="6" name="Rectangle 5"/>
          <p:cNvSpPr>
            <a:spLocks noGrp="1" noChangeArrowheads="1"/>
          </p:cNvSpPr>
          <p:nvPr>
            <p:ph type="ftr" sz="quarter" idx="11"/>
          </p:nvPr>
        </p:nvSpPr>
        <p:spPr>
          <a:ln/>
        </p:spPr>
        <p:txBody>
          <a:bodyPr/>
          <a:lstStyle>
            <a:lvl1pPr>
              <a:defRPr/>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7" name="Rectangle 6"/>
          <p:cNvSpPr>
            <a:spLocks noGrp="1" noChangeArrowheads="1"/>
          </p:cNvSpPr>
          <p:nvPr>
            <p:ph type="sldNum" sz="quarter" idx="12"/>
          </p:nvPr>
        </p:nvSpPr>
        <p:spPr>
          <a:ln/>
        </p:spPr>
        <p:txBody>
          <a:bodyPr/>
          <a:lstStyle>
            <a:lvl1pPr>
              <a:defRPr/>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8086" y="228865"/>
            <a:ext cx="10045542"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558086" y="1333500"/>
            <a:ext cx="10045542" cy="3771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558086" y="5204354"/>
            <a:ext cx="2604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s-CL" smtClean="0"/>
              <a:t>1</a:t>
            </a:r>
            <a:endParaRPr lang="en-US" dirty="0"/>
          </a:p>
        </p:txBody>
      </p:sp>
      <p:sp>
        <p:nvSpPr>
          <p:cNvPr id="1029" name="Rectangle 5"/>
          <p:cNvSpPr>
            <a:spLocks noGrp="1" noChangeArrowheads="1"/>
          </p:cNvSpPr>
          <p:nvPr>
            <p:ph type="ftr" sz="quarter" idx="3"/>
          </p:nvPr>
        </p:nvSpPr>
        <p:spPr bwMode="auto">
          <a:xfrm>
            <a:off x="3813586" y="5204354"/>
            <a:ext cx="353454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1030" name="Rectangle 6"/>
          <p:cNvSpPr>
            <a:spLocks noGrp="1" noChangeArrowheads="1"/>
          </p:cNvSpPr>
          <p:nvPr>
            <p:ph type="sldNum" sz="quarter" idx="4"/>
          </p:nvPr>
        </p:nvSpPr>
        <p:spPr bwMode="auto">
          <a:xfrm>
            <a:off x="7999228" y="5204354"/>
            <a:ext cx="2604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19812">
              <a:lnSpc>
                <a:spcPts val="1127"/>
              </a:lnSpc>
            </a:pPr>
            <a:fld id="{81D60167-4931-47E6-BA6A-407CBD079E47}" type="slidenum">
              <a:rPr lang="es-CL" spc="8" smtClean="0"/>
              <a:pPr marL="19812">
                <a:lnSpc>
                  <a:spcPts val="1127"/>
                </a:lnSpc>
              </a:pPr>
              <a:t>‹Nº›</a:t>
            </a:fld>
            <a:endParaRPr lang="es-CL" spc="8"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pull/>
  </p:transition>
  <p:timing>
    <p:tnLst>
      <p:par>
        <p:cTn id="1" dur="indefinite" restart="never" nodeType="tmRoot"/>
      </p:par>
    </p:tnLst>
  </p:timing>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8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sistemas de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2656" y="2955692"/>
            <a:ext cx="2819400" cy="20186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5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a:t>
            </a:fld>
            <a:endParaRPr lang="es-CL" spc="8" dirty="0"/>
          </a:p>
        </p:txBody>
      </p:sp>
      <p:sp>
        <p:nvSpPr>
          <p:cNvPr id="2" name="1 CuadroTexto"/>
          <p:cNvSpPr txBox="1"/>
          <p:nvPr/>
        </p:nvSpPr>
        <p:spPr>
          <a:xfrm>
            <a:off x="2262146" y="2370917"/>
            <a:ext cx="8001000" cy="584775"/>
          </a:xfrm>
          <a:prstGeom prst="rect">
            <a:avLst/>
          </a:prstGeom>
          <a:noFill/>
        </p:spPr>
        <p:txBody>
          <a:bodyPr wrap="square" rtlCol="0">
            <a:spAutoFit/>
          </a:bodyPr>
          <a:lstStyle/>
          <a:p>
            <a:pPr algn="ctr"/>
            <a:r>
              <a:rPr lang="es-419" sz="3200" b="1" i="1" dirty="0" smtClean="0">
                <a:latin typeface="Arial" panose="020B0604020202020204" pitchFamily="34" charset="0"/>
                <a:cs typeface="Arial" panose="020B0604020202020204" pitchFamily="34" charset="0"/>
              </a:rPr>
              <a:t>SOLDADURA SMAW</a:t>
            </a:r>
            <a:endParaRPr lang="es-CL" sz="3200" b="1" i="1" dirty="0">
              <a:latin typeface="Arial" panose="020B0604020202020204" pitchFamily="34" charset="0"/>
              <a:cs typeface="Arial" panose="020B0604020202020204" pitchFamily="34" charset="0"/>
            </a:endParaRPr>
          </a:p>
        </p:txBody>
      </p:sp>
      <p:pic>
        <p:nvPicPr>
          <p:cNvPr id="8" name="0 Imagen"/>
          <p:cNvPicPr>
            <a:picLocks noChangeAspect="1" noChangeArrowheads="1"/>
          </p:cNvPicPr>
          <p:nvPr/>
        </p:nvPicPr>
        <p:blipFill>
          <a:blip r:embed="rId3"/>
          <a:srcRect/>
          <a:stretch>
            <a:fillRect/>
          </a:stretch>
        </p:blipFill>
        <p:spPr bwMode="auto">
          <a:xfrm>
            <a:off x="2151832" y="357170"/>
            <a:ext cx="7010400" cy="1614487"/>
          </a:xfrm>
          <a:prstGeom prst="rect">
            <a:avLst/>
          </a:prstGeom>
          <a:noFill/>
          <a:ln w="9525">
            <a:noFill/>
            <a:miter lim="800000"/>
            <a:headEnd/>
            <a:tailEnd/>
          </a:ln>
        </p:spPr>
      </p:pic>
    </p:spTree>
    <p:extLst>
      <p:ext uri="{BB962C8B-B14F-4D97-AF65-F5344CB8AC3E}">
        <p14:creationId xmlns:p14="http://schemas.microsoft.com/office/powerpoint/2010/main" xmlns="" val="17225411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UNIONES </a:t>
            </a:r>
            <a:r>
              <a:rPr lang="es-419" dirty="0" smtClean="0"/>
              <a:t>NCh-428 </a:t>
            </a:r>
            <a:r>
              <a:rPr lang="es-419" dirty="0"/>
              <a:t>Of57</a:t>
            </a:r>
            <a:endParaRPr lang="es-CL" dirty="0"/>
          </a:p>
        </p:txBody>
      </p:sp>
      <p:sp>
        <p:nvSpPr>
          <p:cNvPr id="3" name="2 Marcador de texto"/>
          <p:cNvSpPr>
            <a:spLocks noGrp="1"/>
          </p:cNvSpPr>
          <p:nvPr>
            <p:ph idx="1"/>
          </p:nvPr>
        </p:nvSpPr>
        <p:spPr>
          <a:xfrm>
            <a:off x="599324" y="1354892"/>
            <a:ext cx="9963062" cy="738664"/>
          </a:xfrm>
        </p:spPr>
        <p:txBody>
          <a:bodyPr/>
          <a:lstStyle/>
          <a:p>
            <a:r>
              <a:rPr lang="es-419" i="1" dirty="0" smtClean="0">
                <a:solidFill>
                  <a:srgbClr val="FF0000"/>
                </a:solidFill>
              </a:rPr>
              <a:t>Unión traslapada: </a:t>
            </a:r>
            <a:r>
              <a:rPr lang="es-419" dirty="0" smtClean="0"/>
              <a:t>(o superpuesta) Esta unión consiste en dos partes que se </a:t>
            </a:r>
            <a:r>
              <a:rPr lang="es-419" dirty="0" smtClean="0">
                <a:solidFill>
                  <a:srgbClr val="0070C0"/>
                </a:solidFill>
              </a:rPr>
              <a:t>sobreponen.</a:t>
            </a:r>
            <a:endParaRPr lang="es-CL" dirty="0">
              <a:solidFill>
                <a:srgbClr val="0070C0"/>
              </a:solidFill>
            </a:endParaRPr>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10</a:t>
            </a:fld>
            <a:endParaRPr lang="es-CL" spc="8"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5256" y="2552700"/>
            <a:ext cx="2404269" cy="1901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872164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1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UNIONES </a:t>
            </a:r>
            <a:r>
              <a:rPr lang="es-419" dirty="0" smtClean="0"/>
              <a:t>NCh-428 </a:t>
            </a:r>
            <a:r>
              <a:rPr lang="es-419" dirty="0"/>
              <a:t>Of57</a:t>
            </a:r>
            <a:endParaRPr lang="es-CL" dirty="0"/>
          </a:p>
        </p:txBody>
      </p:sp>
      <p:sp>
        <p:nvSpPr>
          <p:cNvPr id="3" name="2 Marcador de texto"/>
          <p:cNvSpPr>
            <a:spLocks noGrp="1"/>
          </p:cNvSpPr>
          <p:nvPr>
            <p:ph idx="1"/>
          </p:nvPr>
        </p:nvSpPr>
        <p:spPr>
          <a:xfrm>
            <a:off x="599324" y="1354892"/>
            <a:ext cx="9963062" cy="1107996"/>
          </a:xfrm>
        </p:spPr>
        <p:txBody>
          <a:bodyPr/>
          <a:lstStyle/>
          <a:p>
            <a:r>
              <a:rPr lang="es-419" i="1" dirty="0" smtClean="0">
                <a:solidFill>
                  <a:srgbClr val="FF0000"/>
                </a:solidFill>
              </a:rPr>
              <a:t>Unión de canto: </a:t>
            </a:r>
            <a:r>
              <a:rPr lang="es-419" dirty="0" smtClean="0"/>
              <a:t>( o de bordes) Las partes de la unión de canto están </a:t>
            </a:r>
            <a:r>
              <a:rPr lang="es-419" dirty="0" smtClean="0">
                <a:solidFill>
                  <a:srgbClr val="0070C0"/>
                </a:solidFill>
              </a:rPr>
              <a:t>paralelas</a:t>
            </a:r>
            <a:r>
              <a:rPr lang="es-419" dirty="0" smtClean="0"/>
              <a:t> con al menos uno de sus bordes en común y la unión se hace en el borde común.</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11</a:t>
            </a:fld>
            <a:endParaRPr lang="es-CL" spc="8"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90056" y="2781300"/>
            <a:ext cx="2386013"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68414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UNIONES </a:t>
            </a:r>
            <a:r>
              <a:rPr lang="es-419" dirty="0" smtClean="0"/>
              <a:t>NCh-428 </a:t>
            </a:r>
            <a:r>
              <a:rPr lang="es-419" dirty="0"/>
              <a:t>Of57</a:t>
            </a:r>
            <a:endParaRPr lang="es-CL" dirty="0"/>
          </a:p>
        </p:txBody>
      </p:sp>
      <p:sp>
        <p:nvSpPr>
          <p:cNvPr id="3" name="2 Marcador de texto"/>
          <p:cNvSpPr>
            <a:spLocks noGrp="1"/>
          </p:cNvSpPr>
          <p:nvPr>
            <p:ph idx="1"/>
          </p:nvPr>
        </p:nvSpPr>
        <p:spPr>
          <a:xfrm>
            <a:off x="599324" y="1354892"/>
            <a:ext cx="9963062" cy="738664"/>
          </a:xfrm>
        </p:spPr>
        <p:txBody>
          <a:bodyPr/>
          <a:lstStyle/>
          <a:p>
            <a:r>
              <a:rPr lang="es-419" i="1" dirty="0" smtClean="0">
                <a:solidFill>
                  <a:srgbClr val="FF0000"/>
                </a:solidFill>
              </a:rPr>
              <a:t>Unión en T: </a:t>
            </a:r>
            <a:r>
              <a:rPr lang="es-419" dirty="0" smtClean="0"/>
              <a:t>Una de las partes es </a:t>
            </a:r>
            <a:r>
              <a:rPr lang="es-419" dirty="0" smtClean="0">
                <a:solidFill>
                  <a:srgbClr val="0070C0"/>
                </a:solidFill>
              </a:rPr>
              <a:t>perpendicular</a:t>
            </a:r>
            <a:r>
              <a:rPr lang="es-419" dirty="0" smtClean="0"/>
              <a:t> a la otra en una forma parecida a la letra T.</a:t>
            </a:r>
            <a:endParaRPr lang="es-CL" dirty="0"/>
          </a:p>
        </p:txBody>
      </p:sp>
      <p:sp>
        <p:nvSpPr>
          <p:cNvPr id="6" name="5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12</a:t>
            </a:fld>
            <a:endParaRPr lang="es-CL" spc="8"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62862" y="2857500"/>
            <a:ext cx="1999457" cy="17832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29288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TIPOS DE SOLDADURA:</a:t>
            </a:r>
            <a:endParaRPr lang="es-CL" dirty="0"/>
          </a:p>
        </p:txBody>
      </p:sp>
      <p:sp>
        <p:nvSpPr>
          <p:cNvPr id="3" name="2 Marcador de texto"/>
          <p:cNvSpPr>
            <a:spLocks noGrp="1"/>
          </p:cNvSpPr>
          <p:nvPr>
            <p:ph idx="1"/>
          </p:nvPr>
        </p:nvSpPr>
        <p:spPr>
          <a:xfrm>
            <a:off x="599324" y="1354892"/>
            <a:ext cx="9963062" cy="2244204"/>
          </a:xfrm>
        </p:spPr>
        <p:txBody>
          <a:bodyPr/>
          <a:lstStyle/>
          <a:p>
            <a:pPr>
              <a:lnSpc>
                <a:spcPts val="3500"/>
              </a:lnSpc>
            </a:pPr>
            <a:r>
              <a:rPr lang="es-419" dirty="0" smtClean="0"/>
              <a:t>Existen cinco tipos básicos de soldadura (unión)</a:t>
            </a:r>
          </a:p>
          <a:p>
            <a:pPr>
              <a:lnSpc>
                <a:spcPts val="3500"/>
              </a:lnSpc>
              <a:buFont typeface="Wingdings" panose="05000000000000000000" pitchFamily="2" charset="2"/>
              <a:buChar char="v"/>
            </a:pPr>
            <a:r>
              <a:rPr lang="es-419" i="1" dirty="0" smtClean="0">
                <a:solidFill>
                  <a:srgbClr val="FF0000"/>
                </a:solidFill>
              </a:rPr>
              <a:t> Soldadura de cordón: </a:t>
            </a:r>
            <a:r>
              <a:rPr lang="es-419" dirty="0" smtClean="0"/>
              <a:t>se realiza en una sola pasada, con el metal de aporte, sin movimiento hacia uno u otro lado, esta soldadura se utiliza principalmente para </a:t>
            </a:r>
            <a:r>
              <a:rPr lang="es-419" dirty="0" smtClean="0">
                <a:solidFill>
                  <a:srgbClr val="0070C0"/>
                </a:solidFill>
              </a:rPr>
              <a:t>reconstruir superficies </a:t>
            </a:r>
            <a:r>
              <a:rPr lang="es-419" dirty="0" smtClean="0"/>
              <a:t>desgastadas y en muy pocos casos se emplea para juntas.</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13</a:t>
            </a:fld>
            <a:endParaRPr lang="es-CL" spc="8"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3650456" y="1816100"/>
            <a:ext cx="533400" cy="444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092049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266"/>
                                        </p:tgtEl>
                                        <p:attrNameLst>
                                          <p:attrName>style.visibility</p:attrName>
                                        </p:attrNameLst>
                                      </p:cBhvr>
                                      <p:to>
                                        <p:strVal val="visible"/>
                                      </p:to>
                                    </p:set>
                                    <p:anim calcmode="lin" valueType="num">
                                      <p:cBhvr additive="base">
                                        <p:cTn id="26" dur="500" fill="hold"/>
                                        <p:tgtEl>
                                          <p:spTgt spid="11266"/>
                                        </p:tgtEl>
                                        <p:attrNameLst>
                                          <p:attrName>ppt_x</p:attrName>
                                        </p:attrNameLst>
                                      </p:cBhvr>
                                      <p:tavLst>
                                        <p:tav tm="0">
                                          <p:val>
                                            <p:strVal val="#ppt_x"/>
                                          </p:val>
                                        </p:tav>
                                        <p:tav tm="100000">
                                          <p:val>
                                            <p:strVal val="#ppt_x"/>
                                          </p:val>
                                        </p:tav>
                                      </p:tavLst>
                                    </p:anim>
                                    <p:anim calcmode="lin" valueType="num">
                                      <p:cBhvr additive="base">
                                        <p:cTn id="27"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SOLDADURA:</a:t>
            </a:r>
            <a:endParaRPr lang="es-CL" dirty="0"/>
          </a:p>
        </p:txBody>
      </p:sp>
      <p:sp>
        <p:nvSpPr>
          <p:cNvPr id="3" name="2 Marcador de texto"/>
          <p:cNvSpPr>
            <a:spLocks noGrp="1"/>
          </p:cNvSpPr>
          <p:nvPr>
            <p:ph idx="1"/>
          </p:nvPr>
        </p:nvSpPr>
        <p:spPr>
          <a:xfrm>
            <a:off x="599324" y="1354892"/>
            <a:ext cx="9963062" cy="1846659"/>
          </a:xfrm>
        </p:spPr>
        <p:txBody>
          <a:bodyPr/>
          <a:lstStyle/>
          <a:p>
            <a:r>
              <a:rPr lang="es-419" i="1" dirty="0" smtClean="0">
                <a:solidFill>
                  <a:srgbClr val="FF0000"/>
                </a:solidFill>
              </a:rPr>
              <a:t>Soldadura semicircular:</a:t>
            </a:r>
            <a:r>
              <a:rPr lang="es-419" dirty="0" smtClean="0"/>
              <a:t> garantiza una fusión total de las juntas a soldar, describiendo un arco o media luna, lo que asegura una buena fusión de los bordes. El ancho del cordón depende del diseño o de la necesidad, utilizado principalmente para </a:t>
            </a:r>
            <a:r>
              <a:rPr lang="es-419" dirty="0" smtClean="0">
                <a:solidFill>
                  <a:srgbClr val="0070C0"/>
                </a:solidFill>
              </a:rPr>
              <a:t>juntas chaflanadas y recargue de piezas.</a:t>
            </a:r>
            <a:endParaRPr lang="es-CL" dirty="0">
              <a:solidFill>
                <a:srgbClr val="0070C0"/>
              </a:solidFill>
            </a:endParaRPr>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14</a:t>
            </a:fld>
            <a:endParaRPr lang="es-CL" spc="8"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3171850" y="1837506"/>
            <a:ext cx="856407" cy="4267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674761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 calcmode="lin" valueType="num">
                                      <p:cBhvr additive="base">
                                        <p:cTn id="20" dur="500" fill="hold"/>
                                        <p:tgtEl>
                                          <p:spTgt spid="12290"/>
                                        </p:tgtEl>
                                        <p:attrNameLst>
                                          <p:attrName>ppt_x</p:attrName>
                                        </p:attrNameLst>
                                      </p:cBhvr>
                                      <p:tavLst>
                                        <p:tav tm="0">
                                          <p:val>
                                            <p:strVal val="#ppt_x"/>
                                          </p:val>
                                        </p:tav>
                                        <p:tav tm="100000">
                                          <p:val>
                                            <p:strVal val="#ppt_x"/>
                                          </p:val>
                                        </p:tav>
                                      </p:tavLst>
                                    </p:anim>
                                    <p:anim calcmode="lin" valueType="num">
                                      <p:cBhvr additive="base">
                                        <p:cTn id="21"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SOLDADURA:</a:t>
            </a:r>
            <a:endParaRPr lang="es-CL" dirty="0"/>
          </a:p>
        </p:txBody>
      </p:sp>
      <p:sp>
        <p:nvSpPr>
          <p:cNvPr id="3" name="2 Marcador de texto"/>
          <p:cNvSpPr>
            <a:spLocks noGrp="1"/>
          </p:cNvSpPr>
          <p:nvPr>
            <p:ph idx="1"/>
          </p:nvPr>
        </p:nvSpPr>
        <p:spPr>
          <a:xfrm>
            <a:off x="599324" y="1354892"/>
            <a:ext cx="9963062" cy="1107996"/>
          </a:xfrm>
        </p:spPr>
        <p:txBody>
          <a:bodyPr/>
          <a:lstStyle/>
          <a:p>
            <a:r>
              <a:rPr lang="es-419" i="1" dirty="0" smtClean="0">
                <a:solidFill>
                  <a:srgbClr val="FF0000"/>
                </a:solidFill>
              </a:rPr>
              <a:t>Soldadura circular: </a:t>
            </a:r>
            <a:r>
              <a:rPr lang="es-419" dirty="0" smtClean="0"/>
              <a:t>se utiliza en </a:t>
            </a:r>
            <a:r>
              <a:rPr lang="es-419" dirty="0" smtClean="0">
                <a:solidFill>
                  <a:srgbClr val="0070C0"/>
                </a:solidFill>
              </a:rPr>
              <a:t>cordones de penetración </a:t>
            </a:r>
            <a:r>
              <a:rPr lang="es-419" dirty="0" smtClean="0"/>
              <a:t>donde se requiere poco depósito, su aplicación es frecuente en ángulos interiores, pero no para relleno de capas superiores.</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15</a:t>
            </a:fld>
            <a:endParaRPr lang="es-CL" spc="8"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3290792" y="1489963"/>
            <a:ext cx="966788" cy="38542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86347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 calcmode="lin" valueType="num">
                                      <p:cBhvr additive="base">
                                        <p:cTn id="20" dur="500" fill="hold"/>
                                        <p:tgtEl>
                                          <p:spTgt spid="13314"/>
                                        </p:tgtEl>
                                        <p:attrNameLst>
                                          <p:attrName>ppt_x</p:attrName>
                                        </p:attrNameLst>
                                      </p:cBhvr>
                                      <p:tavLst>
                                        <p:tav tm="0">
                                          <p:val>
                                            <p:strVal val="#ppt_x"/>
                                          </p:val>
                                        </p:tav>
                                        <p:tav tm="100000">
                                          <p:val>
                                            <p:strVal val="#ppt_x"/>
                                          </p:val>
                                        </p:tav>
                                      </p:tavLst>
                                    </p:anim>
                                    <p:anim calcmode="lin" valueType="num">
                                      <p:cBhvr additive="base">
                                        <p:cTn id="21"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SOLDADURA:</a:t>
            </a:r>
            <a:endParaRPr lang="es-CL" dirty="0"/>
          </a:p>
        </p:txBody>
      </p:sp>
      <p:sp>
        <p:nvSpPr>
          <p:cNvPr id="3" name="2 Marcador de texto"/>
          <p:cNvSpPr>
            <a:spLocks noGrp="1"/>
          </p:cNvSpPr>
          <p:nvPr>
            <p:ph idx="1"/>
          </p:nvPr>
        </p:nvSpPr>
        <p:spPr>
          <a:xfrm>
            <a:off x="599324" y="1354892"/>
            <a:ext cx="9963062" cy="1846659"/>
          </a:xfrm>
        </p:spPr>
        <p:txBody>
          <a:bodyPr/>
          <a:lstStyle/>
          <a:p>
            <a:r>
              <a:rPr lang="es-419" i="1" dirty="0" smtClean="0">
                <a:solidFill>
                  <a:srgbClr val="FF0000"/>
                </a:solidFill>
              </a:rPr>
              <a:t>Soldadura de zig-zag (longitudinal) </a:t>
            </a:r>
            <a:r>
              <a:rPr lang="es-419" dirty="0" smtClean="0"/>
              <a:t>: es el movimiento zigzagueante en línea recta efectuando con el electrodo en sentido del cordón, éste movimiento se usa en posición plana para mantener el crater caliente y obtener una </a:t>
            </a:r>
            <a:r>
              <a:rPr lang="es-419" dirty="0" smtClean="0">
                <a:solidFill>
                  <a:srgbClr val="0070C0"/>
                </a:solidFill>
              </a:rPr>
              <a:t>buena penetración</a:t>
            </a:r>
            <a:r>
              <a:rPr lang="es-419" dirty="0" smtClean="0"/>
              <a:t>, cuando se utiliza en </a:t>
            </a:r>
            <a:r>
              <a:rPr lang="es-419" dirty="0" smtClean="0">
                <a:solidFill>
                  <a:srgbClr val="0070C0"/>
                </a:solidFill>
              </a:rPr>
              <a:t>sobrecabeza</a:t>
            </a:r>
            <a:r>
              <a:rPr lang="es-419" dirty="0" smtClean="0"/>
              <a:t> se </a:t>
            </a:r>
            <a:r>
              <a:rPr lang="es-419" dirty="0" smtClean="0">
                <a:solidFill>
                  <a:srgbClr val="0070C0"/>
                </a:solidFill>
              </a:rPr>
              <a:t>evita la acumulación de calor </a:t>
            </a:r>
            <a:r>
              <a:rPr lang="es-419" dirty="0" smtClean="0"/>
              <a:t>e impide que el </a:t>
            </a:r>
            <a:r>
              <a:rPr lang="es-419" dirty="0" smtClean="0">
                <a:solidFill>
                  <a:srgbClr val="0070C0"/>
                </a:solidFill>
              </a:rPr>
              <a:t>material gotee</a:t>
            </a:r>
            <a:r>
              <a:rPr lang="es-419" dirty="0" smtClean="0"/>
              <a:t>.</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16</a:t>
            </a:fld>
            <a:endParaRPr lang="es-CL" spc="8"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3278122" y="2036036"/>
            <a:ext cx="784972" cy="3647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322093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SOLDADURA:</a:t>
            </a:r>
            <a:endParaRPr lang="es-CL" dirty="0"/>
          </a:p>
        </p:txBody>
      </p:sp>
      <p:sp>
        <p:nvSpPr>
          <p:cNvPr id="3" name="2 Marcador de texto"/>
          <p:cNvSpPr>
            <a:spLocks noGrp="1"/>
          </p:cNvSpPr>
          <p:nvPr>
            <p:ph idx="1"/>
          </p:nvPr>
        </p:nvSpPr>
        <p:spPr>
          <a:xfrm>
            <a:off x="599324" y="1354892"/>
            <a:ext cx="9963062" cy="1846659"/>
          </a:xfrm>
        </p:spPr>
        <p:txBody>
          <a:bodyPr/>
          <a:lstStyle/>
          <a:p>
            <a:r>
              <a:rPr lang="es-419" i="1" dirty="0" smtClean="0">
                <a:solidFill>
                  <a:srgbClr val="FF0000"/>
                </a:solidFill>
              </a:rPr>
              <a:t>Soldadura en zig-zag (transversal): </a:t>
            </a:r>
            <a:r>
              <a:rPr lang="es-419" dirty="0" smtClean="0"/>
              <a:t>el electrodo se mueve de lado a lado mientras se avanza, este movimiento se utiliza principalmente para efectuar </a:t>
            </a:r>
            <a:r>
              <a:rPr lang="es-419" dirty="0" smtClean="0">
                <a:solidFill>
                  <a:srgbClr val="0070C0"/>
                </a:solidFill>
              </a:rPr>
              <a:t>cordones anchos</a:t>
            </a:r>
            <a:r>
              <a:rPr lang="es-419" dirty="0" smtClean="0"/>
              <a:t>, en donde se obtiene un buen acabado en sus bordes, facilitando que suba la escoria a la superficie y evita la </a:t>
            </a:r>
            <a:r>
              <a:rPr lang="es-419" dirty="0" smtClean="0">
                <a:solidFill>
                  <a:srgbClr val="0070C0"/>
                </a:solidFill>
              </a:rPr>
              <a:t>porosidad del material </a:t>
            </a:r>
            <a:r>
              <a:rPr lang="es-419" dirty="0" smtClean="0"/>
              <a:t>depositado, (</a:t>
            </a:r>
            <a:r>
              <a:rPr lang="es-419" dirty="0" smtClean="0">
                <a:solidFill>
                  <a:srgbClr val="0070C0"/>
                </a:solidFill>
              </a:rPr>
              <a:t>para soldar en toda posición</a:t>
            </a:r>
            <a:r>
              <a:rPr lang="es-419" dirty="0" smtClean="0"/>
              <a:t>).</a:t>
            </a:r>
            <a:endParaRPr lang="es-CL" dirty="0">
              <a:solidFill>
                <a:srgbClr val="FF0000"/>
              </a:solidFill>
            </a:endParaRPr>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17</a:t>
            </a:fld>
            <a:endParaRPr lang="es-CL" spc="8"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85256" y="3467100"/>
            <a:ext cx="2514600" cy="14369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49584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anim calcmode="lin" valueType="num">
                                      <p:cBhvr additive="base">
                                        <p:cTn id="20" dur="500" fill="hold"/>
                                        <p:tgtEl>
                                          <p:spTgt spid="15362"/>
                                        </p:tgtEl>
                                        <p:attrNameLst>
                                          <p:attrName>ppt_x</p:attrName>
                                        </p:attrNameLst>
                                      </p:cBhvr>
                                      <p:tavLst>
                                        <p:tav tm="0">
                                          <p:val>
                                            <p:strVal val="#ppt_x"/>
                                          </p:val>
                                        </p:tav>
                                        <p:tav tm="100000">
                                          <p:val>
                                            <p:strVal val="#ppt_x"/>
                                          </p:val>
                                        </p:tav>
                                      </p:tavLst>
                                    </p:anim>
                                    <p:anim calcmode="lin" valueType="num">
                                      <p:cBhvr additive="base">
                                        <p:cTn id="21"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SOLDADURA:</a:t>
            </a:r>
            <a:endParaRPr lang="es-CL" dirty="0"/>
          </a:p>
        </p:txBody>
      </p:sp>
      <p:sp>
        <p:nvSpPr>
          <p:cNvPr id="3" name="2 Marcador de texto"/>
          <p:cNvSpPr>
            <a:spLocks noGrp="1"/>
          </p:cNvSpPr>
          <p:nvPr>
            <p:ph idx="1"/>
          </p:nvPr>
        </p:nvSpPr>
        <p:spPr>
          <a:xfrm>
            <a:off x="599324" y="1354892"/>
            <a:ext cx="9963062" cy="1107996"/>
          </a:xfrm>
        </p:spPr>
        <p:txBody>
          <a:bodyPr/>
          <a:lstStyle/>
          <a:p>
            <a:r>
              <a:rPr lang="es-419" i="1" dirty="0" smtClean="0">
                <a:solidFill>
                  <a:srgbClr val="FF0000"/>
                </a:solidFill>
              </a:rPr>
              <a:t>Soldadura de tapón: </a:t>
            </a:r>
            <a:r>
              <a:rPr lang="es-419" dirty="0" smtClean="0"/>
              <a:t>sirve principalmente para hacer las veces de </a:t>
            </a:r>
            <a:r>
              <a:rPr lang="es-419" dirty="0" smtClean="0">
                <a:solidFill>
                  <a:srgbClr val="0070C0"/>
                </a:solidFill>
              </a:rPr>
              <a:t>remache,</a:t>
            </a:r>
            <a:r>
              <a:rPr lang="es-419" dirty="0" smtClean="0"/>
              <a:t> se emplean para unir por fusión de dos piezas de metal cuyos bordes, </a:t>
            </a:r>
            <a:r>
              <a:rPr lang="es-419" dirty="0" smtClean="0">
                <a:solidFill>
                  <a:srgbClr val="0070C0"/>
                </a:solidFill>
              </a:rPr>
              <a:t>no pueden fundirse</a:t>
            </a:r>
            <a:r>
              <a:rPr lang="es-419" dirty="0" smtClean="0"/>
              <a:t>.</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18</a:t>
            </a:fld>
            <a:endParaRPr lang="es-CL" spc="8" dirty="0"/>
          </a:p>
        </p:txBody>
      </p:sp>
      <p:pic>
        <p:nvPicPr>
          <p:cNvPr id="16386" name="Picture 2" descr="Resultado de imagen para soldadura de tap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41525" y="3009900"/>
            <a:ext cx="3771900" cy="1952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51128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6386"/>
                                        </p:tgtEl>
                                        <p:attrNameLst>
                                          <p:attrName>style.visibility</p:attrName>
                                        </p:attrNameLst>
                                      </p:cBhvr>
                                      <p:to>
                                        <p:strVal val="visible"/>
                                      </p:to>
                                    </p:set>
                                    <p:anim calcmode="lin" valueType="num">
                                      <p:cBhvr additive="base">
                                        <p:cTn id="20" dur="500" fill="hold"/>
                                        <p:tgtEl>
                                          <p:spTgt spid="16386"/>
                                        </p:tgtEl>
                                        <p:attrNameLst>
                                          <p:attrName>ppt_x</p:attrName>
                                        </p:attrNameLst>
                                      </p:cBhvr>
                                      <p:tavLst>
                                        <p:tav tm="0">
                                          <p:val>
                                            <p:strVal val="#ppt_x"/>
                                          </p:val>
                                        </p:tav>
                                        <p:tav tm="100000">
                                          <p:val>
                                            <p:strVal val="#ppt_x"/>
                                          </p:val>
                                        </p:tav>
                                      </p:tavLst>
                                    </p:anim>
                                    <p:anim calcmode="lin" valueType="num">
                                      <p:cBhvr additive="base">
                                        <p:cTn id="21"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EJEMPLOS:</a:t>
            </a:r>
            <a:endParaRPr lang="es-CL" dirty="0"/>
          </a:p>
        </p:txBody>
      </p:sp>
      <p:sp>
        <p:nvSpPr>
          <p:cNvPr id="3" name="2 Marcador de texto"/>
          <p:cNvSpPr>
            <a:spLocks noGrp="1"/>
          </p:cNvSpPr>
          <p:nvPr>
            <p:ph idx="1"/>
          </p:nvPr>
        </p:nvSpPr>
        <p:spPr>
          <a:xfrm>
            <a:off x="599324" y="1354892"/>
            <a:ext cx="4067132" cy="3323987"/>
          </a:xfrm>
        </p:spPr>
        <p:txBody>
          <a:bodyPr/>
          <a:lstStyle/>
          <a:p>
            <a:pPr>
              <a:lnSpc>
                <a:spcPct val="150000"/>
              </a:lnSpc>
              <a:buFont typeface="Wingdings" panose="05000000000000000000" pitchFamily="2" charset="2"/>
              <a:buChar char="ü"/>
            </a:pPr>
            <a:r>
              <a:rPr lang="es-419" dirty="0" smtClean="0">
                <a:solidFill>
                  <a:srgbClr val="FF0000"/>
                </a:solidFill>
              </a:rPr>
              <a:t>a-b</a:t>
            </a:r>
            <a:r>
              <a:rPr lang="es-419" dirty="0" smtClean="0"/>
              <a:t>)- 1F-1G (plana)</a:t>
            </a:r>
          </a:p>
          <a:p>
            <a:pPr>
              <a:lnSpc>
                <a:spcPct val="150000"/>
              </a:lnSpc>
              <a:buFont typeface="Wingdings" panose="05000000000000000000" pitchFamily="2" charset="2"/>
              <a:buChar char="ü"/>
            </a:pPr>
            <a:r>
              <a:rPr lang="es-419" dirty="0" smtClean="0">
                <a:solidFill>
                  <a:srgbClr val="FF0000"/>
                </a:solidFill>
              </a:rPr>
              <a:t>c-d-e-f</a:t>
            </a:r>
            <a:r>
              <a:rPr lang="es-419" dirty="0" smtClean="0"/>
              <a:t>)- 3F-3G (Vertical)</a:t>
            </a:r>
          </a:p>
          <a:p>
            <a:pPr>
              <a:lnSpc>
                <a:spcPct val="150000"/>
              </a:lnSpc>
              <a:buFont typeface="Wingdings" panose="05000000000000000000" pitchFamily="2" charset="2"/>
              <a:buChar char="ü"/>
            </a:pPr>
            <a:r>
              <a:rPr lang="es-419" dirty="0">
                <a:solidFill>
                  <a:srgbClr val="FF0000"/>
                </a:solidFill>
              </a:rPr>
              <a:t>g</a:t>
            </a:r>
            <a:r>
              <a:rPr lang="es-419" dirty="0"/>
              <a:t>)- </a:t>
            </a:r>
            <a:r>
              <a:rPr lang="es-419" dirty="0" smtClean="0"/>
              <a:t>2F-2G </a:t>
            </a:r>
            <a:r>
              <a:rPr lang="es-419" dirty="0"/>
              <a:t>(horizontal</a:t>
            </a:r>
            <a:r>
              <a:rPr lang="es-419" dirty="0" smtClean="0"/>
              <a:t>)</a:t>
            </a:r>
          </a:p>
          <a:p>
            <a:pPr>
              <a:lnSpc>
                <a:spcPct val="150000"/>
              </a:lnSpc>
              <a:buFont typeface="Wingdings" panose="05000000000000000000" pitchFamily="2" charset="2"/>
              <a:buChar char="ü"/>
            </a:pPr>
            <a:r>
              <a:rPr lang="es-CL" dirty="0" smtClean="0">
                <a:solidFill>
                  <a:srgbClr val="FF0000"/>
                </a:solidFill>
              </a:rPr>
              <a:t>h</a:t>
            </a:r>
            <a:r>
              <a:rPr lang="es-419" dirty="0" smtClean="0"/>
              <a:t>)- 4F-4G (Sobrecabeza)</a:t>
            </a:r>
          </a:p>
          <a:p>
            <a:pPr>
              <a:buFont typeface="Wingdings" panose="05000000000000000000" pitchFamily="2" charset="2"/>
              <a:buChar char="ü"/>
            </a:pPr>
            <a:endParaRPr lang="es-419" dirty="0"/>
          </a:p>
          <a:p>
            <a:pPr>
              <a:buFont typeface="Wingdings" panose="05000000000000000000" pitchFamily="2" charset="2"/>
              <a:buChar char="ü"/>
            </a:pPr>
            <a:endParaRPr lang="es-419" dirty="0" smtClean="0"/>
          </a:p>
          <a:p>
            <a:pPr marL="0" indent="0">
              <a:buNone/>
            </a:pPr>
            <a:r>
              <a:rPr lang="es-419" dirty="0" smtClean="0"/>
              <a:t> </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dirty="0" smtClean="0"/>
              <a:t>Escuela de</a:t>
            </a:r>
            <a:r>
              <a:rPr lang="es-CL" spc="78" dirty="0" smtClean="0"/>
              <a:t> </a:t>
            </a:r>
            <a:r>
              <a:rPr lang="es-CL" spc="4" dirty="0" smtClean="0"/>
              <a:t>Construcción</a:t>
            </a:r>
          </a:p>
          <a:p>
            <a:pPr marL="9906">
              <a:spcBef>
                <a:spcPts val="86"/>
              </a:spcBef>
            </a:pPr>
            <a:r>
              <a:rPr lang="es-CL" spc="8" dirty="0" smtClean="0"/>
              <a:t>y </a:t>
            </a:r>
            <a:r>
              <a:rPr lang="es-CL" spc="4" dirty="0" smtClean="0"/>
              <a:t>Obras</a:t>
            </a:r>
            <a:r>
              <a:rPr lang="es-CL" spc="31" dirty="0" smtClean="0"/>
              <a:t> </a:t>
            </a:r>
            <a:r>
              <a:rPr lang="es-CL" spc="4" dirty="0"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19</a:t>
            </a:fld>
            <a:endParaRPr lang="es-CL" spc="8" dirty="0"/>
          </a:p>
        </p:txBody>
      </p:sp>
      <p:pic>
        <p:nvPicPr>
          <p:cNvPr id="26626" name="Picture 2" descr="C:\Users\fsant\Desktop\posc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18856" y="114300"/>
            <a:ext cx="5267325"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46312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1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626"/>
                                        </p:tgtEl>
                                        <p:attrNameLst>
                                          <p:attrName>style.visibility</p:attrName>
                                        </p:attrNameLst>
                                      </p:cBhvr>
                                      <p:to>
                                        <p:strVal val="visible"/>
                                      </p:to>
                                    </p:set>
                                    <p:anim calcmode="lin" valueType="num">
                                      <p:cBhvr additive="base">
                                        <p:cTn id="14" dur="500" fill="hold"/>
                                        <p:tgtEl>
                                          <p:spTgt spid="26626"/>
                                        </p:tgtEl>
                                        <p:attrNameLst>
                                          <p:attrName>ppt_x</p:attrName>
                                        </p:attrNameLst>
                                      </p:cBhvr>
                                      <p:tavLst>
                                        <p:tav tm="0">
                                          <p:val>
                                            <p:strVal val="#ppt_x"/>
                                          </p:val>
                                        </p:tav>
                                        <p:tav tm="100000">
                                          <p:val>
                                            <p:strVal val="#ppt_x"/>
                                          </p:val>
                                        </p:tav>
                                      </p:tavLst>
                                    </p:anim>
                                    <p:anim calcmode="lin" valueType="num">
                                      <p:cBhvr additive="base">
                                        <p:cTn id="15"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ELEMENTOS DE SUJECIÓN:</a:t>
            </a:r>
            <a:endParaRPr lang="es-CL" dirty="0"/>
          </a:p>
        </p:txBody>
      </p:sp>
      <p:sp>
        <p:nvSpPr>
          <p:cNvPr id="3" name="2 Marcador de texto"/>
          <p:cNvSpPr>
            <a:spLocks noGrp="1"/>
          </p:cNvSpPr>
          <p:nvPr>
            <p:ph idx="1"/>
          </p:nvPr>
        </p:nvSpPr>
        <p:spPr>
          <a:xfrm>
            <a:off x="599324" y="1354892"/>
            <a:ext cx="9963062" cy="3462486"/>
          </a:xfrm>
        </p:spPr>
        <p:txBody>
          <a:bodyPr/>
          <a:lstStyle/>
          <a:p>
            <a:r>
              <a:rPr lang="es-419" sz="2500" dirty="0" smtClean="0"/>
              <a:t>Los elementos de sujeción constituyen un método de para conectar o unir dos piezas, los cuales se utilizan en la ingeniería de casi cualquier producto o estructura.</a:t>
            </a:r>
          </a:p>
          <a:p>
            <a:pPr marL="0" indent="0">
              <a:buNone/>
            </a:pPr>
            <a:endParaRPr lang="es-419" sz="2500" dirty="0" smtClean="0"/>
          </a:p>
          <a:p>
            <a:pPr>
              <a:buFont typeface="Wingdings" panose="05000000000000000000" pitchFamily="2" charset="2"/>
              <a:buChar char="v"/>
            </a:pPr>
            <a:r>
              <a:rPr lang="es-419" sz="2500" dirty="0" smtClean="0"/>
              <a:t>Existen diferentes tipos de de sistemas de sujeción:</a:t>
            </a:r>
          </a:p>
          <a:p>
            <a:pPr marL="0" indent="0">
              <a:buNone/>
            </a:pPr>
            <a:endParaRPr lang="es-419" sz="2500" dirty="0" smtClean="0"/>
          </a:p>
          <a:p>
            <a:pPr>
              <a:buFont typeface="Wingdings" panose="05000000000000000000" pitchFamily="2" charset="2"/>
              <a:buChar char="ü"/>
            </a:pPr>
            <a:r>
              <a:rPr lang="es-419" sz="2500" dirty="0" smtClean="0">
                <a:solidFill>
                  <a:srgbClr val="FF0000"/>
                </a:solidFill>
              </a:rPr>
              <a:t>Permanentes</a:t>
            </a:r>
            <a:r>
              <a:rPr lang="es-419" sz="2500" dirty="0" smtClean="0"/>
              <a:t>: remaches y soldadura</a:t>
            </a:r>
          </a:p>
          <a:p>
            <a:pPr>
              <a:buFont typeface="Wingdings" panose="05000000000000000000" pitchFamily="2" charset="2"/>
              <a:buChar char="ü"/>
            </a:pPr>
            <a:r>
              <a:rPr lang="es-419" sz="2500" dirty="0" smtClean="0">
                <a:solidFill>
                  <a:srgbClr val="FF0000"/>
                </a:solidFill>
              </a:rPr>
              <a:t>Removibles</a:t>
            </a:r>
            <a:r>
              <a:rPr lang="es-419" sz="2500" dirty="0" smtClean="0"/>
              <a:t>: pernos, tornillos, esparragos, tuercas, pasadores, cuñas, etc…</a:t>
            </a:r>
            <a:endParaRPr lang="es-CL" sz="2500"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a:t>
            </a:fld>
            <a:endParaRPr lang="es-CL" spc="8" dirty="0"/>
          </a:p>
        </p:txBody>
      </p:sp>
    </p:spTree>
    <p:extLst>
      <p:ext uri="{BB962C8B-B14F-4D97-AF65-F5344CB8AC3E}">
        <p14:creationId xmlns:p14="http://schemas.microsoft.com/office/powerpoint/2010/main" xmlns="" val="1653292849"/>
      </p:ext>
    </p:extLst>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EL CORDÓN DE SOLDADURA:</a:t>
            </a:r>
            <a:endParaRPr lang="es-CL" dirty="0"/>
          </a:p>
        </p:txBody>
      </p:sp>
      <p:sp>
        <p:nvSpPr>
          <p:cNvPr id="3" name="2 Marcador de texto"/>
          <p:cNvSpPr>
            <a:spLocks noGrp="1"/>
          </p:cNvSpPr>
          <p:nvPr>
            <p:ph idx="1"/>
          </p:nvPr>
        </p:nvSpPr>
        <p:spPr/>
        <p:txBody>
          <a:bodyPr/>
          <a:lstStyle/>
          <a:p>
            <a:r>
              <a:rPr lang="es-419" dirty="0" smtClean="0"/>
              <a:t>El cordón de soldadura tiene tres partes bien diferenciadas: </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20</a:t>
            </a:fld>
            <a:endParaRPr lang="es-CL" spc="8"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0256" y="2095500"/>
            <a:ext cx="6892951" cy="23431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Flecha izquierda">
            <a:hlinkClick r:id="rId3" action="ppaction://hlinksldjump"/>
          </p:cNvPr>
          <p:cNvSpPr/>
          <p:nvPr/>
        </p:nvSpPr>
        <p:spPr>
          <a:xfrm>
            <a:off x="475456" y="4610100"/>
            <a:ext cx="609600" cy="457200"/>
          </a:xfrm>
          <a:prstGeom prst="lef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22044096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7410"/>
                                        </p:tgtEl>
                                        <p:attrNameLst>
                                          <p:attrName>style.visibility</p:attrName>
                                        </p:attrNameLst>
                                      </p:cBhvr>
                                      <p:to>
                                        <p:strVal val="visible"/>
                                      </p:to>
                                    </p:set>
                                    <p:anim calcmode="lin" valueType="num">
                                      <p:cBhvr additive="base">
                                        <p:cTn id="20" dur="500" fill="hold"/>
                                        <p:tgtEl>
                                          <p:spTgt spid="17410"/>
                                        </p:tgtEl>
                                        <p:attrNameLst>
                                          <p:attrName>ppt_x</p:attrName>
                                        </p:attrNameLst>
                                      </p:cBhvr>
                                      <p:tavLst>
                                        <p:tav tm="0">
                                          <p:val>
                                            <p:strVal val="#ppt_x"/>
                                          </p:val>
                                        </p:tav>
                                        <p:tav tm="100000">
                                          <p:val>
                                            <p:strVal val="#ppt_x"/>
                                          </p:val>
                                        </p:tav>
                                      </p:tavLst>
                                    </p:anim>
                                    <p:anim calcmode="lin" valueType="num">
                                      <p:cBhvr additive="base">
                                        <p:cTn id="21"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EL CORDÓN DE SOLDADURA:</a:t>
            </a:r>
            <a:endParaRPr lang="es-CL" dirty="0"/>
          </a:p>
        </p:txBody>
      </p:sp>
      <p:sp>
        <p:nvSpPr>
          <p:cNvPr id="3" name="2 Marcador de texto"/>
          <p:cNvSpPr>
            <a:spLocks noGrp="1"/>
          </p:cNvSpPr>
          <p:nvPr>
            <p:ph idx="1"/>
          </p:nvPr>
        </p:nvSpPr>
        <p:spPr>
          <a:xfrm>
            <a:off x="599324" y="1354892"/>
            <a:ext cx="9963062" cy="1107996"/>
          </a:xfrm>
        </p:spPr>
        <p:txBody>
          <a:bodyPr/>
          <a:lstStyle/>
          <a:p>
            <a:r>
              <a:rPr lang="es-419" i="1" dirty="0" smtClean="0"/>
              <a:t>LAS DIMENSIONES FUNDAMENTALES QUE SIRVEN PARA DETERMINAR UN CORDÓN DE SOLDADURA SON LA </a:t>
            </a:r>
            <a:r>
              <a:rPr lang="es-419" i="1" dirty="0" smtClean="0">
                <a:solidFill>
                  <a:srgbClr val="FF0000"/>
                </a:solidFill>
              </a:rPr>
              <a:t>GARGANTA</a:t>
            </a:r>
            <a:r>
              <a:rPr lang="es-419" i="1" dirty="0" smtClean="0"/>
              <a:t> Y LA </a:t>
            </a:r>
            <a:r>
              <a:rPr lang="es-419" i="1" dirty="0" smtClean="0">
                <a:solidFill>
                  <a:srgbClr val="FF0000"/>
                </a:solidFill>
              </a:rPr>
              <a:t>LONGITUD</a:t>
            </a:r>
            <a:endParaRPr lang="es-CL" i="1" dirty="0">
              <a:solidFill>
                <a:srgbClr val="FF0000"/>
              </a:solidFill>
            </a:endParaRPr>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21</a:t>
            </a:fld>
            <a:endParaRPr lang="es-CL" spc="8" dirty="0"/>
          </a:p>
        </p:txBody>
      </p:sp>
      <p:pic>
        <p:nvPicPr>
          <p:cNvPr id="18434" name="Picture 2" descr="Resultado de imagen para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52056" y="2324100"/>
            <a:ext cx="4343400" cy="271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6 Flecha izquierda">
            <a:hlinkClick r:id="rId3" action="ppaction://hlinksldjump"/>
          </p:cNvPr>
          <p:cNvSpPr/>
          <p:nvPr/>
        </p:nvSpPr>
        <p:spPr>
          <a:xfrm>
            <a:off x="551656" y="4386943"/>
            <a:ext cx="609600" cy="457200"/>
          </a:xfrm>
          <a:prstGeom prst="left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12108929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EL CORDÓN DE SOLDADURA:</a:t>
            </a:r>
            <a:endParaRPr lang="es-CL" dirty="0"/>
          </a:p>
        </p:txBody>
      </p:sp>
      <p:sp>
        <p:nvSpPr>
          <p:cNvPr id="3" name="2 Marcador de texto"/>
          <p:cNvSpPr>
            <a:spLocks noGrp="1"/>
          </p:cNvSpPr>
          <p:nvPr>
            <p:ph idx="1"/>
          </p:nvPr>
        </p:nvSpPr>
        <p:spPr>
          <a:xfrm>
            <a:off x="599324" y="1354892"/>
            <a:ext cx="9963062" cy="3436325"/>
          </a:xfrm>
        </p:spPr>
        <p:txBody>
          <a:bodyPr/>
          <a:lstStyle/>
          <a:p>
            <a:pPr>
              <a:lnSpc>
                <a:spcPts val="3000"/>
              </a:lnSpc>
            </a:pPr>
            <a:r>
              <a:rPr lang="es-419" dirty="0" smtClean="0"/>
              <a:t>Zona de </a:t>
            </a:r>
            <a:r>
              <a:rPr lang="es-419" i="1" dirty="0" smtClean="0">
                <a:solidFill>
                  <a:srgbClr val="FF0000"/>
                </a:solidFill>
              </a:rPr>
              <a:t>soldadura</a:t>
            </a:r>
            <a:r>
              <a:rPr lang="es-419" dirty="0" smtClean="0"/>
              <a:t>: es la zona central, que está formada fundamentalmente por el </a:t>
            </a:r>
            <a:r>
              <a:rPr lang="es-419" i="1" dirty="0" smtClean="0">
                <a:solidFill>
                  <a:srgbClr val="0070C0"/>
                </a:solidFill>
              </a:rPr>
              <a:t>metal de aportación</a:t>
            </a:r>
            <a:r>
              <a:rPr lang="es-419" dirty="0" smtClean="0"/>
              <a:t>.</a:t>
            </a:r>
          </a:p>
          <a:p>
            <a:pPr>
              <a:lnSpc>
                <a:spcPts val="3000"/>
              </a:lnSpc>
            </a:pPr>
            <a:r>
              <a:rPr lang="es-419" dirty="0" smtClean="0"/>
              <a:t>Zona de </a:t>
            </a:r>
            <a:r>
              <a:rPr lang="es-419" i="1" dirty="0" smtClean="0">
                <a:solidFill>
                  <a:srgbClr val="FF0000"/>
                </a:solidFill>
              </a:rPr>
              <a:t>penetración</a:t>
            </a:r>
            <a:r>
              <a:rPr lang="es-419" dirty="0" smtClean="0"/>
              <a:t>: es la parte de las piezas que ha sido </a:t>
            </a:r>
            <a:r>
              <a:rPr lang="es-419" i="1" dirty="0" smtClean="0">
                <a:solidFill>
                  <a:srgbClr val="0070C0"/>
                </a:solidFill>
              </a:rPr>
              <a:t>fundida</a:t>
            </a:r>
            <a:r>
              <a:rPr lang="es-419" dirty="0" smtClean="0"/>
              <a:t> por los electrodos. La mayor o menor profundidad de esta zona define la penetración de la soldadura. </a:t>
            </a:r>
          </a:p>
          <a:p>
            <a:pPr>
              <a:lnSpc>
                <a:spcPts val="3000"/>
              </a:lnSpc>
            </a:pPr>
            <a:r>
              <a:rPr lang="es-419" dirty="0" smtClean="0"/>
              <a:t>Zona de </a:t>
            </a:r>
            <a:r>
              <a:rPr lang="es-419" i="1" dirty="0" smtClean="0">
                <a:solidFill>
                  <a:srgbClr val="FF0000"/>
                </a:solidFill>
              </a:rPr>
              <a:t>transición</a:t>
            </a:r>
            <a:r>
              <a:rPr lang="es-419" dirty="0" smtClean="0"/>
              <a:t>: es la más proxima a la zona de penetración, Esta zona, aunque no ha sufrido  la fusión, sí ha soportado </a:t>
            </a:r>
            <a:r>
              <a:rPr lang="es-419" i="1" dirty="0" smtClean="0">
                <a:solidFill>
                  <a:srgbClr val="0070C0"/>
                </a:solidFill>
              </a:rPr>
              <a:t>altas</a:t>
            </a:r>
            <a:r>
              <a:rPr lang="es-419" dirty="0" smtClean="0"/>
              <a:t> </a:t>
            </a:r>
            <a:r>
              <a:rPr lang="es-419" i="1" dirty="0" smtClean="0">
                <a:solidFill>
                  <a:srgbClr val="0070C0"/>
                </a:solidFill>
              </a:rPr>
              <a:t>temperaturas</a:t>
            </a:r>
            <a:r>
              <a:rPr lang="es-419" i="1" dirty="0" smtClean="0"/>
              <a:t>,</a:t>
            </a:r>
            <a:r>
              <a:rPr lang="es-419" dirty="0" smtClean="0"/>
              <a:t> es aquí donde el tratamiento térmico puede tener consecuencias desfavorables.	</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22</a:t>
            </a:fld>
            <a:endParaRPr lang="es-CL" spc="8" dirty="0"/>
          </a:p>
        </p:txBody>
      </p:sp>
    </p:spTree>
    <p:extLst>
      <p:ext uri="{BB962C8B-B14F-4D97-AF65-F5344CB8AC3E}">
        <p14:creationId xmlns:p14="http://schemas.microsoft.com/office/powerpoint/2010/main" xmlns="" val="28257293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ÁNGULOS DEL ELECTRODO:</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23</a:t>
            </a:fld>
            <a:endParaRPr lang="es-CL" spc="8" dirty="0"/>
          </a:p>
        </p:txBody>
      </p:sp>
      <p:pic>
        <p:nvPicPr>
          <p:cNvPr id="23554" name="Picture 2" descr="C:\Users\fsant\Desktop\Posiciones de sol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0300" y="1104900"/>
            <a:ext cx="6629400" cy="40119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61698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 calcmode="lin" valueType="num">
                                      <p:cBhvr additive="base">
                                        <p:cTn id="14" dur="500" fill="hold"/>
                                        <p:tgtEl>
                                          <p:spTgt spid="23554"/>
                                        </p:tgtEl>
                                        <p:attrNameLst>
                                          <p:attrName>ppt_x</p:attrName>
                                        </p:attrNameLst>
                                      </p:cBhvr>
                                      <p:tavLst>
                                        <p:tav tm="0">
                                          <p:val>
                                            <p:strVal val="#ppt_x"/>
                                          </p:val>
                                        </p:tav>
                                        <p:tav tm="100000">
                                          <p:val>
                                            <p:strVal val="#ppt_x"/>
                                          </p:val>
                                        </p:tav>
                                      </p:tavLst>
                                    </p:anim>
                                    <p:anim calcmode="lin" valueType="num">
                                      <p:cBhvr additive="base">
                                        <p:cTn id="15"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CLASIFICACIÓN DE LOS CORDONES DE SOLDADURA</a:t>
            </a:r>
            <a:endParaRPr lang="es-CL" dirty="0"/>
          </a:p>
        </p:txBody>
      </p:sp>
      <p:sp>
        <p:nvSpPr>
          <p:cNvPr id="3" name="2 Marcador de texto"/>
          <p:cNvSpPr>
            <a:spLocks noGrp="1"/>
          </p:cNvSpPr>
          <p:nvPr>
            <p:ph idx="1"/>
          </p:nvPr>
        </p:nvSpPr>
        <p:spPr>
          <a:xfrm>
            <a:off x="599324" y="1354892"/>
            <a:ext cx="9963062" cy="1477328"/>
          </a:xfrm>
        </p:spPr>
        <p:txBody>
          <a:bodyPr/>
          <a:lstStyle/>
          <a:p>
            <a:r>
              <a:rPr lang="es-419" dirty="0" smtClean="0"/>
              <a:t>Los cordones de soldadura se pueden clasificar:</a:t>
            </a:r>
          </a:p>
          <a:p>
            <a:pPr>
              <a:buFont typeface="Wingdings" panose="05000000000000000000" pitchFamily="2" charset="2"/>
              <a:buChar char="v"/>
            </a:pPr>
            <a:r>
              <a:rPr lang="es-419" dirty="0" smtClean="0"/>
              <a:t>Por la posición geométrica de las piezas a unir</a:t>
            </a:r>
          </a:p>
          <a:p>
            <a:pPr marL="0" indent="0">
              <a:buNone/>
            </a:pPr>
            <a:endParaRPr lang="es-419" dirty="0" smtClean="0"/>
          </a:p>
          <a:p>
            <a:pPr>
              <a:buFont typeface="Wingdings" panose="05000000000000000000" pitchFamily="2" charset="2"/>
              <a:buChar char="ü"/>
            </a:pPr>
            <a:r>
              <a:rPr lang="es-419" dirty="0" smtClean="0"/>
              <a:t>SOLDADURAS A TOPE</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24</a:t>
            </a:fld>
            <a:endParaRPr lang="es-CL" spc="8"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47656" y="2052648"/>
            <a:ext cx="4352925" cy="31289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43048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458"/>
                                        </p:tgtEl>
                                        <p:attrNameLst>
                                          <p:attrName>style.visibility</p:attrName>
                                        </p:attrNameLst>
                                      </p:cBhvr>
                                      <p:to>
                                        <p:strVal val="visible"/>
                                      </p:to>
                                    </p:set>
                                    <p:anim calcmode="lin" valueType="num">
                                      <p:cBhvr additive="base">
                                        <p:cTn id="32" dur="500" fill="hold"/>
                                        <p:tgtEl>
                                          <p:spTgt spid="19458"/>
                                        </p:tgtEl>
                                        <p:attrNameLst>
                                          <p:attrName>ppt_x</p:attrName>
                                        </p:attrNameLst>
                                      </p:cBhvr>
                                      <p:tavLst>
                                        <p:tav tm="0">
                                          <p:val>
                                            <p:strVal val="#ppt_x"/>
                                          </p:val>
                                        </p:tav>
                                        <p:tav tm="100000">
                                          <p:val>
                                            <p:strVal val="#ppt_x"/>
                                          </p:val>
                                        </p:tav>
                                      </p:tavLst>
                                    </p:anim>
                                    <p:anim calcmode="lin" valueType="num">
                                      <p:cBhvr additive="base">
                                        <p:cTn id="33"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LOS CORDONES DE SOLDADURA</a:t>
            </a:r>
            <a:endParaRPr lang="es-CL" dirty="0"/>
          </a:p>
        </p:txBody>
      </p:sp>
      <p:sp>
        <p:nvSpPr>
          <p:cNvPr id="3" name="2 Marcador de texto"/>
          <p:cNvSpPr>
            <a:spLocks noGrp="1"/>
          </p:cNvSpPr>
          <p:nvPr>
            <p:ph idx="1"/>
          </p:nvPr>
        </p:nvSpPr>
        <p:spPr>
          <a:xfrm>
            <a:off x="599324" y="1354892"/>
            <a:ext cx="4067132" cy="738664"/>
          </a:xfrm>
        </p:spPr>
        <p:txBody>
          <a:bodyPr/>
          <a:lstStyle/>
          <a:p>
            <a:pPr>
              <a:buFont typeface="Wingdings" panose="05000000000000000000" pitchFamily="2" charset="2"/>
              <a:buChar char="ü"/>
            </a:pPr>
            <a:r>
              <a:rPr lang="es-419" dirty="0" smtClean="0"/>
              <a:t>SOLDADURAS EN ÁNGULO</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25</a:t>
            </a:fld>
            <a:endParaRPr lang="es-CL" spc="8"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14056" y="1714500"/>
            <a:ext cx="5486400" cy="3367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560790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482"/>
                                        </p:tgtEl>
                                        <p:attrNameLst>
                                          <p:attrName>style.visibility</p:attrName>
                                        </p:attrNameLst>
                                      </p:cBhvr>
                                      <p:to>
                                        <p:strVal val="visible"/>
                                      </p:to>
                                    </p:set>
                                    <p:anim calcmode="lin" valueType="num">
                                      <p:cBhvr additive="base">
                                        <p:cTn id="20" dur="500" fill="hold"/>
                                        <p:tgtEl>
                                          <p:spTgt spid="20482"/>
                                        </p:tgtEl>
                                        <p:attrNameLst>
                                          <p:attrName>ppt_x</p:attrName>
                                        </p:attrNameLst>
                                      </p:cBhvr>
                                      <p:tavLst>
                                        <p:tav tm="0">
                                          <p:val>
                                            <p:strVal val="#ppt_x"/>
                                          </p:val>
                                        </p:tav>
                                        <p:tav tm="100000">
                                          <p:val>
                                            <p:strVal val="#ppt_x"/>
                                          </p:val>
                                        </p:tav>
                                      </p:tavLst>
                                    </p:anim>
                                    <p:anim calcmode="lin" valueType="num">
                                      <p:cBhvr additive="base">
                                        <p:cTn id="21"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OTRAS POSICIONES DEL MATERIAL</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26</a:t>
            </a:fld>
            <a:endParaRPr lang="es-CL" spc="8" dirty="0"/>
          </a:p>
        </p:txBody>
      </p:sp>
      <p:pic>
        <p:nvPicPr>
          <p:cNvPr id="28674" name="Picture 2" descr="C:\Users\fsant\Desktop\posicion de las soldadura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1365" y="1257300"/>
            <a:ext cx="8448261"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76737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674"/>
                                        </p:tgtEl>
                                        <p:attrNameLst>
                                          <p:attrName>style.visibility</p:attrName>
                                        </p:attrNameLst>
                                      </p:cBhvr>
                                      <p:to>
                                        <p:strVal val="visible"/>
                                      </p:to>
                                    </p:set>
                                    <p:anim calcmode="lin" valueType="num">
                                      <p:cBhvr additive="base">
                                        <p:cTn id="14" dur="500" fill="hold"/>
                                        <p:tgtEl>
                                          <p:spTgt spid="28674"/>
                                        </p:tgtEl>
                                        <p:attrNameLst>
                                          <p:attrName>ppt_x</p:attrName>
                                        </p:attrNameLst>
                                      </p:cBhvr>
                                      <p:tavLst>
                                        <p:tav tm="0">
                                          <p:val>
                                            <p:strVal val="#ppt_x"/>
                                          </p:val>
                                        </p:tav>
                                        <p:tav tm="100000">
                                          <p:val>
                                            <p:strVal val="#ppt_x"/>
                                          </p:val>
                                        </p:tav>
                                      </p:tavLst>
                                    </p:anim>
                                    <p:anim calcmode="lin" valueType="num">
                                      <p:cBhvr additive="base">
                                        <p:cTn id="15"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LOS CORDONES DE SOLDADURA</a:t>
            </a:r>
            <a:endParaRPr lang="es-CL" dirty="0"/>
          </a:p>
        </p:txBody>
      </p:sp>
      <p:sp>
        <p:nvSpPr>
          <p:cNvPr id="7" name="6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6" name="5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27</a:t>
            </a:fld>
            <a:endParaRPr lang="es-CL" spc="8" dirty="0"/>
          </a:p>
        </p:txBody>
      </p:sp>
      <p:graphicFrame>
        <p:nvGraphicFramePr>
          <p:cNvPr id="5" name="4 Diagrama"/>
          <p:cNvGraphicFramePr/>
          <p:nvPr>
            <p:extLst>
              <p:ext uri="{D42A27DB-BD31-4B8C-83A1-F6EECF244321}">
                <p14:modId xmlns:p14="http://schemas.microsoft.com/office/powerpoint/2010/main" xmlns="" val="233391188"/>
              </p:ext>
            </p:extLst>
          </p:nvPr>
        </p:nvGraphicFramePr>
        <p:xfrm>
          <a:off x="599324" y="1354892"/>
          <a:ext cx="9963062" cy="369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90056" y="1509156"/>
            <a:ext cx="2019206" cy="1114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28456" y="3848100"/>
            <a:ext cx="1981200" cy="10243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08" name="Picture 4"/>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790656" y="1638300"/>
            <a:ext cx="1981510" cy="9852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935717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1506"/>
                                        </p:tgtEl>
                                        <p:attrNameLst>
                                          <p:attrName>style.visibility</p:attrName>
                                        </p:attrNameLst>
                                      </p:cBhvr>
                                      <p:to>
                                        <p:strVal val="visible"/>
                                      </p:to>
                                    </p:set>
                                    <p:anim calcmode="lin" valueType="num">
                                      <p:cBhvr additive="base">
                                        <p:cTn id="20" dur="500" fill="hold"/>
                                        <p:tgtEl>
                                          <p:spTgt spid="21506"/>
                                        </p:tgtEl>
                                        <p:attrNameLst>
                                          <p:attrName>ppt_x</p:attrName>
                                        </p:attrNameLst>
                                      </p:cBhvr>
                                      <p:tavLst>
                                        <p:tav tm="0">
                                          <p:val>
                                            <p:strVal val="#ppt_x"/>
                                          </p:val>
                                        </p:tav>
                                        <p:tav tm="100000">
                                          <p:val>
                                            <p:strVal val="#ppt_x"/>
                                          </p:val>
                                        </p:tav>
                                      </p:tavLst>
                                    </p:anim>
                                    <p:anim calcmode="lin" valueType="num">
                                      <p:cBhvr additive="base">
                                        <p:cTn id="21"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507"/>
                                        </p:tgtEl>
                                        <p:attrNameLst>
                                          <p:attrName>style.visibility</p:attrName>
                                        </p:attrNameLst>
                                      </p:cBhvr>
                                      <p:to>
                                        <p:strVal val="visible"/>
                                      </p:to>
                                    </p:set>
                                    <p:anim calcmode="lin" valueType="num">
                                      <p:cBhvr additive="base">
                                        <p:cTn id="26" dur="500" fill="hold"/>
                                        <p:tgtEl>
                                          <p:spTgt spid="21507"/>
                                        </p:tgtEl>
                                        <p:attrNameLst>
                                          <p:attrName>ppt_x</p:attrName>
                                        </p:attrNameLst>
                                      </p:cBhvr>
                                      <p:tavLst>
                                        <p:tav tm="0">
                                          <p:val>
                                            <p:strVal val="#ppt_x"/>
                                          </p:val>
                                        </p:tav>
                                        <p:tav tm="100000">
                                          <p:val>
                                            <p:strVal val="#ppt_x"/>
                                          </p:val>
                                        </p:tav>
                                      </p:tavLst>
                                    </p:anim>
                                    <p:anim calcmode="lin" valueType="num">
                                      <p:cBhvr additive="base">
                                        <p:cTn id="27"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508"/>
                                        </p:tgtEl>
                                        <p:attrNameLst>
                                          <p:attrName>style.visibility</p:attrName>
                                        </p:attrNameLst>
                                      </p:cBhvr>
                                      <p:to>
                                        <p:strVal val="visible"/>
                                      </p:to>
                                    </p:set>
                                    <p:anim calcmode="lin" valueType="num">
                                      <p:cBhvr additive="base">
                                        <p:cTn id="32" dur="500" fill="hold"/>
                                        <p:tgtEl>
                                          <p:spTgt spid="21508"/>
                                        </p:tgtEl>
                                        <p:attrNameLst>
                                          <p:attrName>ppt_x</p:attrName>
                                        </p:attrNameLst>
                                      </p:cBhvr>
                                      <p:tavLst>
                                        <p:tav tm="0">
                                          <p:val>
                                            <p:strVal val="#ppt_x"/>
                                          </p:val>
                                        </p:tav>
                                        <p:tav tm="100000">
                                          <p:val>
                                            <p:strVal val="#ppt_x"/>
                                          </p:val>
                                        </p:tav>
                                      </p:tavLst>
                                    </p:anim>
                                    <p:anim calcmode="lin" valueType="num">
                                      <p:cBhvr additive="base">
                                        <p:cTn id="33"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LOS CORDONES DE SOLDADURA</a:t>
            </a:r>
            <a:endParaRPr lang="es-CL" dirty="0"/>
          </a:p>
        </p:txBody>
      </p:sp>
      <p:sp>
        <p:nvSpPr>
          <p:cNvPr id="3" name="2 Marcador de texto"/>
          <p:cNvSpPr>
            <a:spLocks noGrp="1"/>
          </p:cNvSpPr>
          <p:nvPr>
            <p:ph idx="1"/>
          </p:nvPr>
        </p:nvSpPr>
        <p:spPr>
          <a:xfrm>
            <a:off x="599324" y="1354892"/>
            <a:ext cx="9963062" cy="2215991"/>
          </a:xfrm>
        </p:spPr>
        <p:txBody>
          <a:bodyPr/>
          <a:lstStyle/>
          <a:p>
            <a:r>
              <a:rPr lang="es-419" dirty="0" smtClean="0"/>
              <a:t>Por la posición del cordón de soldadura durante la operación de soldar</a:t>
            </a:r>
          </a:p>
          <a:p>
            <a:pPr marL="0" indent="0">
              <a:buNone/>
            </a:pPr>
            <a:endParaRPr lang="es-419" dirty="0" smtClean="0"/>
          </a:p>
          <a:p>
            <a:pPr>
              <a:buFont typeface="Arial" panose="020B0604020202020204" pitchFamily="34" charset="0"/>
              <a:buChar char="•"/>
            </a:pPr>
            <a:r>
              <a:rPr lang="es-419" dirty="0" smtClean="0"/>
              <a:t>Cordón plano</a:t>
            </a:r>
          </a:p>
          <a:p>
            <a:pPr>
              <a:buFont typeface="Arial" panose="020B0604020202020204" pitchFamily="34" charset="0"/>
              <a:buChar char="•"/>
            </a:pPr>
            <a:r>
              <a:rPr lang="es-419" dirty="0" smtClean="0"/>
              <a:t>Cordón horizontal</a:t>
            </a:r>
          </a:p>
          <a:p>
            <a:pPr>
              <a:buFont typeface="Arial" panose="020B0604020202020204" pitchFamily="34" charset="0"/>
              <a:buChar char="•"/>
            </a:pPr>
            <a:r>
              <a:rPr lang="es-419" dirty="0" smtClean="0"/>
              <a:t>Cordón vertical</a:t>
            </a:r>
          </a:p>
          <a:p>
            <a:pPr>
              <a:buFont typeface="Arial" panose="020B0604020202020204" pitchFamily="34" charset="0"/>
              <a:buChar char="•"/>
            </a:pPr>
            <a:r>
              <a:rPr lang="es-419" dirty="0" smtClean="0"/>
              <a:t>Cordón sobrecabeza</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28</a:t>
            </a:fld>
            <a:endParaRPr lang="es-CL" spc="8" dirty="0"/>
          </a:p>
        </p:txBody>
      </p:sp>
      <p:pic>
        <p:nvPicPr>
          <p:cNvPr id="22530" name="Picture 2" descr="C:\Users\fsant\Desktop\fig26tut4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28256" y="2007919"/>
            <a:ext cx="7153275" cy="3057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42500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530"/>
                                        </p:tgtEl>
                                        <p:attrNameLst>
                                          <p:attrName>style.visibility</p:attrName>
                                        </p:attrNameLst>
                                      </p:cBhvr>
                                      <p:to>
                                        <p:strVal val="visible"/>
                                      </p:to>
                                    </p:set>
                                    <p:anim calcmode="lin" valueType="num">
                                      <p:cBhvr additive="base">
                                        <p:cTn id="44" dur="500" fill="hold"/>
                                        <p:tgtEl>
                                          <p:spTgt spid="22530"/>
                                        </p:tgtEl>
                                        <p:attrNameLst>
                                          <p:attrName>ppt_x</p:attrName>
                                        </p:attrNameLst>
                                      </p:cBhvr>
                                      <p:tavLst>
                                        <p:tav tm="0">
                                          <p:val>
                                            <p:strVal val="#ppt_x"/>
                                          </p:val>
                                        </p:tav>
                                        <p:tav tm="100000">
                                          <p:val>
                                            <p:strVal val="#ppt_x"/>
                                          </p:val>
                                        </p:tav>
                                      </p:tavLst>
                                    </p:anim>
                                    <p:anim calcmode="lin" valueType="num">
                                      <p:cBhvr additive="base">
                                        <p:cTn id="45"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EJEMPLOS DE CORDONES:</a:t>
            </a:r>
            <a:endParaRPr lang="es-CL" dirty="0"/>
          </a:p>
        </p:txBody>
      </p:sp>
      <p:pic>
        <p:nvPicPr>
          <p:cNvPr id="6" name="Picture 4" descr=" À"/>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761456" y="1257300"/>
            <a:ext cx="6400800" cy="4395025"/>
          </a:xfrm>
          <a:noFill/>
        </p:spPr>
      </p:pic>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29</a:t>
            </a:fld>
            <a:endParaRPr lang="es-CL" spc="8" dirty="0"/>
          </a:p>
        </p:txBody>
      </p:sp>
    </p:spTree>
    <p:extLst>
      <p:ext uri="{BB962C8B-B14F-4D97-AF65-F5344CB8AC3E}">
        <p14:creationId xmlns:p14="http://schemas.microsoft.com/office/powerpoint/2010/main" xmlns="" val="33609233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OBJETIVO:</a:t>
            </a:r>
            <a:endParaRPr lang="es-CL" dirty="0"/>
          </a:p>
        </p:txBody>
      </p:sp>
      <p:sp>
        <p:nvSpPr>
          <p:cNvPr id="3" name="2 Marcador de texto"/>
          <p:cNvSpPr>
            <a:spLocks noGrp="1"/>
          </p:cNvSpPr>
          <p:nvPr>
            <p:ph idx="1"/>
          </p:nvPr>
        </p:nvSpPr>
        <p:spPr>
          <a:xfrm>
            <a:off x="599324" y="1354896"/>
            <a:ext cx="9963062" cy="1723549"/>
          </a:xfrm>
        </p:spPr>
        <p:txBody>
          <a:bodyPr/>
          <a:lstStyle/>
          <a:p>
            <a:r>
              <a:rPr lang="es-419" sz="2800" dirty="0" smtClean="0"/>
              <a:t>Corresponde a la unión, la cuál, permite asegurar la mejor </a:t>
            </a:r>
            <a:r>
              <a:rPr lang="es-419" sz="2800" dirty="0" smtClean="0">
                <a:solidFill>
                  <a:srgbClr val="FF0000"/>
                </a:solidFill>
              </a:rPr>
              <a:t>continuidad</a:t>
            </a:r>
            <a:r>
              <a:rPr lang="es-419" sz="2800" dirty="0" smtClean="0"/>
              <a:t> de las piezas, continuidad que será más perfecta cuanto más uniforme sea la transmisión de esfuerzo. </a:t>
            </a:r>
            <a:endParaRPr lang="es-CL" sz="2800"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a:t>
            </a:fld>
            <a:endParaRPr lang="es-CL" spc="8" dirty="0"/>
          </a:p>
        </p:txBody>
      </p:sp>
      <p:pic>
        <p:nvPicPr>
          <p:cNvPr id="3074" name="Picture 2" descr="Resultado de imagen para sistemas de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28256" y="2705100"/>
            <a:ext cx="2326735" cy="2457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7185792"/>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419100"/>
            <a:ext cx="9931536" cy="430887"/>
          </a:xfrm>
        </p:spPr>
        <p:txBody>
          <a:bodyPr/>
          <a:lstStyle/>
          <a:p>
            <a:r>
              <a:rPr lang="es-419" dirty="0" smtClean="0"/>
              <a:t>NOTA: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30</a:t>
            </a:fld>
            <a:endParaRPr lang="es-CL" spc="8" dirty="0"/>
          </a:p>
        </p:txBody>
      </p:sp>
      <p:pic>
        <p:nvPicPr>
          <p:cNvPr id="27650" name="Picture 2" descr="C:\Users\fsant\Desktop\soldadura-arco-electrico-y-autogena-29-63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8056" y="30678"/>
            <a:ext cx="6849268" cy="5142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80105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650"/>
                                        </p:tgtEl>
                                        <p:attrNameLst>
                                          <p:attrName>style.visibility</p:attrName>
                                        </p:attrNameLst>
                                      </p:cBhvr>
                                      <p:to>
                                        <p:strVal val="visible"/>
                                      </p:to>
                                    </p:set>
                                    <p:anim calcmode="lin" valueType="num">
                                      <p:cBhvr additive="base">
                                        <p:cTn id="14" dur="500" fill="hold"/>
                                        <p:tgtEl>
                                          <p:spTgt spid="27650"/>
                                        </p:tgtEl>
                                        <p:attrNameLst>
                                          <p:attrName>ppt_x</p:attrName>
                                        </p:attrNameLst>
                                      </p:cBhvr>
                                      <p:tavLst>
                                        <p:tav tm="0">
                                          <p:val>
                                            <p:strVal val="#ppt_x"/>
                                          </p:val>
                                        </p:tav>
                                        <p:tav tm="100000">
                                          <p:val>
                                            <p:strVal val="#ppt_x"/>
                                          </p:val>
                                        </p:tav>
                                      </p:tavLst>
                                    </p:anim>
                                    <p:anim calcmode="lin" valueType="num">
                                      <p:cBhvr additive="base">
                                        <p:cTn id="15"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PROCESOS DE SOLDADURA:</a:t>
            </a:r>
            <a:endParaRPr lang="es-CL" dirty="0"/>
          </a:p>
        </p:txBody>
      </p:sp>
      <p:sp>
        <p:nvSpPr>
          <p:cNvPr id="3" name="2 Marcador de texto"/>
          <p:cNvSpPr>
            <a:spLocks noGrp="1"/>
          </p:cNvSpPr>
          <p:nvPr>
            <p:ph idx="1"/>
          </p:nvPr>
        </p:nvSpPr>
        <p:spPr>
          <a:xfrm>
            <a:off x="599324" y="1354892"/>
            <a:ext cx="9963062" cy="2954655"/>
          </a:xfrm>
        </p:spPr>
        <p:txBody>
          <a:bodyPr/>
          <a:lstStyle/>
          <a:p>
            <a:r>
              <a:rPr lang="es-419" dirty="0" smtClean="0"/>
              <a:t>Existen aproximadamente cuarenta procesos de soldadura, pero el más importante para las estructuras metálicas es el sistema de </a:t>
            </a:r>
            <a:r>
              <a:rPr lang="es-419" dirty="0" smtClean="0">
                <a:solidFill>
                  <a:srgbClr val="FF0000"/>
                </a:solidFill>
              </a:rPr>
              <a:t>soldadura por fusión</a:t>
            </a:r>
            <a:r>
              <a:rPr lang="es-419" dirty="0" smtClean="0"/>
              <a:t>.</a:t>
            </a:r>
          </a:p>
          <a:p>
            <a:pPr>
              <a:buFont typeface="Wingdings" panose="05000000000000000000" pitchFamily="2" charset="2"/>
              <a:buChar char="ü"/>
            </a:pPr>
            <a:r>
              <a:rPr lang="es-419" dirty="0" smtClean="0"/>
              <a:t>Y las más utilizadas son dos:</a:t>
            </a:r>
          </a:p>
          <a:p>
            <a:pPr>
              <a:buFont typeface="Arial" panose="020B0604020202020204" pitchFamily="34" charset="0"/>
              <a:buChar char="•"/>
            </a:pPr>
            <a:r>
              <a:rPr lang="es-419" i="1" dirty="0" smtClean="0">
                <a:solidFill>
                  <a:srgbClr val="FF0000"/>
                </a:solidFill>
              </a:rPr>
              <a:t>Soldadura por gas o autógena </a:t>
            </a:r>
            <a:r>
              <a:rPr lang="es-419" dirty="0" smtClean="0"/>
              <a:t>(acetileno, propano, gas natural y butano)</a:t>
            </a:r>
          </a:p>
          <a:p>
            <a:pPr>
              <a:buFont typeface="Arial" panose="020B0604020202020204" pitchFamily="34" charset="0"/>
              <a:buChar char="•"/>
            </a:pPr>
            <a:r>
              <a:rPr lang="es-419" i="1" dirty="0" smtClean="0">
                <a:solidFill>
                  <a:srgbClr val="FF0000"/>
                </a:solidFill>
              </a:rPr>
              <a:t>Soldadura por arco eléctrico</a:t>
            </a:r>
            <a:r>
              <a:rPr lang="es-419" dirty="0" smtClean="0"/>
              <a:t>, utilizada el estructuras metálicas (material de aporte “electrodo”)</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31</a:t>
            </a:fld>
            <a:endParaRPr lang="es-CL" spc="8" dirty="0"/>
          </a:p>
        </p:txBody>
      </p:sp>
    </p:spTree>
    <p:extLst>
      <p:ext uri="{BB962C8B-B14F-4D97-AF65-F5344CB8AC3E}">
        <p14:creationId xmlns:p14="http://schemas.microsoft.com/office/powerpoint/2010/main" xmlns="" val="18835287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SOLDADURA CON ARCO DE METAL PROTEGIDO</a:t>
            </a:r>
            <a:endParaRPr lang="es-CL" dirty="0"/>
          </a:p>
        </p:txBody>
      </p:sp>
      <p:sp>
        <p:nvSpPr>
          <p:cNvPr id="3" name="2 Marcador de texto"/>
          <p:cNvSpPr>
            <a:spLocks noGrp="1"/>
          </p:cNvSpPr>
          <p:nvPr>
            <p:ph idx="1"/>
          </p:nvPr>
        </p:nvSpPr>
        <p:spPr>
          <a:xfrm>
            <a:off x="599324" y="1354892"/>
            <a:ext cx="9963062" cy="2954655"/>
          </a:xfrm>
        </p:spPr>
        <p:txBody>
          <a:bodyPr/>
          <a:lstStyle/>
          <a:p>
            <a:r>
              <a:rPr lang="es-419" i="1" dirty="0" smtClean="0">
                <a:solidFill>
                  <a:srgbClr val="FF0000"/>
                </a:solidFill>
              </a:rPr>
              <a:t>SMAW</a:t>
            </a:r>
            <a:r>
              <a:rPr lang="es-419" dirty="0" smtClean="0"/>
              <a:t> (</a:t>
            </a:r>
            <a:r>
              <a:rPr lang="es-419" i="1" dirty="0" smtClean="0"/>
              <a:t>Shielded Metal Arc Welding</a:t>
            </a:r>
            <a:r>
              <a:rPr lang="es-419" dirty="0" smtClean="0"/>
              <a:t>)</a:t>
            </a:r>
          </a:p>
          <a:p>
            <a:pPr>
              <a:buFont typeface="Wingdings" panose="05000000000000000000" pitchFamily="2" charset="2"/>
              <a:buChar char="ü"/>
            </a:pPr>
            <a:r>
              <a:rPr lang="es-419" dirty="0" smtClean="0"/>
              <a:t>En este proceso el arco eléctrico se genera</a:t>
            </a:r>
          </a:p>
          <a:p>
            <a:pPr marL="0" indent="0">
              <a:buNone/>
            </a:pPr>
            <a:r>
              <a:rPr lang="es-419" dirty="0" smtClean="0"/>
              <a:t> </a:t>
            </a:r>
            <a:r>
              <a:rPr lang="es-419" dirty="0" smtClean="0">
                <a:solidFill>
                  <a:srgbClr val="FF0000"/>
                </a:solidFill>
              </a:rPr>
              <a:t>tocando la pieza de trabajo </a:t>
            </a:r>
            <a:r>
              <a:rPr lang="es-419" dirty="0" smtClean="0"/>
              <a:t>con la punta de </a:t>
            </a:r>
          </a:p>
          <a:p>
            <a:pPr marL="0" indent="0">
              <a:buNone/>
            </a:pPr>
            <a:r>
              <a:rPr lang="es-419" dirty="0" smtClean="0"/>
              <a:t>un electrodo recubierto y retirándola con rapidez</a:t>
            </a:r>
          </a:p>
          <a:p>
            <a:pPr marL="0" indent="0">
              <a:buNone/>
            </a:pPr>
            <a:r>
              <a:rPr lang="es-419" dirty="0" smtClean="0"/>
              <a:t> a la distancia suficiente para mantener el arco, </a:t>
            </a:r>
          </a:p>
          <a:p>
            <a:pPr marL="0" indent="0">
              <a:buNone/>
            </a:pPr>
            <a:r>
              <a:rPr lang="es-419" dirty="0" smtClean="0"/>
              <a:t>el calor generado funde una parte del electrodo </a:t>
            </a:r>
          </a:p>
          <a:p>
            <a:pPr marL="0" indent="0">
              <a:buNone/>
            </a:pPr>
            <a:r>
              <a:rPr lang="es-419" dirty="0" smtClean="0"/>
              <a:t>(punta) su recubrimiento y el metal base en la </a:t>
            </a:r>
          </a:p>
          <a:p>
            <a:pPr marL="0" indent="0">
              <a:buNone/>
            </a:pPr>
            <a:r>
              <a:rPr lang="es-419" dirty="0" smtClean="0"/>
              <a:t>zona inmediata del arco</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32</a:t>
            </a:fld>
            <a:endParaRPr lang="es-CL" spc="8" dirty="0"/>
          </a:p>
        </p:txBody>
      </p:sp>
      <p:pic>
        <p:nvPicPr>
          <p:cNvPr id="24578" name="Picture 2" descr="C:\Users\fsant\Desktop\cordondesoldadur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36720" y="1562100"/>
            <a:ext cx="3352800" cy="3131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6448547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 calcmode="lin" valueType="num">
                                      <p:cBhvr additive="base">
                                        <p:cTn id="14" dur="500" fill="hold"/>
                                        <p:tgtEl>
                                          <p:spTgt spid="24578"/>
                                        </p:tgtEl>
                                        <p:attrNameLst>
                                          <p:attrName>ppt_x</p:attrName>
                                        </p:attrNameLst>
                                      </p:cBhvr>
                                      <p:tavLst>
                                        <p:tav tm="0">
                                          <p:val>
                                            <p:strVal val="#ppt_x"/>
                                          </p:val>
                                        </p:tav>
                                        <p:tav tm="100000">
                                          <p:val>
                                            <p:strVal val="#ppt_x"/>
                                          </p:val>
                                        </p:tav>
                                      </p:tavLst>
                                    </p:anim>
                                    <p:anim calcmode="lin" valueType="num">
                                      <p:cBhvr additive="base">
                                        <p:cTn id="15"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EJEMPLO:</a:t>
            </a:r>
            <a:endParaRPr lang="es-CL" dirty="0"/>
          </a:p>
        </p:txBody>
      </p:sp>
      <p:sp>
        <p:nvSpPr>
          <p:cNvPr id="3" name="2 Marcador de texto"/>
          <p:cNvSpPr>
            <a:spLocks noGrp="1"/>
          </p:cNvSpPr>
          <p:nvPr>
            <p:ph idx="1"/>
          </p:nvPr>
        </p:nvSpPr>
        <p:spPr/>
        <p:txBody>
          <a:bodyPr/>
          <a:lstStyle/>
          <a:p>
            <a:endParaRPr lang="es-CL"/>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33</a:t>
            </a:fld>
            <a:endParaRPr lang="es-CL" spc="8" dirty="0"/>
          </a:p>
        </p:txBody>
      </p:sp>
      <p:pic>
        <p:nvPicPr>
          <p:cNvPr id="25602" name="Picture 2" descr="C:\Users\fsant\Desktop\electrodo de soldadur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1969" y="266700"/>
            <a:ext cx="6027889" cy="4856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8494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 calcmode="lin" valueType="num">
                                      <p:cBhvr additive="base">
                                        <p:cTn id="14" dur="500" fill="hold"/>
                                        <p:tgtEl>
                                          <p:spTgt spid="25602"/>
                                        </p:tgtEl>
                                        <p:attrNameLst>
                                          <p:attrName>ppt_x</p:attrName>
                                        </p:attrNameLst>
                                      </p:cBhvr>
                                      <p:tavLst>
                                        <p:tav tm="0">
                                          <p:val>
                                            <p:strVal val="#ppt_x"/>
                                          </p:val>
                                        </p:tav>
                                        <p:tav tm="100000">
                                          <p:val>
                                            <p:strVal val="#ppt_x"/>
                                          </p:val>
                                        </p:tav>
                                      </p:tavLst>
                                    </p:anim>
                                    <p:anim calcmode="lin" valueType="num">
                                      <p:cBhvr additive="base">
                                        <p:cTn id="15"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VENTAJAS DE LA SOLDADURA “SMAW”</a:t>
            </a:r>
            <a:endParaRPr lang="es-CL" dirty="0"/>
          </a:p>
        </p:txBody>
      </p:sp>
      <p:sp>
        <p:nvSpPr>
          <p:cNvPr id="3" name="2 Marcador de texto"/>
          <p:cNvSpPr>
            <a:spLocks noGrp="1"/>
          </p:cNvSpPr>
          <p:nvPr>
            <p:ph idx="1"/>
          </p:nvPr>
        </p:nvSpPr>
        <p:spPr>
          <a:xfrm>
            <a:off x="599324" y="1354892"/>
            <a:ext cx="9963062" cy="3139321"/>
          </a:xfrm>
        </p:spPr>
        <p:txBody>
          <a:bodyPr/>
          <a:lstStyle/>
          <a:p>
            <a:pPr>
              <a:lnSpc>
                <a:spcPct val="150000"/>
              </a:lnSpc>
              <a:buFont typeface="Wingdings" panose="05000000000000000000" pitchFamily="2" charset="2"/>
              <a:buChar char="ü"/>
            </a:pPr>
            <a:r>
              <a:rPr lang="es-419" dirty="0" smtClean="0"/>
              <a:t>Proceso sencillo de realizar</a:t>
            </a:r>
          </a:p>
          <a:p>
            <a:pPr>
              <a:lnSpc>
                <a:spcPct val="150000"/>
              </a:lnSpc>
              <a:buFont typeface="Wingdings" panose="05000000000000000000" pitchFamily="2" charset="2"/>
              <a:buChar char="ü"/>
            </a:pPr>
            <a:r>
              <a:rPr lang="es-419" dirty="0" smtClean="0"/>
              <a:t>Electrodos recubiertos (oxidación/escoria)</a:t>
            </a:r>
          </a:p>
          <a:p>
            <a:pPr>
              <a:lnSpc>
                <a:spcPct val="150000"/>
              </a:lnSpc>
              <a:buFont typeface="Wingdings" panose="05000000000000000000" pitchFamily="2" charset="2"/>
              <a:buChar char="ü"/>
            </a:pPr>
            <a:r>
              <a:rPr lang="es-419" dirty="0" smtClean="0"/>
              <a:t>No requiere aporte de gas auxiliar</a:t>
            </a:r>
          </a:p>
          <a:p>
            <a:pPr>
              <a:lnSpc>
                <a:spcPct val="150000"/>
              </a:lnSpc>
              <a:buFont typeface="Wingdings" panose="05000000000000000000" pitchFamily="2" charset="2"/>
              <a:buChar char="ü"/>
            </a:pPr>
            <a:r>
              <a:rPr lang="es-419" dirty="0" smtClean="0"/>
              <a:t>Menos sensible al viento y a corrientes de aire</a:t>
            </a:r>
          </a:p>
          <a:p>
            <a:pPr>
              <a:lnSpc>
                <a:spcPct val="150000"/>
              </a:lnSpc>
              <a:buFont typeface="Wingdings" panose="05000000000000000000" pitchFamily="2" charset="2"/>
              <a:buChar char="ü"/>
            </a:pPr>
            <a:r>
              <a:rPr lang="es-419" dirty="0" smtClean="0"/>
              <a:t>Utilización en áreas de accesos limitados</a:t>
            </a:r>
          </a:p>
          <a:p>
            <a:pPr>
              <a:buFont typeface="Wingdings" panose="05000000000000000000" pitchFamily="2" charset="2"/>
              <a:buChar char="ü"/>
            </a:pP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34</a:t>
            </a:fld>
            <a:endParaRPr lang="es-CL" spc="8" dirty="0"/>
          </a:p>
        </p:txBody>
      </p:sp>
    </p:spTree>
    <p:extLst>
      <p:ext uri="{BB962C8B-B14F-4D97-AF65-F5344CB8AC3E}">
        <p14:creationId xmlns:p14="http://schemas.microsoft.com/office/powerpoint/2010/main" xmlns="" val="37027620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DESVENTAJAS </a:t>
            </a:r>
            <a:r>
              <a:rPr lang="es-419" dirty="0"/>
              <a:t>DE LA SOLDADURA “SMAW”</a:t>
            </a:r>
            <a:endParaRPr lang="es-CL" dirty="0"/>
          </a:p>
        </p:txBody>
      </p:sp>
      <p:sp>
        <p:nvSpPr>
          <p:cNvPr id="3" name="2 Marcador de texto"/>
          <p:cNvSpPr>
            <a:spLocks noGrp="1"/>
          </p:cNvSpPr>
          <p:nvPr>
            <p:ph idx="1"/>
          </p:nvPr>
        </p:nvSpPr>
        <p:spPr>
          <a:xfrm>
            <a:off x="599324" y="1354892"/>
            <a:ext cx="9963062" cy="923330"/>
          </a:xfrm>
        </p:spPr>
        <p:txBody>
          <a:bodyPr/>
          <a:lstStyle/>
          <a:p>
            <a:pPr>
              <a:lnSpc>
                <a:spcPct val="150000"/>
              </a:lnSpc>
              <a:buFont typeface="Wingdings" panose="05000000000000000000" pitchFamily="2" charset="2"/>
              <a:buChar char="ü"/>
            </a:pPr>
            <a:r>
              <a:rPr lang="es-419" dirty="0" smtClean="0"/>
              <a:t>Longitud de electrodos</a:t>
            </a:r>
          </a:p>
          <a:p>
            <a:pPr>
              <a:buFont typeface="Wingdings" panose="05000000000000000000" pitchFamily="2" charset="2"/>
              <a:buChar char="ü"/>
            </a:pPr>
            <a:r>
              <a:rPr lang="es-419" dirty="0" smtClean="0"/>
              <a:t>Generación de escorias</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35</a:t>
            </a:fld>
            <a:endParaRPr lang="es-CL" spc="8" dirty="0"/>
          </a:p>
        </p:txBody>
      </p:sp>
      <p:pic>
        <p:nvPicPr>
          <p:cNvPr id="29698" name="Picture 2" descr="Resultado de imagen para fotos de cordones de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37856" y="2219872"/>
            <a:ext cx="6477000" cy="3000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5353234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698"/>
                                        </p:tgtEl>
                                        <p:attrNameLst>
                                          <p:attrName>style.visibility</p:attrName>
                                        </p:attrNameLst>
                                      </p:cBhvr>
                                      <p:to>
                                        <p:strVal val="visible"/>
                                      </p:to>
                                    </p:set>
                                    <p:anim calcmode="lin" valueType="num">
                                      <p:cBhvr additive="base">
                                        <p:cTn id="26" dur="500" fill="hold"/>
                                        <p:tgtEl>
                                          <p:spTgt spid="29698"/>
                                        </p:tgtEl>
                                        <p:attrNameLst>
                                          <p:attrName>ppt_x</p:attrName>
                                        </p:attrNameLst>
                                      </p:cBhvr>
                                      <p:tavLst>
                                        <p:tav tm="0">
                                          <p:val>
                                            <p:strVal val="#ppt_x"/>
                                          </p:val>
                                        </p:tav>
                                        <p:tav tm="100000">
                                          <p:val>
                                            <p:strVal val="#ppt_x"/>
                                          </p:val>
                                        </p:tav>
                                      </p:tavLst>
                                    </p:anim>
                                    <p:anim calcmode="lin" valueType="num">
                                      <p:cBhvr additive="base">
                                        <p:cTn id="27"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419100"/>
            <a:ext cx="9829800" cy="430887"/>
          </a:xfrm>
        </p:spPr>
        <p:txBody>
          <a:bodyPr/>
          <a:lstStyle/>
          <a:p>
            <a:r>
              <a:rPr lang="es-419" dirty="0" smtClean="0"/>
              <a:t>Recomendaciones para soldar aceros estructurales</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36</a:t>
            </a:fld>
            <a:endParaRPr lang="es-CL" spc="8"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99456" y="1389413"/>
            <a:ext cx="6930231" cy="37068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26349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 calcmode="lin" valueType="num">
                                      <p:cBhvr additive="base">
                                        <p:cTn id="14" dur="500" fill="hold"/>
                                        <p:tgtEl>
                                          <p:spTgt spid="17410"/>
                                        </p:tgtEl>
                                        <p:attrNameLst>
                                          <p:attrName>ppt_x</p:attrName>
                                        </p:attrNameLst>
                                      </p:cBhvr>
                                      <p:tavLst>
                                        <p:tav tm="0">
                                          <p:val>
                                            <p:strVal val="#ppt_x"/>
                                          </p:val>
                                        </p:tav>
                                        <p:tav tm="100000">
                                          <p:val>
                                            <p:strVal val="#ppt_x"/>
                                          </p:val>
                                        </p:tav>
                                      </p:tavLst>
                                    </p:anim>
                                    <p:anim calcmode="lin" valueType="num">
                                      <p:cBhvr additive="base">
                                        <p:cTn id="15"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DEFECTOS DE LA SOLDADURA:</a:t>
            </a:r>
            <a:endParaRPr lang="es-CL" dirty="0"/>
          </a:p>
        </p:txBody>
      </p:sp>
      <p:sp>
        <p:nvSpPr>
          <p:cNvPr id="3" name="2 Marcador de texto"/>
          <p:cNvSpPr>
            <a:spLocks noGrp="1"/>
          </p:cNvSpPr>
          <p:nvPr>
            <p:ph idx="1"/>
          </p:nvPr>
        </p:nvSpPr>
        <p:spPr>
          <a:xfrm>
            <a:off x="599324" y="1354892"/>
            <a:ext cx="9963062" cy="1846659"/>
          </a:xfrm>
        </p:spPr>
        <p:txBody>
          <a:bodyPr/>
          <a:lstStyle/>
          <a:p>
            <a:r>
              <a:rPr lang="es-419" b="1" i="1" dirty="0" smtClean="0">
                <a:solidFill>
                  <a:srgbClr val="FF0000"/>
                </a:solidFill>
              </a:rPr>
              <a:t>Porosidad:</a:t>
            </a:r>
            <a:r>
              <a:rPr lang="es-419" dirty="0" smtClean="0"/>
              <a:t> Terminología utilizada para describir los </a:t>
            </a:r>
            <a:r>
              <a:rPr lang="es-419" dirty="0" smtClean="0">
                <a:solidFill>
                  <a:srgbClr val="FF0000"/>
                </a:solidFill>
              </a:rPr>
              <a:t>huecos globulares</a:t>
            </a:r>
            <a:r>
              <a:rPr lang="es-419" dirty="0" smtClean="0"/>
              <a:t>, libres de todo material sólido, los cuales se encuentran con frecuencia en los cordones de soldadura. En otras palabras, los huecos son una forma de inclusión que resulta de las reacciones químicas.</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37</a:t>
            </a:fld>
            <a:endParaRPr lang="es-CL" spc="8" dirty="0"/>
          </a:p>
        </p:txBody>
      </p:sp>
      <p:pic>
        <p:nvPicPr>
          <p:cNvPr id="1026" name="Picture 2" descr="Resultado de imagen para porosidad de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2456" y="3009900"/>
            <a:ext cx="3124200" cy="2086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7" name="6 Conector recto de flecha"/>
          <p:cNvCxnSpPr/>
          <p:nvPr/>
        </p:nvCxnSpPr>
        <p:spPr>
          <a:xfrm flipV="1">
            <a:off x="3675856" y="4053383"/>
            <a:ext cx="838200" cy="5567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5352256" y="3924300"/>
            <a:ext cx="1219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69329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DEFECTOS DE LA SOLDADURA:</a:t>
            </a:r>
            <a:endParaRPr lang="es-CL" dirty="0"/>
          </a:p>
        </p:txBody>
      </p:sp>
      <p:sp>
        <p:nvSpPr>
          <p:cNvPr id="3" name="2 Marcador de texto"/>
          <p:cNvSpPr>
            <a:spLocks noGrp="1"/>
          </p:cNvSpPr>
          <p:nvPr>
            <p:ph idx="1"/>
          </p:nvPr>
        </p:nvSpPr>
        <p:spPr>
          <a:xfrm>
            <a:off x="599324" y="1354892"/>
            <a:ext cx="9963062" cy="1107996"/>
          </a:xfrm>
        </p:spPr>
        <p:txBody>
          <a:bodyPr/>
          <a:lstStyle/>
          <a:p>
            <a:r>
              <a:rPr lang="es-419" b="1" i="1" dirty="0" smtClean="0">
                <a:solidFill>
                  <a:srgbClr val="FF0000"/>
                </a:solidFill>
              </a:rPr>
              <a:t>Inclusiones No metálicas</a:t>
            </a:r>
            <a:r>
              <a:rPr lang="es-419" dirty="0" smtClean="0"/>
              <a:t>: Son los </a:t>
            </a:r>
            <a:r>
              <a:rPr lang="es-419" dirty="0" smtClean="0">
                <a:solidFill>
                  <a:srgbClr val="FF0000"/>
                </a:solidFill>
              </a:rPr>
              <a:t>óxidos no metálicos </a:t>
            </a:r>
            <a:r>
              <a:rPr lang="es-419" dirty="0" smtClean="0"/>
              <a:t>que se encuentran a veces en forma de inclusiones alargadas y globulares en los cordones de soldadura.	</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38</a:t>
            </a:fld>
            <a:endParaRPr lang="es-CL" spc="8" dirty="0"/>
          </a:p>
        </p:txBody>
      </p:sp>
      <p:pic>
        <p:nvPicPr>
          <p:cNvPr id="2050" name="Picture 2" descr="Resultado de imagen para inclusiones no metalicas en la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2268" y="2743200"/>
            <a:ext cx="4953000" cy="2095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7" name="6 Conector recto de flecha"/>
          <p:cNvCxnSpPr/>
          <p:nvPr/>
        </p:nvCxnSpPr>
        <p:spPr>
          <a:xfrm flipH="1">
            <a:off x="4111728" y="2933700"/>
            <a:ext cx="1011928" cy="8951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5 Flecha izquierda">
            <a:hlinkClick r:id="rId3" action="ppaction://hlinksldjump"/>
          </p:cNvPr>
          <p:cNvSpPr/>
          <p:nvPr/>
        </p:nvSpPr>
        <p:spPr>
          <a:xfrm>
            <a:off x="8705056" y="43815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713950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Definición:</a:t>
            </a:r>
            <a:endParaRPr lang="es-CL" dirty="0"/>
          </a:p>
        </p:txBody>
      </p:sp>
      <p:sp>
        <p:nvSpPr>
          <p:cNvPr id="3" name="2 Marcador de texto"/>
          <p:cNvSpPr>
            <a:spLocks noGrp="1"/>
          </p:cNvSpPr>
          <p:nvPr>
            <p:ph idx="1"/>
          </p:nvPr>
        </p:nvSpPr>
        <p:spPr>
          <a:xfrm>
            <a:off x="599324" y="1354892"/>
            <a:ext cx="9963062" cy="2308324"/>
          </a:xfrm>
        </p:spPr>
        <p:txBody>
          <a:bodyPr/>
          <a:lstStyle/>
          <a:p>
            <a:pPr>
              <a:lnSpc>
                <a:spcPts val="3000"/>
              </a:lnSpc>
            </a:pPr>
            <a:r>
              <a:rPr lang="es-419" b="1" dirty="0" smtClean="0"/>
              <a:t>Inclusiones</a:t>
            </a:r>
            <a:r>
              <a:rPr lang="es-419" dirty="0" smtClean="0"/>
              <a:t>: Es un material solido extraño, tales como </a:t>
            </a:r>
            <a:r>
              <a:rPr lang="es-419" dirty="0" smtClean="0">
                <a:solidFill>
                  <a:srgbClr val="FF0000"/>
                </a:solidFill>
              </a:rPr>
              <a:t>escoria</a:t>
            </a:r>
            <a:r>
              <a:rPr lang="es-419" dirty="0" smtClean="0"/>
              <a:t>, </a:t>
            </a:r>
            <a:r>
              <a:rPr lang="es-419" dirty="0" smtClean="0">
                <a:solidFill>
                  <a:srgbClr val="FF0000"/>
                </a:solidFill>
              </a:rPr>
              <a:t>fundente</a:t>
            </a:r>
            <a:r>
              <a:rPr lang="es-419" dirty="0" smtClean="0"/>
              <a:t> y </a:t>
            </a:r>
            <a:r>
              <a:rPr lang="es-419" dirty="0" smtClean="0">
                <a:solidFill>
                  <a:srgbClr val="FF0000"/>
                </a:solidFill>
              </a:rPr>
              <a:t>óxidos</a:t>
            </a:r>
            <a:r>
              <a:rPr lang="es-419" dirty="0" smtClean="0"/>
              <a:t>. Pueden ser </a:t>
            </a:r>
            <a:r>
              <a:rPr lang="es-419" dirty="0" smtClean="0">
                <a:solidFill>
                  <a:srgbClr val="002060"/>
                </a:solidFill>
              </a:rPr>
              <a:t>metálicas</a:t>
            </a:r>
            <a:r>
              <a:rPr lang="es-419" dirty="0" smtClean="0"/>
              <a:t> y </a:t>
            </a:r>
            <a:r>
              <a:rPr lang="es-419" dirty="0" smtClean="0">
                <a:solidFill>
                  <a:srgbClr val="002060"/>
                </a:solidFill>
              </a:rPr>
              <a:t>no metálicas</a:t>
            </a:r>
            <a:r>
              <a:rPr lang="es-419" dirty="0" smtClean="0"/>
              <a:t>.</a:t>
            </a:r>
          </a:p>
          <a:p>
            <a:pPr>
              <a:lnSpc>
                <a:spcPts val="3000"/>
              </a:lnSpc>
              <a:buFont typeface="Wingdings" panose="05000000000000000000" pitchFamily="2" charset="2"/>
              <a:buChar char="ü"/>
            </a:pPr>
            <a:r>
              <a:rPr lang="es-419" dirty="0" smtClean="0"/>
              <a:t>Las inclusiones de escoria, ocurren normalmente durante la soldadura, cuando el fundente queda atrapado en el material solidificado, generando un área en donde no hay una fusión de metal (</a:t>
            </a:r>
            <a:r>
              <a:rPr lang="es-419" dirty="0" smtClean="0">
                <a:solidFill>
                  <a:srgbClr val="FF0000"/>
                </a:solidFill>
              </a:rPr>
              <a:t>incompleta</a:t>
            </a:r>
            <a:r>
              <a:rPr lang="es-419" dirty="0" smtClean="0"/>
              <a:t>)	 					</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39</a:t>
            </a:fld>
            <a:endParaRPr lang="es-CL" spc="8"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52056" y="3377106"/>
            <a:ext cx="3276600" cy="2291546"/>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p:spPr>
      </p:pic>
      <p:sp>
        <p:nvSpPr>
          <p:cNvPr id="7" name="6 Flecha izquierda">
            <a:hlinkClick r:id="rId3" action="ppaction://hlinksldjump"/>
          </p:cNvPr>
          <p:cNvSpPr/>
          <p:nvPr/>
        </p:nvSpPr>
        <p:spPr>
          <a:xfrm>
            <a:off x="399256" y="43815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75468434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LA SOLDADURA</a:t>
            </a:r>
            <a:endParaRPr lang="es-CL" dirty="0"/>
          </a:p>
        </p:txBody>
      </p:sp>
      <p:sp>
        <p:nvSpPr>
          <p:cNvPr id="3" name="2 Marcador de texto"/>
          <p:cNvSpPr>
            <a:spLocks noGrp="1"/>
          </p:cNvSpPr>
          <p:nvPr>
            <p:ph idx="1"/>
          </p:nvPr>
        </p:nvSpPr>
        <p:spPr>
          <a:xfrm>
            <a:off x="599324" y="1354896"/>
            <a:ext cx="9963062" cy="2421176"/>
          </a:xfrm>
        </p:spPr>
        <p:txBody>
          <a:bodyPr/>
          <a:lstStyle/>
          <a:p>
            <a:r>
              <a:rPr lang="es-CL" dirty="0"/>
              <a:t>La soldadura es un proceso de unión entre metales por la </a:t>
            </a:r>
            <a:r>
              <a:rPr lang="es-CL" dirty="0">
                <a:solidFill>
                  <a:srgbClr val="FF0000"/>
                </a:solidFill>
              </a:rPr>
              <a:t>acción del calor</a:t>
            </a:r>
            <a:r>
              <a:rPr lang="es-CL" dirty="0"/>
              <a:t>, con o sin aportación de material metálico nuevo, dando continuidad a los elementos unidos</a:t>
            </a:r>
            <a:r>
              <a:rPr lang="es-CL" dirty="0" smtClean="0"/>
              <a:t>.</a:t>
            </a:r>
          </a:p>
          <a:p>
            <a:pPr marL="0" indent="0">
              <a:lnSpc>
                <a:spcPts val="1600"/>
              </a:lnSpc>
              <a:buNone/>
            </a:pPr>
            <a:endParaRPr lang="es-CL" dirty="0" smtClean="0"/>
          </a:p>
          <a:p>
            <a:pPr>
              <a:buFont typeface="Wingdings" panose="05000000000000000000" pitchFamily="2" charset="2"/>
              <a:buChar char="ü"/>
            </a:pPr>
            <a:r>
              <a:rPr lang="es-CL" dirty="0"/>
              <a:t>Es necesario suministrar calor hasta que el material de aportación </a:t>
            </a:r>
            <a:r>
              <a:rPr lang="es-CL" dirty="0">
                <a:solidFill>
                  <a:srgbClr val="FF0000"/>
                </a:solidFill>
              </a:rPr>
              <a:t>funda</a:t>
            </a:r>
            <a:r>
              <a:rPr lang="es-CL" dirty="0"/>
              <a:t> y una </a:t>
            </a:r>
            <a:r>
              <a:rPr lang="es-CL" dirty="0">
                <a:solidFill>
                  <a:srgbClr val="FF0000"/>
                </a:solidFill>
              </a:rPr>
              <a:t>ambas superficies</a:t>
            </a:r>
            <a:r>
              <a:rPr lang="es-CL" dirty="0"/>
              <a:t>, o bien lo haga el propio metal de las piezas. </a:t>
            </a:r>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a:t>
            </a:fld>
            <a:endParaRPr lang="es-CL" spc="8"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64621" y="3543300"/>
            <a:ext cx="4495800" cy="1950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09703297"/>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DEFECTOS DE LA SOLDADURA:</a:t>
            </a:r>
            <a:endParaRPr lang="es-CL" dirty="0"/>
          </a:p>
        </p:txBody>
      </p:sp>
      <p:sp>
        <p:nvSpPr>
          <p:cNvPr id="3" name="2 Marcador de texto"/>
          <p:cNvSpPr>
            <a:spLocks noGrp="1"/>
          </p:cNvSpPr>
          <p:nvPr>
            <p:ph idx="1"/>
          </p:nvPr>
        </p:nvSpPr>
        <p:spPr>
          <a:xfrm>
            <a:off x="599324" y="1354892"/>
            <a:ext cx="9963062" cy="1107996"/>
          </a:xfrm>
        </p:spPr>
        <p:txBody>
          <a:bodyPr/>
          <a:lstStyle/>
          <a:p>
            <a:r>
              <a:rPr lang="es-419" b="1" i="1" dirty="0" smtClean="0">
                <a:solidFill>
                  <a:srgbClr val="FF0000"/>
                </a:solidFill>
              </a:rPr>
              <a:t>Agrietamiento</a:t>
            </a:r>
            <a:r>
              <a:rPr lang="es-419" dirty="0" smtClean="0"/>
              <a:t>: El agrietamiento de las juntas soldadas ocurre por la presencia de </a:t>
            </a:r>
            <a:r>
              <a:rPr lang="es-419" dirty="0" smtClean="0">
                <a:solidFill>
                  <a:srgbClr val="FF0000"/>
                </a:solidFill>
              </a:rPr>
              <a:t>esfuerzos multidireccionales </a:t>
            </a:r>
            <a:r>
              <a:rPr lang="es-419" dirty="0" smtClean="0"/>
              <a:t>localizados que en algún punto rebasan la resistencia máxima del metal.	</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40</a:t>
            </a:fld>
            <a:endParaRPr lang="es-CL" spc="8" dirty="0"/>
          </a:p>
        </p:txBody>
      </p:sp>
      <p:pic>
        <p:nvPicPr>
          <p:cNvPr id="3074" name="Picture 2" descr="Resultado de imagen para agrietamientos en la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70856" y="2628900"/>
            <a:ext cx="3276600" cy="2459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7" name="6 Conector recto de flecha"/>
          <p:cNvCxnSpPr/>
          <p:nvPr/>
        </p:nvCxnSpPr>
        <p:spPr>
          <a:xfrm flipV="1">
            <a:off x="2075656" y="3676489"/>
            <a:ext cx="1333500" cy="182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886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DEFECTOS DE LA SOLDADURA:</a:t>
            </a:r>
            <a:endParaRPr lang="es-CL" dirty="0"/>
          </a:p>
        </p:txBody>
      </p:sp>
      <p:sp>
        <p:nvSpPr>
          <p:cNvPr id="3" name="2 Marcador de texto"/>
          <p:cNvSpPr>
            <a:spLocks noGrp="1"/>
          </p:cNvSpPr>
          <p:nvPr>
            <p:ph idx="1"/>
          </p:nvPr>
        </p:nvSpPr>
        <p:spPr>
          <a:xfrm>
            <a:off x="599324" y="1354892"/>
            <a:ext cx="9963062" cy="1477328"/>
          </a:xfrm>
        </p:spPr>
        <p:txBody>
          <a:bodyPr/>
          <a:lstStyle/>
          <a:p>
            <a:r>
              <a:rPr lang="es-419" b="1" i="1" dirty="0" smtClean="0">
                <a:solidFill>
                  <a:srgbClr val="FF0000"/>
                </a:solidFill>
              </a:rPr>
              <a:t>Penetración incompleta</a:t>
            </a:r>
            <a:r>
              <a:rPr lang="es-419" dirty="0" smtClean="0"/>
              <a:t>: Término utilizado para describir la situación en que el metal depositado y el metal base </a:t>
            </a:r>
            <a:r>
              <a:rPr lang="es-419" dirty="0" smtClean="0">
                <a:solidFill>
                  <a:srgbClr val="FF0000"/>
                </a:solidFill>
              </a:rPr>
              <a:t>no se funden </a:t>
            </a:r>
            <a:r>
              <a:rPr lang="es-419" dirty="0" smtClean="0"/>
              <a:t>en forma integral en la raíz de la soldadura, </a:t>
            </a:r>
            <a:r>
              <a:rPr lang="es-CL" dirty="0" smtClean="0"/>
              <a:t>e</a:t>
            </a:r>
            <a:r>
              <a:rPr lang="es-419" dirty="0" smtClean="0"/>
              <a:t>n otras palabras </a:t>
            </a:r>
            <a:r>
              <a:rPr lang="es-CL" dirty="0" smtClean="0"/>
              <a:t>e</a:t>
            </a:r>
            <a:r>
              <a:rPr lang="es-419" dirty="0" smtClean="0"/>
              <a:t>sto sucede por las malas condiciones de transmisión de calor que existe en la junta.</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41</a:t>
            </a:fld>
            <a:endParaRPr lang="es-CL" spc="8" dirty="0"/>
          </a:p>
        </p:txBody>
      </p:sp>
      <p:pic>
        <p:nvPicPr>
          <p:cNvPr id="1026" name="Picture 2" descr="Resultado de imagen para penetración incompleta de una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2656" y="2933700"/>
            <a:ext cx="6705600" cy="21715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00640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DEFECTOS DE LA SOLDADURA:</a:t>
            </a:r>
            <a:endParaRPr lang="es-CL" dirty="0"/>
          </a:p>
        </p:txBody>
      </p:sp>
      <p:sp>
        <p:nvSpPr>
          <p:cNvPr id="3" name="2 Marcador de texto"/>
          <p:cNvSpPr>
            <a:spLocks noGrp="1"/>
          </p:cNvSpPr>
          <p:nvPr>
            <p:ph idx="1"/>
          </p:nvPr>
        </p:nvSpPr>
        <p:spPr>
          <a:xfrm>
            <a:off x="599324" y="1354892"/>
            <a:ext cx="9963062" cy="1107996"/>
          </a:xfrm>
        </p:spPr>
        <p:txBody>
          <a:bodyPr/>
          <a:lstStyle/>
          <a:p>
            <a:r>
              <a:rPr lang="es-419" b="1" i="1" dirty="0" smtClean="0">
                <a:solidFill>
                  <a:srgbClr val="FF0000"/>
                </a:solidFill>
              </a:rPr>
              <a:t>Socavamiento</a:t>
            </a:r>
            <a:r>
              <a:rPr lang="es-419" dirty="0" smtClean="0"/>
              <a:t>: Este defecto ocurre o hace referencia a las </a:t>
            </a:r>
            <a:r>
              <a:rPr lang="es-419" dirty="0" smtClean="0">
                <a:solidFill>
                  <a:srgbClr val="FF0000"/>
                </a:solidFill>
              </a:rPr>
              <a:t>técnicas</a:t>
            </a:r>
            <a:r>
              <a:rPr lang="es-419" dirty="0" smtClean="0"/>
              <a:t> </a:t>
            </a:r>
            <a:r>
              <a:rPr lang="es-419" dirty="0" smtClean="0">
                <a:solidFill>
                  <a:srgbClr val="FF0000"/>
                </a:solidFill>
              </a:rPr>
              <a:t>utilizadas</a:t>
            </a:r>
            <a:r>
              <a:rPr lang="es-419" dirty="0" smtClean="0"/>
              <a:t> por el operador, normalmente por desconocimiento del correcto uso de componentes en el proceso de soldadura.</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42</a:t>
            </a:fld>
            <a:endParaRPr lang="es-CL" spc="8" dirty="0"/>
          </a:p>
        </p:txBody>
      </p:sp>
      <p:pic>
        <p:nvPicPr>
          <p:cNvPr id="2050" name="Picture 2" descr="Resultado de imagen para socavado de una soldadur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11725" y="2628900"/>
            <a:ext cx="3810000" cy="2516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57639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CLASIFICACIÓN DE ELECTRODOS NCh-306 Of69</a:t>
            </a:r>
            <a:endParaRPr lang="es-CL" dirty="0"/>
          </a:p>
        </p:txBody>
      </p:sp>
      <p:sp>
        <p:nvSpPr>
          <p:cNvPr id="3" name="2 Marcador de texto"/>
          <p:cNvSpPr>
            <a:spLocks noGrp="1"/>
          </p:cNvSpPr>
          <p:nvPr>
            <p:ph idx="1"/>
          </p:nvPr>
        </p:nvSpPr>
        <p:spPr>
          <a:xfrm>
            <a:off x="599324" y="1354892"/>
            <a:ext cx="9963062" cy="2769989"/>
          </a:xfrm>
        </p:spPr>
        <p:txBody>
          <a:bodyPr/>
          <a:lstStyle/>
          <a:p>
            <a:r>
              <a:rPr lang="es-419" b="1" i="1" dirty="0" smtClean="0">
                <a:solidFill>
                  <a:srgbClr val="FF0000"/>
                </a:solidFill>
              </a:rPr>
              <a:t>GRADOS</a:t>
            </a:r>
            <a:r>
              <a:rPr lang="es-419" dirty="0" smtClean="0"/>
              <a:t>: Los electrodos se clasifican, según su </a:t>
            </a:r>
            <a:r>
              <a:rPr lang="es-419" dirty="0" smtClean="0">
                <a:solidFill>
                  <a:srgbClr val="FF0000"/>
                </a:solidFill>
              </a:rPr>
              <a:t>resistencia</a:t>
            </a:r>
            <a:r>
              <a:rPr lang="es-419" dirty="0" smtClean="0"/>
              <a:t> a la ruptura por </a:t>
            </a:r>
            <a:r>
              <a:rPr lang="es-419" dirty="0" smtClean="0">
                <a:solidFill>
                  <a:srgbClr val="FF0000"/>
                </a:solidFill>
              </a:rPr>
              <a:t>tracción</a:t>
            </a:r>
            <a:r>
              <a:rPr lang="es-419" dirty="0" smtClean="0"/>
              <a:t> del metal de aporte, en tres grados:</a:t>
            </a:r>
          </a:p>
          <a:p>
            <a:pPr marL="0" indent="0">
              <a:buNone/>
            </a:pPr>
            <a:endParaRPr lang="es-419" dirty="0" smtClean="0"/>
          </a:p>
          <a:p>
            <a:pPr>
              <a:lnSpc>
                <a:spcPct val="150000"/>
              </a:lnSpc>
              <a:buFont typeface="Wingdings" panose="05000000000000000000" pitchFamily="2" charset="2"/>
              <a:buChar char="v"/>
            </a:pPr>
            <a:r>
              <a:rPr lang="es-419" dirty="0" smtClean="0"/>
              <a:t>E 45</a:t>
            </a:r>
          </a:p>
          <a:p>
            <a:pPr>
              <a:lnSpc>
                <a:spcPct val="150000"/>
              </a:lnSpc>
              <a:buFont typeface="Wingdings" panose="05000000000000000000" pitchFamily="2" charset="2"/>
              <a:buChar char="v"/>
            </a:pPr>
            <a:r>
              <a:rPr lang="es-419" dirty="0" smtClean="0"/>
              <a:t>E 60</a:t>
            </a:r>
          </a:p>
          <a:p>
            <a:pPr>
              <a:lnSpc>
                <a:spcPct val="150000"/>
              </a:lnSpc>
              <a:buFont typeface="Wingdings" panose="05000000000000000000" pitchFamily="2" charset="2"/>
              <a:buChar char="v"/>
            </a:pPr>
            <a:r>
              <a:rPr lang="es-419" dirty="0" smtClean="0"/>
              <a:t>E 70</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43</a:t>
            </a:fld>
            <a:endParaRPr lang="es-CL" spc="8" dirty="0"/>
          </a:p>
        </p:txBody>
      </p:sp>
      <p:pic>
        <p:nvPicPr>
          <p:cNvPr id="3074" name="Picture 2" descr="Resultado de imagen para tipos de electrodos 60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51856" y="2857500"/>
            <a:ext cx="4114800" cy="18006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37389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anim calcmode="lin" valueType="num">
                                      <p:cBhvr additive="base">
                                        <p:cTn id="38" dur="500" fill="hold"/>
                                        <p:tgtEl>
                                          <p:spTgt spid="3074"/>
                                        </p:tgtEl>
                                        <p:attrNameLst>
                                          <p:attrName>ppt_x</p:attrName>
                                        </p:attrNameLst>
                                      </p:cBhvr>
                                      <p:tavLst>
                                        <p:tav tm="0">
                                          <p:val>
                                            <p:strVal val="#ppt_x"/>
                                          </p:val>
                                        </p:tav>
                                        <p:tav tm="100000">
                                          <p:val>
                                            <p:strVal val="#ppt_x"/>
                                          </p:val>
                                        </p:tav>
                                      </p:tavLst>
                                    </p:anim>
                                    <p:anim calcmode="lin" valueType="num">
                                      <p:cBhvr additive="base">
                                        <p:cTn id="3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ELECTRODOS </a:t>
            </a:r>
            <a:endParaRPr lang="es-CL" dirty="0"/>
          </a:p>
        </p:txBody>
      </p:sp>
      <p:sp>
        <p:nvSpPr>
          <p:cNvPr id="3" name="2 Marcador de texto"/>
          <p:cNvSpPr>
            <a:spLocks noGrp="1"/>
          </p:cNvSpPr>
          <p:nvPr>
            <p:ph idx="1"/>
          </p:nvPr>
        </p:nvSpPr>
        <p:spPr>
          <a:xfrm>
            <a:off x="599324" y="1354892"/>
            <a:ext cx="9963062" cy="3877985"/>
          </a:xfrm>
        </p:spPr>
        <p:txBody>
          <a:bodyPr/>
          <a:lstStyle/>
          <a:p>
            <a:r>
              <a:rPr lang="es-419" b="1" i="1" dirty="0" smtClean="0">
                <a:solidFill>
                  <a:srgbClr val="FF0000"/>
                </a:solidFill>
              </a:rPr>
              <a:t>CLASES</a:t>
            </a:r>
            <a:r>
              <a:rPr lang="es-419" dirty="0" smtClean="0"/>
              <a:t>: Los electrodos se clasifican, según la </a:t>
            </a:r>
            <a:r>
              <a:rPr lang="es-419" dirty="0" smtClean="0">
                <a:solidFill>
                  <a:srgbClr val="FF0000"/>
                </a:solidFill>
              </a:rPr>
              <a:t>posición de la unión </a:t>
            </a:r>
            <a:r>
              <a:rPr lang="es-419" dirty="0" smtClean="0"/>
              <a:t>por soldar, en tres </a:t>
            </a:r>
            <a:r>
              <a:rPr lang="es-419" smtClean="0"/>
              <a:t>clases: (se recomienda usar)</a:t>
            </a:r>
            <a:endParaRPr lang="es-419" dirty="0" smtClean="0"/>
          </a:p>
          <a:p>
            <a:pPr marL="0" indent="0">
              <a:buNone/>
            </a:pPr>
            <a:endParaRPr lang="es-419" dirty="0" smtClean="0"/>
          </a:p>
          <a:p>
            <a:pPr>
              <a:lnSpc>
                <a:spcPct val="150000"/>
              </a:lnSpc>
              <a:buFont typeface="Wingdings" panose="05000000000000000000" pitchFamily="2" charset="2"/>
              <a:buChar char="v"/>
            </a:pPr>
            <a:r>
              <a:rPr lang="es-419" dirty="0" smtClean="0"/>
              <a:t>Electrodo para soldar en toda posición, sobrecabeza  (1)</a:t>
            </a:r>
          </a:p>
          <a:p>
            <a:pPr>
              <a:lnSpc>
                <a:spcPct val="150000"/>
              </a:lnSpc>
              <a:buFont typeface="Wingdings" panose="05000000000000000000" pitchFamily="2" charset="2"/>
              <a:buChar char="v"/>
            </a:pPr>
            <a:r>
              <a:rPr lang="es-419" dirty="0" smtClean="0"/>
              <a:t>Electrodo para soldar en posición plana y horizontal (2)</a:t>
            </a:r>
          </a:p>
          <a:p>
            <a:pPr>
              <a:lnSpc>
                <a:spcPct val="150000"/>
              </a:lnSpc>
              <a:buFont typeface="Wingdings" panose="05000000000000000000" pitchFamily="2" charset="2"/>
              <a:buChar char="v"/>
            </a:pPr>
            <a:r>
              <a:rPr lang="es-419" dirty="0" smtClean="0"/>
              <a:t>Electrodo para soldar en posición </a:t>
            </a:r>
            <a:r>
              <a:rPr lang="es-419" smtClean="0"/>
              <a:t>plana  </a:t>
            </a:r>
            <a:r>
              <a:rPr lang="es-419" dirty="0" smtClean="0"/>
              <a:t>(</a:t>
            </a:r>
            <a:r>
              <a:rPr lang="es-419" smtClean="0"/>
              <a:t>3)</a:t>
            </a:r>
          </a:p>
          <a:p>
            <a:pPr>
              <a:lnSpc>
                <a:spcPct val="150000"/>
              </a:lnSpc>
              <a:buFont typeface="Wingdings" panose="05000000000000000000" pitchFamily="2" charset="2"/>
              <a:buChar char="v"/>
            </a:pPr>
            <a:r>
              <a:rPr lang="es-419" smtClean="0"/>
              <a:t>Electrodo para soldar en posición vertical descendente,      (4)</a:t>
            </a:r>
            <a:endParaRPr lang="es-419" dirty="0" smtClean="0"/>
          </a:p>
          <a:p>
            <a:pPr marL="0" indent="0">
              <a:lnSpc>
                <a:spcPct val="150000"/>
              </a:lnSpc>
              <a:buNone/>
            </a:pP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44</a:t>
            </a:fld>
            <a:endParaRPr lang="es-CL" spc="8" dirty="0"/>
          </a:p>
        </p:txBody>
      </p:sp>
    </p:spTree>
    <p:extLst>
      <p:ext uri="{BB962C8B-B14F-4D97-AF65-F5344CB8AC3E}">
        <p14:creationId xmlns:p14="http://schemas.microsoft.com/office/powerpoint/2010/main" xmlns="" val="6403392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ELECTRODOS </a:t>
            </a:r>
            <a:endParaRPr lang="es-CL" dirty="0"/>
          </a:p>
        </p:txBody>
      </p:sp>
      <p:sp>
        <p:nvSpPr>
          <p:cNvPr id="3" name="2 Marcador de texto"/>
          <p:cNvSpPr>
            <a:spLocks noGrp="1"/>
          </p:cNvSpPr>
          <p:nvPr>
            <p:ph idx="1"/>
          </p:nvPr>
        </p:nvSpPr>
        <p:spPr>
          <a:xfrm>
            <a:off x="599324" y="1354892"/>
            <a:ext cx="9963062" cy="2954655"/>
          </a:xfrm>
        </p:spPr>
        <p:txBody>
          <a:bodyPr/>
          <a:lstStyle/>
          <a:p>
            <a:r>
              <a:rPr lang="es-419" dirty="0" smtClean="0"/>
              <a:t>También se clasifican según su </a:t>
            </a:r>
            <a:r>
              <a:rPr lang="es-419" dirty="0" smtClean="0">
                <a:solidFill>
                  <a:srgbClr val="FF0000"/>
                </a:solidFill>
              </a:rPr>
              <a:t>NÚCLEO</a:t>
            </a:r>
            <a:r>
              <a:rPr lang="es-419" dirty="0" smtClean="0"/>
              <a:t>:</a:t>
            </a:r>
          </a:p>
          <a:p>
            <a:pPr marL="0" indent="0">
              <a:buNone/>
            </a:pPr>
            <a:endParaRPr lang="es-419" dirty="0"/>
          </a:p>
          <a:p>
            <a:pPr>
              <a:lnSpc>
                <a:spcPct val="150000"/>
              </a:lnSpc>
              <a:buFont typeface="Wingdings" panose="05000000000000000000" pitchFamily="2" charset="2"/>
              <a:buChar char="v"/>
            </a:pPr>
            <a:r>
              <a:rPr lang="es-419" dirty="0" smtClean="0"/>
              <a:t>Electrodos para </a:t>
            </a:r>
            <a:r>
              <a:rPr lang="es-419" dirty="0" smtClean="0">
                <a:solidFill>
                  <a:srgbClr val="FF0000"/>
                </a:solidFill>
              </a:rPr>
              <a:t>acero al carbono</a:t>
            </a:r>
          </a:p>
          <a:p>
            <a:pPr>
              <a:lnSpc>
                <a:spcPct val="150000"/>
              </a:lnSpc>
              <a:buFont typeface="Wingdings" panose="05000000000000000000" pitchFamily="2" charset="2"/>
              <a:buChar char="v"/>
            </a:pPr>
            <a:r>
              <a:rPr lang="es-419" dirty="0" smtClean="0"/>
              <a:t>Electrodos p</a:t>
            </a:r>
            <a:r>
              <a:rPr lang="es-CL" dirty="0" smtClean="0"/>
              <a:t>a</a:t>
            </a:r>
            <a:r>
              <a:rPr lang="es-419" dirty="0" smtClean="0"/>
              <a:t>ra </a:t>
            </a:r>
            <a:r>
              <a:rPr lang="es-419" dirty="0" smtClean="0">
                <a:solidFill>
                  <a:srgbClr val="FF0000"/>
                </a:solidFill>
              </a:rPr>
              <a:t>aceros inoxidables </a:t>
            </a:r>
            <a:r>
              <a:rPr lang="es-419" dirty="0" smtClean="0"/>
              <a:t>o de aleación especial</a:t>
            </a:r>
          </a:p>
          <a:p>
            <a:pPr>
              <a:lnSpc>
                <a:spcPct val="150000"/>
              </a:lnSpc>
              <a:buFont typeface="Wingdings" panose="05000000000000000000" pitchFamily="2" charset="2"/>
              <a:buChar char="v"/>
            </a:pPr>
            <a:r>
              <a:rPr lang="es-419" dirty="0" smtClean="0"/>
              <a:t>Electrodos para </a:t>
            </a:r>
            <a:r>
              <a:rPr lang="es-419" dirty="0" smtClean="0">
                <a:solidFill>
                  <a:srgbClr val="FF0000"/>
                </a:solidFill>
              </a:rPr>
              <a:t>hierro fundido</a:t>
            </a:r>
          </a:p>
          <a:p>
            <a:pPr>
              <a:lnSpc>
                <a:spcPct val="150000"/>
              </a:lnSpc>
              <a:buFont typeface="Wingdings" panose="05000000000000000000" pitchFamily="2" charset="2"/>
              <a:buChar char="v"/>
            </a:pPr>
            <a:r>
              <a:rPr lang="es-419" dirty="0" smtClean="0"/>
              <a:t>Electrodos para metales </a:t>
            </a:r>
            <a:r>
              <a:rPr lang="es-419" dirty="0" smtClean="0">
                <a:solidFill>
                  <a:srgbClr val="FF0000"/>
                </a:solidFill>
              </a:rPr>
              <a:t>no ferrosos </a:t>
            </a:r>
            <a:r>
              <a:rPr lang="es-419" dirty="0" smtClean="0"/>
              <a:t>(aluminio, bronce, etc..)</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45</a:t>
            </a:fld>
            <a:endParaRPr lang="es-CL" spc="8" dirty="0"/>
          </a:p>
        </p:txBody>
      </p:sp>
    </p:spTree>
    <p:extLst>
      <p:ext uri="{BB962C8B-B14F-4D97-AF65-F5344CB8AC3E}">
        <p14:creationId xmlns:p14="http://schemas.microsoft.com/office/powerpoint/2010/main" xmlns="" val="37040963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ELECTRODOS </a:t>
            </a:r>
            <a:endParaRPr lang="es-CL" dirty="0"/>
          </a:p>
        </p:txBody>
      </p:sp>
      <p:sp>
        <p:nvSpPr>
          <p:cNvPr id="3" name="2 Marcador de texto"/>
          <p:cNvSpPr>
            <a:spLocks noGrp="1"/>
          </p:cNvSpPr>
          <p:nvPr>
            <p:ph idx="1"/>
          </p:nvPr>
        </p:nvSpPr>
        <p:spPr>
          <a:xfrm>
            <a:off x="599324" y="1354892"/>
            <a:ext cx="9963062" cy="3693319"/>
          </a:xfrm>
        </p:spPr>
        <p:txBody>
          <a:bodyPr/>
          <a:lstStyle/>
          <a:p>
            <a:r>
              <a:rPr lang="es-419" b="1" i="1" dirty="0" smtClean="0">
                <a:solidFill>
                  <a:srgbClr val="FF0000"/>
                </a:solidFill>
              </a:rPr>
              <a:t>TIPOS</a:t>
            </a:r>
            <a:r>
              <a:rPr lang="es-419" dirty="0" smtClean="0"/>
              <a:t>: Además se clasifican, según la </a:t>
            </a:r>
            <a:r>
              <a:rPr lang="es-419" dirty="0" smtClean="0">
                <a:solidFill>
                  <a:srgbClr val="FF0000"/>
                </a:solidFill>
              </a:rPr>
              <a:t>composición y características </a:t>
            </a:r>
            <a:r>
              <a:rPr lang="es-419" dirty="0" smtClean="0"/>
              <a:t>del revestimiento, en los siguientes tipos:</a:t>
            </a:r>
          </a:p>
          <a:p>
            <a:pPr marL="0" indent="0">
              <a:buNone/>
            </a:pPr>
            <a:endParaRPr lang="es-419" dirty="0" smtClean="0"/>
          </a:p>
          <a:p>
            <a:pPr>
              <a:buFont typeface="Wingdings" panose="05000000000000000000" pitchFamily="2" charset="2"/>
              <a:buChar char="v"/>
            </a:pPr>
            <a:r>
              <a:rPr lang="es-419" i="1" dirty="0" smtClean="0">
                <a:solidFill>
                  <a:srgbClr val="0070C0"/>
                </a:solidFill>
              </a:rPr>
              <a:t>Electrodo de revestimiento ácido</a:t>
            </a:r>
            <a:r>
              <a:rPr lang="es-419" dirty="0" smtClean="0"/>
              <a:t>: En éste tipo predominan los componentes de </a:t>
            </a:r>
            <a:r>
              <a:rPr lang="es-419" dirty="0" smtClean="0">
                <a:solidFill>
                  <a:srgbClr val="FF0000"/>
                </a:solidFill>
              </a:rPr>
              <a:t>reacción ácida </a:t>
            </a:r>
            <a:r>
              <a:rPr lang="es-419" dirty="0" smtClean="0"/>
              <a:t>(anhídrido u otros ácidos).</a:t>
            </a:r>
          </a:p>
          <a:p>
            <a:pPr>
              <a:buFont typeface="Wingdings" panose="05000000000000000000" pitchFamily="2" charset="2"/>
              <a:buChar char="v"/>
            </a:pPr>
            <a:endParaRPr lang="es-419" dirty="0" smtClean="0"/>
          </a:p>
          <a:p>
            <a:pPr>
              <a:buFont typeface="Wingdings" panose="05000000000000000000" pitchFamily="2" charset="2"/>
              <a:buChar char="v"/>
            </a:pPr>
            <a:r>
              <a:rPr lang="es-419" i="1" dirty="0" smtClean="0">
                <a:solidFill>
                  <a:srgbClr val="0070C0"/>
                </a:solidFill>
              </a:rPr>
              <a:t>Electrodo de revestimiento orgánico o celulósico</a:t>
            </a:r>
            <a:r>
              <a:rPr lang="es-419" dirty="0" smtClean="0"/>
              <a:t>:  Este electrodo contiene cantidades apreciables de </a:t>
            </a:r>
            <a:r>
              <a:rPr lang="es-419" dirty="0" smtClean="0">
                <a:solidFill>
                  <a:srgbClr val="FF0000"/>
                </a:solidFill>
              </a:rPr>
              <a:t>materia orgánica </a:t>
            </a:r>
            <a:r>
              <a:rPr lang="es-419" dirty="0" smtClean="0"/>
              <a:t>(alto % de celulosa), puede ser ácido o básico.</a:t>
            </a:r>
          </a:p>
          <a:p>
            <a:pPr>
              <a:buFont typeface="Wingdings" panose="05000000000000000000" pitchFamily="2" charset="2"/>
              <a:buChar char="v"/>
            </a:pP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46</a:t>
            </a:fld>
            <a:endParaRPr lang="es-CL" spc="8" dirty="0"/>
          </a:p>
        </p:txBody>
      </p:sp>
    </p:spTree>
    <p:extLst>
      <p:ext uri="{BB962C8B-B14F-4D97-AF65-F5344CB8AC3E}">
        <p14:creationId xmlns:p14="http://schemas.microsoft.com/office/powerpoint/2010/main" xmlns="" val="39666438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ELECTRODOS </a:t>
            </a:r>
            <a:endParaRPr lang="es-CL" dirty="0"/>
          </a:p>
        </p:txBody>
      </p:sp>
      <p:sp>
        <p:nvSpPr>
          <p:cNvPr id="3" name="2 Marcador de texto"/>
          <p:cNvSpPr>
            <a:spLocks noGrp="1"/>
          </p:cNvSpPr>
          <p:nvPr>
            <p:ph idx="1"/>
          </p:nvPr>
        </p:nvSpPr>
        <p:spPr>
          <a:xfrm>
            <a:off x="599324" y="1354892"/>
            <a:ext cx="9963062" cy="1846659"/>
          </a:xfrm>
        </p:spPr>
        <p:txBody>
          <a:bodyPr/>
          <a:lstStyle/>
          <a:p>
            <a:pPr>
              <a:buFont typeface="Wingdings" panose="05000000000000000000" pitchFamily="2" charset="2"/>
              <a:buChar char="v"/>
            </a:pPr>
            <a:r>
              <a:rPr lang="es-419" i="1" dirty="0">
                <a:solidFill>
                  <a:srgbClr val="0070C0"/>
                </a:solidFill>
              </a:rPr>
              <a:t>Electrodo de revestimiento inorgánico</a:t>
            </a:r>
            <a:r>
              <a:rPr lang="es-419" dirty="0" smtClean="0"/>
              <a:t>: Es aquel en el cual  el contenido de </a:t>
            </a:r>
            <a:r>
              <a:rPr lang="es-419" dirty="0" smtClean="0">
                <a:solidFill>
                  <a:srgbClr val="FF0000"/>
                </a:solidFill>
              </a:rPr>
              <a:t>materia orgánica</a:t>
            </a:r>
            <a:r>
              <a:rPr lang="es-419" dirty="0" smtClean="0"/>
              <a:t> del revestimiento es </a:t>
            </a:r>
            <a:r>
              <a:rPr lang="es-419" dirty="0" smtClean="0">
                <a:solidFill>
                  <a:srgbClr val="FF0000"/>
                </a:solidFill>
              </a:rPr>
              <a:t>despreciable </a:t>
            </a:r>
            <a:r>
              <a:rPr lang="es-419" dirty="0" smtClean="0"/>
              <a:t>(electrodo metálico).</a:t>
            </a:r>
          </a:p>
          <a:p>
            <a:pPr>
              <a:buFont typeface="Wingdings" panose="05000000000000000000" pitchFamily="2" charset="2"/>
              <a:buChar char="v"/>
            </a:pPr>
            <a:r>
              <a:rPr lang="es-419" i="1" dirty="0">
                <a:solidFill>
                  <a:srgbClr val="0070C0"/>
                </a:solidFill>
              </a:rPr>
              <a:t>Electrodo de revestimiento rutílico</a:t>
            </a:r>
            <a:r>
              <a:rPr lang="es-419" dirty="0" smtClean="0"/>
              <a:t>: Aquel cuyo revestimiento contiene cantidades apreciables de </a:t>
            </a:r>
            <a:r>
              <a:rPr lang="es-419" dirty="0" smtClean="0">
                <a:solidFill>
                  <a:srgbClr val="FF0000"/>
                </a:solidFill>
              </a:rPr>
              <a:t>dióxido de titanio</a:t>
            </a:r>
            <a:r>
              <a:rPr lang="es-419" dirty="0"/>
              <a:t> </a:t>
            </a:r>
            <a:r>
              <a:rPr lang="es-419" dirty="0" smtClean="0"/>
              <a:t>(rutilo).</a:t>
            </a:r>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47</a:t>
            </a:fld>
            <a:endParaRPr lang="es-CL" spc="8" dirty="0"/>
          </a:p>
        </p:txBody>
      </p:sp>
      <p:sp>
        <p:nvSpPr>
          <p:cNvPr id="6" name="AutoShape 2" descr="Resultado de imagen para tipos de electro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4" descr="Resultado de imagen para tipos de electro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AutoShape 6" descr="Resultado de imagen para tipos de electrod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8" descr="Resultado de imagen para tipos de electrod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106" name="Picture 10" descr="Resultado de imagen para tipos de electrodo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47855" y="3238500"/>
            <a:ext cx="2610149" cy="1946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2859955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106"/>
                                        </p:tgtEl>
                                        <p:attrNameLst>
                                          <p:attrName>style.visibility</p:attrName>
                                        </p:attrNameLst>
                                      </p:cBhvr>
                                      <p:to>
                                        <p:strVal val="visible"/>
                                      </p:to>
                                    </p:set>
                                    <p:anim calcmode="lin" valueType="num">
                                      <p:cBhvr additive="base">
                                        <p:cTn id="26" dur="500" fill="hold"/>
                                        <p:tgtEl>
                                          <p:spTgt spid="4106"/>
                                        </p:tgtEl>
                                        <p:attrNameLst>
                                          <p:attrName>ppt_x</p:attrName>
                                        </p:attrNameLst>
                                      </p:cBhvr>
                                      <p:tavLst>
                                        <p:tav tm="0">
                                          <p:val>
                                            <p:strVal val="#ppt_x"/>
                                          </p:val>
                                        </p:tav>
                                        <p:tav tm="100000">
                                          <p:val>
                                            <p:strVal val="#ppt_x"/>
                                          </p:val>
                                        </p:tav>
                                      </p:tavLst>
                                    </p:anim>
                                    <p:anim calcmode="lin" valueType="num">
                                      <p:cBhvr additive="base">
                                        <p:cTn id="27"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ELECTRODOS </a:t>
            </a:r>
            <a:endParaRPr lang="es-CL" dirty="0"/>
          </a:p>
        </p:txBody>
      </p:sp>
      <p:sp>
        <p:nvSpPr>
          <p:cNvPr id="3" name="2 Marcador de texto"/>
          <p:cNvSpPr>
            <a:spLocks noGrp="1"/>
          </p:cNvSpPr>
          <p:nvPr>
            <p:ph idx="1"/>
          </p:nvPr>
        </p:nvSpPr>
        <p:spPr>
          <a:xfrm>
            <a:off x="599324" y="1354892"/>
            <a:ext cx="9963062" cy="2585323"/>
          </a:xfrm>
        </p:spPr>
        <p:txBody>
          <a:bodyPr/>
          <a:lstStyle/>
          <a:p>
            <a:pPr>
              <a:buFont typeface="Wingdings" panose="05000000000000000000" pitchFamily="2" charset="2"/>
              <a:buChar char="v"/>
            </a:pPr>
            <a:r>
              <a:rPr lang="es-419" i="1" dirty="0">
                <a:solidFill>
                  <a:srgbClr val="0070C0"/>
                </a:solidFill>
              </a:rPr>
              <a:t>Electrodo de revestimiento oxidante</a:t>
            </a:r>
            <a:r>
              <a:rPr lang="es-419" dirty="0"/>
              <a:t>: Aquel cuyo revestimiento contiene una cantidad apreciable de </a:t>
            </a:r>
            <a:r>
              <a:rPr lang="es-419" dirty="0">
                <a:solidFill>
                  <a:srgbClr val="FF0000"/>
                </a:solidFill>
              </a:rPr>
              <a:t>óxido de hierro</a:t>
            </a:r>
            <a:r>
              <a:rPr lang="es-419" dirty="0"/>
              <a:t>, acompañado de de silicatos naturales (</a:t>
            </a:r>
            <a:r>
              <a:rPr lang="es-419" dirty="0">
                <a:solidFill>
                  <a:srgbClr val="FF0000"/>
                </a:solidFill>
              </a:rPr>
              <a:t>no contiene elementos desoxidantes</a:t>
            </a:r>
            <a:r>
              <a:rPr lang="es-419" dirty="0" smtClean="0"/>
              <a:t>).</a:t>
            </a:r>
          </a:p>
          <a:p>
            <a:pPr>
              <a:buFont typeface="Wingdings" panose="05000000000000000000" pitchFamily="2" charset="2"/>
              <a:buChar char="v"/>
            </a:pPr>
            <a:r>
              <a:rPr lang="es-419" i="1" dirty="0">
                <a:solidFill>
                  <a:srgbClr val="0070C0"/>
                </a:solidFill>
              </a:rPr>
              <a:t>Electrodos	 con otros revestimientos especiales</a:t>
            </a:r>
            <a:r>
              <a:rPr lang="es-419" dirty="0" smtClean="0"/>
              <a:t>: Se utilizan normalmente en casos especiales, tales como el </a:t>
            </a:r>
            <a:r>
              <a:rPr lang="es-419" dirty="0" smtClean="0">
                <a:solidFill>
                  <a:srgbClr val="FF0000"/>
                </a:solidFill>
              </a:rPr>
              <a:t>corte por arco al aire </a:t>
            </a:r>
            <a:r>
              <a:rPr lang="es-419" dirty="0" smtClean="0"/>
              <a:t>o el </a:t>
            </a:r>
            <a:r>
              <a:rPr lang="es-419" dirty="0" smtClean="0">
                <a:solidFill>
                  <a:srgbClr val="FF0000"/>
                </a:solidFill>
              </a:rPr>
              <a:t>corte por arco bajo el agua</a:t>
            </a:r>
            <a:r>
              <a:rPr lang="es-419" dirty="0" smtClean="0"/>
              <a:t>.	</a:t>
            </a:r>
            <a:endParaRPr lang="es-CL" dirty="0"/>
          </a:p>
          <a:p>
            <a:pPr marL="0" indent="0">
              <a:buNone/>
            </a:pP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48</a:t>
            </a:fld>
            <a:endParaRPr lang="es-CL" spc="8" dirty="0"/>
          </a:p>
        </p:txBody>
      </p:sp>
      <p:pic>
        <p:nvPicPr>
          <p:cNvPr id="5124" name="Picture 4" descr="Imagen relacionad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7056" y="3335977"/>
            <a:ext cx="1586539"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81172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 calcmode="lin" valueType="num">
                                      <p:cBhvr additive="base">
                                        <p:cTn id="26" dur="500" fill="hold"/>
                                        <p:tgtEl>
                                          <p:spTgt spid="5124"/>
                                        </p:tgtEl>
                                        <p:attrNameLst>
                                          <p:attrName>ppt_x</p:attrName>
                                        </p:attrNameLst>
                                      </p:cBhvr>
                                      <p:tavLst>
                                        <p:tav tm="0">
                                          <p:val>
                                            <p:strVal val="#ppt_x"/>
                                          </p:val>
                                        </p:tav>
                                        <p:tav tm="100000">
                                          <p:val>
                                            <p:strVal val="#ppt_x"/>
                                          </p:val>
                                        </p:tav>
                                      </p:tavLst>
                                    </p:anim>
                                    <p:anim calcmode="lin" valueType="num">
                                      <p:cBhvr additive="base">
                                        <p:cTn id="27"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FUNCIONES DE LOS ELECTRODOS:</a:t>
            </a:r>
            <a:endParaRPr lang="es-CL" dirty="0"/>
          </a:p>
        </p:txBody>
      </p:sp>
      <p:sp>
        <p:nvSpPr>
          <p:cNvPr id="3" name="2 Marcador de texto"/>
          <p:cNvSpPr>
            <a:spLocks noGrp="1"/>
          </p:cNvSpPr>
          <p:nvPr>
            <p:ph idx="1"/>
          </p:nvPr>
        </p:nvSpPr>
        <p:spPr>
          <a:xfrm>
            <a:off x="599324" y="1354892"/>
            <a:ext cx="9963062" cy="2215991"/>
          </a:xfrm>
        </p:spPr>
        <p:txBody>
          <a:bodyPr/>
          <a:lstStyle/>
          <a:p>
            <a:pPr>
              <a:lnSpc>
                <a:spcPct val="150000"/>
              </a:lnSpc>
            </a:pPr>
            <a:r>
              <a:rPr lang="es-419" dirty="0" smtClean="0"/>
              <a:t>Formar un </a:t>
            </a:r>
            <a:r>
              <a:rPr lang="es-419" dirty="0" smtClean="0">
                <a:solidFill>
                  <a:srgbClr val="FF0000"/>
                </a:solidFill>
              </a:rPr>
              <a:t>ARCO</a:t>
            </a:r>
            <a:r>
              <a:rPr lang="es-419" dirty="0" smtClean="0"/>
              <a:t> estable</a:t>
            </a:r>
          </a:p>
          <a:p>
            <a:pPr>
              <a:lnSpc>
                <a:spcPct val="150000"/>
              </a:lnSpc>
            </a:pPr>
            <a:r>
              <a:rPr lang="es-419" dirty="0" smtClean="0">
                <a:solidFill>
                  <a:srgbClr val="FF0000"/>
                </a:solidFill>
              </a:rPr>
              <a:t>REEMPLAZAR</a:t>
            </a:r>
            <a:r>
              <a:rPr lang="es-419" dirty="0" smtClean="0"/>
              <a:t> los elementos del metal perdido por fusión</a:t>
            </a:r>
          </a:p>
          <a:p>
            <a:pPr>
              <a:lnSpc>
                <a:spcPct val="150000"/>
              </a:lnSpc>
            </a:pPr>
            <a:r>
              <a:rPr lang="es-419" dirty="0" smtClean="0"/>
              <a:t>Proveer de </a:t>
            </a:r>
            <a:r>
              <a:rPr lang="es-419" dirty="0" smtClean="0">
                <a:solidFill>
                  <a:srgbClr val="FF0000"/>
                </a:solidFill>
              </a:rPr>
              <a:t>GAS</a:t>
            </a:r>
            <a:r>
              <a:rPr lang="es-419" dirty="0" smtClean="0"/>
              <a:t> para proteger el baño del metal fundido </a:t>
            </a:r>
          </a:p>
          <a:p>
            <a:pPr>
              <a:lnSpc>
                <a:spcPct val="150000"/>
              </a:lnSpc>
            </a:pPr>
            <a:r>
              <a:rPr lang="es-419" dirty="0" smtClean="0"/>
              <a:t>Formar </a:t>
            </a:r>
            <a:r>
              <a:rPr lang="es-419" dirty="0" smtClean="0">
                <a:solidFill>
                  <a:srgbClr val="FF0000"/>
                </a:solidFill>
              </a:rPr>
              <a:t>ESCORIA</a:t>
            </a:r>
            <a:r>
              <a:rPr lang="es-419" dirty="0" smtClean="0"/>
              <a:t> para proteger el metal mientras se enfría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49</a:t>
            </a:fld>
            <a:endParaRPr lang="es-CL" spc="8"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66856" y="3619500"/>
            <a:ext cx="3051968" cy="15905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556402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290"/>
                                        </p:tgtEl>
                                        <p:attrNameLst>
                                          <p:attrName>style.visibility</p:attrName>
                                        </p:attrNameLst>
                                      </p:cBhvr>
                                      <p:to>
                                        <p:strVal val="visible"/>
                                      </p:to>
                                    </p:set>
                                    <p:anim calcmode="lin" valueType="num">
                                      <p:cBhvr additive="base">
                                        <p:cTn id="32" dur="500" fill="hold"/>
                                        <p:tgtEl>
                                          <p:spTgt spid="12290"/>
                                        </p:tgtEl>
                                        <p:attrNameLst>
                                          <p:attrName>ppt_x</p:attrName>
                                        </p:attrNameLst>
                                      </p:cBhvr>
                                      <p:tavLst>
                                        <p:tav tm="0">
                                          <p:val>
                                            <p:strVal val="#ppt_x"/>
                                          </p:val>
                                        </p:tav>
                                        <p:tav tm="100000">
                                          <p:val>
                                            <p:strVal val="#ppt_x"/>
                                          </p:val>
                                        </p:tav>
                                      </p:tavLst>
                                    </p:anim>
                                    <p:anim calcmode="lin" valueType="num">
                                      <p:cBhvr additive="base">
                                        <p:cTn id="3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0" y="38100"/>
            <a:ext cx="11161713"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20 Rectángulo redondeado"/>
          <p:cNvSpPr/>
          <p:nvPr/>
        </p:nvSpPr>
        <p:spPr>
          <a:xfrm>
            <a:off x="2313454" y="4719084"/>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800" dirty="0" smtClean="0">
                <a:solidFill>
                  <a:schemeClr val="bg1"/>
                </a:solidFill>
                <a:latin typeface="Arial" panose="020B0604020202020204" pitchFamily="34" charset="0"/>
                <a:cs typeface="Arial" panose="020B0604020202020204" pitchFamily="34" charset="0"/>
              </a:rPr>
              <a:t>Autógena o directa</a:t>
            </a:r>
            <a:endParaRPr lang="es-CL" sz="1800" dirty="0">
              <a:solidFill>
                <a:schemeClr val="bg1"/>
              </a:solidFill>
              <a:latin typeface="Arial" panose="020B0604020202020204" pitchFamily="34" charset="0"/>
              <a:cs typeface="Arial" panose="020B0604020202020204" pitchFamily="34" charset="0"/>
            </a:endParaRPr>
          </a:p>
        </p:txBody>
      </p:sp>
      <p:sp>
        <p:nvSpPr>
          <p:cNvPr id="22" name="21 Rectángulo redondeado"/>
          <p:cNvSpPr/>
          <p:nvPr/>
        </p:nvSpPr>
        <p:spPr>
          <a:xfrm>
            <a:off x="156745" y="3314700"/>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800" dirty="0" smtClean="0">
                <a:solidFill>
                  <a:schemeClr val="bg1"/>
                </a:solidFill>
                <a:latin typeface="Arial" panose="020B0604020202020204" pitchFamily="34" charset="0"/>
                <a:cs typeface="Arial" panose="020B0604020202020204" pitchFamily="34" charset="0"/>
              </a:rPr>
              <a:t>Procesos de soldadura</a:t>
            </a:r>
            <a:endParaRPr lang="es-CL" sz="1800" dirty="0">
              <a:solidFill>
                <a:schemeClr val="bg1"/>
              </a:solidFill>
              <a:latin typeface="Arial" panose="020B0604020202020204" pitchFamily="34" charset="0"/>
              <a:cs typeface="Arial" panose="020B0604020202020204" pitchFamily="34" charset="0"/>
            </a:endParaRPr>
          </a:p>
        </p:txBody>
      </p:sp>
      <p:sp>
        <p:nvSpPr>
          <p:cNvPr id="23" name="22 Rectángulo redondeado"/>
          <p:cNvSpPr/>
          <p:nvPr/>
        </p:nvSpPr>
        <p:spPr>
          <a:xfrm>
            <a:off x="2313454" y="190500"/>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800" dirty="0" smtClean="0">
                <a:solidFill>
                  <a:schemeClr val="bg1"/>
                </a:solidFill>
                <a:latin typeface="Arial" panose="020B0604020202020204" pitchFamily="34" charset="0"/>
                <a:cs typeface="Arial" panose="020B0604020202020204" pitchFamily="34" charset="0"/>
              </a:rPr>
              <a:t>Heterogénea</a:t>
            </a:r>
          </a:p>
          <a:p>
            <a:pPr algn="ctr"/>
            <a:r>
              <a:rPr lang="es-CL" sz="1800" dirty="0">
                <a:solidFill>
                  <a:schemeClr val="bg1"/>
                </a:solidFill>
                <a:latin typeface="Arial" panose="020B0604020202020204" pitchFamily="34" charset="0"/>
                <a:cs typeface="Arial" panose="020B0604020202020204" pitchFamily="34" charset="0"/>
              </a:rPr>
              <a:t>o</a:t>
            </a:r>
            <a:r>
              <a:rPr lang="es-419" sz="1800" dirty="0" smtClean="0">
                <a:solidFill>
                  <a:schemeClr val="bg1"/>
                </a:solidFill>
                <a:latin typeface="Arial" panose="020B0604020202020204" pitchFamily="34" charset="0"/>
                <a:cs typeface="Arial" panose="020B0604020202020204" pitchFamily="34" charset="0"/>
              </a:rPr>
              <a:t> indirecta</a:t>
            </a:r>
            <a:endParaRPr lang="es-CL" sz="1800" dirty="0">
              <a:solidFill>
                <a:schemeClr val="bg1"/>
              </a:solidFill>
              <a:latin typeface="Arial" panose="020B0604020202020204" pitchFamily="34" charset="0"/>
              <a:cs typeface="Arial" panose="020B0604020202020204" pitchFamily="34" charset="0"/>
            </a:endParaRPr>
          </a:p>
        </p:txBody>
      </p:sp>
      <p:sp>
        <p:nvSpPr>
          <p:cNvPr id="24" name="23 Rectángulo redondeado"/>
          <p:cNvSpPr/>
          <p:nvPr/>
        </p:nvSpPr>
        <p:spPr>
          <a:xfrm>
            <a:off x="4583168" y="141103"/>
            <a:ext cx="1922734" cy="784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dirty="0">
                <a:solidFill>
                  <a:schemeClr val="bg1"/>
                </a:solidFill>
                <a:latin typeface="Arial" panose="020B0604020202020204" pitchFamily="34" charset="0"/>
                <a:cs typeface="Arial" panose="020B0604020202020204" pitchFamily="34" charset="0"/>
              </a:rPr>
              <a:t>Soldadura blanda</a:t>
            </a:r>
          </a:p>
          <a:p>
            <a:r>
              <a:rPr lang="es-419" dirty="0">
                <a:solidFill>
                  <a:schemeClr val="bg1"/>
                </a:solidFill>
                <a:latin typeface="Arial" panose="020B0604020202020204" pitchFamily="34" charset="0"/>
                <a:cs typeface="Arial" panose="020B0604020202020204" pitchFamily="34" charset="0"/>
              </a:rPr>
              <a:t>Soldadura fuerte</a:t>
            </a:r>
            <a:endParaRPr lang="es-CL" dirty="0">
              <a:solidFill>
                <a:schemeClr val="bg1"/>
              </a:solidFill>
              <a:latin typeface="Arial" panose="020B0604020202020204" pitchFamily="34" charset="0"/>
              <a:cs typeface="Arial" panose="020B0604020202020204" pitchFamily="34" charset="0"/>
            </a:endParaRPr>
          </a:p>
        </p:txBody>
      </p:sp>
      <p:sp>
        <p:nvSpPr>
          <p:cNvPr id="26" name="25 Rectángulo redondeado"/>
          <p:cNvSpPr/>
          <p:nvPr/>
        </p:nvSpPr>
        <p:spPr>
          <a:xfrm>
            <a:off x="4495682" y="4719088"/>
            <a:ext cx="2012169" cy="793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smtClean="0">
                <a:solidFill>
                  <a:schemeClr val="bg1"/>
                </a:solidFill>
                <a:latin typeface="Arial" panose="020B0604020202020204" pitchFamily="34" charset="0"/>
                <a:cs typeface="Arial" panose="020B0604020202020204" pitchFamily="34" charset="0"/>
              </a:rPr>
              <a:t>Por presión:forja</a:t>
            </a:r>
          </a:p>
          <a:p>
            <a:pPr algn="ctr"/>
            <a:r>
              <a:rPr lang="es-419" sz="1600" dirty="0" smtClean="0">
                <a:solidFill>
                  <a:schemeClr val="bg1"/>
                </a:solidFill>
                <a:latin typeface="Arial" panose="020B0604020202020204" pitchFamily="34" charset="0"/>
                <a:cs typeface="Arial" panose="020B0604020202020204" pitchFamily="34" charset="0"/>
              </a:rPr>
              <a:t>Especiales (plasma)</a:t>
            </a:r>
            <a:endParaRPr lang="es-CL" sz="1600" dirty="0">
              <a:solidFill>
                <a:schemeClr val="bg1"/>
              </a:solidFill>
              <a:latin typeface="Arial" panose="020B0604020202020204" pitchFamily="34" charset="0"/>
              <a:cs typeface="Arial" panose="020B0604020202020204" pitchFamily="34" charset="0"/>
            </a:endParaRPr>
          </a:p>
        </p:txBody>
      </p:sp>
      <p:sp>
        <p:nvSpPr>
          <p:cNvPr id="27" name="26 Rectángulo redondeado"/>
          <p:cNvSpPr/>
          <p:nvPr/>
        </p:nvSpPr>
        <p:spPr>
          <a:xfrm>
            <a:off x="6812550" y="1143000"/>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smtClean="0">
                <a:solidFill>
                  <a:schemeClr val="bg1"/>
                </a:solidFill>
                <a:latin typeface="Arial" panose="020B0604020202020204" pitchFamily="34" charset="0"/>
                <a:cs typeface="Arial" panose="020B0604020202020204" pitchFamily="34" charset="0"/>
              </a:rPr>
              <a:t>Con gas o al soplete</a:t>
            </a:r>
            <a:endParaRPr lang="es-CL" sz="1600" dirty="0">
              <a:solidFill>
                <a:schemeClr val="bg1"/>
              </a:solidFill>
              <a:latin typeface="Arial" panose="020B0604020202020204" pitchFamily="34" charset="0"/>
              <a:cs typeface="Arial" panose="020B0604020202020204" pitchFamily="34" charset="0"/>
            </a:endParaRPr>
          </a:p>
        </p:txBody>
      </p:sp>
      <p:sp>
        <p:nvSpPr>
          <p:cNvPr id="28" name="27 Rectángulo redondeado"/>
          <p:cNvSpPr/>
          <p:nvPr/>
        </p:nvSpPr>
        <p:spPr>
          <a:xfrm>
            <a:off x="4583165" y="1485900"/>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a:solidFill>
                  <a:schemeClr val="bg1"/>
                </a:solidFill>
                <a:latin typeface="Arial" panose="020B0604020202020204" pitchFamily="34" charset="0"/>
                <a:cs typeface="Arial" panose="020B0604020202020204" pitchFamily="34" charset="0"/>
              </a:rPr>
              <a:t>Por fusión sin presión</a:t>
            </a:r>
            <a:endParaRPr lang="es-CL" sz="1600" dirty="0">
              <a:solidFill>
                <a:schemeClr val="bg1"/>
              </a:solidFill>
              <a:latin typeface="Arial" panose="020B0604020202020204" pitchFamily="34" charset="0"/>
              <a:cs typeface="Arial" panose="020B0604020202020204" pitchFamily="34" charset="0"/>
            </a:endParaRPr>
          </a:p>
        </p:txBody>
      </p:sp>
      <p:sp>
        <p:nvSpPr>
          <p:cNvPr id="29" name="28 Rectángulo redondeado"/>
          <p:cNvSpPr/>
          <p:nvPr/>
        </p:nvSpPr>
        <p:spPr>
          <a:xfrm>
            <a:off x="6795554" y="2858984"/>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800" dirty="0" smtClean="0">
                <a:solidFill>
                  <a:schemeClr val="bg1"/>
                </a:solidFill>
                <a:latin typeface="Arial" panose="020B0604020202020204" pitchFamily="34" charset="0"/>
                <a:cs typeface="Arial" panose="020B0604020202020204" pitchFamily="34" charset="0"/>
              </a:rPr>
              <a:t>Al arco</a:t>
            </a:r>
            <a:endParaRPr lang="es-CL" sz="1800" dirty="0">
              <a:solidFill>
                <a:schemeClr val="bg1"/>
              </a:solidFill>
              <a:latin typeface="Arial" panose="020B0604020202020204" pitchFamily="34" charset="0"/>
              <a:cs typeface="Arial" panose="020B0604020202020204" pitchFamily="34" charset="0"/>
            </a:endParaRPr>
          </a:p>
        </p:txBody>
      </p:sp>
      <p:sp>
        <p:nvSpPr>
          <p:cNvPr id="30" name="29 Rectángulo redondeado"/>
          <p:cNvSpPr/>
          <p:nvPr/>
        </p:nvSpPr>
        <p:spPr>
          <a:xfrm>
            <a:off x="6731034" y="4071342"/>
            <a:ext cx="2124873" cy="916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419" dirty="0" smtClean="0">
                <a:solidFill>
                  <a:schemeClr val="bg1"/>
                </a:solidFill>
                <a:latin typeface="Arial" panose="020B0604020202020204" pitchFamily="34" charset="0"/>
                <a:cs typeface="Arial" panose="020B0604020202020204" pitchFamily="34" charset="0"/>
              </a:rPr>
              <a:t>A tope por resistencia</a:t>
            </a:r>
          </a:p>
          <a:p>
            <a:r>
              <a:rPr lang="es-419" dirty="0" smtClean="0">
                <a:solidFill>
                  <a:schemeClr val="bg1"/>
                </a:solidFill>
                <a:latin typeface="Arial" panose="020B0604020202020204" pitchFamily="34" charset="0"/>
                <a:cs typeface="Arial" panose="020B0604020202020204" pitchFamily="34" charset="0"/>
              </a:rPr>
              <a:t>A tope por chisporroteo</a:t>
            </a:r>
          </a:p>
          <a:p>
            <a:r>
              <a:rPr lang="es-419" dirty="0" smtClean="0">
                <a:solidFill>
                  <a:schemeClr val="bg1"/>
                </a:solidFill>
                <a:latin typeface="Arial" panose="020B0604020202020204" pitchFamily="34" charset="0"/>
                <a:cs typeface="Arial" panose="020B0604020202020204" pitchFamily="34" charset="0"/>
              </a:rPr>
              <a:t>Por puntos</a:t>
            </a:r>
          </a:p>
          <a:p>
            <a:r>
              <a:rPr lang="es-419" dirty="0" smtClean="0">
                <a:solidFill>
                  <a:schemeClr val="bg1"/>
                </a:solidFill>
                <a:latin typeface="Arial" panose="020B0604020202020204" pitchFamily="34" charset="0"/>
                <a:cs typeface="Arial" panose="020B0604020202020204" pitchFamily="34" charset="0"/>
              </a:rPr>
              <a:t>Por costuras </a:t>
            </a:r>
            <a:endParaRPr lang="es-CL" dirty="0">
              <a:solidFill>
                <a:schemeClr val="bg1"/>
              </a:solidFill>
              <a:latin typeface="Arial" panose="020B0604020202020204" pitchFamily="34" charset="0"/>
              <a:cs typeface="Arial" panose="020B0604020202020204" pitchFamily="34" charset="0"/>
            </a:endParaRPr>
          </a:p>
        </p:txBody>
      </p:sp>
      <p:sp>
        <p:nvSpPr>
          <p:cNvPr id="31" name="30 Rectángulo redondeado"/>
          <p:cNvSpPr/>
          <p:nvPr/>
        </p:nvSpPr>
        <p:spPr>
          <a:xfrm>
            <a:off x="4583165" y="3785147"/>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smtClean="0">
                <a:solidFill>
                  <a:schemeClr val="bg1"/>
                </a:solidFill>
                <a:latin typeface="Arial" panose="020B0604020202020204" pitchFamily="34" charset="0"/>
                <a:cs typeface="Arial" panose="020B0604020202020204" pitchFamily="34" charset="0"/>
              </a:rPr>
              <a:t>Por fusión y presión</a:t>
            </a:r>
            <a:endParaRPr lang="es-CL" sz="1600" dirty="0">
              <a:solidFill>
                <a:schemeClr val="bg1"/>
              </a:solidFill>
              <a:latin typeface="Arial" panose="020B0604020202020204" pitchFamily="34" charset="0"/>
              <a:cs typeface="Arial" panose="020B0604020202020204" pitchFamily="34" charset="0"/>
            </a:endParaRPr>
          </a:p>
        </p:txBody>
      </p:sp>
      <p:sp>
        <p:nvSpPr>
          <p:cNvPr id="32" name="31 Abrir llave"/>
          <p:cNvSpPr/>
          <p:nvPr/>
        </p:nvSpPr>
        <p:spPr>
          <a:xfrm>
            <a:off x="2024379" y="38100"/>
            <a:ext cx="319509" cy="5562600"/>
          </a:xfrm>
          <a:prstGeom prst="leftBrace">
            <a:avLst>
              <a:gd name="adj1" fmla="val 8333"/>
              <a:gd name="adj2" fmla="val 6579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n>
                <a:solidFill>
                  <a:schemeClr val="tx1"/>
                </a:solidFill>
              </a:ln>
            </a:endParaRPr>
          </a:p>
        </p:txBody>
      </p:sp>
      <p:sp>
        <p:nvSpPr>
          <p:cNvPr id="33" name="32 Abrir llave"/>
          <p:cNvSpPr/>
          <p:nvPr/>
        </p:nvSpPr>
        <p:spPr>
          <a:xfrm>
            <a:off x="4298244" y="91706"/>
            <a:ext cx="174971" cy="8833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n>
                <a:solidFill>
                  <a:schemeClr val="tx1"/>
                </a:solidFill>
              </a:ln>
            </a:endParaRPr>
          </a:p>
        </p:txBody>
      </p:sp>
      <p:sp>
        <p:nvSpPr>
          <p:cNvPr id="34" name="33 Abrir llave"/>
          <p:cNvSpPr/>
          <p:nvPr/>
        </p:nvSpPr>
        <p:spPr>
          <a:xfrm>
            <a:off x="4212899" y="1344881"/>
            <a:ext cx="258071" cy="4267199"/>
          </a:xfrm>
          <a:prstGeom prst="leftBrace">
            <a:avLst>
              <a:gd name="adj1" fmla="val 8333"/>
              <a:gd name="adj2" fmla="val 877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n>
                <a:solidFill>
                  <a:schemeClr val="tx1"/>
                </a:solidFill>
              </a:ln>
            </a:endParaRPr>
          </a:p>
        </p:txBody>
      </p:sp>
      <p:sp>
        <p:nvSpPr>
          <p:cNvPr id="35" name="34 Abrir llave"/>
          <p:cNvSpPr/>
          <p:nvPr/>
        </p:nvSpPr>
        <p:spPr>
          <a:xfrm>
            <a:off x="6541705" y="3785147"/>
            <a:ext cx="174971" cy="1202364"/>
          </a:xfrm>
          <a:prstGeom prst="leftBrace">
            <a:avLst>
              <a:gd name="adj1" fmla="val 8333"/>
              <a:gd name="adj2" fmla="val 255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n>
                <a:solidFill>
                  <a:schemeClr val="tx1"/>
                </a:solidFill>
              </a:ln>
            </a:endParaRPr>
          </a:p>
        </p:txBody>
      </p:sp>
      <p:sp>
        <p:nvSpPr>
          <p:cNvPr id="36" name="35 Abrir llave"/>
          <p:cNvSpPr/>
          <p:nvPr/>
        </p:nvSpPr>
        <p:spPr>
          <a:xfrm>
            <a:off x="6514590" y="975095"/>
            <a:ext cx="280965" cy="2682506"/>
          </a:xfrm>
          <a:prstGeom prst="leftBrace">
            <a:avLst>
              <a:gd name="adj1" fmla="val 8333"/>
              <a:gd name="adj2" fmla="val 2644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n>
                <a:solidFill>
                  <a:schemeClr val="tx1"/>
                </a:solidFill>
              </a:ln>
            </a:endParaRPr>
          </a:p>
        </p:txBody>
      </p:sp>
      <p:sp>
        <p:nvSpPr>
          <p:cNvPr id="37" name="36 Abrir llave"/>
          <p:cNvSpPr/>
          <p:nvPr/>
        </p:nvSpPr>
        <p:spPr>
          <a:xfrm>
            <a:off x="8840945" y="337457"/>
            <a:ext cx="263169" cy="3785147"/>
          </a:xfrm>
          <a:prstGeom prst="leftBrace">
            <a:avLst>
              <a:gd name="adj1" fmla="val 8333"/>
              <a:gd name="adj2" fmla="val 758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ln>
                <a:solidFill>
                  <a:schemeClr val="tx1"/>
                </a:solidFill>
              </a:ln>
            </a:endParaRPr>
          </a:p>
        </p:txBody>
      </p:sp>
      <p:sp>
        <p:nvSpPr>
          <p:cNvPr id="38" name="37 Rectángulo redondeado"/>
          <p:cNvSpPr/>
          <p:nvPr/>
        </p:nvSpPr>
        <p:spPr>
          <a:xfrm>
            <a:off x="9162256" y="467181"/>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smtClean="0">
                <a:solidFill>
                  <a:schemeClr val="bg1"/>
                </a:solidFill>
                <a:latin typeface="Arial" panose="020B0604020202020204" pitchFamily="34" charset="0"/>
                <a:cs typeface="Arial" panose="020B0604020202020204" pitchFamily="34" charset="0"/>
              </a:rPr>
              <a:t>Con electrodo de grafito</a:t>
            </a:r>
            <a:endParaRPr lang="es-CL" sz="1600" dirty="0">
              <a:solidFill>
                <a:schemeClr val="bg1"/>
              </a:solidFill>
              <a:latin typeface="Arial" panose="020B0604020202020204" pitchFamily="34" charset="0"/>
              <a:cs typeface="Arial" panose="020B0604020202020204" pitchFamily="34" charset="0"/>
            </a:endParaRPr>
          </a:p>
        </p:txBody>
      </p:sp>
      <p:sp>
        <p:nvSpPr>
          <p:cNvPr id="39" name="38 Rectángulo redondeado"/>
          <p:cNvSpPr/>
          <p:nvPr/>
        </p:nvSpPr>
        <p:spPr>
          <a:xfrm>
            <a:off x="9162255" y="1344881"/>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smtClean="0">
                <a:solidFill>
                  <a:schemeClr val="bg1"/>
                </a:solidFill>
                <a:latin typeface="Arial" panose="020B0604020202020204" pitchFamily="34" charset="0"/>
                <a:cs typeface="Arial" panose="020B0604020202020204" pitchFamily="34" charset="0"/>
              </a:rPr>
              <a:t>Con electrodo metálico</a:t>
            </a:r>
            <a:endParaRPr lang="es-CL" sz="1600" dirty="0">
              <a:solidFill>
                <a:schemeClr val="bg1"/>
              </a:solidFill>
              <a:latin typeface="Arial" panose="020B0604020202020204" pitchFamily="34" charset="0"/>
              <a:cs typeface="Arial" panose="020B0604020202020204" pitchFamily="34" charset="0"/>
            </a:endParaRPr>
          </a:p>
        </p:txBody>
      </p:sp>
      <p:sp>
        <p:nvSpPr>
          <p:cNvPr id="40" name="39 Rectángulo redondeado"/>
          <p:cNvSpPr/>
          <p:nvPr/>
        </p:nvSpPr>
        <p:spPr>
          <a:xfrm>
            <a:off x="9162254" y="2295156"/>
            <a:ext cx="183719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smtClean="0">
                <a:solidFill>
                  <a:schemeClr val="bg1"/>
                </a:solidFill>
                <a:latin typeface="Arial" panose="020B0604020202020204" pitchFamily="34" charset="0"/>
                <a:cs typeface="Arial" panose="020B0604020202020204" pitchFamily="34" charset="0"/>
              </a:rPr>
              <a:t>Con arco sumergido</a:t>
            </a:r>
            <a:endParaRPr lang="es-CL" sz="1600" dirty="0">
              <a:solidFill>
                <a:schemeClr val="bg1"/>
              </a:solidFill>
              <a:latin typeface="Arial" panose="020B0604020202020204" pitchFamily="34" charset="0"/>
              <a:cs typeface="Arial" panose="020B0604020202020204" pitchFamily="34" charset="0"/>
            </a:endParaRPr>
          </a:p>
        </p:txBody>
      </p:sp>
      <p:sp>
        <p:nvSpPr>
          <p:cNvPr id="41" name="40 Rectángulo redondeado"/>
          <p:cNvSpPr/>
          <p:nvPr/>
        </p:nvSpPr>
        <p:spPr>
          <a:xfrm>
            <a:off x="9162256" y="3248554"/>
            <a:ext cx="1837199" cy="822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600" dirty="0" smtClean="0">
                <a:solidFill>
                  <a:schemeClr val="bg1"/>
                </a:solidFill>
                <a:latin typeface="Arial" panose="020B0604020202020204" pitchFamily="34" charset="0"/>
                <a:cs typeface="Arial" panose="020B0604020202020204" pitchFamily="34" charset="0"/>
              </a:rPr>
              <a:t>Con gas protector (Tig, Mig, Mag)</a:t>
            </a:r>
            <a:endParaRPr lang="es-CL" sz="1600" dirty="0">
              <a:solidFill>
                <a:schemeClr val="bg1"/>
              </a:solidFill>
              <a:latin typeface="Arial" panose="020B0604020202020204" pitchFamily="34" charset="0"/>
              <a:cs typeface="Arial" panose="020B0604020202020204" pitchFamily="34" charset="0"/>
            </a:endParaRPr>
          </a:p>
        </p:txBody>
      </p:sp>
      <p:sp>
        <p:nvSpPr>
          <p:cNvPr id="43" name="42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2" name="41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a:t>
            </a:fld>
            <a:endParaRPr lang="es-CL" spc="8" dirty="0"/>
          </a:p>
        </p:txBody>
      </p:sp>
    </p:spTree>
    <p:extLst>
      <p:ext uri="{BB962C8B-B14F-4D97-AF65-F5344CB8AC3E}">
        <p14:creationId xmlns:p14="http://schemas.microsoft.com/office/powerpoint/2010/main" xmlns="" val="36058524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ppt_x"/>
                                          </p:val>
                                        </p:tav>
                                        <p:tav tm="100000">
                                          <p:val>
                                            <p:strVal val="#ppt_x"/>
                                          </p:val>
                                        </p:tav>
                                      </p:tavLst>
                                    </p:anim>
                                    <p:anim calcmode="lin" valueType="num">
                                      <p:cBhvr additive="base">
                                        <p:cTn id="10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fill="hold"/>
                                        <p:tgtEl>
                                          <p:spTgt spid="39"/>
                                        </p:tgtEl>
                                        <p:attrNameLst>
                                          <p:attrName>ppt_x</p:attrName>
                                        </p:attrNameLst>
                                      </p:cBhvr>
                                      <p:tavLst>
                                        <p:tav tm="0">
                                          <p:val>
                                            <p:strVal val="#ppt_x"/>
                                          </p:val>
                                        </p:tav>
                                        <p:tav tm="100000">
                                          <p:val>
                                            <p:strVal val="#ppt_x"/>
                                          </p:val>
                                        </p:tav>
                                      </p:tavLst>
                                    </p:anim>
                                    <p:anim calcmode="lin" valueType="num">
                                      <p:cBhvr additive="base">
                                        <p:cTn id="11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ppt_x"/>
                                          </p:val>
                                        </p:tav>
                                        <p:tav tm="100000">
                                          <p:val>
                                            <p:strVal val="#ppt_x"/>
                                          </p:val>
                                        </p:tav>
                                      </p:tavLst>
                                    </p:anim>
                                    <p:anim calcmode="lin" valueType="num">
                                      <p:cBhvr additive="base">
                                        <p:cTn id="1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CÓDIGO POR CLAVES</a:t>
            </a:r>
            <a:r>
              <a:rPr lang="es-419" dirty="0" smtClean="0">
                <a:solidFill>
                  <a:srgbClr val="FF0000"/>
                </a:solidFill>
              </a:rPr>
              <a:t>   </a:t>
            </a:r>
            <a:endParaRPr lang="es-CL" dirty="0"/>
          </a:p>
        </p:txBody>
      </p:sp>
      <mc:AlternateContent xmlns:mc="http://schemas.openxmlformats.org/markup-compatibility/2006">
        <mc:Choice xmlns:a14="http://schemas.microsoft.com/office/drawing/2010/main" xmlns="" Requires="a14">
          <p:sp>
            <p:nvSpPr>
              <p:cNvPr id="3" name="2 Marcador de texto"/>
              <p:cNvSpPr>
                <a:spLocks noGrp="1"/>
              </p:cNvSpPr>
              <p:nvPr>
                <p:ph type="body" idx="1"/>
              </p:nvPr>
            </p:nvSpPr>
            <p:spPr>
              <a:xfrm>
                <a:off x="599324" y="1354892"/>
                <a:ext cx="9963062" cy="2769989"/>
              </a:xfrm>
            </p:spPr>
            <p:txBody>
              <a:bodyPr/>
              <a:lstStyle/>
              <a:p>
                <a:pPr>
                  <a:lnSpc>
                    <a:spcPct val="150000"/>
                  </a:lnSpc>
                  <a:buFont typeface="Wingdings" panose="05000000000000000000" pitchFamily="2" charset="2"/>
                  <a:buChar char="ü"/>
                </a:pPr>
                <a:r>
                  <a:rPr lang="es-419" dirty="0" smtClean="0"/>
                  <a:t>La letra “</a:t>
                </a:r>
                <a:r>
                  <a:rPr lang="es-419" dirty="0" smtClean="0">
                    <a:solidFill>
                      <a:srgbClr val="FF0000"/>
                    </a:solidFill>
                  </a:rPr>
                  <a:t>E</a:t>
                </a:r>
                <a:r>
                  <a:rPr lang="es-419" dirty="0" smtClean="0"/>
                  <a:t>” significa electrodo para soldar al arco eléctrico</a:t>
                </a:r>
              </a:p>
              <a:p>
                <a:pPr>
                  <a:lnSpc>
                    <a:spcPct val="150000"/>
                  </a:lnSpc>
                  <a:buFont typeface="Wingdings" panose="05000000000000000000" pitchFamily="2" charset="2"/>
                  <a:buChar char="ü"/>
                </a:pPr>
                <a:r>
                  <a:rPr lang="es-419" dirty="0" smtClean="0"/>
                  <a:t>Las dos cifras siguientes simbolizan la </a:t>
                </a:r>
                <a:r>
                  <a:rPr lang="es-419" dirty="0" smtClean="0">
                    <a:solidFill>
                      <a:srgbClr val="FF0000"/>
                    </a:solidFill>
                  </a:rPr>
                  <a:t>resistencia mínima </a:t>
                </a:r>
                <a:r>
                  <a:rPr lang="es-419" dirty="0" smtClean="0"/>
                  <a:t>a la rotura por tracción </a:t>
                </a:r>
                <a14:m>
                  <m:oMath xmlns:m="http://schemas.openxmlformats.org/officeDocument/2006/math">
                    <m:r>
                      <a:rPr lang="es-419" b="1" i="1" dirty="0" smtClean="0">
                        <a:solidFill>
                          <a:srgbClr val="FF0000"/>
                        </a:solidFill>
                        <a:latin typeface="Cambria Math"/>
                      </a:rPr>
                      <m:t>𝑳𝒃𝒔</m:t>
                    </m:r>
                    <m:r>
                      <a:rPr lang="es-419" b="1" i="1" dirty="0" smtClean="0">
                        <a:solidFill>
                          <a:srgbClr val="FF0000"/>
                        </a:solidFill>
                        <a:latin typeface="Cambria Math"/>
                      </a:rPr>
                      <m:t>/</m:t>
                    </m:r>
                    <m:r>
                      <a:rPr lang="es-419" b="1" i="1" dirty="0" smtClean="0">
                        <a:solidFill>
                          <a:srgbClr val="FF0000"/>
                        </a:solidFill>
                        <a:latin typeface="Cambria Math"/>
                      </a:rPr>
                      <m:t>𝒑𝒖𝒍𝒈</m:t>
                    </m:r>
                    <m:r>
                      <a:rPr lang="es-419" b="1" i="1" dirty="0" smtClean="0">
                        <a:solidFill>
                          <a:srgbClr val="FF0000"/>
                        </a:solidFill>
                        <a:latin typeface="Cambria Math"/>
                      </a:rPr>
                      <m:t>𝟐</m:t>
                    </m:r>
                  </m:oMath>
                </a14:m>
                <a:r>
                  <a:rPr lang="es-CL" b="1" dirty="0" smtClean="0">
                    <a:solidFill>
                      <a:srgbClr val="FF0000"/>
                    </a:solidFill>
                  </a:rPr>
                  <a:t/>
                </a:r>
              </a:p>
              <a:p>
                <a:pPr>
                  <a:lnSpc>
                    <a:spcPct val="150000"/>
                  </a:lnSpc>
                  <a:buFont typeface="Wingdings" panose="05000000000000000000" pitchFamily="2" charset="2"/>
                  <a:buChar char="ü"/>
                </a:pPr>
                <a:r>
                  <a:rPr lang="es-419" dirty="0" smtClean="0"/>
                  <a:t>La </a:t>
                </a:r>
                <a:r>
                  <a:rPr lang="es-419" dirty="0" smtClean="0">
                    <a:solidFill>
                      <a:srgbClr val="FF0000"/>
                    </a:solidFill>
                  </a:rPr>
                  <a:t>posición</a:t>
                </a:r>
                <a:r>
                  <a:rPr lang="es-419" dirty="0" smtClean="0"/>
                  <a:t> de la unión a soldar</a:t>
                </a:r>
              </a:p>
              <a:p>
                <a:pPr>
                  <a:lnSpc>
                    <a:spcPct val="150000"/>
                  </a:lnSpc>
                  <a:buFont typeface="Wingdings" panose="05000000000000000000" pitchFamily="2" charset="2"/>
                  <a:buChar char="ü"/>
                </a:pPr>
                <a:r>
                  <a:rPr lang="es-419" dirty="0" smtClean="0"/>
                  <a:t>Las últimas cifras indican el tipo de corriente que admiten</a:t>
                </a:r>
                <a:endParaRPr lang="es-CL" dirty="0"/>
              </a:p>
            </p:txBody>
          </p:sp>
        </mc:Choice>
        <mc:Fallback>
          <p:sp>
            <p:nvSpPr>
              <p:cNvPr id="3" name="2 Marcador de texto"/>
              <p:cNvSpPr>
                <a:spLocks noGrp="1" noRot="1" noChangeAspect="1" noMove="1" noResize="1" noEditPoints="1" noAdjustHandles="1" noChangeArrowheads="1" noChangeShapeType="1" noTextEdit="1"/>
              </p:cNvSpPr>
              <p:nvPr>
                <p:ph idx="1"/>
              </p:nvPr>
            </p:nvSpPr>
            <p:spPr>
              <a:xfrm>
                <a:off x="599324" y="1354892"/>
                <a:ext cx="9963062" cy="2769989"/>
              </a:xfrm>
              <a:blipFill rotWithShape="1">
                <a:blip r:embed="rId2"/>
                <a:stretch>
                  <a:fillRect l="-1713" r="-1835" b="-3516"/>
                </a:stretch>
              </a:blipFill>
            </p:spPr>
            <p:txBody>
              <a:bodyPr/>
              <a:lstStyle/>
              <a:p>
                <a:r>
                  <a:rPr lang="es-CL">
                    <a:noFill/>
                  </a:rPr>
                  <a:t> </a:t>
                </a:r>
              </a:p>
            </p:txBody>
          </p:sp>
        </mc:Fallback>
      </mc:AlternateContent>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50</a:t>
            </a:fld>
            <a:endParaRPr lang="es-CL" spc="8" dirty="0"/>
          </a:p>
        </p:txBody>
      </p:sp>
    </p:spTree>
    <p:extLst>
      <p:ext uri="{BB962C8B-B14F-4D97-AF65-F5344CB8AC3E}">
        <p14:creationId xmlns:p14="http://schemas.microsoft.com/office/powerpoint/2010/main" xmlns="" val="27676624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EJEMPLO:</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51</a:t>
            </a:fld>
            <a:endParaRPr lang="es-CL" spc="8" dirty="0"/>
          </a:p>
        </p:txBody>
      </p:sp>
      <p:pic>
        <p:nvPicPr>
          <p:cNvPr id="13314" name="Picture 2" descr="Resultado de imagen para definicion de siglas en electrodos para arc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6390" y="1307275"/>
            <a:ext cx="6976349"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34687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 calcmode="lin" valueType="num">
                                      <p:cBhvr additive="base">
                                        <p:cTn id="14" dur="500" fill="hold"/>
                                        <p:tgtEl>
                                          <p:spTgt spid="13314"/>
                                        </p:tgtEl>
                                        <p:attrNameLst>
                                          <p:attrName>ppt_x</p:attrName>
                                        </p:attrNameLst>
                                      </p:cBhvr>
                                      <p:tavLst>
                                        <p:tav tm="0">
                                          <p:val>
                                            <p:strVal val="#ppt_x"/>
                                          </p:val>
                                        </p:tav>
                                        <p:tav tm="100000">
                                          <p:val>
                                            <p:strVal val="#ppt_x"/>
                                          </p:val>
                                        </p:tav>
                                      </p:tavLst>
                                    </p:anim>
                                    <p:anim calcmode="lin" valueType="num">
                                      <p:cBhvr additive="base">
                                        <p:cTn id="15"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EJEMPLO:</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52</a:t>
            </a:fld>
            <a:endParaRPr lang="es-CL" spc="8" dirty="0"/>
          </a:p>
        </p:txBody>
      </p:sp>
      <p:sp>
        <p:nvSpPr>
          <p:cNvPr id="6" name="5 Rectángulo"/>
          <p:cNvSpPr/>
          <p:nvPr/>
        </p:nvSpPr>
        <p:spPr>
          <a:xfrm>
            <a:off x="2052051" y="1181100"/>
            <a:ext cx="6089848" cy="3931704"/>
          </a:xfrm>
          <a:prstGeom prst="rect">
            <a:avLst/>
          </a:prstGeom>
          <a:solidFill>
            <a:schemeClr val="accent3">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CuadroTexto"/>
          <p:cNvSpPr txBox="1"/>
          <p:nvPr/>
        </p:nvSpPr>
        <p:spPr>
          <a:xfrm>
            <a:off x="3165346" y="1943100"/>
            <a:ext cx="3492388" cy="677108"/>
          </a:xfrm>
          <a:prstGeom prst="rect">
            <a:avLst/>
          </a:prstGeom>
          <a:noFill/>
        </p:spPr>
        <p:txBody>
          <a:bodyPr wrap="square" rtlCol="0">
            <a:spAutoFit/>
          </a:bodyPr>
          <a:lstStyle/>
          <a:p>
            <a:r>
              <a:rPr lang="es-419" sz="3800" b="1" dirty="0" smtClean="0">
                <a:latin typeface="Arial" panose="020B0604020202020204" pitchFamily="34" charset="0"/>
                <a:cs typeface="Arial" panose="020B0604020202020204" pitchFamily="34" charset="0"/>
              </a:rPr>
              <a:t>E - 60 11  B - 3</a:t>
            </a:r>
            <a:endParaRPr lang="es-CL" sz="3800" b="1" dirty="0">
              <a:latin typeface="Arial" panose="020B0604020202020204" pitchFamily="34" charset="0"/>
              <a:cs typeface="Arial" panose="020B0604020202020204" pitchFamily="34" charset="0"/>
            </a:endParaRPr>
          </a:p>
        </p:txBody>
      </p:sp>
      <p:sp>
        <p:nvSpPr>
          <p:cNvPr id="8" name="7 Rectángulo"/>
          <p:cNvSpPr/>
          <p:nvPr/>
        </p:nvSpPr>
        <p:spPr>
          <a:xfrm>
            <a:off x="3509926" y="3492980"/>
            <a:ext cx="1656184" cy="9361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“Letra”</a:t>
            </a:r>
          </a:p>
          <a:p>
            <a:pPr algn="ctr"/>
            <a:r>
              <a:rPr lang="es-419" b="1" dirty="0">
                <a:solidFill>
                  <a:schemeClr val="tx1"/>
                </a:solidFill>
              </a:rPr>
              <a:t>Grupo de Aleación</a:t>
            </a:r>
            <a:endParaRPr lang="es-CL" b="1" dirty="0">
              <a:solidFill>
                <a:schemeClr val="tx1"/>
              </a:solidFill>
            </a:endParaRPr>
          </a:p>
        </p:txBody>
      </p:sp>
      <p:sp>
        <p:nvSpPr>
          <p:cNvPr id="9" name="8 Rectángulo"/>
          <p:cNvSpPr/>
          <p:nvPr/>
        </p:nvSpPr>
        <p:spPr>
          <a:xfrm>
            <a:off x="6077434" y="3496444"/>
            <a:ext cx="1656184" cy="9361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smtClean="0">
                <a:solidFill>
                  <a:schemeClr val="tx1"/>
                </a:solidFill>
              </a:rPr>
              <a:t>“Número” Aleante principal</a:t>
            </a:r>
            <a:endParaRPr lang="es-CL" b="1" dirty="0">
              <a:solidFill>
                <a:schemeClr val="tx1"/>
              </a:solidFill>
            </a:endParaRPr>
          </a:p>
        </p:txBody>
      </p:sp>
      <p:cxnSp>
        <p:nvCxnSpPr>
          <p:cNvPr id="10" name="9 Conector recto de flecha"/>
          <p:cNvCxnSpPr/>
          <p:nvPr/>
        </p:nvCxnSpPr>
        <p:spPr>
          <a:xfrm flipV="1">
            <a:off x="4443488" y="2488332"/>
            <a:ext cx="1100546"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H="1" flipV="1">
            <a:off x="6458434" y="2488332"/>
            <a:ext cx="703402" cy="1004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182190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EJEMPLO:</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53</a:t>
            </a:fld>
            <a:endParaRPr lang="es-CL" spc="8" dirty="0"/>
          </a:p>
        </p:txBody>
      </p:sp>
      <p:pic>
        <p:nvPicPr>
          <p:cNvPr id="4098" name="Picture 2" descr="C:\Users\fsant\Desktop\Tabla d eespecificacion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456" y="0"/>
            <a:ext cx="6705600" cy="56094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3019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ppt_x"/>
                                          </p:val>
                                        </p:tav>
                                        <p:tav tm="100000">
                                          <p:val>
                                            <p:strVal val="#ppt_x"/>
                                          </p:val>
                                        </p:tav>
                                      </p:tavLst>
                                    </p:anim>
                                    <p:anim calcmode="lin" valueType="num">
                                      <p:cBhvr additive="base">
                                        <p:cTn id="15"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EJEMPLO:</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54</a:t>
            </a:fld>
            <a:endParaRPr lang="es-CL" spc="8"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7767" y="0"/>
            <a:ext cx="8062407" cy="5654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791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 calcmode="lin" valueType="num">
                                      <p:cBhvr additive="base">
                                        <p:cTn id="14" dur="500" fill="hold"/>
                                        <p:tgtEl>
                                          <p:spTgt spid="14338"/>
                                        </p:tgtEl>
                                        <p:attrNameLst>
                                          <p:attrName>ppt_x</p:attrName>
                                        </p:attrNameLst>
                                      </p:cBhvr>
                                      <p:tavLst>
                                        <p:tav tm="0">
                                          <p:val>
                                            <p:strVal val="#ppt_x"/>
                                          </p:val>
                                        </p:tav>
                                        <p:tav tm="100000">
                                          <p:val>
                                            <p:strVal val="#ppt_x"/>
                                          </p:val>
                                        </p:tav>
                                      </p:tavLst>
                                    </p:anim>
                                    <p:anim calcmode="lin" valueType="num">
                                      <p:cBhvr additive="base">
                                        <p:cTn id="15"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856" y="495300"/>
            <a:ext cx="9829800" cy="430887"/>
          </a:xfrm>
        </p:spPr>
        <p:txBody>
          <a:bodyPr/>
          <a:lstStyle/>
          <a:p>
            <a:r>
              <a:rPr lang="es-419" dirty="0"/>
              <a:t>SOLDADURA POR ARCO ELÉCTRICO MANUAL:</a:t>
            </a:r>
            <a:endParaRPr lang="es-CL" dirty="0"/>
          </a:p>
        </p:txBody>
      </p:sp>
      <p:sp>
        <p:nvSpPr>
          <p:cNvPr id="3" name="2 Marcador de texto"/>
          <p:cNvSpPr>
            <a:spLocks noGrp="1"/>
          </p:cNvSpPr>
          <p:nvPr>
            <p:ph idx="1"/>
          </p:nvPr>
        </p:nvSpPr>
        <p:spPr>
          <a:xfrm>
            <a:off x="599324" y="1354892"/>
            <a:ext cx="10086932" cy="3231654"/>
          </a:xfrm>
        </p:spPr>
        <p:txBody>
          <a:bodyPr/>
          <a:lstStyle/>
          <a:p>
            <a:r>
              <a:rPr lang="es-419" sz="2000" dirty="0"/>
              <a:t>En los procesos de soldadura la arco se pueden considerar 5 opciones básicas, las cuales pueden afectar la calidad del cordón:</a:t>
            </a:r>
          </a:p>
          <a:p>
            <a:endParaRPr lang="es-419" sz="2000" dirty="0"/>
          </a:p>
          <a:p>
            <a:pPr>
              <a:lnSpc>
                <a:spcPct val="150000"/>
              </a:lnSpc>
              <a:buFont typeface="Wingdings" panose="05000000000000000000" pitchFamily="2" charset="2"/>
              <a:buChar char="ü"/>
            </a:pPr>
            <a:r>
              <a:rPr lang="es-419" sz="2000" dirty="0"/>
              <a:t>Selección del electrodo</a:t>
            </a:r>
          </a:p>
          <a:p>
            <a:pPr>
              <a:lnSpc>
                <a:spcPct val="150000"/>
              </a:lnSpc>
              <a:buFont typeface="Wingdings" panose="05000000000000000000" pitchFamily="2" charset="2"/>
              <a:buChar char="ü"/>
            </a:pPr>
            <a:r>
              <a:rPr lang="es-419" sz="2000" dirty="0">
                <a:solidFill>
                  <a:srgbClr val="FF0000"/>
                </a:solidFill>
              </a:rPr>
              <a:t>Ajuste de la corriente</a:t>
            </a:r>
          </a:p>
          <a:p>
            <a:pPr>
              <a:lnSpc>
                <a:spcPct val="150000"/>
              </a:lnSpc>
              <a:buFont typeface="Wingdings" panose="05000000000000000000" pitchFamily="2" charset="2"/>
              <a:buChar char="ü"/>
            </a:pPr>
            <a:r>
              <a:rPr lang="es-419" sz="2000" dirty="0">
                <a:solidFill>
                  <a:srgbClr val="FF0000"/>
                </a:solidFill>
              </a:rPr>
              <a:t>Angulo de soldadura</a:t>
            </a:r>
          </a:p>
          <a:p>
            <a:pPr>
              <a:lnSpc>
                <a:spcPct val="150000"/>
              </a:lnSpc>
              <a:buFont typeface="Wingdings" panose="05000000000000000000" pitchFamily="2" charset="2"/>
              <a:buChar char="ü"/>
            </a:pPr>
            <a:r>
              <a:rPr lang="es-419" sz="2000" dirty="0">
                <a:solidFill>
                  <a:srgbClr val="FF0000"/>
                </a:solidFill>
              </a:rPr>
              <a:t>Longitud del arco</a:t>
            </a:r>
          </a:p>
          <a:p>
            <a:pPr>
              <a:lnSpc>
                <a:spcPct val="150000"/>
              </a:lnSpc>
              <a:buFont typeface="Wingdings" panose="05000000000000000000" pitchFamily="2" charset="2"/>
              <a:buChar char="ü"/>
            </a:pPr>
            <a:r>
              <a:rPr lang="es-419" sz="2000" dirty="0">
                <a:solidFill>
                  <a:srgbClr val="FF0000"/>
                </a:solidFill>
              </a:rPr>
              <a:t>Velocidad de avance</a:t>
            </a:r>
            <a:endParaRPr lang="es-CL" sz="2000" dirty="0">
              <a:solidFill>
                <a:srgbClr val="FF0000"/>
              </a:solidFill>
            </a:endParaRPr>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55</a:t>
            </a:fld>
            <a:endParaRPr lang="es-CL" spc="8" dirty="0"/>
          </a:p>
        </p:txBody>
      </p:sp>
      <p:pic>
        <p:nvPicPr>
          <p:cNvPr id="6" name="Picture 2" descr="Resultado de imagen para soldadura sma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71256" y="2171700"/>
            <a:ext cx="4048124" cy="270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5424291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a:t>
            </a:r>
            <a:r>
              <a:rPr lang="es-419" dirty="0" smtClean="0"/>
              <a:t>ELECTRODOS NCh- 304 Of69 </a:t>
            </a:r>
            <a:endParaRPr lang="es-CL" dirty="0"/>
          </a:p>
        </p:txBody>
      </p:sp>
      <p:sp>
        <p:nvSpPr>
          <p:cNvPr id="3" name="2 Marcador de texto"/>
          <p:cNvSpPr>
            <a:spLocks noGrp="1"/>
          </p:cNvSpPr>
          <p:nvPr>
            <p:ph idx="1"/>
          </p:nvPr>
        </p:nvSpPr>
        <p:spPr>
          <a:xfrm>
            <a:off x="599324" y="1354892"/>
            <a:ext cx="9963062" cy="3785652"/>
          </a:xfrm>
        </p:spPr>
        <p:txBody>
          <a:bodyPr/>
          <a:lstStyle/>
          <a:p>
            <a:r>
              <a:rPr lang="es-419" i="1" dirty="0" smtClean="0">
                <a:solidFill>
                  <a:srgbClr val="FF0000"/>
                </a:solidFill>
              </a:rPr>
              <a:t>Según el tipo de metal a utilizar </a:t>
            </a:r>
            <a:r>
              <a:rPr lang="es-419" dirty="0" smtClean="0"/>
              <a:t>: </a:t>
            </a:r>
          </a:p>
          <a:p>
            <a:pPr>
              <a:lnSpc>
                <a:spcPct val="150000"/>
              </a:lnSpc>
              <a:buFont typeface="Wingdings" panose="05000000000000000000" pitchFamily="2" charset="2"/>
              <a:buChar char="ü"/>
            </a:pPr>
            <a:r>
              <a:rPr lang="es-419" i="1" dirty="0" smtClean="0"/>
              <a:t>Electrodos para acero al carbono</a:t>
            </a:r>
          </a:p>
          <a:p>
            <a:pPr>
              <a:lnSpc>
                <a:spcPct val="150000"/>
              </a:lnSpc>
              <a:buFont typeface="Wingdings" panose="05000000000000000000" pitchFamily="2" charset="2"/>
              <a:buChar char="ü"/>
            </a:pPr>
            <a:r>
              <a:rPr lang="es-419" i="1" dirty="0" smtClean="0"/>
              <a:t>Electrodos para aceros de baja aleación</a:t>
            </a:r>
          </a:p>
          <a:p>
            <a:pPr>
              <a:lnSpc>
                <a:spcPct val="150000"/>
              </a:lnSpc>
              <a:buFont typeface="Wingdings" panose="05000000000000000000" pitchFamily="2" charset="2"/>
              <a:buChar char="ü"/>
            </a:pPr>
            <a:r>
              <a:rPr lang="es-419" i="1" dirty="0" smtClean="0"/>
              <a:t>Electrodos para aceros inoxidables</a:t>
            </a:r>
          </a:p>
          <a:p>
            <a:pPr>
              <a:lnSpc>
                <a:spcPct val="150000"/>
              </a:lnSpc>
              <a:buFont typeface="Wingdings" panose="05000000000000000000" pitchFamily="2" charset="2"/>
              <a:buChar char="ü"/>
            </a:pPr>
            <a:r>
              <a:rPr lang="es-419" i="1" dirty="0" smtClean="0"/>
              <a:t>Electrodos para recubrir</a:t>
            </a:r>
          </a:p>
          <a:p>
            <a:pPr>
              <a:lnSpc>
                <a:spcPct val="150000"/>
              </a:lnSpc>
              <a:buFont typeface="Wingdings" panose="05000000000000000000" pitchFamily="2" charset="2"/>
              <a:buChar char="ü"/>
            </a:pPr>
            <a:r>
              <a:rPr lang="es-419" i="1" dirty="0" smtClean="0"/>
              <a:t>Electrodos para hierro fundido</a:t>
            </a:r>
          </a:p>
          <a:p>
            <a:pPr>
              <a:buFont typeface="Wingdings" panose="05000000000000000000" pitchFamily="2" charset="2"/>
              <a:buChar char="ü"/>
            </a:pPr>
            <a:endParaRPr lang="es-419" dirty="0" smtClean="0"/>
          </a:p>
          <a:p>
            <a:pPr lvl="1">
              <a:buFont typeface="Wingdings" panose="05000000000000000000" pitchFamily="2" charset="2"/>
              <a:buChar char="ü"/>
            </a:pP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56</a:t>
            </a:fld>
            <a:endParaRPr lang="es-CL" spc="8" dirty="0"/>
          </a:p>
        </p:txBody>
      </p:sp>
      <p:pic>
        <p:nvPicPr>
          <p:cNvPr id="6148" name="Picture 4" descr="Resultado de imagen para tipos de electrodo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52456" y="1967345"/>
            <a:ext cx="3657599"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5202278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148"/>
                                        </p:tgtEl>
                                        <p:attrNameLst>
                                          <p:attrName>style.visibility</p:attrName>
                                        </p:attrNameLst>
                                      </p:cBhvr>
                                      <p:to>
                                        <p:strVal val="visible"/>
                                      </p:to>
                                    </p:set>
                                    <p:anim calcmode="lin" valueType="num">
                                      <p:cBhvr additive="base">
                                        <p:cTn id="50" dur="500" fill="hold"/>
                                        <p:tgtEl>
                                          <p:spTgt spid="6148"/>
                                        </p:tgtEl>
                                        <p:attrNameLst>
                                          <p:attrName>ppt_x</p:attrName>
                                        </p:attrNameLst>
                                      </p:cBhvr>
                                      <p:tavLst>
                                        <p:tav tm="0">
                                          <p:val>
                                            <p:strVal val="#ppt_x"/>
                                          </p:val>
                                        </p:tav>
                                        <p:tav tm="100000">
                                          <p:val>
                                            <p:strVal val="#ppt_x"/>
                                          </p:val>
                                        </p:tav>
                                      </p:tavLst>
                                    </p:anim>
                                    <p:anim calcmode="lin" valueType="num">
                                      <p:cBhvr additive="base">
                                        <p:cTn id="51"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ELECTRODOS </a:t>
            </a:r>
            <a:endParaRPr lang="es-CL" dirty="0"/>
          </a:p>
        </p:txBody>
      </p:sp>
      <p:sp>
        <p:nvSpPr>
          <p:cNvPr id="3" name="2 Marcador de texto"/>
          <p:cNvSpPr>
            <a:spLocks noGrp="1"/>
          </p:cNvSpPr>
          <p:nvPr>
            <p:ph idx="1"/>
          </p:nvPr>
        </p:nvSpPr>
        <p:spPr>
          <a:xfrm>
            <a:off x="599324" y="1354892"/>
            <a:ext cx="9963062" cy="2954655"/>
          </a:xfrm>
        </p:spPr>
        <p:txBody>
          <a:bodyPr/>
          <a:lstStyle/>
          <a:p>
            <a:r>
              <a:rPr lang="es-419" dirty="0" smtClean="0"/>
              <a:t>Según la longitud en que se entregan:</a:t>
            </a:r>
          </a:p>
          <a:p>
            <a:pPr marL="0" indent="0">
              <a:buNone/>
            </a:pPr>
            <a:r>
              <a:rPr lang="es-419" dirty="0" smtClean="0"/>
              <a:t> </a:t>
            </a:r>
          </a:p>
          <a:p>
            <a:pPr>
              <a:buFont typeface="Wingdings" panose="05000000000000000000" pitchFamily="2" charset="2"/>
              <a:buChar char="v"/>
            </a:pPr>
            <a:r>
              <a:rPr lang="es-419" i="1" dirty="0">
                <a:solidFill>
                  <a:srgbClr val="0070C0"/>
                </a:solidFill>
              </a:rPr>
              <a:t>Electrodo en varilla</a:t>
            </a:r>
            <a:r>
              <a:rPr lang="es-419" dirty="0" smtClean="0"/>
              <a:t>: Las cuales varían en </a:t>
            </a:r>
          </a:p>
          <a:p>
            <a:pPr marL="0" indent="0">
              <a:buNone/>
            </a:pPr>
            <a:r>
              <a:rPr lang="es-419" dirty="0" smtClean="0"/>
              <a:t>longitudes comprendídas entre 200 y 500 mm, </a:t>
            </a:r>
          </a:p>
          <a:p>
            <a:pPr marL="0" indent="0">
              <a:buNone/>
            </a:pPr>
            <a:r>
              <a:rPr lang="es-419" dirty="0" smtClean="0"/>
              <a:t>según NCH 306.</a:t>
            </a:r>
          </a:p>
          <a:p>
            <a:pPr marL="0" indent="0">
              <a:buNone/>
            </a:pPr>
            <a:endParaRPr lang="es-419" dirty="0" smtClean="0"/>
          </a:p>
          <a:p>
            <a:pPr>
              <a:buFont typeface="Wingdings" panose="05000000000000000000" pitchFamily="2" charset="2"/>
              <a:buChar char="v"/>
            </a:pPr>
            <a:r>
              <a:rPr lang="es-419" i="1" dirty="0">
                <a:solidFill>
                  <a:srgbClr val="0070C0"/>
                </a:solidFill>
              </a:rPr>
              <a:t>Electrodo en rollos</a:t>
            </a:r>
            <a:r>
              <a:rPr lang="es-419" dirty="0" smtClean="0"/>
              <a:t>: Aquel que se entrega </a:t>
            </a:r>
          </a:p>
          <a:p>
            <a:pPr marL="0" indent="0">
              <a:buNone/>
            </a:pPr>
            <a:r>
              <a:rPr lang="es-419" dirty="0" smtClean="0"/>
              <a:t>como producto contínuo en rollos o bobínas </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57</a:t>
            </a:fld>
            <a:endParaRPr lang="es-CL" spc="8" dirty="0"/>
          </a:p>
        </p:txBody>
      </p:sp>
      <p:pic>
        <p:nvPicPr>
          <p:cNvPr id="7170" name="Picture 2" descr="Resultado de imagen para tipos de electrodo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1499" y="1409700"/>
            <a:ext cx="17526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descr="Resultado de imagen para soldadura para mi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24056" y="3162300"/>
            <a:ext cx="2638805" cy="187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5848334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170"/>
                                        </p:tgtEl>
                                        <p:attrNameLst>
                                          <p:attrName>style.visibility</p:attrName>
                                        </p:attrNameLst>
                                      </p:cBhvr>
                                      <p:to>
                                        <p:strVal val="visible"/>
                                      </p:to>
                                    </p:set>
                                    <p:anim calcmode="lin" valueType="num">
                                      <p:cBhvr additive="base">
                                        <p:cTn id="34" dur="500" fill="hold"/>
                                        <p:tgtEl>
                                          <p:spTgt spid="7170"/>
                                        </p:tgtEl>
                                        <p:attrNameLst>
                                          <p:attrName>ppt_x</p:attrName>
                                        </p:attrNameLst>
                                      </p:cBhvr>
                                      <p:tavLst>
                                        <p:tav tm="0">
                                          <p:val>
                                            <p:strVal val="#ppt_x"/>
                                          </p:val>
                                        </p:tav>
                                        <p:tav tm="100000">
                                          <p:val>
                                            <p:strVal val="#ppt_x"/>
                                          </p:val>
                                        </p:tav>
                                      </p:tavLst>
                                    </p:anim>
                                    <p:anim calcmode="lin" valueType="num">
                                      <p:cBhvr additive="base">
                                        <p:cTn id="3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172"/>
                                        </p:tgtEl>
                                        <p:attrNameLst>
                                          <p:attrName>style.visibility</p:attrName>
                                        </p:attrNameLst>
                                      </p:cBhvr>
                                      <p:to>
                                        <p:strVal val="visible"/>
                                      </p:to>
                                    </p:set>
                                    <p:anim calcmode="lin" valueType="num">
                                      <p:cBhvr additive="base">
                                        <p:cTn id="50" dur="500" fill="hold"/>
                                        <p:tgtEl>
                                          <p:spTgt spid="7172"/>
                                        </p:tgtEl>
                                        <p:attrNameLst>
                                          <p:attrName>ppt_x</p:attrName>
                                        </p:attrNameLst>
                                      </p:cBhvr>
                                      <p:tavLst>
                                        <p:tav tm="0">
                                          <p:val>
                                            <p:strVal val="#ppt_x"/>
                                          </p:val>
                                        </p:tav>
                                        <p:tav tm="100000">
                                          <p:val>
                                            <p:strVal val="#ppt_x"/>
                                          </p:val>
                                        </p:tav>
                                      </p:tavLst>
                                    </p:anim>
                                    <p:anim calcmode="lin" valueType="num">
                                      <p:cBhvr additive="base">
                                        <p:cTn id="51"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CLASIFICACIÓN DE </a:t>
            </a:r>
            <a:r>
              <a:rPr lang="es-419" dirty="0" smtClean="0"/>
              <a:t>ELECTRODOS</a:t>
            </a:r>
            <a:endParaRPr lang="es-CL" dirty="0"/>
          </a:p>
        </p:txBody>
      </p:sp>
      <p:sp>
        <p:nvSpPr>
          <p:cNvPr id="3" name="2 Marcador de texto"/>
          <p:cNvSpPr>
            <a:spLocks noGrp="1"/>
          </p:cNvSpPr>
          <p:nvPr>
            <p:ph idx="1"/>
          </p:nvPr>
        </p:nvSpPr>
        <p:spPr>
          <a:xfrm>
            <a:off x="599324" y="1354892"/>
            <a:ext cx="9963062" cy="2031325"/>
          </a:xfrm>
        </p:spPr>
        <p:txBody>
          <a:bodyPr/>
          <a:lstStyle/>
          <a:p>
            <a:r>
              <a:rPr lang="es-419" i="1" dirty="0" smtClean="0">
                <a:solidFill>
                  <a:srgbClr val="FF0000"/>
                </a:solidFill>
              </a:rPr>
              <a:t>Según el tipo de corriente eléctrica empleada</a:t>
            </a:r>
            <a:r>
              <a:rPr lang="es-419" dirty="0" smtClean="0"/>
              <a:t>: Esta se dividen en:</a:t>
            </a:r>
          </a:p>
          <a:p>
            <a:pPr>
              <a:lnSpc>
                <a:spcPct val="150000"/>
              </a:lnSpc>
              <a:buFont typeface="Wingdings" panose="05000000000000000000" pitchFamily="2" charset="2"/>
              <a:buChar char="v"/>
            </a:pPr>
            <a:r>
              <a:rPr lang="es-419" dirty="0" smtClean="0"/>
              <a:t>Electrodo para corriente continua</a:t>
            </a:r>
          </a:p>
          <a:p>
            <a:pPr>
              <a:lnSpc>
                <a:spcPct val="150000"/>
              </a:lnSpc>
              <a:buFont typeface="Wingdings" panose="05000000000000000000" pitchFamily="2" charset="2"/>
              <a:buChar char="v"/>
            </a:pPr>
            <a:r>
              <a:rPr lang="es-419" dirty="0" smtClean="0"/>
              <a:t>Electrodo para corriente alterna</a:t>
            </a:r>
          </a:p>
          <a:p>
            <a:pPr>
              <a:lnSpc>
                <a:spcPct val="150000"/>
              </a:lnSpc>
              <a:buFont typeface="Wingdings" panose="05000000000000000000" pitchFamily="2" charset="2"/>
              <a:buChar char="v"/>
            </a:pPr>
            <a:r>
              <a:rPr lang="es-419" dirty="0" smtClean="0"/>
              <a:t>Electrodo para ambas corrientes</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58</a:t>
            </a:fld>
            <a:endParaRPr lang="es-CL" spc="8" dirty="0"/>
          </a:p>
        </p:txBody>
      </p:sp>
      <p:pic>
        <p:nvPicPr>
          <p:cNvPr id="8194" name="Picture 2" descr="Resultado de imagen para soldadoras de corriente continu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90456" y="2095500"/>
            <a:ext cx="2857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569822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 calcmode="lin" valueType="num">
                                      <p:cBhvr additive="base">
                                        <p:cTn id="32" dur="500" fill="hold"/>
                                        <p:tgtEl>
                                          <p:spTgt spid="8194"/>
                                        </p:tgtEl>
                                        <p:attrNameLst>
                                          <p:attrName>ppt_x</p:attrName>
                                        </p:attrNameLst>
                                      </p:cBhvr>
                                      <p:tavLst>
                                        <p:tav tm="0">
                                          <p:val>
                                            <p:strVal val="#ppt_x"/>
                                          </p:val>
                                        </p:tav>
                                        <p:tav tm="100000">
                                          <p:val>
                                            <p:strVal val="#ppt_x"/>
                                          </p:val>
                                        </p:tav>
                                      </p:tavLst>
                                    </p:anim>
                                    <p:anim calcmode="lin" valueType="num">
                                      <p:cBhvr additive="base">
                                        <p:cTn id="3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Uso de Electrodos / corriente utilizada (AWS)</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59</a:t>
            </a:fld>
            <a:endParaRPr lang="es-CL" spc="8" dirty="0"/>
          </a:p>
        </p:txBody>
      </p:sp>
      <p:pic>
        <p:nvPicPr>
          <p:cNvPr id="10242" name="Picture 2" descr="C:\Users\fsant\Desktop\electrodo - corrient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27805" y="1257300"/>
            <a:ext cx="6305354" cy="40010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56743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additive="base">
                                        <p:cTn id="14" dur="500" fill="hold"/>
                                        <p:tgtEl>
                                          <p:spTgt spid="10242"/>
                                        </p:tgtEl>
                                        <p:attrNameLst>
                                          <p:attrName>ppt_x</p:attrName>
                                        </p:attrNameLst>
                                      </p:cBhvr>
                                      <p:tavLst>
                                        <p:tav tm="0">
                                          <p:val>
                                            <p:strVal val="#ppt_x"/>
                                          </p:val>
                                        </p:tav>
                                        <p:tav tm="100000">
                                          <p:val>
                                            <p:strVal val="#ppt_x"/>
                                          </p:val>
                                        </p:tav>
                                      </p:tavLst>
                                    </p:anim>
                                    <p:anim calcmode="lin" valueType="num">
                                      <p:cBhvr additive="base">
                                        <p:cTn id="15"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LOS EFECTOS DE LA SOLDADURA</a:t>
            </a:r>
            <a:endParaRPr lang="es-CL" dirty="0"/>
          </a:p>
        </p:txBody>
      </p:sp>
      <p:sp>
        <p:nvSpPr>
          <p:cNvPr id="3" name="2 Marcador de texto"/>
          <p:cNvSpPr>
            <a:spLocks noGrp="1"/>
          </p:cNvSpPr>
          <p:nvPr>
            <p:ph idx="1"/>
          </p:nvPr>
        </p:nvSpPr>
        <p:spPr>
          <a:xfrm>
            <a:off x="599324" y="1354896"/>
            <a:ext cx="9963062" cy="3200876"/>
          </a:xfrm>
        </p:spPr>
        <p:txBody>
          <a:bodyPr/>
          <a:lstStyle/>
          <a:p>
            <a:pPr algn="l"/>
            <a:r>
              <a:rPr lang="es-419" sz="2600" dirty="0" smtClean="0"/>
              <a:t>Estos resultan determinates para la utilidad </a:t>
            </a:r>
          </a:p>
          <a:p>
            <a:pPr marL="0" indent="0" algn="l">
              <a:buNone/>
            </a:pPr>
            <a:r>
              <a:rPr lang="es-419" sz="2600" dirty="0" smtClean="0"/>
              <a:t>del material soldado, ya que el metal de </a:t>
            </a:r>
          </a:p>
          <a:p>
            <a:pPr marL="0" indent="0" algn="l">
              <a:buNone/>
            </a:pPr>
            <a:r>
              <a:rPr lang="es-419" sz="2600" dirty="0" smtClean="0"/>
              <a:t>aportación y las </a:t>
            </a:r>
            <a:r>
              <a:rPr lang="es-419" sz="2600" dirty="0" smtClean="0">
                <a:solidFill>
                  <a:srgbClr val="FF0000"/>
                </a:solidFill>
              </a:rPr>
              <a:t>consecuencias derivadas</a:t>
            </a:r>
          </a:p>
          <a:p>
            <a:pPr marL="0" indent="0" algn="l">
              <a:buNone/>
            </a:pPr>
            <a:r>
              <a:rPr lang="es-419" sz="2600" dirty="0" smtClean="0"/>
              <a:t>del suministro de </a:t>
            </a:r>
            <a:r>
              <a:rPr lang="es-419" sz="2600" dirty="0" smtClean="0">
                <a:solidFill>
                  <a:srgbClr val="0070C0"/>
                </a:solidFill>
              </a:rPr>
              <a:t>calor</a:t>
            </a:r>
            <a:r>
              <a:rPr lang="es-419" sz="2600" dirty="0" smtClean="0"/>
              <a:t> pueden afectar a las</a:t>
            </a:r>
          </a:p>
          <a:p>
            <a:pPr marL="0" indent="0" algn="l">
              <a:buNone/>
            </a:pPr>
            <a:r>
              <a:rPr lang="es-419" sz="2600" dirty="0" smtClean="0"/>
              <a:t>propiedades de la pieza soldada, a raíz de lo</a:t>
            </a:r>
          </a:p>
          <a:p>
            <a:pPr marL="0" indent="0" algn="l">
              <a:buNone/>
            </a:pPr>
            <a:r>
              <a:rPr lang="es-419" sz="2600" dirty="0" smtClean="0"/>
              <a:t>cual, se puede presentar una </a:t>
            </a:r>
            <a:r>
              <a:rPr lang="es-419" sz="2600" dirty="0" smtClean="0">
                <a:solidFill>
                  <a:srgbClr val="0070C0"/>
                </a:solidFill>
              </a:rPr>
              <a:t>superficie dura</a:t>
            </a:r>
          </a:p>
          <a:p>
            <a:pPr marL="0" indent="0" algn="l">
              <a:buNone/>
            </a:pPr>
            <a:r>
              <a:rPr lang="es-419" sz="2600" dirty="0" smtClean="0"/>
              <a:t>y </a:t>
            </a:r>
            <a:r>
              <a:rPr lang="es-419" sz="2600" dirty="0" smtClean="0">
                <a:solidFill>
                  <a:srgbClr val="0070C0"/>
                </a:solidFill>
              </a:rPr>
              <a:t>quebradiza</a:t>
            </a:r>
            <a:r>
              <a:rPr lang="es-419" sz="2600" dirty="0" smtClean="0"/>
              <a:t>, en donde algunas veces, se realizan tratamientos térmicos posteriores para recuperar propiedades.</a:t>
            </a:r>
            <a:endParaRPr lang="es-CL" sz="2600" dirty="0"/>
          </a:p>
        </p:txBody>
      </p:sp>
      <p:sp>
        <p:nvSpPr>
          <p:cNvPr id="20" name="19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19" name="18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a:t>
            </a:fld>
            <a:endParaRPr lang="es-CL" spc="8" dirty="0"/>
          </a:p>
        </p:txBody>
      </p:sp>
      <p:pic>
        <p:nvPicPr>
          <p:cNvPr id="1026" name="Picture 2" descr="Resultado de imagen para soldaduras quebradiza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3026" y="1409700"/>
            <a:ext cx="3680431" cy="22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16186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 calcmode="lin" valueType="num">
                                      <p:cBhvr additive="base">
                                        <p:cTn id="44" dur="500" fill="hold"/>
                                        <p:tgtEl>
                                          <p:spTgt spid="1026"/>
                                        </p:tgtEl>
                                        <p:attrNameLst>
                                          <p:attrName>ppt_x</p:attrName>
                                        </p:attrNameLst>
                                      </p:cBhvr>
                                      <p:tavLst>
                                        <p:tav tm="0">
                                          <p:val>
                                            <p:strVal val="#ppt_x"/>
                                          </p:val>
                                        </p:tav>
                                        <p:tav tm="100000">
                                          <p:val>
                                            <p:strVal val="#ppt_x"/>
                                          </p:val>
                                        </p:tav>
                                      </p:tavLst>
                                    </p:anim>
                                    <p:anim calcmode="lin" valueType="num">
                                      <p:cBhvr additive="base">
                                        <p:cTn id="4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089" y="1714500"/>
            <a:ext cx="4203767" cy="861774"/>
          </a:xfrm>
        </p:spPr>
        <p:txBody>
          <a:bodyPr/>
          <a:lstStyle/>
          <a:p>
            <a:r>
              <a:rPr lang="es-419" dirty="0" smtClean="0"/>
              <a:t>Especificaciones según </a:t>
            </a:r>
            <a:br>
              <a:rPr lang="es-419" dirty="0" smtClean="0"/>
            </a:br>
            <a:r>
              <a:rPr lang="es-419" dirty="0" smtClean="0">
                <a:solidFill>
                  <a:srgbClr val="FF0000"/>
                </a:solidFill>
              </a:rPr>
              <a:t>“Indura”</a:t>
            </a:r>
            <a:endParaRPr lang="es-CL" dirty="0">
              <a:solidFill>
                <a:srgbClr val="FF0000"/>
              </a:solidFill>
            </a:endParaRPr>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60</a:t>
            </a:fld>
            <a:endParaRPr lang="es-CL" spc="8"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6056" y="23256"/>
            <a:ext cx="3657600" cy="52478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581580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61</a:t>
            </a:fld>
            <a:endParaRPr lang="es-CL" spc="8"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49" y="0"/>
            <a:ext cx="11152363"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03291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i="1" dirty="0" smtClean="0">
                <a:solidFill>
                  <a:srgbClr val="FF0000"/>
                </a:solidFill>
              </a:rPr>
              <a:t>NCh-305 Of 69  </a:t>
            </a:r>
            <a:r>
              <a:rPr lang="es-419" dirty="0" smtClean="0"/>
              <a:t>CÓDIGO DE COLORES</a:t>
            </a:r>
            <a:endParaRPr lang="es-CL" dirty="0"/>
          </a:p>
        </p:txBody>
      </p:sp>
      <p:sp>
        <p:nvSpPr>
          <p:cNvPr id="3" name="2 Marcador de texto"/>
          <p:cNvSpPr>
            <a:spLocks noGrp="1"/>
          </p:cNvSpPr>
          <p:nvPr>
            <p:ph idx="1"/>
          </p:nvPr>
        </p:nvSpPr>
        <p:spPr>
          <a:xfrm>
            <a:off x="323056" y="1333500"/>
            <a:ext cx="5256963" cy="1846659"/>
          </a:xfrm>
        </p:spPr>
        <p:txBody>
          <a:bodyPr/>
          <a:lstStyle/>
          <a:p>
            <a:r>
              <a:rPr lang="es-419" dirty="0" smtClean="0"/>
              <a:t>Esta norma sólo se aplica a electrodos</a:t>
            </a:r>
            <a:r>
              <a:rPr lang="es-419" dirty="0"/>
              <a:t> </a:t>
            </a:r>
            <a:r>
              <a:rPr lang="es-419" dirty="0" smtClean="0"/>
              <a:t>de acero blando al carbono que se emplean para </a:t>
            </a:r>
            <a:r>
              <a:rPr lang="es-419" dirty="0" smtClean="0">
                <a:solidFill>
                  <a:srgbClr val="FF0000"/>
                </a:solidFill>
              </a:rPr>
              <a:t>soldar</a:t>
            </a:r>
            <a:r>
              <a:rPr lang="es-419" dirty="0" smtClean="0"/>
              <a:t> al arco manual </a:t>
            </a:r>
            <a:r>
              <a:rPr lang="es-419" dirty="0" smtClean="0">
                <a:solidFill>
                  <a:srgbClr val="FF0000"/>
                </a:solidFill>
              </a:rPr>
              <a:t>aceros al carbono </a:t>
            </a:r>
            <a:r>
              <a:rPr lang="es-419" dirty="0" smtClean="0"/>
              <a:t>y </a:t>
            </a:r>
            <a:r>
              <a:rPr lang="es-419" dirty="0" smtClean="0">
                <a:solidFill>
                  <a:srgbClr val="FF0000"/>
                </a:solidFill>
              </a:rPr>
              <a:t>aceros de baja aleación</a:t>
            </a:r>
            <a:r>
              <a:rPr lang="es-419" dirty="0" smtClean="0"/>
              <a:t>.</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62</a:t>
            </a:fld>
            <a:endParaRPr lang="es-CL" spc="8"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56287" y="1606138"/>
            <a:ext cx="5305425" cy="3495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6 Conector recto"/>
          <p:cNvCxnSpPr/>
          <p:nvPr/>
        </p:nvCxnSpPr>
        <p:spPr>
          <a:xfrm>
            <a:off x="6266656" y="2400300"/>
            <a:ext cx="533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6266656" y="4381500"/>
            <a:ext cx="533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055153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smtClean="0"/>
              <a:t>CLASIFICACIÓN SEGÚN EL ESPESOR DEL RECUBRIMIENTO</a:t>
            </a:r>
            <a:endParaRPr lang="es-CL" dirty="0"/>
          </a:p>
        </p:txBody>
      </p:sp>
      <mc:AlternateContent xmlns:mc="http://schemas.openxmlformats.org/markup-compatibility/2006">
        <mc:Choice xmlns:a14="http://schemas.microsoft.com/office/drawing/2010/main" xmlns="" Requires="a14">
          <p:sp>
            <p:nvSpPr>
              <p:cNvPr id="3" name="2 Marcador de texto"/>
              <p:cNvSpPr>
                <a:spLocks noGrp="1"/>
              </p:cNvSpPr>
              <p:nvPr>
                <p:ph type="body" idx="1"/>
              </p:nvPr>
            </p:nvSpPr>
            <p:spPr>
              <a:xfrm>
                <a:off x="599324" y="1354892"/>
                <a:ext cx="9963062" cy="2954655"/>
              </a:xfrm>
            </p:spPr>
            <p:txBody>
              <a:bodyPr/>
              <a:lstStyle/>
              <a:p>
                <a:r>
                  <a:rPr lang="es-419" dirty="0" smtClean="0"/>
                  <a:t>De acuerdo con las relaciones entre el espesor de </a:t>
                </a:r>
                <a:r>
                  <a:rPr lang="es-419" dirty="0" smtClean="0">
                    <a:solidFill>
                      <a:srgbClr val="FF0000"/>
                    </a:solidFill>
                  </a:rPr>
                  <a:t>revestimiento</a:t>
                </a:r>
                <a:r>
                  <a:rPr lang="es-419" dirty="0" smtClean="0"/>
                  <a:t> (</a:t>
                </a:r>
                <a:r>
                  <a:rPr lang="es-419" dirty="0" smtClean="0">
                    <a:solidFill>
                      <a:srgbClr val="FF0000"/>
                    </a:solidFill>
                  </a:rPr>
                  <a:t>e</a:t>
                </a:r>
                <a:r>
                  <a:rPr lang="es-419" dirty="0" smtClean="0"/>
                  <a:t>) y el </a:t>
                </a:r>
                <a:r>
                  <a:rPr lang="es-419" dirty="0" smtClean="0">
                    <a:solidFill>
                      <a:srgbClr val="FF0000"/>
                    </a:solidFill>
                  </a:rPr>
                  <a:t>diámetro nominal </a:t>
                </a:r>
                <a:r>
                  <a:rPr lang="es-419" dirty="0" smtClean="0"/>
                  <a:t>del núcleo (</a:t>
                </a:r>
                <a:r>
                  <a:rPr lang="es-419" dirty="0" smtClean="0">
                    <a:solidFill>
                      <a:srgbClr val="FF0000"/>
                    </a:solidFill>
                  </a:rPr>
                  <a:t>Dn</a:t>
                </a:r>
                <a:r>
                  <a:rPr lang="es-419" dirty="0" smtClean="0"/>
                  <a:t>).</a:t>
                </a:r>
              </a:p>
              <a:p>
                <a:pPr>
                  <a:lnSpc>
                    <a:spcPct val="150000"/>
                  </a:lnSpc>
                  <a:buClr>
                    <a:srgbClr val="FF0000"/>
                  </a:buClr>
                  <a:buFont typeface="Wingdings" panose="05000000000000000000" pitchFamily="2" charset="2"/>
                  <a:buChar char="ü"/>
                </a:pPr>
                <a:r>
                  <a:rPr lang="es-419" i="1" dirty="0" smtClean="0">
                    <a:solidFill>
                      <a:srgbClr val="002060"/>
                    </a:solidFill>
                  </a:rPr>
                  <a:t>Electrodo de revestimiento pelicular</a:t>
                </a:r>
                <a:r>
                  <a:rPr lang="es-419" dirty="0"/>
                  <a:t/>
                </a:r>
                <a:r>
                  <a:rPr lang="es-419" dirty="0" smtClean="0"/>
                  <a:t>: (Rp) </a:t>
                </a:r>
                <a:r>
                  <a:rPr lang="es-419" dirty="0"/>
                  <a:t/>
                </a:r>
                <a:r>
                  <a:rPr lang="es-419" dirty="0" smtClean="0"/>
                  <a:t>(e</a:t>
                </a:r>
                <a14:m>
                  <m:oMath xmlns:m="http://schemas.openxmlformats.org/officeDocument/2006/math">
                    <m:r>
                      <a:rPr lang="es-419" b="0" i="0" smtClean="0">
                        <a:latin typeface="Cambria Math"/>
                        <a:ea typeface="Cambria Math"/>
                      </a:rPr>
                      <m:t> </m:t>
                    </m:r>
                    <m:r>
                      <a:rPr lang="es-419" i="1" smtClean="0">
                        <a:latin typeface="Cambria Math"/>
                        <a:ea typeface="Cambria Math"/>
                      </a:rPr>
                      <m:t>≤</m:t>
                    </m:r>
                  </m:oMath>
                </a14:m>
                <a:r>
                  <a:rPr lang="es-CL" dirty="0" smtClean="0"/>
                  <a:t> 0,25 </a:t>
                </a:r>
                <a:r>
                  <a:rPr lang="es-CL" dirty="0" err="1" smtClean="0"/>
                  <a:t>Dn</a:t>
                </a:r>
                <a:r>
                  <a:rPr lang="es-CL" dirty="0" smtClean="0"/>
                  <a:t>)</a:t>
                </a:r>
              </a:p>
              <a:p>
                <a:pPr>
                  <a:lnSpc>
                    <a:spcPct val="150000"/>
                  </a:lnSpc>
                  <a:buClr>
                    <a:srgbClr val="FF0000"/>
                  </a:buClr>
                  <a:buFont typeface="Wingdings" panose="05000000000000000000" pitchFamily="2" charset="2"/>
                  <a:buChar char="ü"/>
                </a:pPr>
                <a:r>
                  <a:rPr lang="es-419" i="1" dirty="0">
                    <a:solidFill>
                      <a:srgbClr val="002060"/>
                    </a:solidFill>
                  </a:rPr>
                  <a:t>Electrodo de revestimiento delgado </a:t>
                </a:r>
                <a:r>
                  <a:rPr lang="es-419" dirty="0" smtClean="0"/>
                  <a:t>: (Rd)  ( e &gt; 0,25 Dn </a:t>
                </a:r>
                <a14:m>
                  <m:oMath xmlns:m="http://schemas.openxmlformats.org/officeDocument/2006/math">
                    <m:r>
                      <a:rPr lang="es-419" i="1" smtClean="0">
                        <a:latin typeface="Cambria Math"/>
                        <a:ea typeface="Cambria Math"/>
                      </a:rPr>
                      <m:t>≥</m:t>
                    </m:r>
                  </m:oMath>
                </a14:m>
                <a:r>
                  <a:rPr lang="es-CL" dirty="0" smtClean="0"/>
                  <a:t> 0,50 </a:t>
                </a:r>
                <a:r>
                  <a:rPr lang="es-CL" dirty="0" err="1" smtClean="0"/>
                  <a:t>Dn</a:t>
                </a:r>
                <a:r>
                  <a:rPr lang="es-CL" dirty="0" smtClean="0"/>
                  <a:t>)</a:t>
                </a:r>
              </a:p>
              <a:p>
                <a:pPr>
                  <a:lnSpc>
                    <a:spcPct val="150000"/>
                  </a:lnSpc>
                  <a:buClr>
                    <a:srgbClr val="FF0000"/>
                  </a:buClr>
                  <a:buFont typeface="Wingdings" panose="05000000000000000000" pitchFamily="2" charset="2"/>
                  <a:buChar char="ü"/>
                </a:pPr>
                <a:r>
                  <a:rPr lang="es-419" i="1" dirty="0">
                    <a:solidFill>
                      <a:srgbClr val="002060"/>
                    </a:solidFill>
                  </a:rPr>
                  <a:t>Electrodo de revestimiento medio </a:t>
                </a:r>
                <a:r>
                  <a:rPr lang="es-419" dirty="0" smtClean="0"/>
                  <a:t>: (Rm) ( 0,50 Dn &lt; e </a:t>
                </a:r>
                <a14:m>
                  <m:oMath xmlns:m="http://schemas.openxmlformats.org/officeDocument/2006/math">
                    <m:r>
                      <a:rPr lang="es-419" i="1" smtClean="0">
                        <a:latin typeface="Cambria Math"/>
                        <a:ea typeface="Cambria Math"/>
                      </a:rPr>
                      <m:t>≥</m:t>
                    </m:r>
                  </m:oMath>
                </a14:m>
                <a:r>
                  <a:rPr lang="es-CL" dirty="0" smtClean="0"/>
                  <a:t> 1,00 </a:t>
                </a:r>
                <a:r>
                  <a:rPr lang="es-CL" dirty="0" err="1" smtClean="0"/>
                  <a:t>Dn</a:t>
                </a:r>
                <a:r>
                  <a:rPr lang="es-CL" dirty="0" smtClean="0"/>
                  <a:t>)</a:t>
                </a:r>
              </a:p>
              <a:p>
                <a:pPr>
                  <a:lnSpc>
                    <a:spcPct val="150000"/>
                  </a:lnSpc>
                  <a:buClr>
                    <a:srgbClr val="FF0000"/>
                  </a:buClr>
                  <a:buFont typeface="Wingdings" panose="05000000000000000000" pitchFamily="2" charset="2"/>
                  <a:buChar char="ü"/>
                </a:pPr>
                <a:r>
                  <a:rPr lang="es-419" i="1" dirty="0">
                    <a:solidFill>
                      <a:srgbClr val="002060"/>
                    </a:solidFill>
                  </a:rPr>
                  <a:t>Electrodo de revestimiento grueso </a:t>
                </a:r>
                <a:r>
                  <a:rPr lang="es-419" dirty="0" smtClean="0"/>
                  <a:t>: (Rg)  (1,00 Dn &lt; e)</a:t>
                </a:r>
                <a:endParaRPr lang="es-CL" dirty="0"/>
              </a:p>
            </p:txBody>
          </p:sp>
        </mc:Choice>
        <mc:Fallback>
          <p:sp>
            <p:nvSpPr>
              <p:cNvPr id="3" name="2 Marcador de texto"/>
              <p:cNvSpPr>
                <a:spLocks noGrp="1" noRot="1" noChangeAspect="1" noMove="1" noResize="1" noEditPoints="1" noAdjustHandles="1" noChangeArrowheads="1" noChangeShapeType="1" noTextEdit="1"/>
              </p:cNvSpPr>
              <p:nvPr>
                <p:ph idx="1"/>
              </p:nvPr>
            </p:nvSpPr>
            <p:spPr>
              <a:xfrm>
                <a:off x="599324" y="1354892"/>
                <a:ext cx="9963062" cy="2954655"/>
              </a:xfrm>
              <a:blipFill rotWithShape="1">
                <a:blip r:embed="rId2"/>
                <a:stretch>
                  <a:fillRect l="-1713" t="-2887" r="-1835" b="-3299"/>
                </a:stretch>
              </a:blipFill>
            </p:spPr>
            <p:txBody>
              <a:bodyPr/>
              <a:lstStyle/>
              <a:p>
                <a:r>
                  <a:rPr lang="es-CL">
                    <a:noFill/>
                  </a:rPr>
                  <a:t> </a:t>
                </a:r>
              </a:p>
            </p:txBody>
          </p:sp>
        </mc:Fallback>
      </mc:AlternateContent>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63</a:t>
            </a:fld>
            <a:endParaRPr lang="es-CL" spc="8" dirty="0"/>
          </a:p>
        </p:txBody>
      </p:sp>
    </p:spTree>
    <p:extLst>
      <p:ext uri="{BB962C8B-B14F-4D97-AF65-F5344CB8AC3E}">
        <p14:creationId xmlns:p14="http://schemas.microsoft.com/office/powerpoint/2010/main" xmlns="" val="36000876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i="1" dirty="0" smtClean="0">
                <a:solidFill>
                  <a:srgbClr val="FF0000"/>
                </a:solidFill>
              </a:rPr>
              <a:t>NCh-305 Of69  </a:t>
            </a:r>
            <a:r>
              <a:rPr lang="es-419" dirty="0"/>
              <a:t>CÓDIGO DE COLORES</a:t>
            </a:r>
            <a:endParaRPr lang="es-CL" dirty="0"/>
          </a:p>
        </p:txBody>
      </p:sp>
      <p:sp>
        <p:nvSpPr>
          <p:cNvPr id="3" name="2 Marcador de texto"/>
          <p:cNvSpPr>
            <a:spLocks noGrp="1"/>
          </p:cNvSpPr>
          <p:nvPr>
            <p:ph idx="1"/>
          </p:nvPr>
        </p:nvSpPr>
        <p:spPr/>
        <p:txBody>
          <a:bodyPr/>
          <a:lstStyle/>
          <a:p>
            <a:r>
              <a:rPr lang="es-419" dirty="0" smtClean="0"/>
              <a:t>EJEMPLO:</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64</a:t>
            </a:fld>
            <a:endParaRPr lang="es-CL" spc="8"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455" y="1638300"/>
            <a:ext cx="6320545" cy="3228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1719328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90500"/>
            <a:ext cx="9931536" cy="861774"/>
          </a:xfrm>
        </p:spPr>
        <p:txBody>
          <a:bodyPr/>
          <a:lstStyle/>
          <a:p>
            <a:r>
              <a:rPr lang="es-419" dirty="0" smtClean="0"/>
              <a:t>RECOMENDACIONES PARA SELECCIONAR UN ELECTRODO</a:t>
            </a:r>
            <a:endParaRPr lang="es-CL" dirty="0"/>
          </a:p>
        </p:txBody>
      </p:sp>
      <p:sp>
        <p:nvSpPr>
          <p:cNvPr id="3" name="2 Marcador de texto"/>
          <p:cNvSpPr>
            <a:spLocks noGrp="1"/>
          </p:cNvSpPr>
          <p:nvPr>
            <p:ph idx="1"/>
          </p:nvPr>
        </p:nvSpPr>
        <p:spPr>
          <a:xfrm>
            <a:off x="599324" y="1354892"/>
            <a:ext cx="9963062" cy="3323987"/>
          </a:xfrm>
        </p:spPr>
        <p:txBody>
          <a:bodyPr/>
          <a:lstStyle/>
          <a:p>
            <a:pPr>
              <a:lnSpc>
                <a:spcPct val="150000"/>
              </a:lnSpc>
            </a:pPr>
            <a:r>
              <a:rPr lang="es-419" dirty="0" smtClean="0">
                <a:solidFill>
                  <a:srgbClr val="FF0000"/>
                </a:solidFill>
              </a:rPr>
              <a:t>Naturaleza</a:t>
            </a:r>
            <a:r>
              <a:rPr lang="es-419" dirty="0" smtClean="0"/>
              <a:t> del metal base</a:t>
            </a:r>
          </a:p>
          <a:p>
            <a:pPr>
              <a:lnSpc>
                <a:spcPct val="150000"/>
              </a:lnSpc>
            </a:pPr>
            <a:r>
              <a:rPr lang="es-419" dirty="0" smtClean="0"/>
              <a:t>Dimensiones de la </a:t>
            </a:r>
            <a:r>
              <a:rPr lang="es-419" dirty="0" smtClean="0">
                <a:solidFill>
                  <a:srgbClr val="FF0000"/>
                </a:solidFill>
              </a:rPr>
              <a:t>sección</a:t>
            </a:r>
            <a:r>
              <a:rPr lang="es-419" dirty="0" smtClean="0"/>
              <a:t> a soldar</a:t>
            </a:r>
          </a:p>
          <a:p>
            <a:pPr>
              <a:lnSpc>
                <a:spcPct val="150000"/>
              </a:lnSpc>
            </a:pPr>
            <a:r>
              <a:rPr lang="es-419" dirty="0" smtClean="0"/>
              <a:t>Tipo de </a:t>
            </a:r>
            <a:r>
              <a:rPr lang="es-419" dirty="0" smtClean="0">
                <a:solidFill>
                  <a:srgbClr val="FF0000"/>
                </a:solidFill>
              </a:rPr>
              <a:t>corriente</a:t>
            </a:r>
            <a:r>
              <a:rPr lang="es-419" dirty="0" smtClean="0"/>
              <a:t> que entrega la máquina soldadora</a:t>
            </a:r>
          </a:p>
          <a:p>
            <a:pPr>
              <a:lnSpc>
                <a:spcPct val="150000"/>
              </a:lnSpc>
            </a:pPr>
            <a:r>
              <a:rPr lang="es-419" dirty="0" smtClean="0"/>
              <a:t>En que </a:t>
            </a:r>
            <a:r>
              <a:rPr lang="es-419" dirty="0" smtClean="0">
                <a:solidFill>
                  <a:srgbClr val="FF0000"/>
                </a:solidFill>
              </a:rPr>
              <a:t>posición</a:t>
            </a:r>
            <a:r>
              <a:rPr lang="es-419" dirty="0" smtClean="0"/>
              <a:t> se soldará</a:t>
            </a:r>
          </a:p>
          <a:p>
            <a:pPr>
              <a:lnSpc>
                <a:spcPct val="150000"/>
              </a:lnSpc>
            </a:pPr>
            <a:r>
              <a:rPr lang="es-419" dirty="0" smtClean="0"/>
              <a:t>Tipo de </a:t>
            </a:r>
            <a:r>
              <a:rPr lang="es-419" dirty="0" smtClean="0">
                <a:solidFill>
                  <a:srgbClr val="FF0000"/>
                </a:solidFill>
              </a:rPr>
              <a:t>unión</a:t>
            </a:r>
            <a:r>
              <a:rPr lang="es-419" dirty="0" smtClean="0"/>
              <a:t> a realizar </a:t>
            </a:r>
          </a:p>
          <a:p>
            <a:pPr>
              <a:lnSpc>
                <a:spcPct val="150000"/>
              </a:lnSpc>
            </a:pPr>
            <a:r>
              <a:rPr lang="es-419" dirty="0" smtClean="0"/>
              <a:t>Normas o </a:t>
            </a:r>
            <a:r>
              <a:rPr lang="es-419" dirty="0" smtClean="0">
                <a:solidFill>
                  <a:srgbClr val="FF0000"/>
                </a:solidFill>
              </a:rPr>
              <a:t>especificaciones</a:t>
            </a:r>
            <a:r>
              <a:rPr lang="es-419" dirty="0" smtClean="0"/>
              <a:t> que se deben cumplir </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65</a:t>
            </a:fld>
            <a:endParaRPr lang="es-CL" spc="8" dirty="0"/>
          </a:p>
        </p:txBody>
      </p:sp>
      <p:pic>
        <p:nvPicPr>
          <p:cNvPr id="9218" name="Picture 2" descr="Resultado de imagen para Norm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7513" y="1333500"/>
            <a:ext cx="3124200" cy="19751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29839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218"/>
                                        </p:tgtEl>
                                        <p:attrNameLst>
                                          <p:attrName>style.visibility</p:attrName>
                                        </p:attrNameLst>
                                      </p:cBhvr>
                                      <p:to>
                                        <p:strVal val="visible"/>
                                      </p:to>
                                    </p:set>
                                    <p:anim calcmode="lin" valueType="num">
                                      <p:cBhvr additive="base">
                                        <p:cTn id="44" dur="500" fill="hold"/>
                                        <p:tgtEl>
                                          <p:spTgt spid="9218"/>
                                        </p:tgtEl>
                                        <p:attrNameLst>
                                          <p:attrName>ppt_x</p:attrName>
                                        </p:attrNameLst>
                                      </p:cBhvr>
                                      <p:tavLst>
                                        <p:tav tm="0">
                                          <p:val>
                                            <p:strVal val="#ppt_x"/>
                                          </p:val>
                                        </p:tav>
                                        <p:tav tm="100000">
                                          <p:val>
                                            <p:strVal val="#ppt_x"/>
                                          </p:val>
                                        </p:tav>
                                      </p:tavLst>
                                    </p:anim>
                                    <p:anim calcmode="lin" valueType="num">
                                      <p:cBhvr additive="base">
                                        <p:cTn id="4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NORMA </a:t>
            </a:r>
            <a:r>
              <a:rPr lang="es-419" i="1" dirty="0" smtClean="0">
                <a:solidFill>
                  <a:srgbClr val="FF0000"/>
                </a:solidFill>
              </a:rPr>
              <a:t>NCh-305 Of69</a:t>
            </a:r>
            <a:endParaRPr lang="es-CL" i="1" dirty="0">
              <a:solidFill>
                <a:srgbClr val="FF0000"/>
              </a:solidFill>
            </a:endParaRPr>
          </a:p>
        </p:txBody>
      </p:sp>
      <p:sp>
        <p:nvSpPr>
          <p:cNvPr id="3" name="2 Marcador de texto"/>
          <p:cNvSpPr>
            <a:spLocks noGrp="1"/>
          </p:cNvSpPr>
          <p:nvPr>
            <p:ph idx="1"/>
          </p:nvPr>
        </p:nvSpPr>
        <p:spPr>
          <a:xfrm>
            <a:off x="599324" y="1354892"/>
            <a:ext cx="9963062" cy="2954655"/>
          </a:xfrm>
        </p:spPr>
        <p:txBody>
          <a:bodyPr/>
          <a:lstStyle/>
          <a:p>
            <a:r>
              <a:rPr lang="es-419" dirty="0" smtClean="0"/>
              <a:t>Las </a:t>
            </a:r>
            <a:r>
              <a:rPr lang="es-419" dirty="0" smtClean="0">
                <a:solidFill>
                  <a:srgbClr val="FF0000"/>
                </a:solidFill>
              </a:rPr>
              <a:t>especificaciones</a:t>
            </a:r>
            <a:r>
              <a:rPr lang="es-419" dirty="0" smtClean="0"/>
              <a:t> que establecen requerimientos que deben cumplir los electrodos para soldar aceros al carbono y aceros de baja aleación, son los siguientes:</a:t>
            </a:r>
          </a:p>
          <a:p>
            <a:pPr marL="457200" indent="-457200">
              <a:buAutoNum type="arabicParenR"/>
            </a:pPr>
            <a:r>
              <a:rPr lang="es-419" dirty="0" smtClean="0">
                <a:solidFill>
                  <a:srgbClr val="FF0000"/>
                </a:solidFill>
              </a:rPr>
              <a:t>Propiedades mecánicas </a:t>
            </a:r>
            <a:r>
              <a:rPr lang="es-419" dirty="0" smtClean="0"/>
              <a:t>del material depositado</a:t>
            </a:r>
          </a:p>
          <a:p>
            <a:pPr marL="457200" indent="-457200">
              <a:buAutoNum type="arabicParenR"/>
            </a:pPr>
            <a:r>
              <a:rPr lang="es-419" dirty="0" smtClean="0"/>
              <a:t>Tipo de </a:t>
            </a:r>
            <a:r>
              <a:rPr lang="es-419" dirty="0" smtClean="0">
                <a:solidFill>
                  <a:srgbClr val="FF0000"/>
                </a:solidFill>
              </a:rPr>
              <a:t>recubrimiento</a:t>
            </a:r>
          </a:p>
          <a:p>
            <a:pPr marL="457200" indent="-457200">
              <a:buAutoNum type="arabicParenR"/>
            </a:pPr>
            <a:r>
              <a:rPr lang="es-419" dirty="0" smtClean="0">
                <a:solidFill>
                  <a:srgbClr val="FF0000"/>
                </a:solidFill>
              </a:rPr>
              <a:t>Posición </a:t>
            </a:r>
            <a:r>
              <a:rPr lang="es-419" dirty="0" smtClean="0"/>
              <a:t>de pletinas a soldar</a:t>
            </a:r>
          </a:p>
          <a:p>
            <a:pPr marL="457200" indent="-457200">
              <a:buAutoNum type="arabicParenR"/>
            </a:pPr>
            <a:r>
              <a:rPr lang="es-419" dirty="0" smtClean="0"/>
              <a:t>Tipo de </a:t>
            </a:r>
            <a:r>
              <a:rPr lang="es-419" dirty="0" smtClean="0">
                <a:solidFill>
                  <a:srgbClr val="FF0000"/>
                </a:solidFill>
              </a:rPr>
              <a:t>corriente</a:t>
            </a:r>
          </a:p>
          <a:p>
            <a:pPr marL="457200" indent="-457200">
              <a:buAutoNum type="arabicParenR"/>
            </a:pPr>
            <a:r>
              <a:rPr lang="es-419" dirty="0" smtClean="0">
                <a:solidFill>
                  <a:srgbClr val="FF0000"/>
                </a:solidFill>
              </a:rPr>
              <a:t>Composición química </a:t>
            </a:r>
            <a:r>
              <a:rPr lang="es-419" dirty="0" smtClean="0"/>
              <a:t>de metal depositado</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66</a:t>
            </a:fld>
            <a:endParaRPr lang="es-CL" spc="8" dirty="0"/>
          </a:p>
        </p:txBody>
      </p:sp>
    </p:spTree>
    <p:extLst>
      <p:ext uri="{BB962C8B-B14F-4D97-AF65-F5344CB8AC3E}">
        <p14:creationId xmlns:p14="http://schemas.microsoft.com/office/powerpoint/2010/main" xmlns="" val="29367696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smtClean="0"/>
              <a:t>SÍMBOLOS DE SOLDADURA</a:t>
            </a:r>
            <a:br>
              <a:rPr lang="es-419" dirty="0" smtClean="0"/>
            </a:br>
            <a:r>
              <a:rPr lang="es-419" i="1" dirty="0" smtClean="0">
                <a:solidFill>
                  <a:srgbClr val="FF0000"/>
                </a:solidFill>
              </a:rPr>
              <a:t>NCh-1334 Of94</a:t>
            </a:r>
            <a:endParaRPr lang="es-CL" i="1" dirty="0">
              <a:solidFill>
                <a:srgbClr val="FF0000"/>
              </a:solidFill>
            </a:endParaRPr>
          </a:p>
        </p:txBody>
      </p:sp>
      <p:sp>
        <p:nvSpPr>
          <p:cNvPr id="3" name="2 Marcador de texto"/>
          <p:cNvSpPr>
            <a:spLocks noGrp="1"/>
          </p:cNvSpPr>
          <p:nvPr>
            <p:ph idx="1"/>
          </p:nvPr>
        </p:nvSpPr>
        <p:spPr>
          <a:xfrm>
            <a:off x="599324" y="1354892"/>
            <a:ext cx="9963062" cy="1846659"/>
          </a:xfrm>
        </p:spPr>
        <p:txBody>
          <a:bodyPr/>
          <a:lstStyle/>
          <a:p>
            <a:r>
              <a:rPr lang="es-419" dirty="0" smtClean="0">
                <a:solidFill>
                  <a:srgbClr val="FF0000"/>
                </a:solidFill>
              </a:rPr>
              <a:t>Línea de referencia </a:t>
            </a:r>
            <a:r>
              <a:rPr lang="es-419" dirty="0" smtClean="0"/>
              <a:t>en donde la flecha apunta a la junta soldada, a nivel de la línea de referencia se coloca la </a:t>
            </a:r>
            <a:r>
              <a:rPr lang="es-419" dirty="0" smtClean="0">
                <a:solidFill>
                  <a:srgbClr val="FF0000"/>
                </a:solidFill>
              </a:rPr>
              <a:t>información de la soldadura </a:t>
            </a:r>
            <a:r>
              <a:rPr lang="es-419" dirty="0" smtClean="0"/>
              <a:t>junto con el </a:t>
            </a:r>
            <a:r>
              <a:rPr lang="es-419" dirty="0" smtClean="0">
                <a:solidFill>
                  <a:srgbClr val="FF0000"/>
                </a:solidFill>
              </a:rPr>
              <a:t>símbolo respectivo</a:t>
            </a:r>
            <a:r>
              <a:rPr lang="es-419" dirty="0" smtClean="0"/>
              <a:t>, la línea que contiene la flecha puede tomar cualquier disposición dependiendo de las características del plano.</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67</a:t>
            </a:fld>
            <a:endParaRPr lang="es-CL" spc="8"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2856" y="3086100"/>
            <a:ext cx="5076825" cy="2009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15461137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 calcmode="lin" valueType="num">
                                      <p:cBhvr additive="base">
                                        <p:cTn id="20" dur="500" fill="hold"/>
                                        <p:tgtEl>
                                          <p:spTgt spid="7170"/>
                                        </p:tgtEl>
                                        <p:attrNameLst>
                                          <p:attrName>ppt_x</p:attrName>
                                        </p:attrNameLst>
                                      </p:cBhvr>
                                      <p:tavLst>
                                        <p:tav tm="0">
                                          <p:val>
                                            <p:strVal val="#ppt_x"/>
                                          </p:val>
                                        </p:tav>
                                        <p:tav tm="100000">
                                          <p:val>
                                            <p:strVal val="#ppt_x"/>
                                          </p:val>
                                        </p:tav>
                                      </p:tavLst>
                                    </p:anim>
                                    <p:anim calcmode="lin" valueType="num">
                                      <p:cBhvr additive="base">
                                        <p:cTn id="21"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68</a:t>
            </a:fld>
            <a:endParaRPr lang="es-CL" spc="8" dirty="0"/>
          </a:p>
        </p:txBody>
      </p:sp>
      <p:pic>
        <p:nvPicPr>
          <p:cNvPr id="6" name="Picture 3"/>
          <p:cNvPicPr>
            <a:picLocks noChangeAspect="1" noChangeArrowheads="1"/>
          </p:cNvPicPr>
          <p:nvPr/>
        </p:nvPicPr>
        <p:blipFill>
          <a:blip r:embed="rId2" cstate="print"/>
          <a:srcRect/>
          <a:stretch>
            <a:fillRect/>
          </a:stretch>
        </p:blipFill>
        <p:spPr bwMode="auto">
          <a:xfrm>
            <a:off x="2304256" y="1385612"/>
            <a:ext cx="5781675" cy="3771900"/>
          </a:xfrm>
          <a:prstGeom prst="rect">
            <a:avLst/>
          </a:prstGeom>
          <a:noFill/>
          <a:ln w="9525">
            <a:noFill/>
            <a:miter lim="800000"/>
            <a:headEnd/>
            <a:tailEnd/>
          </a:ln>
        </p:spPr>
      </p:pic>
      <p:sp>
        <p:nvSpPr>
          <p:cNvPr id="7" name="6 CuadroTexto"/>
          <p:cNvSpPr txBox="1"/>
          <p:nvPr/>
        </p:nvSpPr>
        <p:spPr>
          <a:xfrm>
            <a:off x="4980314" y="3376895"/>
            <a:ext cx="5580112" cy="338554"/>
          </a:xfrm>
          <a:prstGeom prst="rect">
            <a:avLst/>
          </a:prstGeom>
          <a:noFill/>
        </p:spPr>
        <p:txBody>
          <a:bodyPr wrap="square" rtlCol="0">
            <a:spAutoFit/>
          </a:bodyPr>
          <a:lstStyle/>
          <a:p>
            <a:r>
              <a:rPr lang="es-ES" sz="1600" b="1" dirty="0" smtClean="0"/>
              <a:t>INFORMACION DE ESTE LADO DE LA SOLDADURA</a:t>
            </a:r>
            <a:endParaRPr lang="es-ES" sz="1600" b="1" dirty="0"/>
          </a:p>
        </p:txBody>
      </p:sp>
      <p:sp>
        <p:nvSpPr>
          <p:cNvPr id="8" name="7 CuadroTexto"/>
          <p:cNvSpPr txBox="1"/>
          <p:nvPr/>
        </p:nvSpPr>
        <p:spPr>
          <a:xfrm>
            <a:off x="4997684" y="2579356"/>
            <a:ext cx="3240360" cy="338554"/>
          </a:xfrm>
          <a:prstGeom prst="rect">
            <a:avLst/>
          </a:prstGeom>
          <a:noFill/>
        </p:spPr>
        <p:txBody>
          <a:bodyPr wrap="square" rtlCol="0">
            <a:spAutoFit/>
          </a:bodyPr>
          <a:lstStyle/>
          <a:p>
            <a:r>
              <a:rPr lang="es-ES" sz="1600" b="1" dirty="0" smtClean="0"/>
              <a:t>INFORMACION DEL OTRO LADO</a:t>
            </a:r>
            <a:endParaRPr lang="es-ES" sz="1600" b="1" dirty="0"/>
          </a:p>
        </p:txBody>
      </p:sp>
      <p:sp>
        <p:nvSpPr>
          <p:cNvPr id="9" name="8 CuadroTexto"/>
          <p:cNvSpPr txBox="1"/>
          <p:nvPr/>
        </p:nvSpPr>
        <p:spPr>
          <a:xfrm>
            <a:off x="4285456" y="2173354"/>
            <a:ext cx="1368152" cy="338554"/>
          </a:xfrm>
          <a:prstGeom prst="rect">
            <a:avLst/>
          </a:prstGeom>
          <a:noFill/>
        </p:spPr>
        <p:txBody>
          <a:bodyPr wrap="square" rtlCol="0">
            <a:spAutoFit/>
          </a:bodyPr>
          <a:lstStyle/>
          <a:p>
            <a:r>
              <a:rPr lang="es-ES" sz="1600" b="1" dirty="0" smtClean="0"/>
              <a:t>ESTE LADO</a:t>
            </a:r>
            <a:endParaRPr lang="es-ES" sz="1600" b="1" dirty="0"/>
          </a:p>
        </p:txBody>
      </p:sp>
      <p:sp>
        <p:nvSpPr>
          <p:cNvPr id="10" name="9 CuadroTexto"/>
          <p:cNvSpPr txBox="1"/>
          <p:nvPr/>
        </p:nvSpPr>
        <p:spPr>
          <a:xfrm>
            <a:off x="1770856" y="2368049"/>
            <a:ext cx="1368152" cy="338554"/>
          </a:xfrm>
          <a:prstGeom prst="rect">
            <a:avLst/>
          </a:prstGeom>
          <a:noFill/>
        </p:spPr>
        <p:txBody>
          <a:bodyPr wrap="square" rtlCol="0">
            <a:spAutoFit/>
          </a:bodyPr>
          <a:lstStyle/>
          <a:p>
            <a:r>
              <a:rPr lang="es-ES" sz="1600" b="1" dirty="0" smtClean="0"/>
              <a:t>OTRO LADO</a:t>
            </a:r>
            <a:endParaRPr lang="es-ES" sz="1600" b="1" dirty="0"/>
          </a:p>
        </p:txBody>
      </p:sp>
    </p:spTree>
    <p:extLst>
      <p:ext uri="{BB962C8B-B14F-4D97-AF65-F5344CB8AC3E}">
        <p14:creationId xmlns:p14="http://schemas.microsoft.com/office/powerpoint/2010/main" xmlns="" val="32011870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Ingreso de otros detalles.</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69</a:t>
            </a:fld>
            <a:endParaRPr lang="es-CL" spc="8"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9856" y="1485900"/>
            <a:ext cx="5346989" cy="346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17110727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290"/>
                                        </p:tgtEl>
                                        <p:attrNameLst>
                                          <p:attrName>style.visibility</p:attrName>
                                        </p:attrNameLst>
                                      </p:cBhvr>
                                      <p:to>
                                        <p:strVal val="visible"/>
                                      </p:to>
                                    </p:set>
                                    <p:anim calcmode="lin" valueType="num">
                                      <p:cBhvr additive="base">
                                        <p:cTn id="20" dur="500" fill="hold"/>
                                        <p:tgtEl>
                                          <p:spTgt spid="12290"/>
                                        </p:tgtEl>
                                        <p:attrNameLst>
                                          <p:attrName>ppt_x</p:attrName>
                                        </p:attrNameLst>
                                      </p:cBhvr>
                                      <p:tavLst>
                                        <p:tav tm="0">
                                          <p:val>
                                            <p:strVal val="#ppt_x"/>
                                          </p:val>
                                        </p:tav>
                                        <p:tav tm="100000">
                                          <p:val>
                                            <p:strVal val="#ppt_x"/>
                                          </p:val>
                                        </p:tav>
                                      </p:tavLst>
                                    </p:anim>
                                    <p:anim calcmode="lin" valueType="num">
                                      <p:cBhvr additive="base">
                                        <p:cTn id="21"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smtClean="0"/>
              <a:t>TIPOS DE UNIONES:</a:t>
            </a:r>
            <a:endParaRPr lang="es-CL" dirty="0"/>
          </a:p>
        </p:txBody>
      </p:sp>
      <p:sp>
        <p:nvSpPr>
          <p:cNvPr id="3" name="2 Marcador de texto"/>
          <p:cNvSpPr>
            <a:spLocks noGrp="1"/>
          </p:cNvSpPr>
          <p:nvPr>
            <p:ph idx="1"/>
          </p:nvPr>
        </p:nvSpPr>
        <p:spPr>
          <a:xfrm>
            <a:off x="599324" y="1354892"/>
            <a:ext cx="9963062" cy="2215991"/>
          </a:xfrm>
        </p:spPr>
        <p:txBody>
          <a:bodyPr/>
          <a:lstStyle/>
          <a:p>
            <a:r>
              <a:rPr lang="es-419" dirty="0" smtClean="0"/>
              <a:t>En otras palabras, las uniones básicas también se conocen como juntas, las cuales dependerán del </a:t>
            </a:r>
            <a:r>
              <a:rPr lang="es-419" dirty="0" smtClean="0">
                <a:solidFill>
                  <a:srgbClr val="FF0000"/>
                </a:solidFill>
              </a:rPr>
              <a:t>tipo</a:t>
            </a:r>
            <a:r>
              <a:rPr lang="es-419" dirty="0" smtClean="0"/>
              <a:t> de material a utilizar, la </a:t>
            </a:r>
            <a:r>
              <a:rPr lang="es-419" dirty="0" smtClean="0">
                <a:solidFill>
                  <a:srgbClr val="FF0000"/>
                </a:solidFill>
              </a:rPr>
              <a:t>apariencia</a:t>
            </a:r>
            <a:r>
              <a:rPr lang="es-419" dirty="0" smtClean="0"/>
              <a:t> de la unión y el </a:t>
            </a:r>
            <a:r>
              <a:rPr lang="es-419" dirty="0" smtClean="0">
                <a:solidFill>
                  <a:srgbClr val="FF0000"/>
                </a:solidFill>
              </a:rPr>
              <a:t>uso</a:t>
            </a:r>
            <a:r>
              <a:rPr lang="es-419" dirty="0" smtClean="0"/>
              <a:t> que se le dará a ésta.</a:t>
            </a:r>
          </a:p>
          <a:p>
            <a:r>
              <a:rPr lang="es-419" dirty="0" smtClean="0"/>
              <a:t>Estas uniones se consigue bien por el efecto de fusión que proporciona el aporte de </a:t>
            </a:r>
            <a:r>
              <a:rPr lang="es-419" dirty="0" smtClean="0">
                <a:solidFill>
                  <a:srgbClr val="FF0000"/>
                </a:solidFill>
              </a:rPr>
              <a:t>calor</a:t>
            </a:r>
            <a:r>
              <a:rPr lang="es-419" dirty="0" smtClean="0"/>
              <a:t>, por la </a:t>
            </a:r>
            <a:r>
              <a:rPr lang="es-419" dirty="0" smtClean="0">
                <a:solidFill>
                  <a:srgbClr val="FF0000"/>
                </a:solidFill>
              </a:rPr>
              <a:t>aportación</a:t>
            </a:r>
            <a:r>
              <a:rPr lang="es-419" dirty="0" smtClean="0"/>
              <a:t> de otro metal de enlace o por su combinación.</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a:t>
            </a:fld>
            <a:endParaRPr lang="es-CL" spc="8" dirty="0"/>
          </a:p>
        </p:txBody>
      </p:sp>
      <p:pic>
        <p:nvPicPr>
          <p:cNvPr id="8194" name="Picture 2" descr="Resultado de imagen para soldadura de estructuras metalic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3070" y="3352800"/>
            <a:ext cx="3863986" cy="2101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8691270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194"/>
                                        </p:tgtEl>
                                        <p:attrNameLst>
                                          <p:attrName>style.visibility</p:attrName>
                                        </p:attrNameLst>
                                      </p:cBhvr>
                                      <p:to>
                                        <p:strVal val="visible"/>
                                      </p:to>
                                    </p:set>
                                    <p:anim calcmode="lin" valueType="num">
                                      <p:cBhvr additive="base">
                                        <p:cTn id="26" dur="500" fill="hold"/>
                                        <p:tgtEl>
                                          <p:spTgt spid="8194"/>
                                        </p:tgtEl>
                                        <p:attrNameLst>
                                          <p:attrName>ppt_x</p:attrName>
                                        </p:attrNameLst>
                                      </p:cBhvr>
                                      <p:tavLst>
                                        <p:tav tm="0">
                                          <p:val>
                                            <p:strVal val="#ppt_x"/>
                                          </p:val>
                                        </p:tav>
                                        <p:tav tm="100000">
                                          <p:val>
                                            <p:strVal val="#ppt_x"/>
                                          </p:val>
                                        </p:tav>
                                      </p:tavLst>
                                    </p:anim>
                                    <p:anim calcmode="lin" valueType="num">
                                      <p:cBhvr additive="base">
                                        <p:cTn id="27"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2390732" cy="1846659"/>
          </a:xfrm>
        </p:spPr>
        <p:txBody>
          <a:bodyPr/>
          <a:lstStyle/>
          <a:p>
            <a:r>
              <a:rPr lang="es-419" dirty="0" smtClean="0">
                <a:solidFill>
                  <a:srgbClr val="FF0000"/>
                </a:solidFill>
              </a:rPr>
              <a:t>Ubicación</a:t>
            </a:r>
            <a:r>
              <a:rPr lang="es-419" dirty="0" smtClean="0"/>
              <a:t> del símbolo con respecto a la línea de referencia.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70</a:t>
            </a:fld>
            <a:endParaRPr lang="es-CL" spc="8"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315" y="1485900"/>
            <a:ext cx="2114550" cy="1162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57055" y="2862262"/>
            <a:ext cx="1990725" cy="2105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05056" y="3157537"/>
            <a:ext cx="1933575" cy="1809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602927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266"/>
                                        </p:tgtEl>
                                        <p:attrNameLst>
                                          <p:attrName>style.visibility</p:attrName>
                                        </p:attrNameLst>
                                      </p:cBhvr>
                                      <p:to>
                                        <p:strVal val="visible"/>
                                      </p:to>
                                    </p:set>
                                    <p:anim calcmode="lin" valueType="num">
                                      <p:cBhvr additive="base">
                                        <p:cTn id="20" dur="500" fill="hold"/>
                                        <p:tgtEl>
                                          <p:spTgt spid="11266"/>
                                        </p:tgtEl>
                                        <p:attrNameLst>
                                          <p:attrName>ppt_x</p:attrName>
                                        </p:attrNameLst>
                                      </p:cBhvr>
                                      <p:tavLst>
                                        <p:tav tm="0">
                                          <p:val>
                                            <p:strVal val="#ppt_x"/>
                                          </p:val>
                                        </p:tav>
                                        <p:tav tm="100000">
                                          <p:val>
                                            <p:strVal val="#ppt_x"/>
                                          </p:val>
                                        </p:tav>
                                      </p:tavLst>
                                    </p:anim>
                                    <p:anim calcmode="lin" valueType="num">
                                      <p:cBhvr additive="base">
                                        <p:cTn id="21" dur="500" fill="hold"/>
                                        <p:tgtEl>
                                          <p:spTgt spid="1126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267"/>
                                        </p:tgtEl>
                                        <p:attrNameLst>
                                          <p:attrName>style.visibility</p:attrName>
                                        </p:attrNameLst>
                                      </p:cBhvr>
                                      <p:to>
                                        <p:strVal val="visible"/>
                                      </p:to>
                                    </p:set>
                                    <p:anim calcmode="lin" valueType="num">
                                      <p:cBhvr additive="base">
                                        <p:cTn id="24" dur="500" fill="hold"/>
                                        <p:tgtEl>
                                          <p:spTgt spid="11267"/>
                                        </p:tgtEl>
                                        <p:attrNameLst>
                                          <p:attrName>ppt_x</p:attrName>
                                        </p:attrNameLst>
                                      </p:cBhvr>
                                      <p:tavLst>
                                        <p:tav tm="0">
                                          <p:val>
                                            <p:strVal val="#ppt_x"/>
                                          </p:val>
                                        </p:tav>
                                        <p:tav tm="100000">
                                          <p:val>
                                            <p:strVal val="#ppt_x"/>
                                          </p:val>
                                        </p:tav>
                                      </p:tavLst>
                                    </p:anim>
                                    <p:anim calcmode="lin" valueType="num">
                                      <p:cBhvr additive="base">
                                        <p:cTn id="25" dur="500" fill="hold"/>
                                        <p:tgtEl>
                                          <p:spTgt spid="1126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268"/>
                                        </p:tgtEl>
                                        <p:attrNameLst>
                                          <p:attrName>style.visibility</p:attrName>
                                        </p:attrNameLst>
                                      </p:cBhvr>
                                      <p:to>
                                        <p:strVal val="visible"/>
                                      </p:to>
                                    </p:set>
                                    <p:anim calcmode="lin" valueType="num">
                                      <p:cBhvr additive="base">
                                        <p:cTn id="28" dur="500" fill="hold"/>
                                        <p:tgtEl>
                                          <p:spTgt spid="11268"/>
                                        </p:tgtEl>
                                        <p:attrNameLst>
                                          <p:attrName>ppt_x</p:attrName>
                                        </p:attrNameLst>
                                      </p:cBhvr>
                                      <p:tavLst>
                                        <p:tav tm="0">
                                          <p:val>
                                            <p:strVal val="#ppt_x"/>
                                          </p:val>
                                        </p:tav>
                                        <p:tav tm="100000">
                                          <p:val>
                                            <p:strVal val="#ppt_x"/>
                                          </p:val>
                                        </p:tav>
                                      </p:tavLst>
                                    </p:anim>
                                    <p:anim calcmode="lin" valueType="num">
                                      <p:cBhvr additive="base">
                                        <p:cTn id="29"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856" y="1143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3228932" cy="1477328"/>
          </a:xfrm>
        </p:spPr>
        <p:txBody>
          <a:bodyPr/>
          <a:lstStyle/>
          <a:p>
            <a:r>
              <a:rPr lang="es-419" dirty="0" smtClean="0"/>
              <a:t>Cuando la soldadura se debe </a:t>
            </a:r>
            <a:r>
              <a:rPr lang="es-419" dirty="0" smtClean="0">
                <a:solidFill>
                  <a:srgbClr val="FF0000"/>
                </a:solidFill>
              </a:rPr>
              <a:t>realizar</a:t>
            </a:r>
            <a:r>
              <a:rPr lang="es-419" dirty="0" smtClean="0"/>
              <a:t> en </a:t>
            </a:r>
            <a:r>
              <a:rPr lang="es-419" dirty="0" smtClean="0">
                <a:solidFill>
                  <a:srgbClr val="FF0000"/>
                </a:solidFill>
              </a:rPr>
              <a:t>terreno</a:t>
            </a:r>
            <a:r>
              <a:rPr lang="es-419" dirty="0" smtClean="0"/>
              <a:t> se adjunta un símbolo relleno.</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71</a:t>
            </a:fld>
            <a:endParaRPr lang="es-CL" spc="8"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09256" y="1638300"/>
            <a:ext cx="4425156" cy="32209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31263305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194"/>
                                        </p:tgtEl>
                                        <p:attrNameLst>
                                          <p:attrName>style.visibility</p:attrName>
                                        </p:attrNameLst>
                                      </p:cBhvr>
                                      <p:to>
                                        <p:strVal val="visible"/>
                                      </p:to>
                                    </p:set>
                                    <p:anim calcmode="lin" valueType="num">
                                      <p:cBhvr additive="base">
                                        <p:cTn id="20" dur="500" fill="hold"/>
                                        <p:tgtEl>
                                          <p:spTgt spid="8194"/>
                                        </p:tgtEl>
                                        <p:attrNameLst>
                                          <p:attrName>ppt_x</p:attrName>
                                        </p:attrNameLst>
                                      </p:cBhvr>
                                      <p:tavLst>
                                        <p:tav tm="0">
                                          <p:val>
                                            <p:strVal val="#ppt_x"/>
                                          </p:val>
                                        </p:tav>
                                        <p:tav tm="100000">
                                          <p:val>
                                            <p:strVal val="#ppt_x"/>
                                          </p:val>
                                        </p:tav>
                                      </p:tavLst>
                                    </p:anim>
                                    <p:anim calcmode="lin" valueType="num">
                                      <p:cBhvr additive="base">
                                        <p:cTn id="21"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905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676732" cy="1477328"/>
          </a:xfrm>
        </p:spPr>
        <p:txBody>
          <a:bodyPr/>
          <a:lstStyle/>
          <a:p>
            <a:r>
              <a:rPr lang="es-419" dirty="0" smtClean="0"/>
              <a:t>Cuando la </a:t>
            </a:r>
            <a:r>
              <a:rPr lang="es-419" dirty="0" smtClean="0">
                <a:solidFill>
                  <a:srgbClr val="FF0000"/>
                </a:solidFill>
              </a:rPr>
              <a:t>soldadura</a:t>
            </a:r>
            <a:r>
              <a:rPr lang="es-419" dirty="0" smtClean="0"/>
              <a:t> es </a:t>
            </a:r>
            <a:r>
              <a:rPr lang="es-419" dirty="0" smtClean="0">
                <a:solidFill>
                  <a:srgbClr val="FF0000"/>
                </a:solidFill>
              </a:rPr>
              <a:t>contínua</a:t>
            </a:r>
            <a:r>
              <a:rPr lang="es-419" dirty="0" smtClean="0"/>
              <a:t> alrededor de la pieza se coloca un círculo en el vertice.</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72</a:t>
            </a:fld>
            <a:endParaRPr lang="es-CL" spc="8"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71256" y="2570016"/>
            <a:ext cx="5400675" cy="23526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12348652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 calcmode="lin" valueType="num">
                                      <p:cBhvr additive="base">
                                        <p:cTn id="20" dur="500" fill="hold"/>
                                        <p:tgtEl>
                                          <p:spTgt spid="9218"/>
                                        </p:tgtEl>
                                        <p:attrNameLst>
                                          <p:attrName>ppt_x</p:attrName>
                                        </p:attrNameLst>
                                      </p:cBhvr>
                                      <p:tavLst>
                                        <p:tav tm="0">
                                          <p:val>
                                            <p:strVal val="#ppt_x"/>
                                          </p:val>
                                        </p:tav>
                                        <p:tav tm="100000">
                                          <p:val>
                                            <p:strVal val="#ppt_x"/>
                                          </p:val>
                                        </p:tav>
                                      </p:tavLst>
                                    </p:anim>
                                    <p:anim calcmode="lin" valueType="num">
                                      <p:cBhvr additive="base">
                                        <p:cTn id="21"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856" y="1905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905332" cy="1477328"/>
          </a:xfrm>
        </p:spPr>
        <p:txBody>
          <a:bodyPr/>
          <a:lstStyle/>
          <a:p>
            <a:r>
              <a:rPr lang="es-419" dirty="0" smtClean="0"/>
              <a:t>Si se requiere ofrecer </a:t>
            </a:r>
            <a:r>
              <a:rPr lang="es-419" dirty="0" smtClean="0">
                <a:solidFill>
                  <a:srgbClr val="FF0000"/>
                </a:solidFill>
              </a:rPr>
              <a:t>información adicional </a:t>
            </a:r>
            <a:r>
              <a:rPr lang="es-419" dirty="0" smtClean="0"/>
              <a:t>de los detalles de la soldadura, se colocan en la cola.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73</a:t>
            </a:fld>
            <a:endParaRPr lang="es-CL" spc="8"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14056" y="2705099"/>
            <a:ext cx="5942206" cy="2333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792655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42"/>
                                        </p:tgtEl>
                                        <p:attrNameLst>
                                          <p:attrName>style.visibility</p:attrName>
                                        </p:attrNameLst>
                                      </p:cBhvr>
                                      <p:to>
                                        <p:strVal val="visible"/>
                                      </p:to>
                                    </p:set>
                                    <p:anim calcmode="lin" valueType="num">
                                      <p:cBhvr additive="base">
                                        <p:cTn id="20" dur="500" fill="hold"/>
                                        <p:tgtEl>
                                          <p:spTgt spid="10242"/>
                                        </p:tgtEl>
                                        <p:attrNameLst>
                                          <p:attrName>ppt_x</p:attrName>
                                        </p:attrNameLst>
                                      </p:cBhvr>
                                      <p:tavLst>
                                        <p:tav tm="0">
                                          <p:val>
                                            <p:strVal val="#ppt_x"/>
                                          </p:val>
                                        </p:tav>
                                        <p:tav tm="100000">
                                          <p:val>
                                            <p:strVal val="#ppt_x"/>
                                          </p:val>
                                        </p:tav>
                                      </p:tavLst>
                                    </p:anim>
                                    <p:anim calcmode="lin" valueType="num">
                                      <p:cBhvr additive="base">
                                        <p:cTn id="21"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1107996"/>
          </a:xfrm>
        </p:spPr>
        <p:txBody>
          <a:bodyPr/>
          <a:lstStyle/>
          <a:p>
            <a:r>
              <a:rPr lang="es-419" dirty="0" smtClean="0"/>
              <a:t>Símbolos más comunes</a:t>
            </a:r>
          </a:p>
          <a:p>
            <a:pPr marL="0" indent="0">
              <a:buNone/>
            </a:pPr>
            <a:r>
              <a:rPr lang="es-419" dirty="0" smtClean="0"/>
              <a:t>utilizados referentes a</a:t>
            </a:r>
          </a:p>
          <a:p>
            <a:pPr marL="0" indent="0">
              <a:buNone/>
            </a:pPr>
            <a:r>
              <a:rPr lang="es-CL" dirty="0" smtClean="0"/>
              <a:t>C</a:t>
            </a:r>
            <a:r>
              <a:rPr lang="es-419" dirty="0" smtClean="0"/>
              <a:t>ordones.</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74</a:t>
            </a:fld>
            <a:endParaRPr lang="es-CL" spc="8" dirty="0"/>
          </a:p>
        </p:txBody>
      </p:sp>
      <p:pic>
        <p:nvPicPr>
          <p:cNvPr id="6" name="Picture 2"/>
          <p:cNvPicPr>
            <a:picLocks noChangeAspect="1" noChangeArrowheads="1"/>
          </p:cNvPicPr>
          <p:nvPr/>
        </p:nvPicPr>
        <p:blipFill>
          <a:blip r:embed="rId2" cstate="print"/>
          <a:srcRect/>
          <a:stretch>
            <a:fillRect/>
          </a:stretch>
        </p:blipFill>
        <p:spPr bwMode="auto">
          <a:xfrm>
            <a:off x="4474915" y="114300"/>
            <a:ext cx="5257800" cy="50700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3497763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1477328"/>
          </a:xfrm>
        </p:spPr>
        <p:txBody>
          <a:bodyPr/>
          <a:lstStyle/>
          <a:p>
            <a:r>
              <a:rPr lang="es-419" dirty="0"/>
              <a:t>Símbolos más comunes</a:t>
            </a:r>
          </a:p>
          <a:p>
            <a:pPr marL="0" indent="0">
              <a:buNone/>
            </a:pPr>
            <a:r>
              <a:rPr lang="es-419" dirty="0"/>
              <a:t>utilizados referentes a</a:t>
            </a:r>
          </a:p>
          <a:p>
            <a:pPr marL="0" indent="0">
              <a:buNone/>
            </a:pPr>
            <a:r>
              <a:rPr lang="es-CL" dirty="0"/>
              <a:t>C</a:t>
            </a:r>
            <a:r>
              <a:rPr lang="es-419" dirty="0"/>
              <a:t>ordones.</a:t>
            </a:r>
            <a:endParaRPr lang="es-CL" dirty="0"/>
          </a:p>
          <a:p>
            <a:pPr marL="0" indent="0">
              <a:buNone/>
            </a:pP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75</a:t>
            </a:fld>
            <a:endParaRPr lang="es-CL" spc="8" dirty="0"/>
          </a:p>
        </p:txBody>
      </p:sp>
      <p:pic>
        <p:nvPicPr>
          <p:cNvPr id="6" name="Picture 3"/>
          <p:cNvPicPr>
            <a:picLocks noChangeAspect="1" noChangeArrowheads="1"/>
          </p:cNvPicPr>
          <p:nvPr/>
        </p:nvPicPr>
        <p:blipFill>
          <a:blip r:embed="rId2" cstate="print"/>
          <a:srcRect/>
          <a:stretch>
            <a:fillRect/>
          </a:stretch>
        </p:blipFill>
        <p:spPr bwMode="auto">
          <a:xfrm>
            <a:off x="4386020" y="114300"/>
            <a:ext cx="5843036" cy="50792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7374902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1477328"/>
          </a:xfrm>
        </p:spPr>
        <p:txBody>
          <a:bodyPr/>
          <a:lstStyle/>
          <a:p>
            <a:r>
              <a:rPr lang="es-419" dirty="0"/>
              <a:t>Símbolos más comunes</a:t>
            </a:r>
          </a:p>
          <a:p>
            <a:pPr marL="0" indent="0">
              <a:buNone/>
            </a:pPr>
            <a:r>
              <a:rPr lang="es-419" dirty="0"/>
              <a:t>utilizados referentes a</a:t>
            </a:r>
          </a:p>
          <a:p>
            <a:pPr marL="0" indent="0">
              <a:buNone/>
            </a:pPr>
            <a:r>
              <a:rPr lang="es-CL" dirty="0"/>
              <a:t>C</a:t>
            </a:r>
            <a:r>
              <a:rPr lang="es-419" dirty="0"/>
              <a:t>ordones.</a:t>
            </a:r>
            <a:endParaRPr lang="es-CL" dirty="0"/>
          </a:p>
          <a:p>
            <a:pPr marL="0" indent="0">
              <a:buNone/>
            </a:pP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76</a:t>
            </a:fld>
            <a:endParaRPr lang="es-CL" spc="8" dirty="0"/>
          </a:p>
        </p:txBody>
      </p:sp>
      <p:pic>
        <p:nvPicPr>
          <p:cNvPr id="6" name="Picture 5"/>
          <p:cNvPicPr>
            <a:picLocks noChangeAspect="1" noChangeArrowheads="1"/>
          </p:cNvPicPr>
          <p:nvPr/>
        </p:nvPicPr>
        <p:blipFill>
          <a:blip r:embed="rId2" cstate="print"/>
          <a:srcRect/>
          <a:stretch>
            <a:fillRect/>
          </a:stretch>
        </p:blipFill>
        <p:spPr bwMode="auto">
          <a:xfrm>
            <a:off x="4666456" y="1714500"/>
            <a:ext cx="5029200" cy="30321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1238090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1477328"/>
          </a:xfrm>
        </p:spPr>
        <p:txBody>
          <a:bodyPr/>
          <a:lstStyle/>
          <a:p>
            <a:r>
              <a:rPr lang="es-419" dirty="0"/>
              <a:t>Símbolos más comunes</a:t>
            </a:r>
          </a:p>
          <a:p>
            <a:pPr marL="0" indent="0">
              <a:buNone/>
            </a:pPr>
            <a:r>
              <a:rPr lang="es-419" dirty="0"/>
              <a:t>utilizados referentes a</a:t>
            </a:r>
          </a:p>
          <a:p>
            <a:pPr marL="0" indent="0">
              <a:buNone/>
            </a:pPr>
            <a:r>
              <a:rPr lang="es-CL" dirty="0"/>
              <a:t>C</a:t>
            </a:r>
            <a:r>
              <a:rPr lang="es-419" dirty="0"/>
              <a:t>ordones.</a:t>
            </a:r>
            <a:endParaRPr lang="es-CL" dirty="0"/>
          </a:p>
          <a:p>
            <a:pPr marL="0" indent="0">
              <a:buNone/>
            </a:pP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77</a:t>
            </a:fld>
            <a:endParaRPr lang="es-CL" spc="8" dirty="0"/>
          </a:p>
        </p:txBody>
      </p:sp>
      <p:pic>
        <p:nvPicPr>
          <p:cNvPr id="6" name="Picture 4"/>
          <p:cNvPicPr>
            <a:picLocks noChangeAspect="1" noChangeArrowheads="1"/>
          </p:cNvPicPr>
          <p:nvPr/>
        </p:nvPicPr>
        <p:blipFill>
          <a:blip r:embed="rId2" cstate="print"/>
          <a:srcRect/>
          <a:stretch>
            <a:fillRect/>
          </a:stretch>
        </p:blipFill>
        <p:spPr bwMode="auto">
          <a:xfrm>
            <a:off x="5410096" y="114300"/>
            <a:ext cx="4343400" cy="5155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6658678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1107996"/>
          </a:xfrm>
        </p:spPr>
        <p:txBody>
          <a:bodyPr/>
          <a:lstStyle/>
          <a:p>
            <a:r>
              <a:rPr lang="es-419" dirty="0" smtClean="0"/>
              <a:t>Si la soldadura es o no </a:t>
            </a:r>
            <a:r>
              <a:rPr lang="es-419" dirty="0" smtClean="0">
                <a:solidFill>
                  <a:srgbClr val="FF0000"/>
                </a:solidFill>
              </a:rPr>
              <a:t>simetrica</a:t>
            </a:r>
            <a:r>
              <a:rPr lang="es-419" dirty="0" smtClean="0"/>
              <a:t> se especifica en la línea de referencia.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78</a:t>
            </a:fld>
            <a:endParaRPr lang="es-CL" spc="8" dirty="0"/>
          </a:p>
        </p:txBody>
      </p:sp>
      <p:pic>
        <p:nvPicPr>
          <p:cNvPr id="6" name="Picture 2"/>
          <p:cNvPicPr>
            <a:picLocks noChangeAspect="1" noChangeArrowheads="1"/>
          </p:cNvPicPr>
          <p:nvPr/>
        </p:nvPicPr>
        <p:blipFill>
          <a:blip r:embed="rId2" cstate="print"/>
          <a:srcRect/>
          <a:stretch>
            <a:fillRect/>
          </a:stretch>
        </p:blipFill>
        <p:spPr bwMode="auto">
          <a:xfrm>
            <a:off x="5035034" y="1333500"/>
            <a:ext cx="5486400" cy="34126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9880070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856" y="1143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1477328"/>
          </a:xfrm>
        </p:spPr>
        <p:txBody>
          <a:bodyPr/>
          <a:lstStyle/>
          <a:p>
            <a:r>
              <a:rPr lang="es-419" dirty="0" smtClean="0"/>
              <a:t>Se pueden </a:t>
            </a:r>
            <a:r>
              <a:rPr lang="es-419" dirty="0" smtClean="0">
                <a:solidFill>
                  <a:srgbClr val="FF0000"/>
                </a:solidFill>
              </a:rPr>
              <a:t>super poner </a:t>
            </a:r>
            <a:r>
              <a:rPr lang="es-419" dirty="0" smtClean="0"/>
              <a:t>diferentes tipos de soldaduras, en caso de ser necesario.</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79</a:t>
            </a:fld>
            <a:endParaRPr lang="es-CL" spc="8" dirty="0"/>
          </a:p>
        </p:txBody>
      </p:sp>
      <p:pic>
        <p:nvPicPr>
          <p:cNvPr id="6" name="Picture 3"/>
          <p:cNvPicPr>
            <a:picLocks noChangeAspect="1" noChangeArrowheads="1"/>
          </p:cNvPicPr>
          <p:nvPr/>
        </p:nvPicPr>
        <p:blipFill>
          <a:blip r:embed="rId2" cstate="print"/>
          <a:srcRect/>
          <a:stretch>
            <a:fillRect/>
          </a:stretch>
        </p:blipFill>
        <p:spPr bwMode="auto">
          <a:xfrm>
            <a:off x="3904456" y="2618509"/>
            <a:ext cx="6936874" cy="24533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060165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a:t>
            </a:r>
            <a:r>
              <a:rPr lang="es-419" dirty="0" smtClean="0"/>
              <a:t>UNIONES NCh-428 Of57</a:t>
            </a:r>
            <a:endParaRPr lang="es-CL" dirty="0"/>
          </a:p>
        </p:txBody>
      </p:sp>
      <p:sp>
        <p:nvSpPr>
          <p:cNvPr id="3" name="2 Marcador de texto"/>
          <p:cNvSpPr>
            <a:spLocks noGrp="1"/>
          </p:cNvSpPr>
          <p:nvPr>
            <p:ph idx="1"/>
          </p:nvPr>
        </p:nvSpPr>
        <p:spPr>
          <a:xfrm>
            <a:off x="599324" y="1354892"/>
            <a:ext cx="9963062" cy="738664"/>
          </a:xfrm>
        </p:spPr>
        <p:txBody>
          <a:bodyPr/>
          <a:lstStyle/>
          <a:p>
            <a:r>
              <a:rPr lang="es-419" i="1" dirty="0" smtClean="0">
                <a:solidFill>
                  <a:srgbClr val="FF0000"/>
                </a:solidFill>
              </a:rPr>
              <a:t>Unión a tope: </a:t>
            </a:r>
            <a:r>
              <a:rPr lang="es-419" dirty="0" smtClean="0"/>
              <a:t>(o empalmadas) Las partes se encuentran en el mismo </a:t>
            </a:r>
            <a:r>
              <a:rPr lang="es-419" dirty="0" smtClean="0">
                <a:solidFill>
                  <a:srgbClr val="0070C0"/>
                </a:solidFill>
              </a:rPr>
              <a:t>plano </a:t>
            </a:r>
            <a:r>
              <a:rPr lang="es-419" dirty="0" smtClean="0"/>
              <a:t>y se </a:t>
            </a:r>
            <a:r>
              <a:rPr lang="es-419" dirty="0" smtClean="0">
                <a:solidFill>
                  <a:srgbClr val="0070C0"/>
                </a:solidFill>
              </a:rPr>
              <a:t>unen en sus bordes</a:t>
            </a:r>
            <a:r>
              <a:rPr lang="es-419" dirty="0" smtClean="0"/>
              <a:t>. </a:t>
            </a:r>
            <a:endParaRPr lang="es-CL" dirty="0"/>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a:t>
            </a:fld>
            <a:endParaRPr lang="es-CL" spc="8"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2856" y="2476500"/>
            <a:ext cx="2901156" cy="23245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849487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Otros ejemplos:</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80</a:t>
            </a:fld>
            <a:endParaRPr lang="es-CL" spc="8"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14056" y="1257300"/>
            <a:ext cx="4244181" cy="40042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22063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 calcmode="lin" valueType="num">
                                      <p:cBhvr additive="base">
                                        <p:cTn id="20" dur="500" fill="hold"/>
                                        <p:tgtEl>
                                          <p:spTgt spid="13314"/>
                                        </p:tgtEl>
                                        <p:attrNameLst>
                                          <p:attrName>ppt_x</p:attrName>
                                        </p:attrNameLst>
                                      </p:cBhvr>
                                      <p:tavLst>
                                        <p:tav tm="0">
                                          <p:val>
                                            <p:strVal val="#ppt_x"/>
                                          </p:val>
                                        </p:tav>
                                        <p:tav tm="100000">
                                          <p:val>
                                            <p:strVal val="#ppt_x"/>
                                          </p:val>
                                        </p:tav>
                                      </p:tavLst>
                                    </p:anim>
                                    <p:anim calcmode="lin" valueType="num">
                                      <p:cBhvr additive="base">
                                        <p:cTn id="21"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Otros ejemplos.</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81</a:t>
            </a:fld>
            <a:endParaRPr lang="es-CL" spc="8"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8056" y="1827394"/>
            <a:ext cx="4165600" cy="3288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6256" y="2171700"/>
            <a:ext cx="1457325" cy="1476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57456" y="1788164"/>
            <a:ext cx="2057400" cy="2105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76256" y="3893684"/>
            <a:ext cx="1495425" cy="98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6600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338"/>
                                        </p:tgtEl>
                                        <p:attrNameLst>
                                          <p:attrName>style.visibility</p:attrName>
                                        </p:attrNameLst>
                                      </p:cBhvr>
                                      <p:to>
                                        <p:strVal val="visible"/>
                                      </p:to>
                                    </p:set>
                                    <p:anim calcmode="lin" valueType="num">
                                      <p:cBhvr additive="base">
                                        <p:cTn id="20" dur="500" fill="hold"/>
                                        <p:tgtEl>
                                          <p:spTgt spid="14338"/>
                                        </p:tgtEl>
                                        <p:attrNameLst>
                                          <p:attrName>ppt_x</p:attrName>
                                        </p:attrNameLst>
                                      </p:cBhvr>
                                      <p:tavLst>
                                        <p:tav tm="0">
                                          <p:val>
                                            <p:strVal val="#ppt_x"/>
                                          </p:val>
                                        </p:tav>
                                        <p:tav tm="100000">
                                          <p:val>
                                            <p:strVal val="#ppt_x"/>
                                          </p:val>
                                        </p:tav>
                                      </p:tavLst>
                                    </p:anim>
                                    <p:anim calcmode="lin" valueType="num">
                                      <p:cBhvr additive="base">
                                        <p:cTn id="21" dur="500" fill="hold"/>
                                        <p:tgtEl>
                                          <p:spTgt spid="1433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339"/>
                                        </p:tgtEl>
                                        <p:attrNameLst>
                                          <p:attrName>style.visibility</p:attrName>
                                        </p:attrNameLst>
                                      </p:cBhvr>
                                      <p:to>
                                        <p:strVal val="visible"/>
                                      </p:to>
                                    </p:set>
                                    <p:anim calcmode="lin" valueType="num">
                                      <p:cBhvr additive="base">
                                        <p:cTn id="24" dur="500" fill="hold"/>
                                        <p:tgtEl>
                                          <p:spTgt spid="14339"/>
                                        </p:tgtEl>
                                        <p:attrNameLst>
                                          <p:attrName>ppt_x</p:attrName>
                                        </p:attrNameLst>
                                      </p:cBhvr>
                                      <p:tavLst>
                                        <p:tav tm="0">
                                          <p:val>
                                            <p:strVal val="#ppt_x"/>
                                          </p:val>
                                        </p:tav>
                                        <p:tav tm="100000">
                                          <p:val>
                                            <p:strVal val="#ppt_x"/>
                                          </p:val>
                                        </p:tav>
                                      </p:tavLst>
                                    </p:anim>
                                    <p:anim calcmode="lin" valueType="num">
                                      <p:cBhvr additive="base">
                                        <p:cTn id="25" dur="500" fill="hold"/>
                                        <p:tgtEl>
                                          <p:spTgt spid="1433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341"/>
                                        </p:tgtEl>
                                        <p:attrNameLst>
                                          <p:attrName>style.visibility</p:attrName>
                                        </p:attrNameLst>
                                      </p:cBhvr>
                                      <p:to>
                                        <p:strVal val="visible"/>
                                      </p:to>
                                    </p:set>
                                    <p:anim calcmode="lin" valueType="num">
                                      <p:cBhvr additive="base">
                                        <p:cTn id="28" dur="500" fill="hold"/>
                                        <p:tgtEl>
                                          <p:spTgt spid="14341"/>
                                        </p:tgtEl>
                                        <p:attrNameLst>
                                          <p:attrName>ppt_x</p:attrName>
                                        </p:attrNameLst>
                                      </p:cBhvr>
                                      <p:tavLst>
                                        <p:tav tm="0">
                                          <p:val>
                                            <p:strVal val="#ppt_x"/>
                                          </p:val>
                                        </p:tav>
                                        <p:tav tm="100000">
                                          <p:val>
                                            <p:strVal val="#ppt_x"/>
                                          </p:val>
                                        </p:tav>
                                      </p:tavLst>
                                    </p:anim>
                                    <p:anim calcmode="lin" valueType="num">
                                      <p:cBhvr additive="base">
                                        <p:cTn id="29" dur="500" fill="hold"/>
                                        <p:tgtEl>
                                          <p:spTgt spid="1434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340"/>
                                        </p:tgtEl>
                                        <p:attrNameLst>
                                          <p:attrName>style.visibility</p:attrName>
                                        </p:attrNameLst>
                                      </p:cBhvr>
                                      <p:to>
                                        <p:strVal val="visible"/>
                                      </p:to>
                                    </p:set>
                                    <p:anim calcmode="lin" valueType="num">
                                      <p:cBhvr additive="base">
                                        <p:cTn id="32" dur="500" fill="hold"/>
                                        <p:tgtEl>
                                          <p:spTgt spid="14340"/>
                                        </p:tgtEl>
                                        <p:attrNameLst>
                                          <p:attrName>ppt_x</p:attrName>
                                        </p:attrNameLst>
                                      </p:cBhvr>
                                      <p:tavLst>
                                        <p:tav tm="0">
                                          <p:val>
                                            <p:strVal val="#ppt_x"/>
                                          </p:val>
                                        </p:tav>
                                        <p:tav tm="100000">
                                          <p:val>
                                            <p:strVal val="#ppt_x"/>
                                          </p:val>
                                        </p:tav>
                                      </p:tavLst>
                                    </p:anim>
                                    <p:anim calcmode="lin" valueType="num">
                                      <p:cBhvr additive="base">
                                        <p:cTn id="33"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Ejemplos de chaflan.</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82</a:t>
            </a:fld>
            <a:endParaRPr lang="es-CL" spc="8"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61456" y="2324100"/>
            <a:ext cx="7908105" cy="2238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xmlns="" val="9084833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856" y="419100"/>
            <a:ext cx="9829800" cy="430887"/>
          </a:xfrm>
        </p:spPr>
        <p:txBody>
          <a:bodyPr/>
          <a:lstStyle/>
          <a:p>
            <a:r>
              <a:rPr lang="es-419" dirty="0" smtClean="0"/>
              <a:t>Distintos tipos de secciones para soldar:</a:t>
            </a:r>
            <a:endParaRPr lang="es-CL" dirty="0"/>
          </a:p>
        </p:txBody>
      </p:sp>
      <p:sp>
        <p:nvSpPr>
          <p:cNvPr id="3" name="2 Marcador de texto"/>
          <p:cNvSpPr>
            <a:spLocks noGrp="1"/>
          </p:cNvSpPr>
          <p:nvPr>
            <p:ph idx="1"/>
          </p:nvPr>
        </p:nvSpPr>
        <p:spPr/>
        <p:txBody>
          <a:bodyPr/>
          <a:lstStyle/>
          <a:p>
            <a:endParaRPr lang="es-CL"/>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83</a:t>
            </a:fld>
            <a:endParaRPr lang="es-CL" spc="8"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656" y="1381125"/>
            <a:ext cx="5400675" cy="3533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92506" y="1381125"/>
            <a:ext cx="5362575" cy="3609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13555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additive="base">
                                        <p:cTn id="14" dur="500" fill="hold"/>
                                        <p:tgtEl>
                                          <p:spTgt spid="16386"/>
                                        </p:tgtEl>
                                        <p:attrNameLst>
                                          <p:attrName>ppt_x</p:attrName>
                                        </p:attrNameLst>
                                      </p:cBhvr>
                                      <p:tavLst>
                                        <p:tav tm="0">
                                          <p:val>
                                            <p:strVal val="#ppt_x"/>
                                          </p:val>
                                        </p:tav>
                                        <p:tav tm="100000">
                                          <p:val>
                                            <p:strVal val="#ppt_x"/>
                                          </p:val>
                                        </p:tav>
                                      </p:tavLst>
                                    </p:anim>
                                    <p:anim calcmode="lin" valueType="num">
                                      <p:cBhvr additive="base">
                                        <p:cTn id="15" dur="500" fill="hold"/>
                                        <p:tgtEl>
                                          <p:spTgt spid="1638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387"/>
                                        </p:tgtEl>
                                        <p:attrNameLst>
                                          <p:attrName>style.visibility</p:attrName>
                                        </p:attrNameLst>
                                      </p:cBhvr>
                                      <p:to>
                                        <p:strVal val="visible"/>
                                      </p:to>
                                    </p:set>
                                    <p:anim calcmode="lin" valueType="num">
                                      <p:cBhvr additive="base">
                                        <p:cTn id="18" dur="500" fill="hold"/>
                                        <p:tgtEl>
                                          <p:spTgt spid="16387"/>
                                        </p:tgtEl>
                                        <p:attrNameLst>
                                          <p:attrName>ppt_x</p:attrName>
                                        </p:attrNameLst>
                                      </p:cBhvr>
                                      <p:tavLst>
                                        <p:tav tm="0">
                                          <p:val>
                                            <p:strVal val="#ppt_x"/>
                                          </p:val>
                                        </p:tav>
                                        <p:tav tm="100000">
                                          <p:val>
                                            <p:strVal val="#ppt_x"/>
                                          </p:val>
                                        </p:tav>
                                      </p:tavLst>
                                    </p:anim>
                                    <p:anim calcmode="lin" valueType="num">
                                      <p:cBhvr additive="base">
                                        <p:cTn id="19"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856" y="114300"/>
            <a:ext cx="9931536" cy="861774"/>
          </a:xfrm>
        </p:spPr>
        <p:txBody>
          <a:bodyPr/>
          <a:lstStyle/>
          <a:p>
            <a:r>
              <a:rPr lang="es-419" dirty="0"/>
              <a:t/>
            </a:r>
            <a:br>
              <a:rPr lang="es-419" dirty="0"/>
            </a:br>
            <a:endParaRPr lang="es-CL" dirty="0"/>
          </a:p>
        </p:txBody>
      </p:sp>
      <p:sp>
        <p:nvSpPr>
          <p:cNvPr id="3" name="2 Marcador de texto"/>
          <p:cNvSpPr>
            <a:spLocks noGrp="1"/>
          </p:cNvSpPr>
          <p:nvPr>
            <p:ph idx="1"/>
          </p:nvPr>
        </p:nvSpPr>
        <p:spPr>
          <a:xfrm>
            <a:off x="599324" y="1354892"/>
            <a:ext cx="4067132" cy="1107996"/>
          </a:xfrm>
        </p:spPr>
        <p:txBody>
          <a:bodyPr/>
          <a:lstStyle/>
          <a:p>
            <a:r>
              <a:rPr lang="es-419" dirty="0" smtClean="0"/>
              <a:t>Información que se puede incorporar en un símbolo de soldadura.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84</a:t>
            </a:fld>
            <a:endParaRPr lang="es-CL" spc="8" dirty="0"/>
          </a:p>
        </p:txBody>
      </p:sp>
      <p:pic>
        <p:nvPicPr>
          <p:cNvPr id="6" name="Picture 2"/>
          <p:cNvPicPr>
            <a:picLocks noChangeAspect="1" noChangeArrowheads="1"/>
          </p:cNvPicPr>
          <p:nvPr/>
        </p:nvPicPr>
        <p:blipFill>
          <a:blip r:embed="rId2" cstate="print"/>
          <a:srcRect/>
          <a:stretch>
            <a:fillRect/>
          </a:stretch>
        </p:blipFill>
        <p:spPr bwMode="auto">
          <a:xfrm>
            <a:off x="0" y="-114300"/>
            <a:ext cx="11161713" cy="5829300"/>
          </a:xfrm>
          <a:prstGeom prst="rect">
            <a:avLst/>
          </a:prstGeom>
          <a:noFill/>
          <a:ln w="9525">
            <a:noFill/>
            <a:miter lim="800000"/>
            <a:headEnd/>
            <a:tailEnd/>
          </a:ln>
        </p:spPr>
      </p:pic>
    </p:spTree>
    <p:extLst>
      <p:ext uri="{BB962C8B-B14F-4D97-AF65-F5344CB8AC3E}">
        <p14:creationId xmlns:p14="http://schemas.microsoft.com/office/powerpoint/2010/main" xmlns="" val="15219317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738664"/>
          </a:xfrm>
        </p:spPr>
        <p:txBody>
          <a:bodyPr/>
          <a:lstStyle/>
          <a:p>
            <a:r>
              <a:rPr lang="es-419" dirty="0" smtClean="0"/>
              <a:t>Forma de la </a:t>
            </a:r>
            <a:r>
              <a:rPr lang="es-419" dirty="0" smtClean="0">
                <a:solidFill>
                  <a:srgbClr val="FF0000"/>
                </a:solidFill>
              </a:rPr>
              <a:t>superficie</a:t>
            </a:r>
            <a:r>
              <a:rPr lang="es-419" dirty="0" smtClean="0"/>
              <a:t> de la </a:t>
            </a:r>
            <a:r>
              <a:rPr lang="es-419" dirty="0" smtClean="0">
                <a:solidFill>
                  <a:srgbClr val="FF0000"/>
                </a:solidFill>
              </a:rPr>
              <a:t>soldadura</a:t>
            </a:r>
            <a:r>
              <a:rPr lang="es-419" dirty="0" smtClean="0"/>
              <a:t>.</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85</a:t>
            </a:fld>
            <a:endParaRPr lang="es-CL" spc="8" dirty="0"/>
          </a:p>
        </p:txBody>
      </p:sp>
      <p:pic>
        <p:nvPicPr>
          <p:cNvPr id="6" name="Picture 2"/>
          <p:cNvPicPr>
            <a:picLocks noChangeAspect="1" noChangeArrowheads="1"/>
          </p:cNvPicPr>
          <p:nvPr/>
        </p:nvPicPr>
        <p:blipFill>
          <a:blip r:embed="rId2" cstate="print"/>
          <a:srcRect/>
          <a:stretch>
            <a:fillRect/>
          </a:stretch>
        </p:blipFill>
        <p:spPr bwMode="auto">
          <a:xfrm>
            <a:off x="4818856" y="712519"/>
            <a:ext cx="5114817"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5742119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Remate de la soldadura.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86</a:t>
            </a:fld>
            <a:endParaRPr lang="es-CL" spc="8" dirty="0"/>
          </a:p>
        </p:txBody>
      </p:sp>
      <p:pic>
        <p:nvPicPr>
          <p:cNvPr id="6" name="Picture 2"/>
          <p:cNvPicPr>
            <a:picLocks noChangeAspect="1" noChangeArrowheads="1"/>
          </p:cNvPicPr>
          <p:nvPr/>
        </p:nvPicPr>
        <p:blipFill>
          <a:blip r:embed="rId2" cstate="print"/>
          <a:srcRect/>
          <a:stretch>
            <a:fillRect/>
          </a:stretch>
        </p:blipFill>
        <p:spPr bwMode="auto">
          <a:xfrm>
            <a:off x="6099855" y="1562100"/>
            <a:ext cx="4572000" cy="35350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3"/>
          <p:cNvPicPr>
            <a:picLocks noChangeAspect="1" noChangeArrowheads="1"/>
          </p:cNvPicPr>
          <p:nvPr/>
        </p:nvPicPr>
        <p:blipFill>
          <a:blip r:embed="rId3" cstate="print"/>
          <a:srcRect/>
          <a:stretch>
            <a:fillRect/>
          </a:stretch>
        </p:blipFill>
        <p:spPr bwMode="auto">
          <a:xfrm>
            <a:off x="1774829" y="2476500"/>
            <a:ext cx="3584398"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19193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656" y="114300"/>
            <a:ext cx="9931536" cy="861774"/>
          </a:xfrm>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323056" y="1333500"/>
            <a:ext cx="4067132" cy="2954655"/>
          </a:xfrm>
        </p:spPr>
        <p:txBody>
          <a:bodyPr/>
          <a:lstStyle/>
          <a:p>
            <a:r>
              <a:rPr lang="es-419" dirty="0" smtClean="0"/>
              <a:t>Soldadura de filete, éste tipo de soldadura (soldeo) es el más común, en donde </a:t>
            </a:r>
            <a:r>
              <a:rPr lang="es-419" dirty="0" smtClean="0">
                <a:solidFill>
                  <a:srgbClr val="FF0000"/>
                </a:solidFill>
              </a:rPr>
              <a:t>representa </a:t>
            </a:r>
            <a:r>
              <a:rPr lang="es-419" dirty="0" smtClean="0"/>
              <a:t>aproximadamente al </a:t>
            </a:r>
            <a:r>
              <a:rPr lang="es-419" dirty="0" smtClean="0">
                <a:solidFill>
                  <a:srgbClr val="FF0000"/>
                </a:solidFill>
              </a:rPr>
              <a:t>80%</a:t>
            </a:r>
            <a:r>
              <a:rPr lang="es-419" dirty="0" smtClean="0"/>
              <a:t> de todas las </a:t>
            </a:r>
            <a:r>
              <a:rPr lang="es-419" dirty="0" smtClean="0">
                <a:solidFill>
                  <a:srgbClr val="FF0000"/>
                </a:solidFill>
              </a:rPr>
              <a:t>uniones soldadas</a:t>
            </a:r>
            <a:r>
              <a:rPr lang="es-419" dirty="0" smtClean="0"/>
              <a:t> por arco eléctrico.</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87</a:t>
            </a:fld>
            <a:endParaRPr lang="es-CL" spc="8" dirty="0"/>
          </a:p>
        </p:txBody>
      </p:sp>
      <p:pic>
        <p:nvPicPr>
          <p:cNvPr id="6" name="Picture 2"/>
          <p:cNvPicPr>
            <a:picLocks noChangeAspect="1" noChangeArrowheads="1"/>
          </p:cNvPicPr>
          <p:nvPr/>
        </p:nvPicPr>
        <p:blipFill>
          <a:blip r:embed="rId2" cstate="print"/>
          <a:srcRect/>
          <a:stretch>
            <a:fillRect/>
          </a:stretch>
        </p:blipFill>
        <p:spPr bwMode="auto">
          <a:xfrm>
            <a:off x="4666456" y="1333500"/>
            <a:ext cx="6067750" cy="3915888"/>
          </a:xfrm>
          <a:prstGeom prst="rect">
            <a:avLst/>
          </a:prstGeom>
          <a:noFill/>
          <a:ln w="9525">
            <a:noFill/>
            <a:miter lim="800000"/>
            <a:headEnd/>
            <a:tailEnd/>
          </a:ln>
        </p:spPr>
      </p:pic>
    </p:spTree>
    <p:extLst>
      <p:ext uri="{BB962C8B-B14F-4D97-AF65-F5344CB8AC3E}">
        <p14:creationId xmlns:p14="http://schemas.microsoft.com/office/powerpoint/2010/main" xmlns="" val="16556365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Tamaño del cordón.</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88</a:t>
            </a:fld>
            <a:endParaRPr lang="es-CL" spc="8" dirty="0"/>
          </a:p>
        </p:txBody>
      </p:sp>
      <p:pic>
        <p:nvPicPr>
          <p:cNvPr id="6" name="Picture 2" descr="http://4.bp.blogspot.com/_RhgYYxYmGuw/RumyfbP3PdI/AAAAAAAAAJY/IBqbEi0ru_g/s320/filete.JPG"/>
          <p:cNvPicPr>
            <a:picLocks noChangeAspect="1" noChangeArrowheads="1"/>
          </p:cNvPicPr>
          <p:nvPr/>
        </p:nvPicPr>
        <p:blipFill>
          <a:blip r:embed="rId2" cstate="print"/>
          <a:srcRect/>
          <a:stretch>
            <a:fillRect/>
          </a:stretch>
        </p:blipFill>
        <p:spPr bwMode="auto">
          <a:xfrm>
            <a:off x="3904456" y="1409700"/>
            <a:ext cx="2762250" cy="30480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3370400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9934532" cy="1846659"/>
          </a:xfrm>
        </p:spPr>
        <p:txBody>
          <a:bodyPr/>
          <a:lstStyle/>
          <a:p>
            <a:r>
              <a:rPr lang="es-419" dirty="0" smtClean="0"/>
              <a:t>Si los </a:t>
            </a:r>
            <a:r>
              <a:rPr lang="es-419" dirty="0" smtClean="0">
                <a:solidFill>
                  <a:srgbClr val="FF0000"/>
                </a:solidFill>
              </a:rPr>
              <a:t>catetos</a:t>
            </a:r>
            <a:r>
              <a:rPr lang="es-419" dirty="0" smtClean="0"/>
              <a:t> del filete son </a:t>
            </a:r>
            <a:r>
              <a:rPr lang="es-419" dirty="0" smtClean="0">
                <a:solidFill>
                  <a:srgbClr val="FF0000"/>
                </a:solidFill>
              </a:rPr>
              <a:t>iguales</a:t>
            </a:r>
            <a:r>
              <a:rPr lang="es-419" dirty="0" smtClean="0"/>
              <a:t>, en el símbolo de de la soldadura se coloca </a:t>
            </a:r>
            <a:r>
              <a:rPr lang="es-419" dirty="0" smtClean="0">
                <a:solidFill>
                  <a:srgbClr val="FF0000"/>
                </a:solidFill>
              </a:rPr>
              <a:t>delante del elemento </a:t>
            </a:r>
            <a:r>
              <a:rPr lang="es-419" dirty="0" smtClean="0"/>
              <a:t>que representa la filete.</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89</a:t>
            </a:fld>
            <a:endParaRPr lang="es-CL" spc="8" dirty="0"/>
          </a:p>
        </p:txBody>
      </p:sp>
      <p:pic>
        <p:nvPicPr>
          <p:cNvPr id="6" name="Picture 2" descr="http://1.bp.blogspot.com/_RhgYYxYmGuw/RumzPrP3PfI/AAAAAAAAAJo/eg1fLeTjaRQ/s400/tama%C3%B1o.JPG"/>
          <p:cNvPicPr>
            <a:picLocks noChangeAspect="1" noChangeArrowheads="1"/>
          </p:cNvPicPr>
          <p:nvPr/>
        </p:nvPicPr>
        <p:blipFill>
          <a:blip r:embed="rId2" cstate="print"/>
          <a:srcRect/>
          <a:stretch>
            <a:fillRect/>
          </a:stretch>
        </p:blipFill>
        <p:spPr bwMode="auto">
          <a:xfrm>
            <a:off x="1124094" y="2781300"/>
            <a:ext cx="9056143" cy="19470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2140086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TIPOS DE UNIONES </a:t>
            </a:r>
            <a:r>
              <a:rPr lang="es-419" dirty="0" smtClean="0"/>
              <a:t>NCh-428 </a:t>
            </a:r>
            <a:r>
              <a:rPr lang="es-419" dirty="0"/>
              <a:t>Of57</a:t>
            </a:r>
            <a:endParaRPr lang="es-CL" dirty="0"/>
          </a:p>
        </p:txBody>
      </p:sp>
      <p:sp>
        <p:nvSpPr>
          <p:cNvPr id="3" name="2 Marcador de texto"/>
          <p:cNvSpPr>
            <a:spLocks noGrp="1"/>
          </p:cNvSpPr>
          <p:nvPr>
            <p:ph idx="1"/>
          </p:nvPr>
        </p:nvSpPr>
        <p:spPr>
          <a:xfrm>
            <a:off x="599324" y="1354892"/>
            <a:ext cx="9963062" cy="738664"/>
          </a:xfrm>
        </p:spPr>
        <p:txBody>
          <a:bodyPr/>
          <a:lstStyle/>
          <a:p>
            <a:r>
              <a:rPr lang="es-419" i="1" dirty="0" smtClean="0">
                <a:solidFill>
                  <a:srgbClr val="FF0000"/>
                </a:solidFill>
              </a:rPr>
              <a:t>Unión a escuadra: </a:t>
            </a:r>
            <a:r>
              <a:rPr lang="es-419" dirty="0" smtClean="0"/>
              <a:t>(o a esquina) Las partes de la unión de esquina forman un </a:t>
            </a:r>
            <a:r>
              <a:rPr lang="es-419" dirty="0" smtClean="0">
                <a:solidFill>
                  <a:srgbClr val="0070C0"/>
                </a:solidFill>
              </a:rPr>
              <a:t>ángulo recto </a:t>
            </a:r>
            <a:r>
              <a:rPr lang="es-419" dirty="0" smtClean="0"/>
              <a:t>y se unen en la esquina del ángulo.</a:t>
            </a:r>
            <a:endParaRPr lang="es-CL" dirty="0">
              <a:solidFill>
                <a:srgbClr val="FF0000"/>
              </a:solidFill>
            </a:endParaRPr>
          </a:p>
        </p:txBody>
      </p:sp>
      <p:sp>
        <p:nvSpPr>
          <p:cNvPr id="5" name="4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4" name="3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a:t>
            </a:fld>
            <a:endParaRPr lang="es-CL" spc="8"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3856" y="2324100"/>
            <a:ext cx="2047082" cy="22582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576282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9782132" cy="2215991"/>
          </a:xfrm>
        </p:spPr>
        <p:txBody>
          <a:bodyPr/>
          <a:lstStyle/>
          <a:p>
            <a:r>
              <a:rPr lang="es-419" dirty="0" smtClean="0"/>
              <a:t>Si por el contrario, los catetos son de </a:t>
            </a:r>
            <a:r>
              <a:rPr lang="es-419" dirty="0" smtClean="0">
                <a:solidFill>
                  <a:srgbClr val="FF0000"/>
                </a:solidFill>
              </a:rPr>
              <a:t>tamaño</a:t>
            </a:r>
            <a:r>
              <a:rPr lang="es-419" dirty="0" smtClean="0"/>
              <a:t> </a:t>
            </a:r>
            <a:r>
              <a:rPr lang="es-419" dirty="0" smtClean="0">
                <a:solidFill>
                  <a:srgbClr val="FF0000"/>
                </a:solidFill>
              </a:rPr>
              <a:t>diferente</a:t>
            </a:r>
            <a:r>
              <a:rPr lang="es-419" dirty="0" smtClean="0"/>
              <a:t>, se coloca primero la dimensión del </a:t>
            </a:r>
            <a:r>
              <a:rPr lang="es-419" dirty="0" smtClean="0">
                <a:solidFill>
                  <a:srgbClr val="FF0000"/>
                </a:solidFill>
              </a:rPr>
              <a:t>cateto vertical </a:t>
            </a:r>
            <a:r>
              <a:rPr lang="es-419" dirty="0" smtClean="0"/>
              <a:t>y luego la del </a:t>
            </a:r>
            <a:r>
              <a:rPr lang="es-419" dirty="0" smtClean="0">
                <a:solidFill>
                  <a:srgbClr val="FF0000"/>
                </a:solidFill>
              </a:rPr>
              <a:t>cateto horizontal</a:t>
            </a:r>
            <a:r>
              <a:rPr lang="es-419" dirty="0" smtClean="0"/>
              <a:t>.</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90</a:t>
            </a:fld>
            <a:endParaRPr lang="es-CL" spc="8" dirty="0"/>
          </a:p>
        </p:txBody>
      </p:sp>
      <p:pic>
        <p:nvPicPr>
          <p:cNvPr id="6" name="Picture 2" descr="http://3.bp.blogspot.com/_RhgYYxYmGuw/Rumz2LP3PgI/AAAAAAAAAJw/WZQFMDjAi1Q/s400/tama%C3%B1o+desigual.JPG"/>
          <p:cNvPicPr>
            <a:picLocks noChangeAspect="1" noChangeArrowheads="1"/>
          </p:cNvPicPr>
          <p:nvPr/>
        </p:nvPicPr>
        <p:blipFill>
          <a:blip r:embed="rId2" cstate="print"/>
          <a:srcRect/>
          <a:stretch>
            <a:fillRect/>
          </a:stretch>
        </p:blipFill>
        <p:spPr bwMode="auto">
          <a:xfrm>
            <a:off x="780256" y="2857500"/>
            <a:ext cx="9917015" cy="2032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904419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Longitud del cordón.</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91</a:t>
            </a:fld>
            <a:endParaRPr lang="es-CL" spc="8" dirty="0"/>
          </a:p>
        </p:txBody>
      </p:sp>
      <p:pic>
        <p:nvPicPr>
          <p:cNvPr id="6" name="Picture 2" descr="http://1.bp.blogspot.com/_RhgYYxYmGuw/Rum5ArP3PzI/AAAAAAAAAMI/AdUGnE0XT80/s320/longitud.JPG"/>
          <p:cNvPicPr>
            <a:picLocks noChangeAspect="1" noChangeArrowheads="1"/>
          </p:cNvPicPr>
          <p:nvPr/>
        </p:nvPicPr>
        <p:blipFill>
          <a:blip r:embed="rId2" cstate="print"/>
          <a:srcRect/>
          <a:stretch>
            <a:fillRect/>
          </a:stretch>
        </p:blipFill>
        <p:spPr bwMode="auto">
          <a:xfrm>
            <a:off x="5047456" y="1981418"/>
            <a:ext cx="5577176" cy="27363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3245280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Ubicación del cordón.</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92</a:t>
            </a:fld>
            <a:endParaRPr lang="es-CL" spc="8" dirty="0"/>
          </a:p>
        </p:txBody>
      </p:sp>
      <p:pic>
        <p:nvPicPr>
          <p:cNvPr id="6" name="Picture 2" descr="http://2.bp.blogspot.com/_RhgYYxYmGuw/Rum0l7P3PkI/AAAAAAAAAKQ/tObv3toyN7I/s320/posicion+cota.JPG"/>
          <p:cNvPicPr>
            <a:picLocks noChangeAspect="1" noChangeArrowheads="1"/>
          </p:cNvPicPr>
          <p:nvPr/>
        </p:nvPicPr>
        <p:blipFill>
          <a:blip r:embed="rId2" cstate="print"/>
          <a:srcRect/>
          <a:stretch>
            <a:fillRect/>
          </a:stretch>
        </p:blipFill>
        <p:spPr bwMode="auto">
          <a:xfrm>
            <a:off x="2228056" y="1943100"/>
            <a:ext cx="7999290" cy="30247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4545673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1107996"/>
          </a:xfrm>
        </p:spPr>
        <p:txBody>
          <a:bodyPr/>
          <a:lstStyle/>
          <a:p>
            <a:r>
              <a:rPr lang="es-419" dirty="0" smtClean="0"/>
              <a:t>Longitud del cordón y posición mediante las flechas de cota.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93</a:t>
            </a:fld>
            <a:endParaRPr lang="es-CL" spc="8" dirty="0"/>
          </a:p>
        </p:txBody>
      </p:sp>
      <p:pic>
        <p:nvPicPr>
          <p:cNvPr id="6" name="Picture 2" descr="http://1.bp.blogspot.com/_RhgYYxYmGuw/Rum1HrP3PnI/AAAAAAAAAKo/UzYdR8p-CMY/s400/posicion+cota+1.JPG"/>
          <p:cNvPicPr>
            <a:picLocks noChangeAspect="1" noChangeArrowheads="1"/>
          </p:cNvPicPr>
          <p:nvPr/>
        </p:nvPicPr>
        <p:blipFill>
          <a:blip r:embed="rId2" cstate="print"/>
          <a:srcRect/>
          <a:stretch>
            <a:fillRect/>
          </a:stretch>
        </p:blipFill>
        <p:spPr bwMode="auto">
          <a:xfrm>
            <a:off x="1589211" y="2705100"/>
            <a:ext cx="7763376" cy="19796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163349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Soldadura intermitente.</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94</a:t>
            </a:fld>
            <a:endParaRPr lang="es-CL" spc="8" dirty="0"/>
          </a:p>
        </p:txBody>
      </p:sp>
      <p:pic>
        <p:nvPicPr>
          <p:cNvPr id="6" name="Picture 2" descr="http://4.bp.blogspot.com/_RhgYYxYmGuw/Rum1vbP3PqI/AAAAAAAAALA/GhNnN7YJGQY/s400/discontinuo.JPG"/>
          <p:cNvPicPr>
            <a:picLocks noChangeAspect="1" noChangeArrowheads="1"/>
          </p:cNvPicPr>
          <p:nvPr/>
        </p:nvPicPr>
        <p:blipFill>
          <a:blip r:embed="rId2" cstate="print"/>
          <a:srcRect/>
          <a:stretch>
            <a:fillRect/>
          </a:stretch>
        </p:blipFill>
        <p:spPr bwMode="auto">
          <a:xfrm>
            <a:off x="2685256" y="1917929"/>
            <a:ext cx="7315200" cy="31821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3107972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738664"/>
          </a:xfrm>
        </p:spPr>
        <p:txBody>
          <a:bodyPr/>
          <a:lstStyle/>
          <a:p>
            <a:r>
              <a:rPr lang="es-419" dirty="0" smtClean="0"/>
              <a:t>Ubicación asimétrica de los cordones. </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95</a:t>
            </a:fld>
            <a:endParaRPr lang="es-CL" spc="8" dirty="0"/>
          </a:p>
        </p:txBody>
      </p:sp>
      <p:pic>
        <p:nvPicPr>
          <p:cNvPr id="6" name="Picture 2" descr="http://3.bp.blogspot.com/_RhgYYxYmGuw/Rum2NLP3PsI/AAAAAAAAALQ/F3AKqXRp2hY/s400/discontinuo+2.JPG"/>
          <p:cNvPicPr>
            <a:picLocks noChangeAspect="1" noChangeArrowheads="1"/>
          </p:cNvPicPr>
          <p:nvPr/>
        </p:nvPicPr>
        <p:blipFill>
          <a:blip r:embed="rId2" cstate="print"/>
          <a:srcRect/>
          <a:stretch>
            <a:fillRect/>
          </a:stretch>
        </p:blipFill>
        <p:spPr bwMode="auto">
          <a:xfrm>
            <a:off x="3218656" y="1943100"/>
            <a:ext cx="7391400" cy="3048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17150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Profundidad del cordón.</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96</a:t>
            </a:fld>
            <a:endParaRPr lang="es-CL" spc="8" dirty="0"/>
          </a:p>
        </p:txBody>
      </p:sp>
      <p:pic>
        <p:nvPicPr>
          <p:cNvPr id="6" name="Picture 2" descr="http://2.bp.blogspot.com/_RhgYYxYmGuw/Rw1Sa2pPy5I/AAAAAAAAAMw/vhybMXAwVU0/s320/Tope1.bmp"/>
          <p:cNvPicPr>
            <a:picLocks noChangeAspect="1" noChangeArrowheads="1"/>
          </p:cNvPicPr>
          <p:nvPr/>
        </p:nvPicPr>
        <p:blipFill>
          <a:blip r:embed="rId2" cstate="print"/>
          <a:srcRect/>
          <a:stretch>
            <a:fillRect/>
          </a:stretch>
        </p:blipFill>
        <p:spPr bwMode="auto">
          <a:xfrm>
            <a:off x="2075656" y="2552700"/>
            <a:ext cx="7828690" cy="18837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29119036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a:xfrm>
            <a:off x="599324" y="1354892"/>
            <a:ext cx="4067132" cy="738664"/>
          </a:xfrm>
        </p:spPr>
        <p:txBody>
          <a:bodyPr/>
          <a:lstStyle/>
          <a:p>
            <a:r>
              <a:rPr lang="es-419" dirty="0" smtClean="0"/>
              <a:t>Separación del material base.</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97</a:t>
            </a:fld>
            <a:endParaRPr lang="es-CL" spc="8" dirty="0"/>
          </a:p>
        </p:txBody>
      </p:sp>
      <p:pic>
        <p:nvPicPr>
          <p:cNvPr id="6" name="Picture 2" descr="http://4.bp.blogspot.com/_RhgYYxYmGuw/Rw1VJWpPy8I/AAAAAAAAANI/IUyAMnCr1ZI/s400/Tope2.bmp"/>
          <p:cNvPicPr>
            <a:picLocks noChangeAspect="1" noChangeArrowheads="1"/>
          </p:cNvPicPr>
          <p:nvPr/>
        </p:nvPicPr>
        <p:blipFill>
          <a:blip r:embed="rId2" cstate="print"/>
          <a:srcRect/>
          <a:stretch>
            <a:fillRect/>
          </a:stretch>
        </p:blipFill>
        <p:spPr bwMode="auto">
          <a:xfrm>
            <a:off x="1770856" y="2476500"/>
            <a:ext cx="8078638" cy="20600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8698471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dirty="0"/>
              <a:t>SÍMBOLOS DE SOLDADURA</a:t>
            </a:r>
            <a:br>
              <a:rPr lang="es-419" dirty="0"/>
            </a:br>
            <a:r>
              <a:rPr lang="es-419" i="1" dirty="0">
                <a:solidFill>
                  <a:srgbClr val="FF0000"/>
                </a:solidFill>
              </a:rPr>
              <a:t>NCh-1334 Of94</a:t>
            </a:r>
            <a:endParaRPr lang="es-CL" dirty="0"/>
          </a:p>
        </p:txBody>
      </p:sp>
      <p:sp>
        <p:nvSpPr>
          <p:cNvPr id="3" name="2 Marcador de texto"/>
          <p:cNvSpPr>
            <a:spLocks noGrp="1"/>
          </p:cNvSpPr>
          <p:nvPr>
            <p:ph idx="1"/>
          </p:nvPr>
        </p:nvSpPr>
        <p:spPr/>
        <p:txBody>
          <a:bodyPr/>
          <a:lstStyle/>
          <a:p>
            <a:r>
              <a:rPr lang="es-419" dirty="0" smtClean="0"/>
              <a:t>Traslape de soldadura.</a:t>
            </a:r>
            <a:endParaRPr lang="es-CL"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98</a:t>
            </a:fld>
            <a:endParaRPr lang="es-CL" spc="8" dirty="0"/>
          </a:p>
        </p:txBody>
      </p:sp>
      <p:pic>
        <p:nvPicPr>
          <p:cNvPr id="6" name="Picture 2" descr="http://4.bp.blogspot.com/_RhgYYxYmGuw/Rw1T1WpPy7I/AAAAAAAAANA/DzC0HshubXQ/s400/Tope3.bmp"/>
          <p:cNvPicPr>
            <a:picLocks noChangeAspect="1" noChangeArrowheads="1"/>
          </p:cNvPicPr>
          <p:nvPr/>
        </p:nvPicPr>
        <p:blipFill>
          <a:blip r:embed="rId2" cstate="print"/>
          <a:srcRect/>
          <a:stretch>
            <a:fillRect/>
          </a:stretch>
        </p:blipFill>
        <p:spPr bwMode="auto">
          <a:xfrm>
            <a:off x="1868281" y="2171700"/>
            <a:ext cx="8052328" cy="25968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9724115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idx="1"/>
          </p:nvPr>
        </p:nvSpPr>
        <p:spPr>
          <a:xfrm>
            <a:off x="1542256" y="2552700"/>
            <a:ext cx="7800932" cy="492443"/>
          </a:xfrm>
        </p:spPr>
        <p:txBody>
          <a:bodyPr/>
          <a:lstStyle/>
          <a:p>
            <a:pPr marL="0" indent="0" algn="ctr">
              <a:buNone/>
            </a:pPr>
            <a:r>
              <a:rPr lang="es-419" sz="3200" b="1" dirty="0" smtClean="0"/>
              <a:t>FIN DE LA PRESENTACIÓN</a:t>
            </a:r>
            <a:endParaRPr lang="es-CL" sz="3200" b="1" dirty="0"/>
          </a:p>
        </p:txBody>
      </p:sp>
      <p:sp>
        <p:nvSpPr>
          <p:cNvPr id="4" name="3 Marcador de pie de página"/>
          <p:cNvSpPr>
            <a:spLocks noGrp="1"/>
          </p:cNvSpPr>
          <p:nvPr>
            <p:ph type="ftr" sz="quarter" idx="11"/>
          </p:nvPr>
        </p:nvSpPr>
        <p:spPr/>
        <p:txBody>
          <a:bodyPr/>
          <a:lstStyle/>
          <a:p>
            <a:pPr marL="9906">
              <a:lnSpc>
                <a:spcPts val="1127"/>
              </a:lnSpc>
            </a:pPr>
            <a:r>
              <a:rPr lang="es-CL" spc="4" smtClean="0"/>
              <a:t>Escuela de</a:t>
            </a:r>
            <a:r>
              <a:rPr lang="es-CL" spc="78" smtClean="0"/>
              <a:t> </a:t>
            </a:r>
            <a:r>
              <a:rPr lang="es-CL" spc="4" smtClean="0"/>
              <a:t>Construcción</a:t>
            </a:r>
          </a:p>
          <a:p>
            <a:pPr marL="9906">
              <a:spcBef>
                <a:spcPts val="86"/>
              </a:spcBef>
            </a:pPr>
            <a:r>
              <a:rPr lang="es-CL" spc="8" smtClean="0"/>
              <a:t>y </a:t>
            </a:r>
            <a:r>
              <a:rPr lang="es-CL" spc="4" smtClean="0"/>
              <a:t>Obras</a:t>
            </a:r>
            <a:r>
              <a:rPr lang="es-CL" spc="31" smtClean="0"/>
              <a:t> </a:t>
            </a:r>
            <a:r>
              <a:rPr lang="es-CL" spc="4" smtClean="0"/>
              <a:t>Civiles</a:t>
            </a:r>
            <a:endParaRPr lang="es-CL" spc="4" dirty="0"/>
          </a:p>
        </p:txBody>
      </p:sp>
      <p:sp>
        <p:nvSpPr>
          <p:cNvPr id="5" name="4 Marcador de número de diapositiva"/>
          <p:cNvSpPr>
            <a:spLocks noGrp="1"/>
          </p:cNvSpPr>
          <p:nvPr>
            <p:ph type="sldNum" sz="quarter" idx="12"/>
          </p:nvPr>
        </p:nvSpPr>
        <p:spPr/>
        <p:txBody>
          <a:bodyPr/>
          <a:lstStyle/>
          <a:p>
            <a:pPr marL="19812">
              <a:lnSpc>
                <a:spcPts val="1127"/>
              </a:lnSpc>
            </a:pPr>
            <a:fld id="{81D60167-4931-47E6-BA6A-407CBD079E47}" type="slidenum">
              <a:rPr lang="es-CL" spc="8" smtClean="0"/>
              <a:pPr marL="19812">
                <a:lnSpc>
                  <a:spcPts val="1127"/>
                </a:lnSpc>
              </a:pPr>
              <a:t>99</a:t>
            </a:fld>
            <a:endParaRPr lang="es-CL" spc="8" dirty="0"/>
          </a:p>
        </p:txBody>
      </p:sp>
    </p:spTree>
    <p:extLst>
      <p:ext uri="{BB962C8B-B14F-4D97-AF65-F5344CB8AC3E}">
        <p14:creationId xmlns:p14="http://schemas.microsoft.com/office/powerpoint/2010/main" xmlns="" val="22562856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0202a)">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D3482061FEC3A4AB308AC9386657A56" ma:contentTypeVersion="12" ma:contentTypeDescription="Crear nuevo documento." ma:contentTypeScope="" ma:versionID="71f4a296c089f0aca7aafd1621ef20d3">
  <xsd:schema xmlns:xsd="http://www.w3.org/2001/XMLSchema" xmlns:xs="http://www.w3.org/2001/XMLSchema" xmlns:p="http://schemas.microsoft.com/office/2006/metadata/properties" xmlns:ns2="abe219db-0d57-434e-92c6-4bec4c6dd03d" xmlns:ns3="57966055-bb81-4d96-af7b-b5a7b76bd6ae" targetNamespace="http://schemas.microsoft.com/office/2006/metadata/properties" ma:root="true" ma:fieldsID="7a22f65db67acf58c5543739c4c7fe9b" ns2:_="" ns3:_="">
    <xsd:import namespace="abe219db-0d57-434e-92c6-4bec4c6dd03d"/>
    <xsd:import namespace="57966055-bb81-4d96-af7b-b5a7b76bd6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e219db-0d57-434e-92c6-4bec4c6dd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966055-bb81-4d96-af7b-b5a7b76bd6a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E1380C-8336-429F-AC12-A1B7B87549FE}"/>
</file>

<file path=customXml/itemProps2.xml><?xml version="1.0" encoding="utf-8"?>
<ds:datastoreItem xmlns:ds="http://schemas.openxmlformats.org/officeDocument/2006/customXml" ds:itemID="{4AF6E77D-4A33-460B-AF89-4226D7015B15}"/>
</file>

<file path=customXml/itemProps3.xml><?xml version="1.0" encoding="utf-8"?>
<ds:datastoreItem xmlns:ds="http://schemas.openxmlformats.org/officeDocument/2006/customXml" ds:itemID="{957F5133-FC5D-4156-870F-69AA0BB6B66C}"/>
</file>

<file path=docProps/app.xml><?xml version="1.0" encoding="utf-8"?>
<Properties xmlns="http://schemas.openxmlformats.org/officeDocument/2006/extended-properties" xmlns:vt="http://schemas.openxmlformats.org/officeDocument/2006/docPropsVTypes">
  <Template>PPT(0202a)</Template>
  <TotalTime>3270</TotalTime>
  <Words>3340</Words>
  <Application>Microsoft Office PowerPoint</Application>
  <PresentationFormat>Personalizado</PresentationFormat>
  <Paragraphs>611</Paragraphs>
  <Slides>99</Slides>
  <Notes>0</Notes>
  <HiddenSlides>2</HiddenSlides>
  <MMClips>0</MMClips>
  <ScaleCrop>false</ScaleCrop>
  <HeadingPairs>
    <vt:vector size="4" baseType="variant">
      <vt:variant>
        <vt:lpstr>Tema</vt:lpstr>
      </vt:variant>
      <vt:variant>
        <vt:i4>1</vt:i4>
      </vt:variant>
      <vt:variant>
        <vt:lpstr>Títulos de diapositiva</vt:lpstr>
      </vt:variant>
      <vt:variant>
        <vt:i4>99</vt:i4>
      </vt:variant>
    </vt:vector>
  </HeadingPairs>
  <TitlesOfParts>
    <vt:vector size="100" baseType="lpstr">
      <vt:lpstr>PPT(0202a)</vt:lpstr>
      <vt:lpstr>Diapositiva 1</vt:lpstr>
      <vt:lpstr>ELEMENTOS DE SUJECIÓN:</vt:lpstr>
      <vt:lpstr>OBJETIVO:</vt:lpstr>
      <vt:lpstr>LA SOLDADURA</vt:lpstr>
      <vt:lpstr>Diapositiva 5</vt:lpstr>
      <vt:lpstr>LOS EFECTOS DE LA SOLDADURA</vt:lpstr>
      <vt:lpstr>TIPOS DE UNIONES:</vt:lpstr>
      <vt:lpstr>TIPOS DE UNIONES NCh-428 Of57</vt:lpstr>
      <vt:lpstr>TIPOS DE UNIONES NCh-428 Of57</vt:lpstr>
      <vt:lpstr>TIPOS DE UNIONES NCh-428 Of57</vt:lpstr>
      <vt:lpstr>TIPOS DE UNIONES NCh-428 Of57</vt:lpstr>
      <vt:lpstr>TIPOS DE UNIONES NCh-428 Of57</vt:lpstr>
      <vt:lpstr>TIPOS DE SOLDADURA:</vt:lpstr>
      <vt:lpstr>TIPOS DE SOLDADURA:</vt:lpstr>
      <vt:lpstr>TIPOS DE SOLDADURA:</vt:lpstr>
      <vt:lpstr>TIPOS DE SOLDADURA:</vt:lpstr>
      <vt:lpstr>TIPOS DE SOLDADURA:</vt:lpstr>
      <vt:lpstr>TIPOS DE SOLDADURA:</vt:lpstr>
      <vt:lpstr>EJEMPLOS:</vt:lpstr>
      <vt:lpstr>EL CORDÓN DE SOLDADURA:</vt:lpstr>
      <vt:lpstr>EL CORDÓN DE SOLDADURA:</vt:lpstr>
      <vt:lpstr>EL CORDÓN DE SOLDADURA:</vt:lpstr>
      <vt:lpstr>ÁNGULOS DEL ELECTRODO:</vt:lpstr>
      <vt:lpstr>CLASIFICACIÓN DE LOS CORDONES DE SOLDADURA</vt:lpstr>
      <vt:lpstr>CLASIFICACIÓN DE LOS CORDONES DE SOLDADURA</vt:lpstr>
      <vt:lpstr>OTRAS POSICIONES DEL MATERIAL</vt:lpstr>
      <vt:lpstr>CLASIFICACIÓN DE LOS CORDONES DE SOLDADURA</vt:lpstr>
      <vt:lpstr>CLASIFICACIÓN DE LOS CORDONES DE SOLDADURA</vt:lpstr>
      <vt:lpstr>EJEMPLOS DE CORDONES:</vt:lpstr>
      <vt:lpstr>NOTA:</vt:lpstr>
      <vt:lpstr>PROCESOS DE SOLDADURA:</vt:lpstr>
      <vt:lpstr>SOLDADURA CON ARCO DE METAL PROTEGIDO</vt:lpstr>
      <vt:lpstr>EJEMPLO:</vt:lpstr>
      <vt:lpstr>VENTAJAS DE LA SOLDADURA “SMAW”</vt:lpstr>
      <vt:lpstr>DESVENTAJAS DE LA SOLDADURA “SMAW”</vt:lpstr>
      <vt:lpstr>Recomendaciones para soldar aceros estructurales</vt:lpstr>
      <vt:lpstr>DEFECTOS DE LA SOLDADURA:</vt:lpstr>
      <vt:lpstr>DEFECTOS DE LA SOLDADURA:</vt:lpstr>
      <vt:lpstr>Definición:</vt:lpstr>
      <vt:lpstr>DEFECTOS DE LA SOLDADURA:</vt:lpstr>
      <vt:lpstr>DEFECTOS DE LA SOLDADURA:</vt:lpstr>
      <vt:lpstr>DEFECTOS DE LA SOLDADURA:</vt:lpstr>
      <vt:lpstr>CLASIFICACIÓN DE ELECTRODOS NCh-306 Of69</vt:lpstr>
      <vt:lpstr>CLASIFICACIÓN DE ELECTRODOS </vt:lpstr>
      <vt:lpstr>CLASIFICACIÓN DE ELECTRODOS </vt:lpstr>
      <vt:lpstr>CLASIFICACIÓN DE ELECTRODOS </vt:lpstr>
      <vt:lpstr>CLASIFICACIÓN DE ELECTRODOS </vt:lpstr>
      <vt:lpstr>CLASIFICACIÓN DE ELECTRODOS </vt:lpstr>
      <vt:lpstr>FUNCIONES DE LOS ELECTRODOS:</vt:lpstr>
      <vt:lpstr>CÓDIGO POR CLAVES   </vt:lpstr>
      <vt:lpstr>EJEMPLO:</vt:lpstr>
      <vt:lpstr>EJEMPLO:</vt:lpstr>
      <vt:lpstr>EJEMPLO:</vt:lpstr>
      <vt:lpstr>EJEMPLO:</vt:lpstr>
      <vt:lpstr>SOLDADURA POR ARCO ELÉCTRICO MANUAL:</vt:lpstr>
      <vt:lpstr>CLASIFICACIÓN DE ELECTRODOS NCh- 304 Of69 </vt:lpstr>
      <vt:lpstr>CLASIFICACIÓN DE ELECTRODOS </vt:lpstr>
      <vt:lpstr>CLASIFICACIÓN DE ELECTRODOS</vt:lpstr>
      <vt:lpstr>Uso de Electrodos / corriente utilizada (AWS)</vt:lpstr>
      <vt:lpstr>Especificaciones según  “Indura”</vt:lpstr>
      <vt:lpstr>Diapositiva 61</vt:lpstr>
      <vt:lpstr>NCh-305 Of 69  CÓDIGO DE COLORES</vt:lpstr>
      <vt:lpstr>CLASIFICACIÓN SEGÚN EL ESPESOR DEL RECUBRIMIENTO</vt:lpstr>
      <vt:lpstr>NCh-305 Of69  CÓDIGO DE COLORES</vt:lpstr>
      <vt:lpstr>RECOMENDACIONES PARA SELECCIONAR UN ELECTRODO</vt:lpstr>
      <vt:lpstr>NORMA NCh-305 Of69</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 NCh-1334 Of94</vt:lpstr>
      <vt:lpstr> NCh-1334 Of94</vt:lpstr>
      <vt:lpstr> NCh-1334 Of94</vt:lpstr>
      <vt:lpstr> NCh-1334 Of94</vt:lpstr>
      <vt:lpstr>SÍMBOLOS DE SOLDADURA NCh-1334 Of94</vt:lpstr>
      <vt:lpstr>SÍMBOLOS DE SOLDADURA NCh-1334 Of94</vt:lpstr>
      <vt:lpstr>SÍMBOLOS DE SOLDADURA NCh-1334 Of94</vt:lpstr>
      <vt:lpstr>SÍMBOLOS DE SOLDADURA NCh-1334 Of94</vt:lpstr>
      <vt:lpstr>SÍMBOLOS DE SOLDADURA NCh-1334 Of94</vt:lpstr>
      <vt:lpstr>Distintos tipos de secciones para soldar:</vt:lpstr>
      <vt:lpstr> </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SÍMBOLOS DE SOLDADURA NCh-1334 Of94</vt:lpstr>
      <vt:lpstr>Diapositiva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ronal</dc:creator>
  <cp:lastModifiedBy>ronal</cp:lastModifiedBy>
  <cp:revision>232</cp:revision>
  <dcterms:created xsi:type="dcterms:W3CDTF">2017-06-24T03:26:35Z</dcterms:created>
  <dcterms:modified xsi:type="dcterms:W3CDTF">2020-05-14T19:50:07Z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2017-06-23T00:00:00Z</vt:filetime>
  </property>
  <property fmtid="{D5CDD505-2E9C-101B-9397-08002B2CF9AE}" pid="3" name="Creator">
    <vt:lpwstr>PDFium</vt:lpwstr>
  </property>
  <property fmtid="{D5CDD505-2E9C-101B-9397-08002B2CF9AE}" pid="4" name="LastSaved">
    <vt:filetime>2017-06-24T00:00:00Z</vt:filetime>
  </property>
  <property fmtid="{D5CDD505-2E9C-101B-9397-08002B2CF9AE}" pid="5" name="ContentTypeId">
    <vt:lpwstr>0x0101003D3482061FEC3A4AB308AC9386657A56</vt:lpwstr>
  </property>
</Properties>
</file>