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62" r:id="rId3"/>
    <p:sldId id="263" r:id="rId4"/>
    <p:sldId id="257" r:id="rId5"/>
    <p:sldId id="256" r:id="rId6"/>
    <p:sldId id="258" r:id="rId7"/>
    <p:sldId id="259" r:id="rId8"/>
    <p:sldId id="261" r:id="rId9"/>
    <p:sldId id="267" r:id="rId10"/>
    <p:sldId id="265" r:id="rId11"/>
    <p:sldId id="268" r:id="rId12"/>
  </p:sldIdLst>
  <p:sldSz cx="9144000" cy="6858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6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28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6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89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307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95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9305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47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383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8064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336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598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B4EE5-513D-439E-8D6C-DAC1B3746643}" type="datetimeFigureOut">
              <a:rPr lang="es-CL" smtClean="0"/>
              <a:t>11-08-2014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09A45-9252-44E4-8BDD-3B83FFD5B52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844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915891" y="794659"/>
            <a:ext cx="5040086" cy="740227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Autorretratos</a:t>
            </a:r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600" y="2055371"/>
            <a:ext cx="1568457" cy="2318903"/>
          </a:xfrm>
          <a:prstGeom prst="rect">
            <a:avLst/>
          </a:prstGeom>
        </p:spPr>
      </p:pic>
      <p:pic>
        <p:nvPicPr>
          <p:cNvPr id="12" name="Imagen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89180" y="2055370"/>
            <a:ext cx="1658423" cy="2318903"/>
          </a:xfrm>
          <a:prstGeom prst="rect">
            <a:avLst/>
          </a:prstGeom>
        </p:spPr>
      </p:pic>
      <p:pic>
        <p:nvPicPr>
          <p:cNvPr id="13" name="Picture 2" descr="http://upload.wikimedia.org/wikipedia/commons/a/a4/Velazquez-Meninas.jpg?uselang=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5979" y="2055371"/>
            <a:ext cx="1708214" cy="231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upload.wikimedia.org/wikipedia/commons/7/7b/Vincent_Willem_van_Gogh_109.jpg?uselang=es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8828" y="2055373"/>
            <a:ext cx="1634529" cy="2318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7 Título"/>
          <p:cNvSpPr txBox="1">
            <a:spLocks/>
          </p:cNvSpPr>
          <p:nvPr/>
        </p:nvSpPr>
        <p:spPr>
          <a:xfrm>
            <a:off x="3356586" y="5116289"/>
            <a:ext cx="1983500" cy="740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 smtClean="0">
                <a:solidFill>
                  <a:schemeClr val="accent2">
                    <a:lumMod val="75000"/>
                  </a:schemeClr>
                </a:solidFill>
              </a:rPr>
              <a:t>2° Básico</a:t>
            </a:r>
            <a:endParaRPr lang="es-E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93571" y="786266"/>
            <a:ext cx="3167743" cy="672419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A</a:t>
            </a:r>
            <a:r>
              <a:rPr lang="es-ES_tradnl" dirty="0" smtClean="0"/>
              <a:t>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9857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s-ES" dirty="0" smtClean="0"/>
              <a:t>Miran </a:t>
            </a:r>
            <a:r>
              <a:rPr lang="es-ES" dirty="0"/>
              <a:t>fotografías personales y se observan a sí mismos por medio de un espejo</a:t>
            </a:r>
            <a:r>
              <a:rPr lang="es-ES" dirty="0" smtClean="0"/>
              <a:t>.</a:t>
            </a:r>
          </a:p>
          <a:p>
            <a:pPr marL="0" lvl="0" indent="0">
              <a:buNone/>
            </a:pPr>
            <a:r>
              <a:rPr lang="es-ES" dirty="0" smtClean="0"/>
              <a:t>Luego </a:t>
            </a:r>
            <a:r>
              <a:rPr lang="es-ES" dirty="0"/>
              <a:t>se dibujan en una de las posiciones observadas en las obras (de frente, de perfil, de espaldas, de medio cuerpo o cuerpo </a:t>
            </a:r>
            <a:r>
              <a:rPr lang="es-ES" dirty="0" smtClean="0"/>
              <a:t>entero).</a:t>
            </a:r>
          </a:p>
          <a:p>
            <a:pPr marL="0" lvl="0" indent="0">
              <a:buNone/>
            </a:pPr>
            <a:r>
              <a:rPr lang="es-ES" dirty="0" smtClean="0"/>
              <a:t>Pintan </a:t>
            </a:r>
            <a:r>
              <a:rPr lang="es-ES" dirty="0"/>
              <a:t>sus autorretratos con témperas, lápices de cera, pasteles grasos o técnicas mixtas.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 smtClean="0"/>
              <a:t>Explican </a:t>
            </a:r>
            <a:r>
              <a:rPr lang="es-ES" dirty="0"/>
              <a:t>cómo usaron los elementos de lenguaje visual en sus trabajos de arte, respondiendo preguntas como:</a:t>
            </a:r>
          </a:p>
          <a:p>
            <a:pPr lvl="0"/>
            <a:r>
              <a:rPr lang="es-ES" dirty="0"/>
              <a:t>¿por qué usaron esos colores?</a:t>
            </a:r>
          </a:p>
          <a:p>
            <a:pPr lvl="0"/>
            <a:r>
              <a:rPr lang="es-ES" dirty="0"/>
              <a:t>¿por qué usaron esas formas?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45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0749" y="2392136"/>
            <a:ext cx="6286329" cy="1690005"/>
          </a:xfrm>
        </p:spPr>
      </p:pic>
    </p:spTree>
    <p:extLst>
      <p:ext uri="{BB962C8B-B14F-4D97-AF65-F5344CB8AC3E}">
        <p14:creationId xmlns:p14="http://schemas.microsoft.com/office/powerpoint/2010/main" val="186352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O</a:t>
            </a:r>
            <a:r>
              <a:rPr lang="es-ES_tradnl" dirty="0" smtClean="0"/>
              <a:t>bjetivos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dirty="0"/>
              <a:t>Expresar y crear trabajos de arte a partir de la observación del:</a:t>
            </a:r>
          </a:p>
          <a:p>
            <a:pPr lvl="0"/>
            <a:r>
              <a:rPr lang="es-ES" dirty="0"/>
              <a:t>entorno natural: figura humana y paisajes chilenos</a:t>
            </a:r>
          </a:p>
          <a:p>
            <a:pPr lvl="0"/>
            <a:r>
              <a:rPr lang="es-ES" b="1" dirty="0"/>
              <a:t>entorno cultural: personas y patrimonio cultural de Chile</a:t>
            </a:r>
            <a:endParaRPr lang="es-ES" dirty="0"/>
          </a:p>
          <a:p>
            <a:pPr lvl="0"/>
            <a:r>
              <a:rPr lang="es-ES" b="1" dirty="0"/>
              <a:t>entorno artístico: obras de arte local, chileno, latinoamericano y del resto del mundo (OA 1)</a:t>
            </a:r>
            <a:endParaRPr lang="es-ES" dirty="0"/>
          </a:p>
          <a:p>
            <a:pPr marL="0" indent="0">
              <a:buNone/>
            </a:pPr>
            <a:r>
              <a:rPr lang="es-ES" b="1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Comunicar y explicar sus impresiones de lo que sienten y piensan de obras de arte por variados medios.</a:t>
            </a:r>
            <a:r>
              <a:rPr lang="es-ES" b="1" dirty="0"/>
              <a:t> (OA4)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313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</a:t>
            </a:r>
            <a:r>
              <a:rPr lang="es-ES_tradnl" dirty="0" smtClean="0"/>
              <a:t>ctividad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s-ES" dirty="0"/>
              <a:t>Los estudiantes observan autorretratos de Jan Vermeer, El Greco, Diego Velásquez, Vincent van Gogh, Pablo Picasso o Andy </a:t>
            </a:r>
            <a:r>
              <a:rPr lang="es-CL" dirty="0"/>
              <a:t>Warhol,</a:t>
            </a:r>
            <a:r>
              <a:rPr lang="es-ES" dirty="0"/>
              <a:t> entre otros. Por medio de la expresión corporal, imitan y representan las obras y comunican sus apreciaciones en forma oral. El docente estimula a los alumnos con preguntas como: </a:t>
            </a:r>
          </a:p>
          <a:p>
            <a:pPr lvl="0"/>
            <a:r>
              <a:rPr lang="es-ES" dirty="0"/>
              <a:t>¿por qué se les llama autorretratos a estas pinturas?</a:t>
            </a:r>
          </a:p>
          <a:p>
            <a:pPr lvl="0"/>
            <a:r>
              <a:rPr lang="es-ES" dirty="0"/>
              <a:t>¿cuáles de las posiciones, ropas o gestos que observan en los autorretratos les llaman más la atención?</a:t>
            </a:r>
          </a:p>
          <a:p>
            <a:pPr lvl="0"/>
            <a:r>
              <a:rPr lang="es-ES" dirty="0"/>
              <a:t>¿en qué se diferencian los autorretratos que están observando?</a:t>
            </a:r>
          </a:p>
          <a:p>
            <a:pPr lvl="0"/>
            <a:r>
              <a:rPr lang="es-ES" dirty="0"/>
              <a:t>¿cuáles de las posiciones, ropas o gestos usarían para hacerse un autorretrato?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32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629" y="696438"/>
            <a:ext cx="3559628" cy="5262773"/>
          </a:xfrm>
          <a:prstGeom prst="rect">
            <a:avLst/>
          </a:prstGeom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511630" y="5802087"/>
            <a:ext cx="3559627" cy="40659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2000" i="1" dirty="0" smtClean="0"/>
              <a:t>Autorretrato</a:t>
            </a:r>
            <a:r>
              <a:rPr lang="es-CL" sz="2000" dirty="0" smtClean="0"/>
              <a:t> de Rembrandt</a:t>
            </a:r>
            <a:endParaRPr lang="es-CL" sz="2000" dirty="0"/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3480608" y="5090598"/>
            <a:ext cx="12661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800" dirty="0" err="1" smtClean="0"/>
              <a:t>wikimedia</a:t>
            </a:r>
            <a:r>
              <a:rPr lang="es-CL" sz="800" dirty="0" smtClean="0"/>
              <a:t> commons.org</a:t>
            </a:r>
            <a:endParaRPr lang="es-CL" sz="800" dirty="0"/>
          </a:p>
        </p:txBody>
      </p:sp>
      <p:sp>
        <p:nvSpPr>
          <p:cNvPr id="2" name="1 CuadroTexto"/>
          <p:cNvSpPr txBox="1"/>
          <p:nvPr/>
        </p:nvSpPr>
        <p:spPr>
          <a:xfrm>
            <a:off x="4395561" y="926784"/>
            <a:ext cx="432162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Rembrandt fue un pintor </a:t>
            </a:r>
            <a:r>
              <a:rPr lang="es-ES_tradnl" sz="2400" dirty="0"/>
              <a:t>h</a:t>
            </a:r>
            <a:r>
              <a:rPr lang="es-ES_tradnl" sz="2400" dirty="0" smtClean="0"/>
              <a:t>olandés </a:t>
            </a:r>
            <a:r>
              <a:rPr lang="es-ES_tradnl" sz="2400" dirty="0" smtClean="0"/>
              <a:t>que vivió entre 1606 y 1669 </a:t>
            </a:r>
            <a:r>
              <a:rPr lang="es-ES_tradnl" sz="2400" dirty="0"/>
              <a:t>.</a:t>
            </a:r>
            <a:r>
              <a:rPr lang="es-ES_tradnl" sz="2400" dirty="0" smtClean="0"/>
              <a:t>  Integró el  </a:t>
            </a:r>
            <a:r>
              <a:rPr lang="es-ES_tradnl" sz="2400" dirty="0" smtClean="0"/>
              <a:t>movimiento artístico llamado Barroco.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Una </a:t>
            </a:r>
            <a:r>
              <a:rPr lang="es-ES_tradnl" sz="2400" dirty="0" smtClean="0"/>
              <a:t>de </a:t>
            </a:r>
            <a:r>
              <a:rPr lang="es-ES_tradnl" sz="2400" dirty="0" smtClean="0"/>
              <a:t>las </a:t>
            </a:r>
            <a:r>
              <a:rPr lang="es-ES_tradnl" sz="2400" dirty="0" smtClean="0"/>
              <a:t>características más importante </a:t>
            </a:r>
            <a:r>
              <a:rPr lang="es-ES_tradnl" sz="2400" dirty="0" smtClean="0"/>
              <a:t>de sus obras es </a:t>
            </a:r>
            <a:r>
              <a:rPr lang="es-ES_tradnl" sz="2400" dirty="0" smtClean="0"/>
              <a:t>el uso de luces y sombras</a:t>
            </a:r>
            <a:r>
              <a:rPr lang="es-ES_tradnl" sz="2400" dirty="0" smtClean="0"/>
              <a:t>.</a:t>
            </a:r>
          </a:p>
          <a:p>
            <a:endParaRPr lang="es-ES_tradnl" sz="2400" dirty="0" smtClean="0"/>
          </a:p>
          <a:p>
            <a:r>
              <a:rPr lang="es-CL" sz="2400" dirty="0" smtClean="0"/>
              <a:t>Se retrató muchas veces, en diferentes etapas de su vida.</a:t>
            </a:r>
            <a:endParaRPr lang="es-ES" sz="2400" dirty="0"/>
          </a:p>
          <a:p>
            <a:endParaRPr lang="es-ES_tradnl" sz="2000" dirty="0" smtClean="0"/>
          </a:p>
          <a:p>
            <a:r>
              <a:rPr lang="es-ES_tradnl" dirty="0" smtClean="0"/>
              <a:t>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74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06829" y="5930350"/>
            <a:ext cx="3714040" cy="372480"/>
          </a:xfr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es-CL" sz="1800" i="1" dirty="0" smtClean="0"/>
              <a:t>El arte de la pintura </a:t>
            </a:r>
            <a:r>
              <a:rPr lang="es-CL" sz="1800" dirty="0" smtClean="0"/>
              <a:t>de </a:t>
            </a:r>
            <a:r>
              <a:rPr lang="es-CL" sz="1800" dirty="0" err="1" smtClean="0"/>
              <a:t>Jan</a:t>
            </a:r>
            <a:r>
              <a:rPr lang="es-CL" sz="1800" dirty="0" smtClean="0"/>
              <a:t> </a:t>
            </a:r>
            <a:r>
              <a:rPr lang="es-CL" sz="1800" dirty="0" err="1" smtClean="0"/>
              <a:t>Vermeer</a:t>
            </a:r>
            <a:endParaRPr lang="es-CL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829" y="761999"/>
            <a:ext cx="3714040" cy="51931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 rot="16200000">
            <a:off x="3316956" y="5178325"/>
            <a:ext cx="12926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800" dirty="0" err="1" smtClean="0"/>
              <a:t>wikimedia</a:t>
            </a:r>
            <a:r>
              <a:rPr lang="es-CL" sz="800" dirty="0" smtClean="0"/>
              <a:t>  Commons.org </a:t>
            </a:r>
            <a:endParaRPr lang="es-CL" sz="8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147457" y="1488978"/>
            <a:ext cx="47243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Jan </a:t>
            </a:r>
            <a:r>
              <a:rPr lang="es-ES_tradnl" sz="2400" dirty="0"/>
              <a:t>V</a:t>
            </a:r>
            <a:r>
              <a:rPr lang="es-ES_tradnl" sz="2400" dirty="0" smtClean="0"/>
              <a:t>ermeer fue </a:t>
            </a:r>
            <a:r>
              <a:rPr lang="es-ES_tradnl" sz="2400" dirty="0"/>
              <a:t>un pintor </a:t>
            </a:r>
            <a:r>
              <a:rPr lang="es-ES_tradnl" sz="2400" dirty="0" smtClean="0"/>
              <a:t>holandés </a:t>
            </a:r>
            <a:r>
              <a:rPr lang="es-ES_tradnl" sz="2400" dirty="0"/>
              <a:t>que vivió entre </a:t>
            </a:r>
            <a:r>
              <a:rPr lang="es-ES_tradnl" sz="2400" dirty="0" smtClean="0"/>
              <a:t>1632 y 1675 </a:t>
            </a:r>
            <a:r>
              <a:rPr lang="es-ES_tradnl" sz="2400" dirty="0" smtClean="0"/>
              <a:t>. Integró el </a:t>
            </a:r>
            <a:r>
              <a:rPr lang="es-ES_tradnl" sz="2400" dirty="0" smtClean="0"/>
              <a:t> </a:t>
            </a:r>
            <a:r>
              <a:rPr lang="es-ES_tradnl" sz="2400" dirty="0"/>
              <a:t>movimiento artístico llamado Barroco.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Siempre </a:t>
            </a:r>
            <a:r>
              <a:rPr lang="es-ES_tradnl" sz="2400" dirty="0" smtClean="0"/>
              <a:t>pintaba en su casa y en sus </a:t>
            </a:r>
            <a:r>
              <a:rPr lang="es-ES_tradnl" sz="2400" dirty="0"/>
              <a:t>pinturas </a:t>
            </a:r>
            <a:r>
              <a:rPr lang="es-ES_tradnl" sz="2400" dirty="0" smtClean="0"/>
              <a:t>podemos ver los muebles, cortinajes y objetos de ésta</a:t>
            </a:r>
            <a:r>
              <a:rPr lang="es-ES_tradnl" sz="2400" dirty="0" smtClean="0"/>
              <a:t>.</a:t>
            </a:r>
          </a:p>
          <a:p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30336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a/a4/Velazquez-Meninas.jpg?uselang=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2144" y="805543"/>
            <a:ext cx="3962400" cy="5378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272144" y="6158877"/>
            <a:ext cx="3962400" cy="3630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2000" i="1" dirty="0" smtClean="0"/>
              <a:t>Las Meninas de </a:t>
            </a:r>
            <a:r>
              <a:rPr lang="es-CL" sz="2000" dirty="0" smtClean="0"/>
              <a:t>Diego de Velásquez</a:t>
            </a:r>
            <a:endParaRPr lang="es-CL" sz="2000" dirty="0"/>
          </a:p>
        </p:txBody>
      </p:sp>
      <p:sp>
        <p:nvSpPr>
          <p:cNvPr id="6" name="CuadroTexto 5"/>
          <p:cNvSpPr txBox="1"/>
          <p:nvPr/>
        </p:nvSpPr>
        <p:spPr>
          <a:xfrm rot="16200000">
            <a:off x="3669619" y="5436752"/>
            <a:ext cx="1228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800" dirty="0" err="1" smtClean="0"/>
              <a:t>wikimedia</a:t>
            </a:r>
            <a:r>
              <a:rPr lang="es-CL" sz="800" dirty="0" smtClean="0"/>
              <a:t> Commons.org </a:t>
            </a:r>
            <a:endParaRPr lang="es-CL" sz="1000" dirty="0"/>
          </a:p>
        </p:txBody>
      </p:sp>
      <p:sp>
        <p:nvSpPr>
          <p:cNvPr id="2" name="1 Rectángulo"/>
          <p:cNvSpPr/>
          <p:nvPr/>
        </p:nvSpPr>
        <p:spPr>
          <a:xfrm>
            <a:off x="4391744" y="1056620"/>
            <a:ext cx="461074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smtClean="0"/>
              <a:t>Diego de Velásquez </a:t>
            </a:r>
            <a:r>
              <a:rPr lang="es-ES_tradnl" sz="2400" dirty="0"/>
              <a:t>fue un pintor </a:t>
            </a:r>
            <a:r>
              <a:rPr lang="es-ES_tradnl" sz="2400" dirty="0" smtClean="0"/>
              <a:t>español </a:t>
            </a:r>
            <a:r>
              <a:rPr lang="es-ES_tradnl" sz="2400" dirty="0"/>
              <a:t>que vivió entre </a:t>
            </a:r>
            <a:r>
              <a:rPr lang="es-ES_tradnl" sz="2400" dirty="0" smtClean="0"/>
              <a:t>1599 </a:t>
            </a:r>
            <a:r>
              <a:rPr lang="es-ES_tradnl" sz="2400" dirty="0"/>
              <a:t>y </a:t>
            </a:r>
            <a:r>
              <a:rPr lang="es-ES_tradnl" sz="2400" dirty="0" smtClean="0"/>
              <a:t>1660.  Integró el </a:t>
            </a:r>
            <a:r>
              <a:rPr lang="es-ES_tradnl" sz="2400" dirty="0"/>
              <a:t>movimiento artístico llamado Barroco</a:t>
            </a:r>
            <a:r>
              <a:rPr lang="es-ES_tradnl" sz="2400" dirty="0" smtClean="0"/>
              <a:t>.</a:t>
            </a:r>
          </a:p>
          <a:p>
            <a:endParaRPr lang="es-ES_tradnl" sz="2400" dirty="0"/>
          </a:p>
          <a:p>
            <a:r>
              <a:rPr lang="es-ES_tradnl" sz="2400" dirty="0" smtClean="0"/>
              <a:t>Trabajó </a:t>
            </a:r>
            <a:r>
              <a:rPr lang="es-ES_tradnl" sz="2400" dirty="0" smtClean="0"/>
              <a:t>en la corte española y pintó muchas veces a los reyes y su familia</a:t>
            </a:r>
            <a:r>
              <a:rPr lang="es-ES_tradnl" sz="2400" dirty="0" smtClean="0"/>
              <a:t>.</a:t>
            </a:r>
          </a:p>
          <a:p>
            <a:endParaRPr lang="es-ES_tradnl" sz="2400" dirty="0" smtClean="0"/>
          </a:p>
          <a:p>
            <a:r>
              <a:rPr lang="es-ES_tradnl" sz="2400" dirty="0" smtClean="0"/>
              <a:t>En </a:t>
            </a:r>
            <a:r>
              <a:rPr lang="es-ES_tradnl" sz="2400" dirty="0" smtClean="0"/>
              <a:t>esta obra aparece la princesa Margarita junto a </a:t>
            </a:r>
            <a:r>
              <a:rPr lang="es-ES_tradnl" sz="2400" dirty="0" smtClean="0"/>
              <a:t>otras </a:t>
            </a:r>
            <a:r>
              <a:rPr lang="es-ES_tradnl" sz="2400" dirty="0" smtClean="0"/>
              <a:t>personas de la corte. </a:t>
            </a:r>
            <a:endParaRPr lang="es-ES_tradnl" sz="2400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427171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7/7b/Vincent_Willem_van_Gogh_109.jpg?uselang=es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3660" y="901149"/>
            <a:ext cx="3677049" cy="521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203660" y="6117771"/>
            <a:ext cx="3677049" cy="391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800" i="1" dirty="0" smtClean="0"/>
              <a:t>Autorretrato</a:t>
            </a:r>
            <a:r>
              <a:rPr lang="es-CL" sz="1800" dirty="0" smtClean="0"/>
              <a:t> de </a:t>
            </a:r>
            <a:r>
              <a:rPr lang="es-CL" sz="1800" dirty="0" err="1" smtClean="0"/>
              <a:t>Vincent</a:t>
            </a:r>
            <a:r>
              <a:rPr lang="es-CL" sz="1800" dirty="0" smtClean="0"/>
              <a:t> Van Gogh</a:t>
            </a:r>
            <a:endParaRPr lang="es-CL" sz="1800" dirty="0"/>
          </a:p>
        </p:txBody>
      </p:sp>
      <p:sp>
        <p:nvSpPr>
          <p:cNvPr id="7" name="CuadroTexto 6"/>
          <p:cNvSpPr txBox="1"/>
          <p:nvPr/>
        </p:nvSpPr>
        <p:spPr>
          <a:xfrm rot="16200000">
            <a:off x="3254335" y="5524594"/>
            <a:ext cx="146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800" dirty="0" err="1" smtClean="0"/>
              <a:t>IWikimedia</a:t>
            </a:r>
            <a:r>
              <a:rPr lang="es-CL" sz="800" dirty="0" smtClean="0"/>
              <a:t> Commons.org </a:t>
            </a:r>
            <a:endParaRPr lang="es-CL" sz="800" dirty="0"/>
          </a:p>
        </p:txBody>
      </p:sp>
      <p:sp>
        <p:nvSpPr>
          <p:cNvPr id="3" name="2 Rectángulo"/>
          <p:cNvSpPr/>
          <p:nvPr/>
        </p:nvSpPr>
        <p:spPr>
          <a:xfrm>
            <a:off x="4158340" y="1220336"/>
            <a:ext cx="47570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smtClean="0"/>
              <a:t>Vincent Van Gogh  </a:t>
            </a:r>
            <a:r>
              <a:rPr lang="es-ES_tradnl" sz="2400" dirty="0"/>
              <a:t>fue un pintor </a:t>
            </a:r>
            <a:r>
              <a:rPr lang="es-ES_tradnl" sz="2400" dirty="0" smtClean="0"/>
              <a:t>holandés </a:t>
            </a:r>
            <a:r>
              <a:rPr lang="es-ES_tradnl" sz="2400" dirty="0"/>
              <a:t>que vivió entre </a:t>
            </a:r>
            <a:r>
              <a:rPr lang="es-ES_tradnl" sz="2400" dirty="0" smtClean="0"/>
              <a:t>1853  </a:t>
            </a:r>
            <a:r>
              <a:rPr lang="es-ES_tradnl" sz="2400" dirty="0"/>
              <a:t>y </a:t>
            </a:r>
            <a:r>
              <a:rPr lang="es-ES_tradnl" sz="2400" dirty="0" smtClean="0"/>
              <a:t>1890. Integró el movimiento </a:t>
            </a:r>
            <a:r>
              <a:rPr lang="es-ES_tradnl" sz="2400" dirty="0"/>
              <a:t>artístico llamado </a:t>
            </a:r>
            <a:r>
              <a:rPr lang="es-ES_tradnl" sz="2400" dirty="0" smtClean="0"/>
              <a:t>Postimpresionismo.</a:t>
            </a:r>
            <a:endParaRPr lang="es-ES_tradnl" sz="2400" dirty="0"/>
          </a:p>
          <a:p>
            <a:endParaRPr lang="es-ES_tradnl" sz="2400" dirty="0" smtClean="0"/>
          </a:p>
          <a:p>
            <a:r>
              <a:rPr lang="es-ES_tradnl" sz="2400" dirty="0" smtClean="0"/>
              <a:t>Sus </a:t>
            </a:r>
            <a:r>
              <a:rPr lang="es-ES_tradnl" sz="2400" dirty="0" smtClean="0"/>
              <a:t>pinturas </a:t>
            </a:r>
            <a:r>
              <a:rPr lang="es-ES_tradnl" sz="2400" dirty="0" smtClean="0"/>
              <a:t>se </a:t>
            </a:r>
            <a:r>
              <a:rPr lang="es-ES_tradnl" sz="2400" dirty="0" smtClean="0"/>
              <a:t>caracterizan por la sensación de movimiento que producen. Esto lo </a:t>
            </a:r>
            <a:r>
              <a:rPr lang="es-ES_tradnl" sz="2400" dirty="0" smtClean="0"/>
              <a:t>lograba con sus pinceladas onduladas.</a:t>
            </a:r>
            <a:endParaRPr lang="es-ES_tradnl" sz="2400" dirty="0" smtClean="0"/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      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028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1.bp.blogspot.com/-E79E1ztXu_Y/UYaaXRYk1II/AAAAAAAAesk/1iGoq0zvZxI/s400/1906+Autorretrato+con+paleta+Philadelphia+Museum+of+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028" y="613038"/>
            <a:ext cx="3721782" cy="5102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ítulo 2"/>
          <p:cNvSpPr txBox="1">
            <a:spLocks/>
          </p:cNvSpPr>
          <p:nvPr/>
        </p:nvSpPr>
        <p:spPr>
          <a:xfrm>
            <a:off x="327517" y="5715278"/>
            <a:ext cx="3526026" cy="6128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2000" i="1" dirty="0" smtClean="0"/>
              <a:t>Autorretrato con paleta</a:t>
            </a:r>
            <a:r>
              <a:rPr lang="es-CL" sz="2000" dirty="0" smtClean="0"/>
              <a:t> de Pablo Picasso</a:t>
            </a:r>
            <a:endParaRPr lang="es-CL" sz="2000" dirty="0"/>
          </a:p>
        </p:txBody>
      </p:sp>
      <p:sp>
        <p:nvSpPr>
          <p:cNvPr id="6" name="Rectángulo 5"/>
          <p:cNvSpPr/>
          <p:nvPr/>
        </p:nvSpPr>
        <p:spPr>
          <a:xfrm rot="16200000">
            <a:off x="3325290" y="5008666"/>
            <a:ext cx="114359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800" dirty="0" err="1" smtClean="0"/>
              <a:t>Creative</a:t>
            </a:r>
            <a:r>
              <a:rPr lang="es-CL" sz="800" dirty="0" smtClean="0"/>
              <a:t>  </a:t>
            </a:r>
            <a:r>
              <a:rPr lang="es-CL" sz="800" dirty="0" err="1" smtClean="0"/>
              <a:t>C</a:t>
            </a:r>
            <a:r>
              <a:rPr lang="es-CL" sz="800" dirty="0" err="1" smtClean="0"/>
              <a:t>ommos</a:t>
            </a:r>
            <a:endParaRPr lang="es-CL" dirty="0"/>
          </a:p>
        </p:txBody>
      </p:sp>
      <p:sp>
        <p:nvSpPr>
          <p:cNvPr id="3" name="2 Rectángulo"/>
          <p:cNvSpPr/>
          <p:nvPr/>
        </p:nvSpPr>
        <p:spPr>
          <a:xfrm>
            <a:off x="4147455" y="843823"/>
            <a:ext cx="436517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200" dirty="0" smtClean="0"/>
              <a:t>Pablo Picasso fue </a:t>
            </a:r>
            <a:r>
              <a:rPr lang="es-ES_tradnl" sz="2200" dirty="0"/>
              <a:t>un pintor </a:t>
            </a:r>
            <a:r>
              <a:rPr lang="es-ES_tradnl" sz="2200" dirty="0" smtClean="0"/>
              <a:t>español </a:t>
            </a:r>
            <a:r>
              <a:rPr lang="es-ES_tradnl" sz="2200" dirty="0"/>
              <a:t>que vivió entre </a:t>
            </a:r>
            <a:r>
              <a:rPr lang="es-ES_tradnl" sz="2200" dirty="0" smtClean="0"/>
              <a:t>1907 </a:t>
            </a:r>
            <a:r>
              <a:rPr lang="es-ES_tradnl" sz="2200" dirty="0"/>
              <a:t>y </a:t>
            </a:r>
            <a:r>
              <a:rPr lang="es-ES_tradnl" sz="2200" dirty="0" smtClean="0"/>
              <a:t>1973. Integró los </a:t>
            </a:r>
            <a:r>
              <a:rPr lang="es-ES_tradnl" sz="2200" dirty="0" smtClean="0"/>
              <a:t>movimientos </a:t>
            </a:r>
            <a:r>
              <a:rPr lang="es-ES_tradnl" sz="2200" dirty="0" smtClean="0"/>
              <a:t>artísticos cubismo </a:t>
            </a:r>
            <a:r>
              <a:rPr lang="es-ES_tradnl" sz="2200" dirty="0" smtClean="0"/>
              <a:t>y expresionismo entre otros. </a:t>
            </a:r>
            <a:endParaRPr lang="es-ES_tradnl" sz="2200" dirty="0" smtClean="0"/>
          </a:p>
          <a:p>
            <a:pPr algn="just"/>
            <a:endParaRPr lang="es-ES_tradnl" sz="2200" dirty="0" smtClean="0"/>
          </a:p>
          <a:p>
            <a:pPr algn="just"/>
            <a:r>
              <a:rPr lang="es-ES_tradnl" sz="2200" dirty="0" smtClean="0"/>
              <a:t>Fue un artista muy creativo, que </a:t>
            </a:r>
            <a:r>
              <a:rPr lang="es-ES_tradnl" sz="2200" dirty="0" smtClean="0"/>
              <a:t>trabajó la </a:t>
            </a:r>
            <a:r>
              <a:rPr lang="es-ES_tradnl" sz="2200" dirty="0" smtClean="0"/>
              <a:t>pintura, escultura, </a:t>
            </a:r>
            <a:r>
              <a:rPr lang="es-ES_tradnl" sz="2200" dirty="0" smtClean="0"/>
              <a:t>dibujo, </a:t>
            </a:r>
            <a:r>
              <a:rPr lang="es-ES_tradnl" sz="2200" dirty="0" smtClean="0"/>
              <a:t>grabado y cerámica</a:t>
            </a:r>
            <a:r>
              <a:rPr lang="es-ES_tradnl" sz="2200" dirty="0" smtClean="0"/>
              <a:t>.</a:t>
            </a:r>
          </a:p>
          <a:p>
            <a:pPr algn="just"/>
            <a:endParaRPr lang="es-ES_tradnl" sz="2200" dirty="0" smtClean="0"/>
          </a:p>
          <a:p>
            <a:pPr algn="just"/>
            <a:r>
              <a:rPr lang="es-ES_tradnl" sz="2200" dirty="0" smtClean="0"/>
              <a:t>Al </a:t>
            </a:r>
            <a:r>
              <a:rPr lang="es-ES_tradnl" sz="2200" dirty="0"/>
              <a:t>igual que algunos de los pintores anteriores realizó diferentes </a:t>
            </a:r>
            <a:r>
              <a:rPr lang="es-ES_tradnl" sz="2200" dirty="0" smtClean="0"/>
              <a:t>autorretratos.</a:t>
            </a:r>
            <a:endParaRPr lang="es-ES_tradnl" sz="2200" dirty="0"/>
          </a:p>
          <a:p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183015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4261757"/>
            <a:ext cx="9144000" cy="21717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s-ES" dirty="0" smtClean="0"/>
              <a:t>¿Por </a:t>
            </a:r>
            <a:r>
              <a:rPr lang="es-ES" dirty="0"/>
              <a:t>qué se les llama autorretratos a estas pinturas?</a:t>
            </a:r>
          </a:p>
          <a:p>
            <a:pPr lvl="0"/>
            <a:r>
              <a:rPr lang="es-ES" dirty="0" smtClean="0"/>
              <a:t>¿Cuáles </a:t>
            </a:r>
            <a:r>
              <a:rPr lang="es-ES" dirty="0"/>
              <a:t>de las posiciones, ropas o gestos que observan en los autorretratos les llaman más la atención?</a:t>
            </a:r>
          </a:p>
          <a:p>
            <a:pPr lvl="0"/>
            <a:r>
              <a:rPr lang="es-ES" dirty="0" smtClean="0"/>
              <a:t>¿En </a:t>
            </a:r>
            <a:r>
              <a:rPr lang="es-ES" dirty="0"/>
              <a:t>qué se diferencian los autorretratos que están observando?</a:t>
            </a:r>
          </a:p>
          <a:p>
            <a:pPr lvl="0"/>
            <a:r>
              <a:rPr lang="es-ES" dirty="0" smtClean="0"/>
              <a:t>¿Cuáles </a:t>
            </a:r>
            <a:r>
              <a:rPr lang="es-ES" dirty="0"/>
              <a:t>de las posiciones, ropas o gestos usarían para hacerse un autorretrato? </a:t>
            </a:r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228" y="1169335"/>
            <a:ext cx="1695343" cy="2703352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8" name="Picture 2" descr="http://upload.wikimedia.org/wikipedia/commons/7/7b/Vincent_Willem_van_Gogh_109.jpg?uselang=es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83598" y="1097969"/>
            <a:ext cx="1748858" cy="2774718"/>
          </a:xfrm>
          <a:prstGeom prst="rect">
            <a:avLst/>
          </a:prstGeom>
          <a:noFill/>
          <a:ln w="317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1.bp.blogspot.com/-E79E1ztXu_Y/UYaaXRYk1II/AAAAAAAAesk/1iGoq0zvZxI/s400/1906+Autorretrato+con+paleta+Philadelphia+Museum+of+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3182" y="1169335"/>
            <a:ext cx="1663043" cy="2797968"/>
          </a:xfrm>
          <a:prstGeom prst="rect">
            <a:avLst/>
          </a:prstGeom>
          <a:noFill/>
          <a:ln w="317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594</Words>
  <Application>Microsoft Office PowerPoint</Application>
  <PresentationFormat>Carta (216 x 279 mm)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 Autorretratos </vt:lpstr>
      <vt:lpstr>Objetivos</vt:lpstr>
      <vt:lpstr>Actividad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Carmen</dc:creator>
  <cp:lastModifiedBy>Susan Quintana Galvez</cp:lastModifiedBy>
  <cp:revision>14</cp:revision>
  <dcterms:created xsi:type="dcterms:W3CDTF">2013-11-01T02:26:51Z</dcterms:created>
  <dcterms:modified xsi:type="dcterms:W3CDTF">2014-08-11T17:00:03Z</dcterms:modified>
</cp:coreProperties>
</file>