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66" r:id="rId3"/>
    <p:sldId id="267" r:id="rId4"/>
    <p:sldId id="276" r:id="rId5"/>
    <p:sldId id="278" r:id="rId6"/>
    <p:sldId id="279" r:id="rId7"/>
    <p:sldId id="277" r:id="rId8"/>
    <p:sldId id="269" r:id="rId9"/>
    <p:sldId id="270" r:id="rId10"/>
    <p:sldId id="271" r:id="rId11"/>
    <p:sldId id="259" r:id="rId12"/>
    <p:sldId id="273" r:id="rId13"/>
    <p:sldId id="262" r:id="rId14"/>
    <p:sldId id="272" r:id="rId15"/>
    <p:sldId id="263" r:id="rId16"/>
    <p:sldId id="264" r:id="rId17"/>
    <p:sldId id="265" r:id="rId18"/>
    <p:sldId id="275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-840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AEA3-1AB6-4BE5-B9FD-37B779020CB8}" type="datetimeFigureOut">
              <a:rPr lang="es-CL" smtClean="0"/>
              <a:t>20-11-2013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B4CC-A5C0-411D-84D5-31907886F5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008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AEA3-1AB6-4BE5-B9FD-37B779020CB8}" type="datetimeFigureOut">
              <a:rPr lang="es-CL" smtClean="0"/>
              <a:t>20-11-2013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B4CC-A5C0-411D-84D5-31907886F5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528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AEA3-1AB6-4BE5-B9FD-37B779020CB8}" type="datetimeFigureOut">
              <a:rPr lang="es-CL" smtClean="0"/>
              <a:t>20-11-2013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B4CC-A5C0-411D-84D5-31907886F5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146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AEA3-1AB6-4BE5-B9FD-37B779020CB8}" type="datetimeFigureOut">
              <a:rPr lang="es-CL" smtClean="0"/>
              <a:t>20-11-2013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B4CC-A5C0-411D-84D5-31907886F5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771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AEA3-1AB6-4BE5-B9FD-37B779020CB8}" type="datetimeFigureOut">
              <a:rPr lang="es-CL" smtClean="0"/>
              <a:t>20-11-2013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B4CC-A5C0-411D-84D5-31907886F5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9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AEA3-1AB6-4BE5-B9FD-37B779020CB8}" type="datetimeFigureOut">
              <a:rPr lang="es-CL" smtClean="0"/>
              <a:t>20-11-2013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B4CC-A5C0-411D-84D5-31907886F5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745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AEA3-1AB6-4BE5-B9FD-37B779020CB8}" type="datetimeFigureOut">
              <a:rPr lang="es-CL" smtClean="0"/>
              <a:t>20-11-2013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B4CC-A5C0-411D-84D5-31907886F5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133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AEA3-1AB6-4BE5-B9FD-37B779020CB8}" type="datetimeFigureOut">
              <a:rPr lang="es-CL" smtClean="0"/>
              <a:t>20-11-2013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B4CC-A5C0-411D-84D5-31907886F5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208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AEA3-1AB6-4BE5-B9FD-37B779020CB8}" type="datetimeFigureOut">
              <a:rPr lang="es-CL" smtClean="0"/>
              <a:t>20-11-2013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B4CC-A5C0-411D-84D5-31907886F5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141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AEA3-1AB6-4BE5-B9FD-37B779020CB8}" type="datetimeFigureOut">
              <a:rPr lang="es-CL" smtClean="0"/>
              <a:t>20-11-2013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B4CC-A5C0-411D-84D5-31907886F5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332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AEA3-1AB6-4BE5-B9FD-37B779020CB8}" type="datetimeFigureOut">
              <a:rPr lang="es-CL" smtClean="0"/>
              <a:t>20-11-2013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B4CC-A5C0-411D-84D5-31907886F5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119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AAEA3-1AB6-4BE5-B9FD-37B779020CB8}" type="datetimeFigureOut">
              <a:rPr lang="es-CL" smtClean="0"/>
              <a:t>20-11-2013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AB4CC-A5C0-411D-84D5-31907886F5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352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" y="4866468"/>
            <a:ext cx="12031850" cy="1795490"/>
          </a:xfrm>
        </p:spPr>
        <p:txBody>
          <a:bodyPr>
            <a:normAutofit fontScale="90000"/>
          </a:bodyPr>
          <a:lstStyle/>
          <a:p>
            <a:r>
              <a:rPr lang="es-ES_tradnl" sz="8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Blackadder ITC" pitchFamily="82" charset="0"/>
              </a:rPr>
              <a:t>Pintores de paisajes chilenos</a:t>
            </a:r>
            <a:br>
              <a:rPr lang="es-ES_tradnl" sz="8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Blackadder ITC" pitchFamily="82" charset="0"/>
              </a:rPr>
            </a:br>
            <a:r>
              <a:rPr lang="es-ES_tradnl" sz="53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Blackadder ITC" pitchFamily="82" charset="0"/>
              </a:rPr>
              <a:t>2</a:t>
            </a:r>
            <a:r>
              <a:rPr lang="es-ES_tradnl" sz="5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Blackadder ITC" pitchFamily="82" charset="0"/>
              </a:rPr>
              <a:t>°básico</a:t>
            </a:r>
            <a:endParaRPr lang="es-ES" sz="53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Blackadder ITC" pitchFamily="82" charset="0"/>
            </a:endParaRPr>
          </a:p>
        </p:txBody>
      </p:sp>
      <p:pic>
        <p:nvPicPr>
          <p:cNvPr id="8" name="Picture 2" descr="File:Ramón Subercaseaux Vicuña - Diques de Valparaí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116" y="315021"/>
            <a:ext cx="6134439" cy="437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carmen.undurraga\Configuración local\Archivos temporales de Internet\Content.IE5\CRNDDNLP\MC900104458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01" y="139484"/>
            <a:ext cx="6726265" cy="472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9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pload.wikimedia.org/wikipedia/commons/b/be/Paisaje_de_Osorno_%281899%2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10" y="913893"/>
            <a:ext cx="8611589" cy="55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2276853" cy="6858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s-CL" i="1" dirty="0" smtClean="0"/>
          </a:p>
          <a:p>
            <a:pPr marL="0" indent="0" algn="ctr">
              <a:buNone/>
            </a:pPr>
            <a:endParaRPr lang="es-CL" i="1" dirty="0"/>
          </a:p>
          <a:p>
            <a:pPr marL="0" indent="0" algn="ctr">
              <a:buNone/>
            </a:pPr>
            <a:endParaRPr lang="es-CL" i="1" dirty="0" smtClean="0"/>
          </a:p>
          <a:p>
            <a:pPr marL="0" indent="0" algn="ctr">
              <a:buNone/>
            </a:pPr>
            <a:endParaRPr lang="es-CL" i="1" dirty="0"/>
          </a:p>
        </p:txBody>
      </p:sp>
      <p:pic>
        <p:nvPicPr>
          <p:cNvPr id="1030" name="Picture 6" descr="C:\Documents and Settings\carmen.undurraga\Configuración local\Archivos temporales de Internet\Content.IE5\5X8151QB\MC9001044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23" y="673209"/>
            <a:ext cx="9499762" cy="606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647644" y="6611779"/>
            <a:ext cx="5544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000" dirty="0" smtClean="0">
                <a:solidFill>
                  <a:schemeClr val="accent3">
                    <a:lumMod val="50000"/>
                  </a:schemeClr>
                </a:solidFill>
              </a:rPr>
              <a:t>Imagen en Wikipedia.org (musicamera-colecciondecuadroshermosos.blogspot.com)</a:t>
            </a:r>
            <a:endParaRPr lang="es-CL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418435" y="67927"/>
            <a:ext cx="9499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CL" sz="3200" i="1" dirty="0">
                <a:solidFill>
                  <a:schemeClr val="accent3">
                    <a:lumMod val="50000"/>
                  </a:schemeClr>
                </a:solidFill>
              </a:rPr>
              <a:t>Paisaje de Osorno </a:t>
            </a:r>
            <a:r>
              <a:rPr lang="es-CL" sz="3200" dirty="0">
                <a:solidFill>
                  <a:schemeClr val="accent3">
                    <a:lumMod val="50000"/>
                  </a:schemeClr>
                </a:solidFill>
              </a:rPr>
              <a:t>de Onofre </a:t>
            </a:r>
            <a:r>
              <a:rPr lang="es-CL" sz="3200" dirty="0" err="1">
                <a:solidFill>
                  <a:schemeClr val="accent3">
                    <a:lumMod val="50000"/>
                  </a:schemeClr>
                </a:solidFill>
              </a:rPr>
              <a:t>Jarpa</a:t>
            </a:r>
            <a:endParaRPr lang="es-CL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9485" y="2092271"/>
            <a:ext cx="2061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solidFill>
                  <a:schemeClr val="bg1"/>
                </a:solidFill>
              </a:rPr>
              <a:t> </a:t>
            </a:r>
            <a:r>
              <a:rPr lang="es-ES_tradnl" sz="2800" dirty="0" smtClean="0">
                <a:solidFill>
                  <a:schemeClr val="bg1"/>
                </a:solidFill>
              </a:rPr>
              <a:t>y en otros árboles enormes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96" y="2554802"/>
            <a:ext cx="1168240" cy="114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32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2239615" cy="6858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s-CL" i="1" dirty="0" smtClean="0"/>
          </a:p>
          <a:p>
            <a:pPr marL="0" indent="0" algn="ctr">
              <a:buNone/>
            </a:pPr>
            <a:endParaRPr lang="es-CL" i="1" dirty="0"/>
          </a:p>
          <a:p>
            <a:pPr marL="0" indent="0" algn="ctr">
              <a:buNone/>
            </a:pPr>
            <a:endParaRPr lang="es-CL" i="1" dirty="0" smtClean="0"/>
          </a:p>
          <a:p>
            <a:pPr marL="0" indent="0" algn="ctr">
              <a:buNone/>
            </a:pPr>
            <a:endParaRPr lang="es-CL" i="1" dirty="0"/>
          </a:p>
          <a:p>
            <a:pPr marL="0" indent="0" algn="ctr">
              <a:buNone/>
            </a:pPr>
            <a:r>
              <a:rPr lang="es-CL" i="1" dirty="0" smtClean="0"/>
              <a:t>                                               </a:t>
            </a:r>
            <a:endParaRPr lang="es-CL" dirty="0"/>
          </a:p>
        </p:txBody>
      </p:sp>
      <p:pic>
        <p:nvPicPr>
          <p:cNvPr id="4098" name="Picture 2" descr="http://upload.wikimedia.org/wikipedia/commons/6/6e/Paisaje_de_apoquindo_albertp_orrego_lu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80" y="868965"/>
            <a:ext cx="8528660" cy="585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carmen.undurraga\Configuración local\Archivos temporales de Internet\Content.IE5\5X8151QB\MC9001044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78" y="609434"/>
            <a:ext cx="9469464" cy="620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-5516" y="6597422"/>
            <a:ext cx="5544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>
                <a:solidFill>
                  <a:schemeClr val="bg1">
                    <a:lumMod val="95000"/>
                  </a:schemeClr>
                </a:solidFill>
              </a:rPr>
              <a:t>Imagen en Wikipedia.org (musicamera-colecciondecuadroshermosos.blogspot.com</a:t>
            </a:r>
            <a:r>
              <a:rPr lang="es-CL" sz="1000" dirty="0" smtClean="0"/>
              <a:t>)</a:t>
            </a:r>
            <a:endParaRPr lang="es-CL" sz="1000" dirty="0"/>
          </a:p>
        </p:txBody>
      </p:sp>
      <p:sp>
        <p:nvSpPr>
          <p:cNvPr id="2" name="1 Rectángulo"/>
          <p:cNvSpPr/>
          <p:nvPr/>
        </p:nvSpPr>
        <p:spPr>
          <a:xfrm>
            <a:off x="2531678" y="36184"/>
            <a:ext cx="9469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i="1" dirty="0"/>
              <a:t>Paisaje de Apoquindo </a:t>
            </a:r>
            <a:r>
              <a:rPr lang="es-CL" sz="2800" dirty="0"/>
              <a:t>de Alberto Orrego Luco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913" y="2070603"/>
            <a:ext cx="1168240" cy="114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0" y="2645226"/>
            <a:ext cx="22317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En uno de los cuadros la iglesia de Los Dominicos apareció…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1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le:Alameda por Alberto Orrego lu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78" y="1249365"/>
            <a:ext cx="8820749" cy="514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2231756" cy="6858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s-CL" i="1" dirty="0" smtClean="0"/>
          </a:p>
          <a:p>
            <a:pPr marL="0" indent="0" algn="ctr">
              <a:buNone/>
            </a:pPr>
            <a:endParaRPr lang="es-CL" i="1" dirty="0"/>
          </a:p>
          <a:p>
            <a:pPr marL="0" indent="0" algn="ctr">
              <a:buNone/>
            </a:pPr>
            <a:endParaRPr lang="es-CL" i="1" dirty="0" smtClean="0"/>
          </a:p>
          <a:p>
            <a:pPr marL="0" indent="0" algn="ctr">
              <a:buNone/>
            </a:pPr>
            <a:endParaRPr lang="es-CL" i="1" dirty="0"/>
          </a:p>
        </p:txBody>
      </p:sp>
      <p:pic>
        <p:nvPicPr>
          <p:cNvPr id="1030" name="Picture 6" descr="C:\Documents and Settings\carmen.undurraga\Configuración local\Archivos temporales de Internet\Content.IE5\5X8151QB\MC9001044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27" y="1032389"/>
            <a:ext cx="9656253" cy="557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4"/>
          <p:cNvSpPr txBox="1"/>
          <p:nvPr/>
        </p:nvSpPr>
        <p:spPr>
          <a:xfrm>
            <a:off x="0" y="6611779"/>
            <a:ext cx="4172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>
                <a:solidFill>
                  <a:schemeClr val="bg1"/>
                </a:solidFill>
              </a:rPr>
              <a:t>Imagen en Wikipedia.org (Memoria Chilena.cl)</a:t>
            </a:r>
            <a:endParaRPr lang="es-CL" sz="10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401425" y="193961"/>
            <a:ext cx="9656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CL" sz="3200" i="1" dirty="0">
                <a:solidFill>
                  <a:schemeClr val="accent3">
                    <a:lumMod val="50000"/>
                  </a:schemeClr>
                </a:solidFill>
              </a:rPr>
              <a:t>Alameda de la delicias </a:t>
            </a:r>
            <a:r>
              <a:rPr lang="es-CL" sz="3200" dirty="0">
                <a:solidFill>
                  <a:schemeClr val="accent3">
                    <a:lumMod val="50000"/>
                  </a:schemeClr>
                </a:solidFill>
              </a:rPr>
              <a:t>de Alberto Orrego Luco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45" y="1731539"/>
            <a:ext cx="1168240" cy="114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-1" y="634017"/>
            <a:ext cx="227825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solidFill>
                  <a:schemeClr val="bg1"/>
                </a:solidFill>
              </a:rPr>
              <a:t>y</a:t>
            </a:r>
            <a:r>
              <a:rPr lang="es-ES_tradnl" sz="2800" dirty="0" smtClean="0">
                <a:solidFill>
                  <a:schemeClr val="bg1"/>
                </a:solidFill>
              </a:rPr>
              <a:t> en otro  la calle Alameda o Libertador Bernardo </a:t>
            </a:r>
            <a:r>
              <a:rPr lang="es-ES_tradnl" sz="2800" dirty="0" err="1" smtClean="0">
                <a:solidFill>
                  <a:schemeClr val="bg1"/>
                </a:solidFill>
              </a:rPr>
              <a:t>O´higgins</a:t>
            </a:r>
            <a:r>
              <a:rPr lang="es-ES_tradnl" sz="28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s-ES_tradnl" sz="2800" dirty="0">
              <a:solidFill>
                <a:schemeClr val="bg1"/>
              </a:solidFill>
            </a:endParaRPr>
          </a:p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Algo raro notó, las señoras con sombrero, vestido largo y carros en vez de autos.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6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2417736" cy="6858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s-CL" i="1" dirty="0" smtClean="0"/>
          </a:p>
          <a:p>
            <a:pPr marL="0" indent="0" algn="ctr">
              <a:buNone/>
            </a:pPr>
            <a:endParaRPr lang="es-CL" i="1" dirty="0"/>
          </a:p>
          <a:p>
            <a:pPr marL="0" indent="0" algn="ctr">
              <a:buNone/>
            </a:pPr>
            <a:endParaRPr lang="es-CL" i="1" dirty="0" smtClean="0"/>
          </a:p>
          <a:p>
            <a:pPr marL="0" indent="0" algn="ctr">
              <a:buNone/>
            </a:pPr>
            <a:endParaRPr lang="es-CL" i="1" dirty="0"/>
          </a:p>
        </p:txBody>
      </p:sp>
      <p:pic>
        <p:nvPicPr>
          <p:cNvPr id="7170" name="Picture 2" descr="http://upload.wikimedia.org/wikipedia/commons/9/91/%22Paisaje_con_cordillera_y_vacunos%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76" y="926109"/>
            <a:ext cx="8716803" cy="530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0" y="6641796"/>
            <a:ext cx="4172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>
                <a:solidFill>
                  <a:schemeClr val="accent3">
                    <a:lumMod val="75000"/>
                  </a:schemeClr>
                </a:solidFill>
              </a:rPr>
              <a:t>Imagen en Wikipedia.org (http://goceydeleitealoleo.blogspot.com)</a:t>
            </a:r>
            <a:endParaRPr lang="es-CL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carmen.undurraga\Configuración local\Archivos temporales de Internet\Content.IE5\5X8151QB\MC9001044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431" y="774916"/>
            <a:ext cx="9495295" cy="56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55431" y="214159"/>
            <a:ext cx="9378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CL" sz="3200" i="1" dirty="0">
                <a:solidFill>
                  <a:schemeClr val="accent3">
                    <a:lumMod val="50000"/>
                  </a:schemeClr>
                </a:solidFill>
              </a:rPr>
              <a:t>Paisaje con cordillera y vacunos </a:t>
            </a:r>
            <a:r>
              <a:rPr lang="es-CL" sz="3200" dirty="0">
                <a:solidFill>
                  <a:schemeClr val="accent3">
                    <a:lumMod val="50000"/>
                  </a:schemeClr>
                </a:solidFill>
              </a:rPr>
              <a:t>de Pedro Lira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044" y="2428801"/>
            <a:ext cx="1168240" cy="114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" y="2428801"/>
            <a:ext cx="232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23986" y="1859797"/>
            <a:ext cx="24314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En la siguiente pintura, junto </a:t>
            </a:r>
            <a:r>
              <a:rPr lang="es-ES_tradnl" sz="2800" dirty="0">
                <a:solidFill>
                  <a:schemeClr val="bg1"/>
                </a:solidFill>
              </a:rPr>
              <a:t>a unas casa en el </a:t>
            </a:r>
            <a:r>
              <a:rPr lang="es-ES_tradnl" sz="2800" dirty="0" smtClean="0">
                <a:solidFill>
                  <a:schemeClr val="bg1"/>
                </a:solidFill>
              </a:rPr>
              <a:t>campo se encontró con la cordillera. 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9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upload.wikimedia.org/wikipedia/commons/5/58/Estero_man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79" y="223524"/>
            <a:ext cx="4662404" cy="633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2239615" cy="6858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s-CL" i="1" dirty="0" smtClean="0"/>
          </a:p>
          <a:p>
            <a:pPr marL="0" indent="0" algn="ctr">
              <a:buNone/>
            </a:pPr>
            <a:endParaRPr lang="es-CL" i="1" dirty="0"/>
          </a:p>
          <a:p>
            <a:pPr marL="0" indent="0" algn="ctr">
              <a:buNone/>
            </a:pPr>
            <a:endParaRPr lang="es-CL" i="1" dirty="0" smtClean="0"/>
          </a:p>
          <a:p>
            <a:pPr marL="0" indent="0" algn="ctr">
              <a:buNone/>
            </a:pPr>
            <a:endParaRPr lang="es-CL" i="1" dirty="0"/>
          </a:p>
        </p:txBody>
      </p:sp>
      <p:pic>
        <p:nvPicPr>
          <p:cNvPr id="1030" name="Picture 6" descr="C:\Documents and Settings\carmen.undurraga\Configuración local\Archivos temporales de Internet\Content.IE5\5X8151QB\MC9001044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315" y="-16582"/>
            <a:ext cx="5222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5"/>
          <p:cNvSpPr txBox="1"/>
          <p:nvPr/>
        </p:nvSpPr>
        <p:spPr>
          <a:xfrm>
            <a:off x="-2" y="6595197"/>
            <a:ext cx="4172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>
                <a:solidFill>
                  <a:schemeClr val="bg1"/>
                </a:solidFill>
              </a:rPr>
              <a:t>Imagen en Wikipedia.org (Mcart.cl)</a:t>
            </a:r>
            <a:endParaRPr lang="es-CL" sz="10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443073" y="2704746"/>
            <a:ext cx="3273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CL" sz="3200" i="1" dirty="0">
                <a:solidFill>
                  <a:schemeClr val="accent3">
                    <a:lumMod val="50000"/>
                  </a:schemeClr>
                </a:solidFill>
              </a:rPr>
              <a:t>Estero Manso </a:t>
            </a:r>
            <a:r>
              <a:rPr lang="es-CL" sz="3200" dirty="0">
                <a:solidFill>
                  <a:schemeClr val="accent3">
                    <a:lumMod val="50000"/>
                  </a:schemeClr>
                </a:solidFill>
              </a:rPr>
              <a:t>de Pedro Lira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8183">
            <a:off x="5467403" y="1516936"/>
            <a:ext cx="1168240" cy="114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0" y="1879334"/>
            <a:ext cx="22298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En otra pintura se encontró con un estero y lo sobrevoló</a:t>
            </a:r>
            <a:r>
              <a:rPr lang="es-ES_tradnl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346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2107769" cy="6858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s-CL" i="1" dirty="0" smtClean="0"/>
          </a:p>
          <a:p>
            <a:pPr marL="0" indent="0" algn="ctr">
              <a:buNone/>
            </a:pPr>
            <a:endParaRPr lang="es-CL" i="1" dirty="0"/>
          </a:p>
          <a:p>
            <a:pPr marL="0" indent="0" algn="ctr">
              <a:buNone/>
            </a:pPr>
            <a:endParaRPr lang="es-CL" i="1" dirty="0" smtClean="0"/>
          </a:p>
          <a:p>
            <a:pPr marL="0" indent="0" algn="ctr">
              <a:buNone/>
            </a:pPr>
            <a:endParaRPr lang="es-CL" i="1" dirty="0"/>
          </a:p>
        </p:txBody>
      </p:sp>
      <p:pic>
        <p:nvPicPr>
          <p:cNvPr id="8194" name="Picture 2" descr="http://upload.wikimedia.org/wikipedia/commons/e/ea/Valpara%C3%ADso_Charton_de_Trevi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696" y="1000070"/>
            <a:ext cx="8849533" cy="53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0" y="6611779"/>
            <a:ext cx="4172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>
                <a:solidFill>
                  <a:schemeClr val="accent3">
                    <a:lumMod val="75000"/>
                  </a:schemeClr>
                </a:solidFill>
              </a:rPr>
              <a:t>Imagen en Wikipedia.org (Portal del Arte)</a:t>
            </a:r>
            <a:endParaRPr lang="es-CL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carmen.undurraga\Configuración local\Archivos temporales de Internet\Content.IE5\5X8151QB\MC9001044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54" y="784417"/>
            <a:ext cx="9763932" cy="58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301496" y="199642"/>
            <a:ext cx="976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CL" sz="3200" i="1" dirty="0">
                <a:solidFill>
                  <a:schemeClr val="accent3">
                    <a:lumMod val="50000"/>
                  </a:schemeClr>
                </a:solidFill>
              </a:rPr>
              <a:t>Vista de Valparaíso </a:t>
            </a:r>
            <a:r>
              <a:rPr lang="es-CL" sz="3200" dirty="0">
                <a:solidFill>
                  <a:schemeClr val="accent3">
                    <a:lumMod val="50000"/>
                  </a:schemeClr>
                </a:solidFill>
              </a:rPr>
              <a:t>de Ernesto </a:t>
            </a:r>
            <a:r>
              <a:rPr lang="es-CL" sz="3200" dirty="0" err="1">
                <a:solidFill>
                  <a:schemeClr val="accent3">
                    <a:lumMod val="50000"/>
                  </a:schemeClr>
                </a:solidFill>
              </a:rPr>
              <a:t>Charton</a:t>
            </a:r>
            <a:r>
              <a:rPr lang="es-CL" sz="3200" dirty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es-CL" sz="3200" dirty="0" err="1">
                <a:solidFill>
                  <a:schemeClr val="accent3">
                    <a:lumMod val="50000"/>
                  </a:schemeClr>
                </a:solidFill>
              </a:rPr>
              <a:t>Treville</a:t>
            </a:r>
            <a:endParaRPr lang="es-CL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" y="1764632"/>
            <a:ext cx="20863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Llegó a una pintura de Valparaíso y en el </a:t>
            </a:r>
            <a:r>
              <a:rPr lang="es-ES_tradnl" sz="2800" dirty="0">
                <a:solidFill>
                  <a:schemeClr val="bg1"/>
                </a:solidFill>
              </a:rPr>
              <a:t>puerto</a:t>
            </a:r>
            <a:endParaRPr lang="es-ES" sz="2800" dirty="0">
              <a:solidFill>
                <a:schemeClr val="bg1"/>
              </a:solidFill>
            </a:endParaRPr>
          </a:p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habían muchos  barcos. 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961" y="1190008"/>
            <a:ext cx="1168240" cy="114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9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2588217" cy="6858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s-CL" i="1" dirty="0" smtClean="0"/>
          </a:p>
          <a:p>
            <a:pPr marL="0" indent="0" algn="ctr">
              <a:buNone/>
            </a:pPr>
            <a:endParaRPr lang="es-CL" i="1" dirty="0"/>
          </a:p>
          <a:p>
            <a:pPr marL="0" indent="0" algn="ctr">
              <a:buNone/>
            </a:pPr>
            <a:endParaRPr lang="es-CL" i="1" dirty="0" smtClean="0"/>
          </a:p>
          <a:p>
            <a:pPr marL="0" indent="0" algn="ctr">
              <a:buNone/>
            </a:pPr>
            <a:endParaRPr lang="es-CL" i="1" dirty="0"/>
          </a:p>
        </p:txBody>
      </p:sp>
      <p:pic>
        <p:nvPicPr>
          <p:cNvPr id="9218" name="Picture 2" descr="File:Ramón Subercaseaux Vicuña - Diques de Valparaí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60" y="1109317"/>
            <a:ext cx="7144718" cy="53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0" y="6611779"/>
            <a:ext cx="4172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>
                <a:solidFill>
                  <a:schemeClr val="accent3">
                    <a:lumMod val="75000"/>
                  </a:schemeClr>
                </a:solidFill>
              </a:rPr>
              <a:t>Imagen en Wikipedia.org (Museo Nacional de Bellas Artes)</a:t>
            </a:r>
            <a:endParaRPr lang="es-CL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 descr="C:\Documents and Settings\carmen.undurraga\Configuración local\Archivos temporales de Internet\Content.IE5\5X8151QB\MC9001044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290" y="906806"/>
            <a:ext cx="7994657" cy="571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701290" y="179216"/>
            <a:ext cx="7994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CL" sz="3200" i="1" dirty="0">
                <a:solidFill>
                  <a:schemeClr val="accent3">
                    <a:lumMod val="50000"/>
                  </a:schemeClr>
                </a:solidFill>
              </a:rPr>
              <a:t>Diques en Valparaíso </a:t>
            </a:r>
            <a:r>
              <a:rPr lang="es-CL" sz="3200" dirty="0">
                <a:solidFill>
                  <a:schemeClr val="accent3">
                    <a:lumMod val="50000"/>
                  </a:schemeClr>
                </a:solidFill>
              </a:rPr>
              <a:t>de Ramón </a:t>
            </a:r>
            <a:r>
              <a:rPr lang="es-CL" sz="3200" dirty="0" err="1">
                <a:solidFill>
                  <a:schemeClr val="accent3">
                    <a:lumMod val="50000"/>
                  </a:schemeClr>
                </a:solidFill>
              </a:rPr>
              <a:t>Subercaseaux</a:t>
            </a:r>
            <a:endParaRPr lang="es-CL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2262">
            <a:off x="7364064" y="4350753"/>
            <a:ext cx="1168240" cy="114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6463" y="2438400"/>
            <a:ext cx="22619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chemeClr val="bg1"/>
                </a:solidFill>
              </a:rPr>
              <a:t>En otra, los estaban arreglando en unos diques.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2588217" cy="6858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s-CL" i="1" dirty="0" smtClean="0"/>
          </a:p>
          <a:p>
            <a:pPr marL="0" indent="0" algn="ctr">
              <a:buNone/>
            </a:pPr>
            <a:endParaRPr lang="es-CL" i="1" dirty="0"/>
          </a:p>
          <a:p>
            <a:pPr marL="0" indent="0" algn="ctr">
              <a:buNone/>
            </a:pPr>
            <a:endParaRPr lang="es-CL" i="1" dirty="0" smtClean="0"/>
          </a:p>
          <a:p>
            <a:pPr marL="0" indent="0" algn="ctr">
              <a:buNone/>
            </a:pPr>
            <a:endParaRPr lang="es-CL" i="1" dirty="0"/>
          </a:p>
        </p:txBody>
      </p:sp>
      <p:pic>
        <p:nvPicPr>
          <p:cNvPr id="10242" name="Picture 2" descr="File:Ramón Subercaseaux Vicuña - Antiguo Puente de Cal y Ca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460" y="848136"/>
            <a:ext cx="6951645" cy="574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0" y="6610799"/>
            <a:ext cx="4172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>
                <a:solidFill>
                  <a:schemeClr val="accent3">
                    <a:lumMod val="75000"/>
                  </a:schemeClr>
                </a:solidFill>
              </a:rPr>
              <a:t>Imagen en Wikipedia.org (Museo Histórico Nacional )</a:t>
            </a:r>
            <a:endParaRPr lang="es-CL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 descr="C:\Documents and Settings\carmen.undurraga\Configuración local\Archivos temporales de Internet\Content.IE5\5X8151QB\MC9001044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946" y="625586"/>
            <a:ext cx="7481454" cy="61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357392" y="163921"/>
            <a:ext cx="6916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CL" sz="2400" i="1" dirty="0">
                <a:solidFill>
                  <a:schemeClr val="accent3">
                    <a:lumMod val="50000"/>
                  </a:schemeClr>
                </a:solidFill>
              </a:rPr>
              <a:t>Antiguo puente Cal y Canto </a:t>
            </a:r>
            <a:r>
              <a:rPr lang="es-CL" sz="2400" dirty="0">
                <a:solidFill>
                  <a:schemeClr val="accent3">
                    <a:lumMod val="50000"/>
                  </a:schemeClr>
                </a:solidFill>
              </a:rPr>
              <a:t>de Ramón </a:t>
            </a:r>
            <a:r>
              <a:rPr lang="es-CL" sz="2400" dirty="0" err="1">
                <a:solidFill>
                  <a:schemeClr val="accent3">
                    <a:lumMod val="50000"/>
                  </a:schemeClr>
                </a:solidFill>
              </a:rPr>
              <a:t>Subercaseaux</a:t>
            </a:r>
            <a:endParaRPr lang="es-CL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055" y="1997383"/>
            <a:ext cx="1168240" cy="114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0" y="2326105"/>
            <a:ext cx="26148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En la última ¡que sorpresa un antiguo puente sobre el río Mapocho!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9" y="1937288"/>
            <a:ext cx="11486980" cy="292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583096"/>
            <a:ext cx="10972800" cy="813440"/>
          </a:xfrm>
        </p:spPr>
        <p:txBody>
          <a:bodyPr>
            <a:normAutofit fontScale="90000"/>
          </a:bodyPr>
          <a:lstStyle/>
          <a:p>
            <a:r>
              <a:rPr lang="es-ES" dirty="0"/>
              <a:t> </a:t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Objetivo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4900" dirty="0"/>
              <a:t/>
            </a:r>
            <a:br>
              <a:rPr lang="es-ES" sz="4900" dirty="0"/>
            </a:br>
            <a:endParaRPr lang="es-ES" sz="49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751939" y="1801204"/>
            <a:ext cx="8261873" cy="360381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dirty="0"/>
              <a:t>Expresar y crear trabajos de arte a partir de la observación del:</a:t>
            </a:r>
          </a:p>
          <a:p>
            <a:pPr lvl="0"/>
            <a:r>
              <a:rPr lang="es-ES" b="1" dirty="0"/>
              <a:t>entorno natural: figura humana y paisajes chilenos</a:t>
            </a:r>
            <a:endParaRPr lang="es-ES" dirty="0"/>
          </a:p>
          <a:p>
            <a:pPr lvl="0"/>
            <a:r>
              <a:rPr lang="es-ES" dirty="0"/>
              <a:t>entorno cultural: personas y patrimonio cultural de Chile</a:t>
            </a:r>
          </a:p>
          <a:p>
            <a:pPr lvl="0"/>
            <a:r>
              <a:rPr lang="es-ES" dirty="0"/>
              <a:t>entorno artístico: obras de arte local, chileno, latinoamericano y del resto del mundo</a:t>
            </a:r>
            <a:r>
              <a:rPr lang="es-ES" b="1" dirty="0"/>
              <a:t> (OA1)</a:t>
            </a:r>
            <a:endParaRPr lang="es-ES" dirty="0"/>
          </a:p>
          <a:p>
            <a:endParaRPr lang="es-ES" dirty="0"/>
          </a:p>
        </p:txBody>
      </p:sp>
      <p:pic>
        <p:nvPicPr>
          <p:cNvPr id="7170" name="Picture 2" descr="C:\Documents and Settings\carmen.undurraga\Configuración local\Archivos temporales de Internet\Content.IE5\5X8151QB\MC9001044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65" y="1627322"/>
            <a:ext cx="9226882" cy="392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81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accent3">
                    <a:lumMod val="75000"/>
                  </a:schemeClr>
                </a:solidFill>
              </a:rPr>
              <a:t>Actividad 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40904" y="2119257"/>
            <a:ext cx="10310191" cy="443652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es-ES" dirty="0"/>
              <a:t>Observan pinturas de paisaje chileno de Pedro Lira, Juan Francisco González, Orrego Luco y Valenzuela Llanos y comentan sus características (por ejemplo: montañoso, desértico, marítimo, lacustre, campestre). El docente guía la conversación con preguntas como:</a:t>
            </a:r>
          </a:p>
          <a:p>
            <a:pPr lvl="0"/>
            <a:r>
              <a:rPr lang="es-ES" dirty="0"/>
              <a:t>¿qué elementos típicos del paisaje chileno vemos en estas pinturas?</a:t>
            </a:r>
          </a:p>
          <a:p>
            <a:pPr lvl="0"/>
            <a:r>
              <a:rPr lang="es-ES" dirty="0"/>
              <a:t>¿qué tipo de paisaje les gusta más: desierto, mar, bosque o cordillera?</a:t>
            </a:r>
          </a:p>
          <a:p>
            <a:pPr lvl="0"/>
            <a:r>
              <a:rPr lang="es-ES" dirty="0"/>
              <a:t>¿qué colores se usan en estas pinturas?</a:t>
            </a:r>
          </a:p>
          <a:p>
            <a:r>
              <a:rPr lang="es-ES" dirty="0"/>
              <a:t>Los estudiantes pintan su propio paisaje con témpera y pasteles grasos, eligiendo los elementos que más les llamen la atención de las imágenes observadas. </a:t>
            </a:r>
            <a:r>
              <a:rPr lang="es-ES" b="1" dirty="0"/>
              <a:t>® Historia, Geografía y Ciencias Sociales </a:t>
            </a:r>
            <a:endParaRPr lang="es-ES" dirty="0"/>
          </a:p>
          <a:p>
            <a:endParaRPr lang="es-ES" dirty="0"/>
          </a:p>
        </p:txBody>
      </p:sp>
      <p:pic>
        <p:nvPicPr>
          <p:cNvPr id="8194" name="Picture 2" descr="C:\Documents and Settings\carmen.undurraga\Configuración local\Archivos temporales de Internet\Content.IE5\5X8151QB\MC9001044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0" y="1906291"/>
            <a:ext cx="11329260" cy="48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5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5/59/India_Goa_Portuguese_V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"/>
            <a:ext cx="10368366" cy="686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6.googleusercontent.com/-QJEt499dDDY/SisRg5BaZvI/AAAAAAAAZdM/wcSo8qkl_Is/s320/avio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89457" l="625" r="9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6317">
            <a:off x="1937288" y="2411067"/>
            <a:ext cx="5052448" cy="492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9915147" y="-9939"/>
            <a:ext cx="2276853" cy="6858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s-CL" i="1" dirty="0" smtClean="0"/>
          </a:p>
          <a:p>
            <a:pPr marL="0" indent="0" algn="ctr">
              <a:buNone/>
            </a:pPr>
            <a:endParaRPr lang="es-CL" i="1" dirty="0"/>
          </a:p>
          <a:p>
            <a:pPr marL="0" indent="0" algn="ctr">
              <a:buNone/>
            </a:pPr>
            <a:r>
              <a:rPr lang="es-CL" i="1" dirty="0" smtClean="0">
                <a:solidFill>
                  <a:schemeClr val="bg1"/>
                </a:solidFill>
              </a:rPr>
              <a:t>Una tarde de verano un </a:t>
            </a:r>
            <a:r>
              <a:rPr lang="es-CL" i="1" dirty="0">
                <a:solidFill>
                  <a:schemeClr val="bg1"/>
                </a:solidFill>
              </a:rPr>
              <a:t>avión </a:t>
            </a:r>
            <a:r>
              <a:rPr lang="es-CL" i="1" dirty="0" smtClean="0">
                <a:solidFill>
                  <a:schemeClr val="bg1"/>
                </a:solidFill>
              </a:rPr>
              <a:t>aterrizó</a:t>
            </a:r>
          </a:p>
          <a:p>
            <a:pPr marL="0" indent="0" algn="ctr">
              <a:buNone/>
            </a:pPr>
            <a:r>
              <a:rPr lang="es-CL" i="1" dirty="0" smtClean="0">
                <a:solidFill>
                  <a:schemeClr val="bg1"/>
                </a:solidFill>
              </a:rPr>
              <a:t>en </a:t>
            </a:r>
            <a:r>
              <a:rPr lang="es-CL" i="1" dirty="0">
                <a:solidFill>
                  <a:schemeClr val="bg1"/>
                </a:solidFill>
              </a:rPr>
              <a:t>una </a:t>
            </a:r>
            <a:r>
              <a:rPr lang="es-CL" i="1" dirty="0" smtClean="0">
                <a:solidFill>
                  <a:schemeClr val="bg1"/>
                </a:solidFill>
              </a:rPr>
              <a:t>casa muy antigua, pero llena de color 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3" name="CuadroTexto 4"/>
          <p:cNvSpPr txBox="1"/>
          <p:nvPr/>
        </p:nvSpPr>
        <p:spPr>
          <a:xfrm>
            <a:off x="4321539" y="6611778"/>
            <a:ext cx="5544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000" dirty="0" smtClean="0"/>
              <a:t>Imagen en Wikipedia.org </a:t>
            </a:r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39503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362"/>
            <a:ext cx="9405823" cy="686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236989" y="-9939"/>
            <a:ext cx="2955011" cy="69212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s-CL" i="1" dirty="0" smtClean="0"/>
          </a:p>
          <a:p>
            <a:pPr marL="0" indent="0" algn="ctr">
              <a:buFont typeface="Arial" pitchFamily="34" charset="0"/>
              <a:buNone/>
            </a:pPr>
            <a:endParaRPr lang="es-CL" i="1" dirty="0" smtClean="0"/>
          </a:p>
          <a:p>
            <a:pPr marL="0" indent="0" algn="ctr">
              <a:buFont typeface="Arial" pitchFamily="34" charset="0"/>
              <a:buNone/>
            </a:pPr>
            <a:endParaRPr lang="es-CL" i="1" dirty="0" smtClean="0"/>
          </a:p>
          <a:p>
            <a:pPr marL="0" indent="0" algn="ctr">
              <a:buFont typeface="Arial" pitchFamily="34" charset="0"/>
              <a:buNone/>
            </a:pPr>
            <a:endParaRPr lang="es-CL" i="1" dirty="0" smtClean="0"/>
          </a:p>
          <a:p>
            <a:pPr marL="0" indent="0" algn="ctr">
              <a:buFont typeface="Arial" pitchFamily="34" charset="0"/>
              <a:buNone/>
            </a:pPr>
            <a:r>
              <a:rPr lang="es-CL" i="1" dirty="0" smtClean="0">
                <a:solidFill>
                  <a:schemeClr val="bg1"/>
                </a:solidFill>
              </a:rPr>
              <a:t>Y en la casa se metió…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2988" r="1586" b="2602"/>
          <a:stretch/>
        </p:blipFill>
        <p:spPr bwMode="auto">
          <a:xfrm>
            <a:off x="-1" y="0"/>
            <a:ext cx="98724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Documents and Settings\carmen.undurraga\Configuración local\Archivos temporales de Internet\Content.IE5\5X8151QB\MC9001044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56" y="1379349"/>
            <a:ext cx="2409681" cy="266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carmen.undurraga\Configuración local\Archivos temporales de Internet\Content.IE5\5X8151QB\MC9001044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783" y="1308315"/>
            <a:ext cx="2409681" cy="262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carmen.undurraga\Configuración local\Archivos temporales de Internet\Content.IE5\FO6L5ZRR\MP900446565[1]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77" y="1228757"/>
            <a:ext cx="5053146" cy="654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contenido 2"/>
          <p:cNvSpPr txBox="1">
            <a:spLocks/>
          </p:cNvSpPr>
          <p:nvPr/>
        </p:nvSpPr>
        <p:spPr>
          <a:xfrm>
            <a:off x="9236989" y="-9939"/>
            <a:ext cx="2955011" cy="69212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s-CL" i="1" dirty="0" smtClean="0"/>
          </a:p>
          <a:p>
            <a:pPr marL="0" indent="0" algn="ctr">
              <a:buFont typeface="Arial" pitchFamily="34" charset="0"/>
              <a:buNone/>
            </a:pPr>
            <a:endParaRPr lang="es-CL" i="1" dirty="0" smtClean="0"/>
          </a:p>
          <a:p>
            <a:pPr marL="0" indent="0" algn="ctr">
              <a:buFont typeface="Arial" pitchFamily="34" charset="0"/>
              <a:buNone/>
            </a:pPr>
            <a:endParaRPr lang="es-CL" i="1" dirty="0" smtClean="0"/>
          </a:p>
          <a:p>
            <a:pPr marL="0" indent="0" algn="ctr">
              <a:buFont typeface="Arial" pitchFamily="34" charset="0"/>
              <a:buNone/>
            </a:pPr>
            <a:endParaRPr lang="es-CL" i="1" dirty="0" smtClean="0"/>
          </a:p>
          <a:p>
            <a:pPr marL="0" indent="0" algn="ctr">
              <a:buFont typeface="Arial" pitchFamily="34" charset="0"/>
              <a:buNone/>
            </a:pPr>
            <a:r>
              <a:rPr lang="es-CL" i="1" dirty="0" smtClean="0">
                <a:solidFill>
                  <a:schemeClr val="bg1"/>
                </a:solidFill>
              </a:rPr>
              <a:t>Muchos cuadros encontró…</a:t>
            </a:r>
          </a:p>
          <a:p>
            <a:pPr marL="0" indent="0" algn="ctr">
              <a:buFont typeface="Arial" pitchFamily="34" charset="0"/>
              <a:buNone/>
            </a:pPr>
            <a:r>
              <a:rPr lang="es-CL" i="1" dirty="0" smtClean="0">
                <a:solidFill>
                  <a:schemeClr val="bg1"/>
                </a:solidFill>
              </a:rPr>
              <a:t>y se preguntaba ¿Quién los pintó?</a:t>
            </a:r>
          </a:p>
          <a:p>
            <a:pPr marL="0" indent="0" algn="ctr">
              <a:buFont typeface="Arial" pitchFamily="34" charset="0"/>
              <a:buNone/>
            </a:pPr>
            <a:r>
              <a:rPr lang="es-CL" i="1" dirty="0" smtClean="0">
                <a:solidFill>
                  <a:schemeClr val="bg1"/>
                </a:solidFill>
              </a:rPr>
              <a:t>Volvió afuera y…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9/India_Goa_Portuguese_Vil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7" t="66489" r="20927"/>
          <a:stretch/>
        </p:blipFill>
        <p:spPr bwMode="auto">
          <a:xfrm>
            <a:off x="-1" y="3261"/>
            <a:ext cx="12192001" cy="690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2821" y="-1010675"/>
            <a:ext cx="10879810" cy="1070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carmen.undurraga\Configuración local\Archivos temporales de Internet\Content.IE5\FO6L5ZRR\MP900446565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69" r="22117" b="50000"/>
          <a:stretch/>
        </p:blipFill>
        <p:spPr bwMode="auto">
          <a:xfrm>
            <a:off x="5888635" y="3725991"/>
            <a:ext cx="414727" cy="5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236989" y="-9939"/>
            <a:ext cx="2955011" cy="69212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s-CL" i="1" dirty="0" smtClean="0"/>
          </a:p>
          <a:p>
            <a:pPr marL="0" indent="0" algn="ctr">
              <a:buFont typeface="Arial" pitchFamily="34" charset="0"/>
              <a:buNone/>
            </a:pPr>
            <a:endParaRPr lang="es-CL" i="1" dirty="0" smtClean="0"/>
          </a:p>
          <a:p>
            <a:pPr marL="0" indent="0" algn="ctr">
              <a:buFont typeface="Arial" pitchFamily="34" charset="0"/>
              <a:buNone/>
            </a:pPr>
            <a:endParaRPr lang="es-CL" i="1" dirty="0" smtClean="0"/>
          </a:p>
          <a:p>
            <a:pPr marL="0" indent="0" algn="ctr">
              <a:buFont typeface="Arial" pitchFamily="34" charset="0"/>
              <a:buNone/>
            </a:pPr>
            <a:endParaRPr lang="es-CL" i="1" dirty="0" smtClean="0"/>
          </a:p>
          <a:p>
            <a:pPr marL="0" indent="0" algn="ctr">
              <a:buFont typeface="Arial" pitchFamily="34" charset="0"/>
              <a:buNone/>
            </a:pPr>
            <a:r>
              <a:rPr lang="es-CL" i="1" dirty="0" smtClean="0">
                <a:solidFill>
                  <a:schemeClr val="bg1"/>
                </a:solidFill>
              </a:rPr>
              <a:t>A su avión nuevamente se metió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510" y="1180748"/>
            <a:ext cx="8477572" cy="512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2276853" cy="6858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s-CL" i="1" dirty="0" smtClean="0"/>
          </a:p>
          <a:p>
            <a:pPr marL="0" indent="0" algn="ctr">
              <a:buNone/>
            </a:pPr>
            <a:endParaRPr lang="es-CL" i="1" dirty="0"/>
          </a:p>
          <a:p>
            <a:pPr marL="0" indent="0" algn="ctr">
              <a:buNone/>
            </a:pPr>
            <a:endParaRPr lang="es-CL" i="1" dirty="0" smtClean="0"/>
          </a:p>
          <a:p>
            <a:pPr marL="0" indent="0" algn="ctr">
              <a:buNone/>
            </a:pPr>
            <a:endParaRPr lang="es-CL" i="1" dirty="0"/>
          </a:p>
        </p:txBody>
      </p:sp>
      <p:pic>
        <p:nvPicPr>
          <p:cNvPr id="1030" name="Picture 6" descr="C:\Documents and Settings\carmen.undurraga\Configuración local\Archivos temporales de Internet\Content.IE5\5X8151QB\MC9001044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242" y="994750"/>
            <a:ext cx="9386108" cy="55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647644" y="6611779"/>
            <a:ext cx="5544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000" dirty="0" smtClean="0">
                <a:solidFill>
                  <a:schemeClr val="accent3">
                    <a:lumMod val="50000"/>
                  </a:schemeClr>
                </a:solidFill>
              </a:rPr>
              <a:t>Imagen en Wikipedia.org (musicamera-colecciondecuadroshermosos.blogspot.com)</a:t>
            </a:r>
            <a:endParaRPr lang="es-CL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516242" y="104206"/>
            <a:ext cx="9386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>
                <a:solidFill>
                  <a:schemeClr val="accent3">
                    <a:lumMod val="50000"/>
                  </a:schemeClr>
                </a:solidFill>
              </a:rPr>
              <a:t>Laguna de </a:t>
            </a:r>
            <a:r>
              <a:rPr lang="es-CL" sz="2800" i="1" dirty="0" err="1">
                <a:solidFill>
                  <a:schemeClr val="accent3">
                    <a:lumMod val="50000"/>
                  </a:schemeClr>
                </a:solidFill>
              </a:rPr>
              <a:t>Aculeo</a:t>
            </a:r>
            <a:r>
              <a:rPr lang="es-CL" sz="28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CL" sz="2800" dirty="0" smtClean="0">
                <a:solidFill>
                  <a:schemeClr val="accent3">
                    <a:lumMod val="50000"/>
                  </a:schemeClr>
                </a:solidFill>
              </a:rPr>
              <a:t>de </a:t>
            </a:r>
            <a:r>
              <a:rPr lang="es-CL" sz="2800" dirty="0">
                <a:solidFill>
                  <a:schemeClr val="accent3">
                    <a:lumMod val="50000"/>
                  </a:schemeClr>
                </a:solidFill>
              </a:rPr>
              <a:t>Onofre </a:t>
            </a:r>
            <a:r>
              <a:rPr lang="es-CL" sz="2800" dirty="0" err="1">
                <a:solidFill>
                  <a:schemeClr val="accent3">
                    <a:lumMod val="50000"/>
                  </a:schemeClr>
                </a:solidFill>
              </a:rPr>
              <a:t>Jarpa</a:t>
            </a:r>
            <a:endParaRPr lang="es-CL" sz="28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s-E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716" y="1561058"/>
            <a:ext cx="1168240" cy="114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08488" y="1751308"/>
            <a:ext cx="2045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Se metió en las pinturas y por ellas voló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ile:Palmas de o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66" y="451810"/>
            <a:ext cx="4757174" cy="606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2276853" cy="6858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s-CL" i="1" dirty="0" smtClean="0"/>
          </a:p>
          <a:p>
            <a:pPr marL="0" indent="0" algn="ctr">
              <a:buNone/>
            </a:pPr>
            <a:endParaRPr lang="es-CL" i="1" dirty="0"/>
          </a:p>
          <a:p>
            <a:pPr marL="0" indent="0" algn="ctr">
              <a:buNone/>
            </a:pPr>
            <a:endParaRPr lang="es-CL" i="1" dirty="0" smtClean="0"/>
          </a:p>
          <a:p>
            <a:pPr marL="0" indent="0" algn="ctr">
              <a:buNone/>
            </a:pPr>
            <a:endParaRPr lang="es-CL" i="1" dirty="0"/>
          </a:p>
        </p:txBody>
      </p:sp>
      <p:pic>
        <p:nvPicPr>
          <p:cNvPr id="1030" name="Picture 6" descr="C:\Documents and Settings\carmen.undurraga\Configuración local\Archivos temporales de Internet\Content.IE5\5X8151QB\MC9001044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92" y="231599"/>
            <a:ext cx="5284923" cy="65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647644" y="6611779"/>
            <a:ext cx="5544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000" dirty="0" smtClean="0">
                <a:solidFill>
                  <a:schemeClr val="accent3">
                    <a:lumMod val="50000"/>
                  </a:schemeClr>
                </a:solidFill>
              </a:rPr>
              <a:t>Imagen en Wikipedia.org (musicamera-colecciondecuadroshermosos.blogspot.com)</a:t>
            </a:r>
            <a:endParaRPr lang="es-CL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24" y="848136"/>
            <a:ext cx="1168240" cy="114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090114" y="2499867"/>
            <a:ext cx="41018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CL" sz="3200" i="1" dirty="0">
                <a:solidFill>
                  <a:schemeClr val="accent3">
                    <a:lumMod val="50000"/>
                  </a:schemeClr>
                </a:solidFill>
              </a:rPr>
              <a:t>Palmas de </a:t>
            </a:r>
            <a:r>
              <a:rPr lang="es-CL" sz="3200" i="1" dirty="0" err="1">
                <a:solidFill>
                  <a:schemeClr val="accent3">
                    <a:lumMod val="50000"/>
                  </a:schemeClr>
                </a:solidFill>
              </a:rPr>
              <a:t>Ocoa</a:t>
            </a:r>
            <a:r>
              <a:rPr lang="es-CL" sz="32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CL" sz="3200" dirty="0">
                <a:solidFill>
                  <a:schemeClr val="accent3">
                    <a:lumMod val="50000"/>
                  </a:schemeClr>
                </a:solidFill>
              </a:rPr>
              <a:t>de Onofre </a:t>
            </a:r>
            <a:r>
              <a:rPr lang="es-CL" sz="3200" dirty="0" err="1">
                <a:solidFill>
                  <a:schemeClr val="accent3">
                    <a:lumMod val="50000"/>
                  </a:schemeClr>
                </a:solidFill>
              </a:rPr>
              <a:t>Jarpa</a:t>
            </a:r>
            <a:endParaRPr lang="es-CL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9485" y="2107769"/>
            <a:ext cx="1937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En una encontró palmeras…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9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490</Words>
  <Application>Microsoft Office PowerPoint</Application>
  <PresentationFormat>Personalizado</PresentationFormat>
  <Paragraphs>91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Pintores de paisajes chilenos 2°básico</vt:lpstr>
      <vt:lpstr>      Objetivo     </vt:lpstr>
      <vt:lpstr>Actividad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</dc:creator>
  <cp:lastModifiedBy> </cp:lastModifiedBy>
  <cp:revision>15</cp:revision>
  <dcterms:created xsi:type="dcterms:W3CDTF">2013-11-01T00:01:13Z</dcterms:created>
  <dcterms:modified xsi:type="dcterms:W3CDTF">2013-11-20T20:53:34Z</dcterms:modified>
</cp:coreProperties>
</file>