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0" r:id="rId1"/>
  </p:sldMasterIdLst>
  <p:notesMasterIdLst>
    <p:notesMasterId r:id="rId26"/>
  </p:notesMasterIdLst>
  <p:sldIdLst>
    <p:sldId id="256" r:id="rId2"/>
    <p:sldId id="257" r:id="rId3"/>
    <p:sldId id="259" r:id="rId4"/>
    <p:sldId id="262" r:id="rId5"/>
    <p:sldId id="263" r:id="rId6"/>
    <p:sldId id="264" r:id="rId7"/>
    <p:sldId id="275" r:id="rId8"/>
    <p:sldId id="260" r:id="rId9"/>
    <p:sldId id="269" r:id="rId10"/>
    <p:sldId id="276" r:id="rId11"/>
    <p:sldId id="265" r:id="rId12"/>
    <p:sldId id="272" r:id="rId13"/>
    <p:sldId id="266" r:id="rId14"/>
    <p:sldId id="273" r:id="rId15"/>
    <p:sldId id="267" r:id="rId16"/>
    <p:sldId id="268" r:id="rId17"/>
    <p:sldId id="280" r:id="rId18"/>
    <p:sldId id="281" r:id="rId19"/>
    <p:sldId id="282" r:id="rId20"/>
    <p:sldId id="283" r:id="rId21"/>
    <p:sldId id="284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54CC"/>
    <a:srgbClr val="00CC00"/>
    <a:srgbClr val="E50329"/>
    <a:srgbClr val="A86ED4"/>
    <a:srgbClr val="F46402"/>
    <a:srgbClr val="FFE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5" autoAdjust="0"/>
    <p:restoredTop sz="94624" autoAdjust="0"/>
  </p:normalViewPr>
  <p:slideViewPr>
    <p:cSldViewPr>
      <p:cViewPr>
        <p:scale>
          <a:sx n="100" d="100"/>
          <a:sy n="100" d="100"/>
        </p:scale>
        <p:origin x="-1344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656"/>
    </p:cViewPr>
  </p:sorterViewPr>
  <p:notesViewPr>
    <p:cSldViewPr>
      <p:cViewPr varScale="1">
        <p:scale>
          <a:sx n="52" d="100"/>
          <a:sy n="52" d="100"/>
        </p:scale>
        <p:origin x="-2678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23630-F3CD-4FF6-8C69-CE6EFEECD766}" type="datetimeFigureOut">
              <a:rPr lang="es-CL" smtClean="0"/>
              <a:t>30-10-2013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BB110-5536-4358-8F03-17E1773FA4B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840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BB110-5536-4358-8F03-17E1773FA4B0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92436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34CD401-E667-4FC7-9BA2-5546F86BA5A7}" type="datetimeFigureOut">
              <a:rPr lang="es-CL" smtClean="0"/>
              <a:t>30-10-2013</a:t>
            </a:fld>
            <a:endParaRPr lang="es-CL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CL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620C4D5-2A6E-4AE1-AC1D-0BB576B9E0F3}" type="slidenum">
              <a:rPr lang="es-CL" smtClean="0"/>
              <a:t>‹Nº›</a:t>
            </a:fld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D401-E667-4FC7-9BA2-5546F86BA5A7}" type="datetimeFigureOut">
              <a:rPr lang="es-CL" smtClean="0"/>
              <a:t>30-10-2013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C4D5-2A6E-4AE1-AC1D-0BB576B9E0F3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D401-E667-4FC7-9BA2-5546F86BA5A7}" type="datetimeFigureOut">
              <a:rPr lang="es-CL" smtClean="0"/>
              <a:t>30-10-2013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C4D5-2A6E-4AE1-AC1D-0BB576B9E0F3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34CD401-E667-4FC7-9BA2-5546F86BA5A7}" type="datetimeFigureOut">
              <a:rPr lang="es-CL" smtClean="0"/>
              <a:t>30-10-2013</a:t>
            </a:fld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620C4D5-2A6E-4AE1-AC1D-0BB576B9E0F3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34CD401-E667-4FC7-9BA2-5546F86BA5A7}" type="datetimeFigureOut">
              <a:rPr lang="es-CL" smtClean="0"/>
              <a:t>30-10-2013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CL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620C4D5-2A6E-4AE1-AC1D-0BB576B9E0F3}" type="slidenum">
              <a:rPr lang="es-CL" smtClean="0"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D401-E667-4FC7-9BA2-5546F86BA5A7}" type="datetimeFigureOut">
              <a:rPr lang="es-CL" smtClean="0"/>
              <a:t>30-10-2013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C4D5-2A6E-4AE1-AC1D-0BB576B9E0F3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D401-E667-4FC7-9BA2-5546F86BA5A7}" type="datetimeFigureOut">
              <a:rPr lang="es-CL" smtClean="0"/>
              <a:t>30-10-2013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C4D5-2A6E-4AE1-AC1D-0BB576B9E0F3}" type="slidenum">
              <a:rPr lang="es-CL" smtClean="0"/>
              <a:t>‹Nº›</a:t>
            </a:fld>
            <a:endParaRPr lang="es-CL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34CD401-E667-4FC7-9BA2-5546F86BA5A7}" type="datetimeFigureOut">
              <a:rPr lang="es-CL" smtClean="0"/>
              <a:t>30-10-2013</a:t>
            </a:fld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620C4D5-2A6E-4AE1-AC1D-0BB576B9E0F3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D401-E667-4FC7-9BA2-5546F86BA5A7}" type="datetimeFigureOut">
              <a:rPr lang="es-CL" smtClean="0"/>
              <a:t>30-10-2013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C4D5-2A6E-4AE1-AC1D-0BB576B9E0F3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34CD401-E667-4FC7-9BA2-5546F86BA5A7}" type="datetimeFigureOut">
              <a:rPr lang="es-CL" smtClean="0"/>
              <a:t>30-10-2013</a:t>
            </a:fld>
            <a:endParaRPr lang="es-CL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620C4D5-2A6E-4AE1-AC1D-0BB576B9E0F3}" type="slidenum">
              <a:rPr lang="es-CL" smtClean="0"/>
              <a:t>‹Nº›</a:t>
            </a:fld>
            <a:endParaRPr lang="es-CL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34CD401-E667-4FC7-9BA2-5546F86BA5A7}" type="datetimeFigureOut">
              <a:rPr lang="es-CL" smtClean="0"/>
              <a:t>30-10-2013</a:t>
            </a:fld>
            <a:endParaRPr lang="es-C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620C4D5-2A6E-4AE1-AC1D-0BB576B9E0F3}" type="slidenum">
              <a:rPr lang="es-CL" smtClean="0"/>
              <a:t>‹Nº›</a:t>
            </a:fld>
            <a:endParaRPr lang="es-CL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34CD401-E667-4FC7-9BA2-5546F86BA5A7}" type="datetimeFigureOut">
              <a:rPr lang="es-CL" smtClean="0"/>
              <a:t>30-10-2013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620C4D5-2A6E-4AE1-AC1D-0BB576B9E0F3}" type="slidenum">
              <a:rPr lang="es-CL" smtClean="0"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67744" y="2636912"/>
            <a:ext cx="6606480" cy="1894362"/>
          </a:xfrm>
        </p:spPr>
        <p:txBody>
          <a:bodyPr>
            <a:normAutofit/>
          </a:bodyPr>
          <a:lstStyle/>
          <a:p>
            <a:pPr algn="ctr"/>
            <a:r>
              <a:rPr lang="es-CL" sz="4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Interacciones biológicas</a:t>
            </a:r>
            <a:endParaRPr lang="es-CL" sz="4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CL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Básico</a:t>
            </a:r>
          </a:p>
          <a:p>
            <a:r>
              <a:rPr lang="es-CL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Unidad</a:t>
            </a:r>
            <a:endParaRPr lang="es-CL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374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051720" y="2348880"/>
            <a:ext cx="4536504" cy="156966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chemeClr val="bg2">
                    <a:lumMod val="90000"/>
                  </a:schemeClr>
                </a:solidFill>
              </a:rPr>
              <a:t>Según tu respuesta, escribe una definición de la competencia interespecífica</a:t>
            </a:r>
            <a:endParaRPr lang="es-CL" sz="2400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65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7784" y="274638"/>
            <a:ext cx="4320480" cy="706090"/>
          </a:xfrm>
        </p:spPr>
        <p:txBody>
          <a:bodyPr/>
          <a:lstStyle/>
          <a:p>
            <a:pPr algn="ctr"/>
            <a:r>
              <a:rPr lang="es-C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Depredación</a:t>
            </a:r>
            <a:endParaRPr lang="es-C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" y="1419653"/>
            <a:ext cx="7091289" cy="472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1187624" y="2453571"/>
            <a:ext cx="2016224" cy="1872208"/>
          </a:xfrm>
          <a:prstGeom prst="ellipse">
            <a:avLst/>
          </a:prstGeom>
          <a:noFill/>
          <a:ln w="38100" cmpd="sng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6" name="5 Conector recto de flecha"/>
          <p:cNvCxnSpPr/>
          <p:nvPr/>
        </p:nvCxnSpPr>
        <p:spPr>
          <a:xfrm flipH="1">
            <a:off x="3059831" y="2204864"/>
            <a:ext cx="4060179" cy="668397"/>
          </a:xfrm>
          <a:prstGeom prst="straightConnector1">
            <a:avLst/>
          </a:prstGeom>
          <a:ln w="50800">
            <a:solidFill>
              <a:schemeClr val="bg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7120010" y="1228110"/>
            <a:ext cx="1772470" cy="1631216"/>
          </a:xfrm>
          <a:prstGeom prst="rect">
            <a:avLst/>
          </a:prstGeom>
          <a:noFill/>
          <a:ln w="25400">
            <a:solidFill>
              <a:srgbClr val="7030A0"/>
            </a:solidFill>
            <a:beve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s-CL" sz="2000" b="1" dirty="0" smtClean="0"/>
              <a:t>Este tigre es un ejemplo de un depredador</a:t>
            </a:r>
            <a:endParaRPr lang="es-CL" sz="2000" b="1" dirty="0"/>
          </a:p>
        </p:txBody>
      </p:sp>
      <p:sp>
        <p:nvSpPr>
          <p:cNvPr id="17" name="16 Elipse"/>
          <p:cNvSpPr/>
          <p:nvPr/>
        </p:nvSpPr>
        <p:spPr>
          <a:xfrm>
            <a:off x="899592" y="4437112"/>
            <a:ext cx="2592288" cy="1368152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9" name="18 Conector recto de flecha"/>
          <p:cNvCxnSpPr>
            <a:endCxn id="17" idx="6"/>
          </p:cNvCxnSpPr>
          <p:nvPr/>
        </p:nvCxnSpPr>
        <p:spPr>
          <a:xfrm flipH="1">
            <a:off x="3491880" y="4437112"/>
            <a:ext cx="3780530" cy="684076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7272410" y="3621504"/>
            <a:ext cx="1772470" cy="1631216"/>
          </a:xfrm>
          <a:prstGeom prst="rect">
            <a:avLst/>
          </a:prstGeom>
          <a:noFill/>
          <a:ln w="25400">
            <a:solidFill>
              <a:srgbClr val="7030A0"/>
            </a:solidFill>
            <a:beve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s-CL" sz="2000" b="1" dirty="0" smtClean="0"/>
              <a:t>Este venado es un ejemplo de una presa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3926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7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9496"/>
            <a:ext cx="9479347" cy="7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>
            <a:off x="2192433" y="2397431"/>
            <a:ext cx="2232248" cy="1296144"/>
          </a:xfrm>
          <a:prstGeom prst="ellipse">
            <a:avLst/>
          </a:prstGeom>
          <a:noFill/>
          <a:ln w="38100" cmpd="sng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6" name="5 Conector recto de flecha"/>
          <p:cNvCxnSpPr/>
          <p:nvPr/>
        </p:nvCxnSpPr>
        <p:spPr>
          <a:xfrm flipH="1">
            <a:off x="4211960" y="2204864"/>
            <a:ext cx="2908052" cy="576064"/>
          </a:xfrm>
          <a:prstGeom prst="straightConnector1">
            <a:avLst/>
          </a:prstGeom>
          <a:ln w="50800">
            <a:solidFill>
              <a:schemeClr val="bg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7120010" y="1228110"/>
            <a:ext cx="2023990" cy="1323439"/>
          </a:xfrm>
          <a:prstGeom prst="rect">
            <a:avLst/>
          </a:prstGeom>
          <a:noFill/>
          <a:ln w="25400">
            <a:solidFill>
              <a:srgbClr val="7030A0"/>
            </a:solidFill>
            <a:beve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chemeClr val="bg1"/>
                </a:solidFill>
              </a:rPr>
              <a:t>Esta mantis es un ejemplo de un depredador</a:t>
            </a:r>
            <a:endParaRPr lang="es-CL" sz="2000" b="1" dirty="0">
              <a:solidFill>
                <a:schemeClr val="bg1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971600" y="2096852"/>
            <a:ext cx="1440160" cy="1368152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1" name="10 Conector recto de flecha"/>
          <p:cNvCxnSpPr/>
          <p:nvPr/>
        </p:nvCxnSpPr>
        <p:spPr>
          <a:xfrm flipH="1" flipV="1">
            <a:off x="2321696" y="2381844"/>
            <a:ext cx="4266528" cy="241530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6732240" y="4509120"/>
            <a:ext cx="2023990" cy="1015663"/>
          </a:xfrm>
          <a:prstGeom prst="rect">
            <a:avLst/>
          </a:prstGeom>
          <a:noFill/>
          <a:ln w="25400">
            <a:solidFill>
              <a:srgbClr val="7030A0"/>
            </a:solidFill>
            <a:beve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chemeClr val="bg1"/>
                </a:solidFill>
              </a:rPr>
              <a:t>Este insecto es un ejemplo de una presa</a:t>
            </a:r>
            <a:endParaRPr lang="es-C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3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50" y="-99392"/>
            <a:ext cx="8388424" cy="730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>
            <a:off x="6012160" y="2492896"/>
            <a:ext cx="2614464" cy="1872208"/>
          </a:xfrm>
          <a:prstGeom prst="ellipse">
            <a:avLst/>
          </a:prstGeom>
          <a:noFill/>
          <a:ln w="38100" cmpd="sng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5724128" y="548680"/>
            <a:ext cx="1440161" cy="1944216"/>
          </a:xfrm>
          <a:prstGeom prst="straightConnector1">
            <a:avLst/>
          </a:prstGeom>
          <a:ln w="50800">
            <a:solidFill>
              <a:schemeClr val="bg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3563888" y="0"/>
            <a:ext cx="2312022" cy="1569660"/>
          </a:xfrm>
          <a:prstGeom prst="rect">
            <a:avLst/>
          </a:prstGeom>
          <a:noFill/>
          <a:ln w="25400">
            <a:solidFill>
              <a:srgbClr val="7030A0"/>
            </a:solidFill>
            <a:beve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bg1"/>
                </a:solidFill>
              </a:rPr>
              <a:t>Esta </a:t>
            </a:r>
            <a:r>
              <a:rPr lang="es-CL" sz="2400" b="1" dirty="0" err="1" smtClean="0">
                <a:solidFill>
                  <a:schemeClr val="bg1"/>
                </a:solidFill>
              </a:rPr>
              <a:t>ágila</a:t>
            </a:r>
            <a:r>
              <a:rPr lang="es-CL" sz="2400" b="1" dirty="0" smtClean="0">
                <a:solidFill>
                  <a:schemeClr val="bg1"/>
                </a:solidFill>
              </a:rPr>
              <a:t> es un ejemplo de un depredador</a:t>
            </a:r>
            <a:endParaRPr lang="es-CL" sz="2400" b="1" dirty="0">
              <a:solidFill>
                <a:schemeClr val="bg1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6444208" y="4509120"/>
            <a:ext cx="2170766" cy="2016224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2555776" y="4689140"/>
            <a:ext cx="4032448" cy="97210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683568" y="3308791"/>
            <a:ext cx="2376264" cy="1200329"/>
          </a:xfrm>
          <a:prstGeom prst="rect">
            <a:avLst/>
          </a:prstGeom>
          <a:noFill/>
          <a:ln w="25400">
            <a:solidFill>
              <a:srgbClr val="7030A0"/>
            </a:solidFill>
            <a:beve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bg1"/>
                </a:solidFill>
              </a:rPr>
              <a:t>Este conejo es un ejemplo de una presa</a:t>
            </a:r>
            <a:endParaRPr lang="es-C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9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060848"/>
            <a:ext cx="7467600" cy="11430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CL" b="1" dirty="0" smtClean="0"/>
              <a:t>Escribe tu propia definición de depredador y presa.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26157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692696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Simbiosis: Comensalismo, mutualismo y parasitismo</a:t>
            </a:r>
            <a:br>
              <a:rPr lang="es-C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1331640" y="2348880"/>
            <a:ext cx="5688632" cy="1815882"/>
          </a:xfrm>
          <a:prstGeom prst="rect">
            <a:avLst/>
          </a:prstGeom>
          <a:ln w="57150"/>
          <a:scene3d>
            <a:camera prst="perspectiveContrastingRightFacing"/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TODAS ESTAS IMÁGENES SON EJEMPLOS DE DISTINTOS TIPOS DE SIMBIOSIS</a:t>
            </a:r>
            <a:endParaRPr lang="es-C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28163"/>
            <a:ext cx="8568952" cy="705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14879"/>
            <a:ext cx="9903827" cy="662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605" y="-80353"/>
            <a:ext cx="10384402" cy="693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75998"/>
            <a:ext cx="10389323" cy="712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6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404664"/>
            <a:ext cx="7139136" cy="796950"/>
          </a:xfrm>
          <a:effectLst>
            <a:glow rad="63500">
              <a:schemeClr val="accent2">
                <a:satMod val="175000"/>
                <a:alpha val="40000"/>
              </a:scheme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¿cuántos tipos de simbiosis hay?</a:t>
            </a:r>
            <a:endParaRPr lang="es-C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56329"/>
            <a:ext cx="4752528" cy="475252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580112" y="1656329"/>
            <a:ext cx="2304256" cy="4154984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Mutualismo</a:t>
            </a:r>
            <a:r>
              <a:rPr lang="es-CL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s-CL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Ambos organismos se benefician de la interacción.</a:t>
            </a:r>
          </a:p>
          <a:p>
            <a:pPr algn="ctr"/>
            <a:endParaRPr lang="es-CL" sz="24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L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este caso el colibrí obtiene néctar de la flor y la flor es polinizada.</a:t>
            </a:r>
            <a:endParaRPr lang="es-CL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359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37540" cy="627054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475656" y="764704"/>
            <a:ext cx="432048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¿Por qué será este un ejemplo de mutualismo?</a:t>
            </a:r>
            <a:endParaRPr lang="es-CL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877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4612"/>
            <a:ext cx="6454140" cy="531114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516216" y="574612"/>
            <a:ext cx="2627784" cy="5078313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Mutualismo</a:t>
            </a:r>
            <a:r>
              <a:rPr lang="es-CL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s-CL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Uno de los organismos se beneficia de la interacción y el otro no es afectado.</a:t>
            </a:r>
          </a:p>
          <a:p>
            <a:pPr algn="ctr"/>
            <a:endParaRPr lang="es-CL" sz="20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L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este caso el cangrejo obtiene protección y un lugar donde esconderse. La concha está vacía (muerta), no le afecta la presencia del cangrejo.</a:t>
            </a:r>
            <a:endParaRPr lang="es-CL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19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728" y="0"/>
            <a:ext cx="99693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004048" y="4941168"/>
            <a:ext cx="4320480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¿Por qué será este un ejemplo de comensalismo?</a:t>
            </a:r>
            <a:endParaRPr lang="es-CL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143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96944" cy="1143000"/>
          </a:xfrm>
        </p:spPr>
        <p:txBody>
          <a:bodyPr>
            <a:normAutofit/>
          </a:bodyPr>
          <a:lstStyle/>
          <a:p>
            <a:r>
              <a:rPr lang="es-CL" sz="3200" b="1" dirty="0" smtClean="0"/>
              <a:t>Ejemplos de interacciones biológicas</a:t>
            </a:r>
            <a:endParaRPr lang="es-CL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" y="1672277"/>
            <a:ext cx="8474608" cy="424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32" y="-243408"/>
            <a:ext cx="9289032" cy="696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7" y="0"/>
            <a:ext cx="898849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22" y="355600"/>
            <a:ext cx="871220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368" y="-1683568"/>
            <a:ext cx="9333759" cy="933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839" y="-243408"/>
            <a:ext cx="9480248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79" y="-704183"/>
            <a:ext cx="9833318" cy="73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88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7" y="784570"/>
            <a:ext cx="7406533" cy="494868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516216" y="927731"/>
            <a:ext cx="2627784" cy="4770537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Parasitismo</a:t>
            </a:r>
            <a:r>
              <a:rPr lang="es-CL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s-CL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Uno de los organismos se beneficia de la interacción y el otro es dañado.</a:t>
            </a:r>
          </a:p>
          <a:p>
            <a:pPr algn="ctr"/>
            <a:endParaRPr lang="es-CL" sz="20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L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este caso, el gusano (</a:t>
            </a:r>
            <a:r>
              <a:rPr lang="es-CL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parásito</a:t>
            </a:r>
            <a:r>
              <a:rPr lang="es-CL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obtiene alimentación. La persona (</a:t>
            </a:r>
            <a:r>
              <a:rPr lang="es-CL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huésped</a:t>
            </a:r>
            <a:r>
              <a:rPr lang="es-CL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se enferma, adelgaza y se debilita. </a:t>
            </a:r>
            <a:endParaRPr lang="es-CL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481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10247126" cy="68580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843808" y="4797152"/>
            <a:ext cx="4320480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¿Por qué será este un ejemplo de parasitismo?</a:t>
            </a:r>
            <a:endParaRPr lang="es-CL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114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-599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Ejemplos de interacciones biológicas en los ecosistemas chilenos</a:t>
            </a:r>
            <a:endParaRPr lang="es-CL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5" y="1268760"/>
            <a:ext cx="8748464" cy="656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12476" y="1257962"/>
            <a:ext cx="3888432" cy="230832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Nombra todas las interacciones biológicas que se te ocurran en este desierto florido del norte de Chile.</a:t>
            </a:r>
            <a:endParaRPr lang="es-CL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133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2525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0" y="3087490"/>
            <a:ext cx="3248562" cy="26776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Nombra todas las interacciones biológicas que se te ocurran en este arrecife de la isla de Juan </a:t>
            </a:r>
            <a:r>
              <a:rPr lang="es-CL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fernandez</a:t>
            </a:r>
            <a:r>
              <a:rPr lang="es-CL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Chile.</a:t>
            </a:r>
            <a:endParaRPr lang="es-CL" sz="2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333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3006"/>
            <a:ext cx="996206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376976" y="4437112"/>
            <a:ext cx="3384376" cy="2308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Nombra todas las interacciones biológicas que se te ocurran en este parque del sur de Chile.</a:t>
            </a:r>
            <a:endParaRPr lang="es-CL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627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podemos clasificar estas interacciones biológicas?</a:t>
            </a:r>
            <a:endParaRPr lang="es-C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899592" y="1628800"/>
            <a:ext cx="6912768" cy="400965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s-CL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CL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Competencia intraespecífica</a:t>
            </a:r>
          </a:p>
          <a:p>
            <a:r>
              <a:rPr lang="es-C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Competencia interespecífica</a:t>
            </a:r>
          </a:p>
          <a:p>
            <a:r>
              <a:rPr lang="es-C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Depredación</a:t>
            </a:r>
          </a:p>
          <a:p>
            <a:r>
              <a:rPr lang="es-C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Simbiosis: Mutualismo, comensalismo y parasitismo</a:t>
            </a:r>
          </a:p>
        </p:txBody>
      </p:sp>
    </p:spTree>
    <p:extLst>
      <p:ext uri="{BB962C8B-B14F-4D97-AF65-F5344CB8AC3E}">
        <p14:creationId xmlns:p14="http://schemas.microsoft.com/office/powerpoint/2010/main" val="151188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Competencia </a:t>
            </a:r>
            <a:r>
              <a:rPr lang="es-C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intraespecífica</a:t>
            </a:r>
            <a:r>
              <a:rPr lang="es-C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C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9" y="1256999"/>
            <a:ext cx="8496944" cy="557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79512" y="1271426"/>
            <a:ext cx="2627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¿Por qué compiten estos lobos?</a:t>
            </a:r>
            <a:endParaRPr lang="es-CL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577934" y="1772816"/>
            <a:ext cx="2442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¿Son estos lobos de la misma especie?</a:t>
            </a:r>
            <a:endParaRPr lang="es-CL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154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09312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79512" y="1271426"/>
            <a:ext cx="2627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E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¿Por qué podrían estar compitiendo estos alces?</a:t>
            </a:r>
            <a:endParaRPr lang="es-CL" sz="2400" b="1" dirty="0">
              <a:solidFill>
                <a:srgbClr val="FFE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799103" y="2557646"/>
            <a:ext cx="2442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¿Son estos alces de la misma especie?</a:t>
            </a:r>
            <a:endParaRPr lang="es-CL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118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240" y="2341"/>
            <a:ext cx="10323816" cy="685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-202380" y="188640"/>
            <a:ext cx="2627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¿Por qué podrían estar compitiendo estos mosquitos?</a:t>
            </a:r>
            <a:endParaRPr lang="es-C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076056" y="373306"/>
            <a:ext cx="2442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¿Son estos mosquitos de la misma especie?</a:t>
            </a:r>
            <a:endParaRPr lang="es-C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303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9" y="2348880"/>
            <a:ext cx="4187825" cy="2457450"/>
          </a:xfrm>
          <a:prstGeom prst="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perspectiveContrastingRightFacing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334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25760"/>
            <a:ext cx="7467600" cy="1143000"/>
          </a:xfrm>
        </p:spPr>
        <p:txBody>
          <a:bodyPr/>
          <a:lstStyle/>
          <a:p>
            <a:pPr algn="ctr"/>
            <a:r>
              <a:rPr lang="es-C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Competencia </a:t>
            </a:r>
            <a:r>
              <a:rPr lang="es-C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interespecífica</a:t>
            </a:r>
            <a:r>
              <a:rPr lang="es-C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C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892130"/>
            <a:ext cx="8904348" cy="591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995664" y="126876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¿Por qué compiten estos insectos?</a:t>
            </a:r>
            <a:endParaRPr lang="es-CL" sz="2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868144" y="5157192"/>
            <a:ext cx="2892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¿Son estos insectos de la misma especie?</a:t>
            </a:r>
            <a:endParaRPr lang="es-CL" sz="2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69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58" y="-22267"/>
            <a:ext cx="9143661" cy="685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655639" y="548680"/>
            <a:ext cx="3022016" cy="1200329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¿Por qué compiten estos animales</a:t>
            </a:r>
            <a:endParaRPr lang="es-CL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835696" y="5619834"/>
            <a:ext cx="3330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¿Son estos </a:t>
            </a:r>
            <a:r>
              <a:rPr lang="es-CL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animales de </a:t>
            </a:r>
            <a:r>
              <a:rPr lang="es-CL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misma especie?</a:t>
            </a:r>
          </a:p>
        </p:txBody>
      </p:sp>
    </p:spTree>
    <p:extLst>
      <p:ext uri="{BB962C8B-B14F-4D97-AF65-F5344CB8AC3E}">
        <p14:creationId xmlns:p14="http://schemas.microsoft.com/office/powerpoint/2010/main" val="156256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549</TotalTime>
  <Words>419</Words>
  <Application>Microsoft Office PowerPoint</Application>
  <PresentationFormat>Presentación en pantalla (4:3)</PresentationFormat>
  <Paragraphs>55</Paragraphs>
  <Slides>24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Mirador</vt:lpstr>
      <vt:lpstr>Interacciones biológicas</vt:lpstr>
      <vt:lpstr>Ejemplos de interacciones biológicas</vt:lpstr>
      <vt:lpstr>¿Cómo podemos clasificar estas interacciones biológicas?</vt:lpstr>
      <vt:lpstr>Competencia intraespecífica </vt:lpstr>
      <vt:lpstr>Presentación de PowerPoint</vt:lpstr>
      <vt:lpstr>Presentación de PowerPoint</vt:lpstr>
      <vt:lpstr>Presentación de PowerPoint</vt:lpstr>
      <vt:lpstr>Competencia interespecífica </vt:lpstr>
      <vt:lpstr>Presentación de PowerPoint</vt:lpstr>
      <vt:lpstr>Presentación de PowerPoint</vt:lpstr>
      <vt:lpstr>Depredación</vt:lpstr>
      <vt:lpstr>Presentación de PowerPoint</vt:lpstr>
      <vt:lpstr>Presentación de PowerPoint</vt:lpstr>
      <vt:lpstr>Escribe tu propia definición de depredador y presa.</vt:lpstr>
      <vt:lpstr>Simbiosis: Comensalismo, mutualismo y parasitismo </vt:lpstr>
      <vt:lpstr>¿cuántos tipos de simbiosis hay?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Ejemplos de interacciones biológicas en los ecosistemas chilenos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Interacciones biológicas</dc:title>
  <dc:creator>Carmen Mariela Salazar Lopez</dc:creator>
  <cp:lastModifiedBy>Susan Quintana Galvez</cp:lastModifiedBy>
  <cp:revision>29</cp:revision>
  <dcterms:created xsi:type="dcterms:W3CDTF">2013-09-17T12:30:45Z</dcterms:created>
  <dcterms:modified xsi:type="dcterms:W3CDTF">2013-10-30T16:55:40Z</dcterms:modified>
</cp:coreProperties>
</file>