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5"/>
  </p:notesMasterIdLst>
  <p:sldIdLst>
    <p:sldId id="256" r:id="rId2"/>
    <p:sldId id="270" r:id="rId3"/>
    <p:sldId id="274" r:id="rId4"/>
    <p:sldId id="257" r:id="rId5"/>
    <p:sldId id="259" r:id="rId6"/>
    <p:sldId id="272" r:id="rId7"/>
    <p:sldId id="264" r:id="rId8"/>
    <p:sldId id="273" r:id="rId9"/>
    <p:sldId id="267" r:id="rId10"/>
    <p:sldId id="276" r:id="rId11"/>
    <p:sldId id="268" r:id="rId12"/>
    <p:sldId id="275" r:id="rId13"/>
    <p:sldId id="271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men Julia Undurraga Ossa" initials="CJUO" lastIdx="1" clrIdx="0">
    <p:extLst>
      <p:ext uri="{19B8F6BF-5375-455C-9EA6-DF929625EA0E}">
        <p15:presenceInfo xmlns:p15="http://schemas.microsoft.com/office/powerpoint/2012/main" userId="S::carmen.undurraga@mineduc.cl::1eb87c68-7f83-471f-ae65-8ba612ca88a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 autoAdjust="0"/>
    <p:restoredTop sz="94785" autoAdjust="0"/>
  </p:normalViewPr>
  <p:slideViewPr>
    <p:cSldViewPr showGuides="1">
      <p:cViewPr varScale="1">
        <p:scale>
          <a:sx n="65" d="100"/>
          <a:sy n="65" d="100"/>
        </p:scale>
        <p:origin x="153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15T16:20:05.222" idx="1">
    <p:pos x="10" y="10"/>
    <p:text>buscar imágenes más cercanas a los estudiantes por ejemplo las fotos de sergio larraín o del national geographic. puede ser la instalación de ruanda de alfredo jaar o la instalación de wei wei en la biblioteca nacional son expresiones más conteporáneas y con una alta carga emocional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15T16:20:05.222" idx="1">
    <p:pos x="10" y="10"/>
    <p:text>buscar imágenes más cercanas a los estudiantes por ejemplo las fotos de sergio larraín o del national geographic. puede ser la instalación de ruanda de alfredo jaar o la instalación de wei wei en la biblioteca nacional son expresiones más conteporáneas y con una alta carga emocional</p:text>
    <p:extLst>
      <p:ext uri="{C676402C-5697-4E1C-873F-D02D1690AC5C}">
        <p15:threadingInfo xmlns:p15="http://schemas.microsoft.com/office/powerpoint/2012/main" timeZoneBias="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FE1B4-4430-4897-B751-9DE34207779B}" type="datetimeFigureOut">
              <a:rPr lang="es-CL" smtClean="0"/>
              <a:t>27-12-2021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A141B-DDD1-4603-AA1D-8A59CAB309C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9693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A141B-DDD1-4603-AA1D-8A59CAB309CC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91328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F7130-6449-47BE-B616-589F963941BC}" type="datetimeFigureOut">
              <a:rPr lang="es-CL" smtClean="0"/>
              <a:t>27-12-2021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D27DB447-D142-4986-8FA5-CC07B518F61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1416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F7130-6449-47BE-B616-589F963941BC}" type="datetimeFigureOut">
              <a:rPr lang="es-CL" smtClean="0"/>
              <a:t>27-12-2021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B447-D142-4986-8FA5-CC07B518F61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26463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F7130-6449-47BE-B616-589F963941BC}" type="datetimeFigureOut">
              <a:rPr lang="es-CL" smtClean="0"/>
              <a:t>27-12-2021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B447-D142-4986-8FA5-CC07B518F61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87735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F7130-6449-47BE-B616-589F963941BC}" type="datetimeFigureOut">
              <a:rPr lang="es-CL" smtClean="0"/>
              <a:t>27-12-2021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B447-D142-4986-8FA5-CC07B518F61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74053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5DF7130-6449-47BE-B616-589F963941BC}" type="datetimeFigureOut">
              <a:rPr lang="es-CL" smtClean="0"/>
              <a:t>27-12-2021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CL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D27DB447-D142-4986-8FA5-CC07B518F61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67570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F7130-6449-47BE-B616-589F963941BC}" type="datetimeFigureOut">
              <a:rPr lang="es-CL" smtClean="0"/>
              <a:t>27-12-2021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B447-D142-4986-8FA5-CC07B518F61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1062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F7130-6449-47BE-B616-589F963941BC}" type="datetimeFigureOut">
              <a:rPr lang="es-CL" smtClean="0"/>
              <a:t>27-12-2021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B447-D142-4986-8FA5-CC07B518F61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0913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5DF7130-6449-47BE-B616-589F963941BC}" type="datetimeFigureOut">
              <a:rPr lang="es-CL" smtClean="0"/>
              <a:t>27-12-2021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B447-D142-4986-8FA5-CC07B518F61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65652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F7130-6449-47BE-B616-589F963941BC}" type="datetimeFigureOut">
              <a:rPr lang="es-CL" smtClean="0"/>
              <a:t>27-12-2021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B447-D142-4986-8FA5-CC07B518F61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43111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F7130-6449-47BE-B616-589F963941BC}" type="datetimeFigureOut">
              <a:rPr lang="es-CL" smtClean="0"/>
              <a:t>27-12-2021</a:t>
            </a:fld>
            <a:endParaRPr lang="es-C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B447-D142-4986-8FA5-CC07B518F61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08387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F7130-6449-47BE-B616-589F963941BC}" type="datetimeFigureOut">
              <a:rPr lang="es-CL" smtClean="0"/>
              <a:t>27-12-2021</a:t>
            </a:fld>
            <a:endParaRPr lang="es-C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B447-D142-4986-8FA5-CC07B518F61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84433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5DF7130-6449-47BE-B616-589F963941BC}" type="datetimeFigureOut">
              <a:rPr lang="es-CL" smtClean="0"/>
              <a:t>27-12-2021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D27DB447-D142-4986-8FA5-CC07B518F61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6974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18.jpg"/><Relationship Id="rId4" Type="http://schemas.microsoft.com/office/2007/relationships/hdphoto" Target="../media/hdphoto1.wdp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E2D3DCD-4716-40AA-90C0-6F2F9F116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-1"/>
            <a:ext cx="914171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7BACED-9574-4AAE-9D04-510030835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286" y="4225845"/>
            <a:ext cx="9144000" cy="2610465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00100" y="5013176"/>
            <a:ext cx="7881802" cy="1472224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s-CL" sz="5300" dirty="0">
                <a:solidFill>
                  <a:schemeClr val="tx1"/>
                </a:solidFill>
              </a:rPr>
              <a:t>Los niños </a:t>
            </a:r>
            <a:r>
              <a:rPr lang="es-CL" sz="5300">
                <a:solidFill>
                  <a:schemeClr val="tx1"/>
                </a:solidFill>
              </a:rPr>
              <a:t>y Jóvenes </a:t>
            </a:r>
            <a:r>
              <a:rPr lang="es-CL" sz="5300" dirty="0">
                <a:solidFill>
                  <a:schemeClr val="tx1"/>
                </a:solidFill>
              </a:rPr>
              <a:t>en las artes visuales</a:t>
            </a:r>
            <a:br>
              <a:rPr lang="es-CL" sz="5300" dirty="0">
                <a:solidFill>
                  <a:schemeClr val="tx1"/>
                </a:solidFill>
              </a:rPr>
            </a:br>
            <a:r>
              <a:rPr lang="es-CL" sz="5300" dirty="0">
                <a:solidFill>
                  <a:schemeClr val="tx1"/>
                </a:solidFill>
              </a:rPr>
              <a:t>7° básico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02386" y="5908301"/>
            <a:ext cx="7881801" cy="448955"/>
          </a:xfrm>
        </p:spPr>
        <p:txBody>
          <a:bodyPr>
            <a:normAutofit/>
          </a:bodyPr>
          <a:lstStyle/>
          <a:p>
            <a:endParaRPr lang="es-CL" sz="1700">
              <a:solidFill>
                <a:srgbClr val="FFFFFF"/>
              </a:solidFill>
            </a:endParaRPr>
          </a:p>
          <a:p>
            <a:endParaRPr lang="es-CL" sz="1700">
              <a:solidFill>
                <a:srgbClr val="FFFFFF"/>
              </a:solidFill>
            </a:endParaRPr>
          </a:p>
        </p:txBody>
      </p:sp>
      <p:pic>
        <p:nvPicPr>
          <p:cNvPr id="5" name="Picture 4" descr="Fondo abstracto de barras coloridas en 3D">
            <a:extLst>
              <a:ext uri="{FF2B5EF4-FFF2-40B4-BE49-F238E27FC236}">
                <a16:creationId xmlns:a16="http://schemas.microsoft.com/office/drawing/2014/main" id="{6E733F63-4AAC-4A19-842D-20E405EF60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67" b="9611"/>
          <a:stretch/>
        </p:blipFill>
        <p:spPr>
          <a:xfrm>
            <a:off x="20" y="-17516"/>
            <a:ext cx="9143980" cy="42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79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89654513-256A-475D-BCC5-25FBFEA8E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CD31608D-613C-481F-8421-AE54685ED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5F5A41C1-008A-427C-8217-B8236D742B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9E5F1307-9500-461F-BD30-BCF41FA8CD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763" r="17101" b="2"/>
          <a:stretch/>
        </p:blipFill>
        <p:spPr>
          <a:xfrm>
            <a:off x="2197638" y="-2655"/>
            <a:ext cx="2247126" cy="335859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B03AD35-DEE0-43B9-B864-A4B2FCF55F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947" b="35697"/>
          <a:stretch/>
        </p:blipFill>
        <p:spPr>
          <a:xfrm>
            <a:off x="20" y="3504904"/>
            <a:ext cx="4444744" cy="3353096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1564CA4-59C9-4DAC-950E-61D1FA278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5415" y="0"/>
            <a:ext cx="4578584" cy="6857999"/>
          </a:xfrm>
          <a:prstGeom prst="rect">
            <a:avLst/>
          </a:prstGeom>
          <a:blipFill dpi="0" rotWithShape="1">
            <a:blip r:embed="rId6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6336CB0-45C6-4ADC-8E4F-4897DEF07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0" y="484632"/>
            <a:ext cx="3974689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 dirty="0" err="1"/>
              <a:t>Escultores</a:t>
            </a:r>
            <a:r>
              <a:rPr lang="en-US" sz="3500" dirty="0"/>
              <a:t> chilenos</a:t>
            </a:r>
          </a:p>
        </p:txBody>
      </p:sp>
      <p:pic>
        <p:nvPicPr>
          <p:cNvPr id="1026" name="Picture 2" descr="Imagen que contiene persona, pastel, interior, tabla&#10;&#10;Descripción generada automáticamente">
            <a:extLst>
              <a:ext uri="{FF2B5EF4-FFF2-40B4-BE49-F238E27FC236}">
                <a16:creationId xmlns:a16="http://schemas.microsoft.com/office/drawing/2014/main" id="{8B172EC6-92CA-475A-8B52-B4CF43D55B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1" r="2" b="2"/>
          <a:stretch/>
        </p:blipFill>
        <p:spPr bwMode="auto">
          <a:xfrm>
            <a:off x="20" y="10"/>
            <a:ext cx="2076967" cy="3355932"/>
          </a:xfrm>
          <a:prstGeom prst="rect">
            <a:avLst/>
          </a:prstGeom>
          <a:noFill/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E7D5F7C-2B0B-46F5-A478-B872F0E618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00599" y="2121408"/>
            <a:ext cx="3974689" cy="4050792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cap="all" dirty="0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Rebeca Matte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cap="all" dirty="0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(</a:t>
            </a:r>
            <a:r>
              <a:rPr lang="en-US" sz="2000" cap="all" dirty="0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1875- 1929)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000" cap="all" dirty="0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Lily </a:t>
            </a:r>
            <a:r>
              <a:rPr lang="en-US" sz="2000" cap="all" dirty="0" err="1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Iñiguez</a:t>
            </a:r>
            <a:r>
              <a:rPr lang="en-US" sz="2000" cap="all" dirty="0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Matte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2000" cap="all" dirty="0">
              <a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cap="all" dirty="0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Mario </a:t>
            </a:r>
            <a:r>
              <a:rPr lang="en-US" sz="2800" cap="all" dirty="0" err="1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Irarrazavál</a:t>
            </a:r>
            <a:endParaRPr lang="es-CL" sz="2800" cap="all" dirty="0">
              <a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s-CL" sz="2000" cap="all" dirty="0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(1940 -)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000" cap="all" dirty="0" err="1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juegos</a:t>
            </a:r>
            <a:endParaRPr lang="en-US" sz="2000" cap="all" dirty="0">
              <a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800" cap="all" dirty="0">
              <a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cap="all" dirty="0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Jose </a:t>
            </a:r>
            <a:r>
              <a:rPr lang="en-US" sz="2800" cap="all" dirty="0" err="1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Perotti</a:t>
            </a:r>
            <a:endParaRPr lang="en-US" sz="2800" cap="all" dirty="0">
              <a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000" cap="all" dirty="0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(1898- 1956)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000" cap="all" dirty="0" err="1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panchita</a:t>
            </a:r>
            <a:endParaRPr lang="en-US" sz="2000" cap="all" dirty="0">
              <a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74380E0-C298-4F18-9189-C236E8B82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979684C7-75DC-42F1-850A-E9C49ECA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4130853F-4D98-4539-8461-9F2028367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3168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51520" y="1981200"/>
            <a:ext cx="2491680" cy="4144963"/>
          </a:xfrm>
        </p:spPr>
        <p:txBody>
          <a:bodyPr>
            <a:normAutofit/>
          </a:bodyPr>
          <a:lstStyle/>
          <a:p>
            <a:endParaRPr lang="es-CL" dirty="0"/>
          </a:p>
        </p:txBody>
      </p:sp>
      <p:pic>
        <p:nvPicPr>
          <p:cNvPr id="7" name="Imagen 6" descr="Imagen que contiene interior, puesto, tabla, mujer&#10;&#10;Descripción generada automáticamente">
            <a:extLst>
              <a:ext uri="{FF2B5EF4-FFF2-40B4-BE49-F238E27FC236}">
                <a16:creationId xmlns:a16="http://schemas.microsoft.com/office/drawing/2014/main" id="{E9F0E32F-C76F-4E7C-814F-C76E7C8E6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394"/>
          <a:stretch/>
        </p:blipFill>
        <p:spPr>
          <a:xfrm>
            <a:off x="251520" y="3821070"/>
            <a:ext cx="5450586" cy="2776282"/>
          </a:xfrm>
          <a:prstGeom prst="rect">
            <a:avLst/>
          </a:prstGeom>
        </p:spPr>
      </p:pic>
      <p:pic>
        <p:nvPicPr>
          <p:cNvPr id="10" name="Imagen 9" descr="Imagen que contiene persona, interior, parado, frente&#10;&#10;Descripción generada automáticamente">
            <a:extLst>
              <a:ext uri="{FF2B5EF4-FFF2-40B4-BE49-F238E27FC236}">
                <a16:creationId xmlns:a16="http://schemas.microsoft.com/office/drawing/2014/main" id="{0B04F060-5A28-4C68-AB57-D64F7414F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12" y="140993"/>
            <a:ext cx="4224469" cy="316835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3633C87-395D-4931-8FCD-0FED22D59119}"/>
              </a:ext>
            </a:extLst>
          </p:cNvPr>
          <p:cNvSpPr txBox="1"/>
          <p:nvPr/>
        </p:nvSpPr>
        <p:spPr>
          <a:xfrm>
            <a:off x="6400802" y="1970047"/>
            <a:ext cx="4572000" cy="252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4000" cap="all" dirty="0"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 cap="all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RON MUECK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cap="all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(1958-   )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cap="all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boy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cap="all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Una </a:t>
            </a:r>
            <a:r>
              <a:rPr lang="en-US" sz="3200" cap="all" dirty="0" err="1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niña</a:t>
            </a:r>
            <a:endParaRPr lang="en-US" sz="3200" cap="all" dirty="0"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4049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5" name="Marcador de contenido 4" descr="Imagen que contiene interior, tabla, pequeño, escritorio&#10;&#10;Descripción generada automáticamente">
            <a:extLst>
              <a:ext uri="{FF2B5EF4-FFF2-40B4-BE49-F238E27FC236}">
                <a16:creationId xmlns:a16="http://schemas.microsoft.com/office/drawing/2014/main" id="{F70FF048-64FF-4202-8AB9-1519D23A4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226" y="505224"/>
            <a:ext cx="2279819" cy="30601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78" y="3837459"/>
            <a:ext cx="7667244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78" y="3981573"/>
            <a:ext cx="7667244" cy="2078335"/>
          </a:xfrm>
          <a:prstGeom prst="rect">
            <a:avLst/>
          </a:prstGeom>
          <a:blipFill dpi="0" rotWithShape="1">
            <a:blip r:embed="rId3">
              <a:alphaModFix amt="9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34949F7-2CED-48CE-986A-B381EC1EF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378" y="4170410"/>
            <a:ext cx="7667244" cy="1767141"/>
          </a:xfrm>
        </p:spPr>
        <p:txBody>
          <a:bodyPr>
            <a:normAutofit/>
          </a:bodyPr>
          <a:lstStyle/>
          <a:p>
            <a:pPr algn="r"/>
            <a:r>
              <a:rPr lang="es-CL" sz="3200" dirty="0"/>
              <a:t>Ejemplos De ESCULTURAS elaboradas por niños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A06312D-C6B2-44ED-A7DE-BCCEC94B8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303" y="505223"/>
            <a:ext cx="2295120" cy="306016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78" y="6128670"/>
            <a:ext cx="7667244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51293" y="6229681"/>
            <a:ext cx="342900" cy="457200"/>
          </a:xfrm>
          <a:prstGeom prst="ellipse">
            <a:avLst/>
          </a:prstGeom>
          <a:blipFill dpi="0"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3188" y="6258874"/>
            <a:ext cx="299110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276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B98042-7D20-4805-B636-32728DFBB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Imágenes en: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E11802-B473-4C28-885B-49D63BCAE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sz="2000" dirty="0"/>
              <a:t>https://commons.wikimedia.org</a:t>
            </a:r>
          </a:p>
          <a:p>
            <a:r>
              <a:rPr lang="es-CL" dirty="0"/>
              <a:t>http://www.galerias-arte.com/</a:t>
            </a:r>
          </a:p>
          <a:p>
            <a:r>
              <a:rPr lang="es-CL" dirty="0"/>
              <a:t>htttp://www.educarchile.cl</a:t>
            </a:r>
          </a:p>
          <a:p>
            <a:r>
              <a:rPr lang="es-CL" dirty="0"/>
              <a:t>http://www.galerias-arte.com/</a:t>
            </a:r>
          </a:p>
          <a:p>
            <a:r>
              <a:rPr lang="es-CL" dirty="0"/>
              <a:t>https://fineartbiblio.com/</a:t>
            </a:r>
          </a:p>
          <a:p>
            <a:r>
              <a:rPr lang="es-CL" dirty="0"/>
              <a:t>https://www.artsonia.com/</a:t>
            </a:r>
          </a:p>
          <a:p>
            <a:r>
              <a:rPr lang="es-CL" dirty="0"/>
              <a:t>https://www.arteinformado.com/</a:t>
            </a:r>
          </a:p>
          <a:p>
            <a:r>
              <a:rPr lang="es-CL" dirty="0"/>
              <a:t>https://www.marioirarrazaval.cl/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21583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FCA88C2-C73C-4062-A097-8FBCE3090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981C21-E132-4402-B31B-D725C1CE7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203" y="653241"/>
            <a:ext cx="818159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685C77-4E84-486A-9AE5-F3635BE98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201" y="822324"/>
            <a:ext cx="3862197" cy="5228279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28B74F4-3F8C-49B8-A2B6-90BE82BC0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465790"/>
            <a:ext cx="2895599" cy="3941345"/>
          </a:xfrm>
        </p:spPr>
        <p:txBody>
          <a:bodyPr>
            <a:normAutofit/>
          </a:bodyPr>
          <a:lstStyle/>
          <a:p>
            <a:r>
              <a:rPr lang="es-CL" sz="5200" dirty="0"/>
              <a:t>objetivos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AAF97D-C318-4D2E-B51A-412020D4D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3299" y="1359090"/>
            <a:ext cx="3849499" cy="404804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s-CL" sz="1100" b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(OA 1)</a:t>
            </a:r>
            <a:endParaRPr lang="es-CL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s-CL" sz="110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Crear trabajos visuales basados en las percepciones, sentimientos e ideas generadas a partir de la observación de manifestaciones estéticas referidas a diversidad cultural, género e íconos sociales, patrimoniales y contemporáneas.</a:t>
            </a:r>
            <a:endParaRPr lang="es-CL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s-CL" sz="1100" b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(OA 4)</a:t>
            </a:r>
            <a:endParaRPr lang="es-CL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s-CL" sz="110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Interpretar manifestaciones visuales patrimoniales y contemporáneas, atendiendo a criterios como características del medio de expresión, materialidad y lenguaje visual.</a:t>
            </a:r>
            <a:endParaRPr lang="es-CL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CL" sz="1100" b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(OA 5) </a:t>
            </a:r>
            <a:endParaRPr lang="es-CL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CL" sz="110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Interpretar relaciones entre propósito expresivo del trabajo artístico personal y de sus pares, y la utilización del lenguaje visual.</a:t>
            </a:r>
            <a:endParaRPr lang="es-CL" sz="11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5C1C3E-5158-47F3-8FD9-14B22C3E6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203" y="6121662"/>
            <a:ext cx="818159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71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88669" y="4383827"/>
            <a:ext cx="7881802" cy="1472224"/>
          </a:xfrm>
        </p:spPr>
        <p:txBody>
          <a:bodyPr anchor="b">
            <a:normAutofit/>
          </a:bodyPr>
          <a:lstStyle/>
          <a:p>
            <a:pPr algn="ctr"/>
            <a:r>
              <a:rPr lang="es-CL" sz="5300" dirty="0">
                <a:solidFill>
                  <a:schemeClr val="tx1"/>
                </a:solidFill>
              </a:rPr>
              <a:t> los niños en la pintura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02386" y="5908301"/>
            <a:ext cx="7881801" cy="448955"/>
          </a:xfrm>
        </p:spPr>
        <p:txBody>
          <a:bodyPr>
            <a:normAutofit/>
          </a:bodyPr>
          <a:lstStyle/>
          <a:p>
            <a:endParaRPr lang="es-CL" sz="1700">
              <a:solidFill>
                <a:srgbClr val="FFFFFF"/>
              </a:solidFill>
            </a:endParaRPr>
          </a:p>
          <a:p>
            <a:endParaRPr lang="es-CL" sz="1700">
              <a:solidFill>
                <a:srgbClr val="FFFFFF"/>
              </a:solidFill>
            </a:endParaRPr>
          </a:p>
        </p:txBody>
      </p:sp>
      <p:pic>
        <p:nvPicPr>
          <p:cNvPr id="5" name="Picture 4" descr="Fondo abstracto de barras coloridas en 3D">
            <a:extLst>
              <a:ext uri="{FF2B5EF4-FFF2-40B4-BE49-F238E27FC236}">
                <a16:creationId xmlns:a16="http://schemas.microsoft.com/office/drawing/2014/main" id="{6E733F63-4AAC-4A19-842D-20E405EF60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67" b="9611"/>
          <a:stretch/>
        </p:blipFill>
        <p:spPr>
          <a:xfrm>
            <a:off x="20" y="-28125"/>
            <a:ext cx="9143980" cy="42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53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40B56E4-373D-4EC3-816C-0EAC1C868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E90CEEA-DB88-4D63-9114-2E1FFD157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2A175AA-4B16-4687-A52A-897C3A13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55B607B3-0CE5-4F3F-8E15-E411C72262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249" b="12583"/>
          <a:stretch/>
        </p:blipFill>
        <p:spPr>
          <a:xfrm>
            <a:off x="2508" y="3509433"/>
            <a:ext cx="3356362" cy="33485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81BB01C-2DAE-48BD-8E81-DAE2E1BC4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7552" y="0"/>
            <a:ext cx="5656448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727581" y="484632"/>
            <a:ext cx="5047708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/>
              <a:t>Pieter Brueghel</a:t>
            </a:r>
            <a:br>
              <a:rPr lang="en-US" sz="1800" dirty="0"/>
            </a:br>
            <a:r>
              <a:rPr lang="en-US" sz="1800" dirty="0"/>
              <a:t>(1525 – 1569)</a:t>
            </a:r>
            <a:br>
              <a:rPr lang="en-US" sz="1800" dirty="0"/>
            </a:br>
            <a:r>
              <a:rPr lang="en-US" sz="1800" dirty="0" err="1"/>
              <a:t>Niños</a:t>
            </a:r>
            <a:r>
              <a:rPr lang="en-US" sz="1800" dirty="0"/>
              <a:t> </a:t>
            </a:r>
            <a:r>
              <a:rPr lang="en-US" sz="1800" dirty="0" err="1"/>
              <a:t>mayores</a:t>
            </a:r>
            <a:r>
              <a:rPr lang="en-US" sz="1800" dirty="0"/>
              <a:t> </a:t>
            </a:r>
            <a:r>
              <a:rPr lang="en-US" sz="1800" dirty="0" err="1"/>
              <a:t>jugando</a:t>
            </a:r>
            <a:endParaRPr lang="en-US" sz="1800" dirty="0"/>
          </a:p>
        </p:txBody>
      </p:sp>
      <p:pic>
        <p:nvPicPr>
          <p:cNvPr id="5" name="4 Marcador de contenido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/>
          <a:stretch/>
        </p:blipFill>
        <p:spPr>
          <a:xfrm>
            <a:off x="2508" y="10"/>
            <a:ext cx="3356362" cy="3348557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2E0B3F3-17B6-40E1-A45D-AD765B1DB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1922" y="4432885"/>
            <a:ext cx="5047707" cy="405079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s-CL" sz="1800" cap="all" dirty="0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Bartolomé Esteban Murillo </a:t>
            </a:r>
            <a:br>
              <a:rPr lang="es-CL" sz="1800" cap="all" dirty="0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</a:br>
            <a:r>
              <a:rPr lang="es-CL" sz="1800" cap="all" dirty="0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(1617 – 1682)</a:t>
            </a:r>
          </a:p>
          <a:p>
            <a:pPr marL="0" indent="0">
              <a:spcBef>
                <a:spcPct val="0"/>
              </a:spcBef>
              <a:buNone/>
            </a:pPr>
            <a:r>
              <a:rPr lang="es-CL" sz="1800" cap="all" dirty="0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La vendedora de fruta</a:t>
            </a:r>
            <a:endParaRPr lang="en-US" sz="1800" cap="all" dirty="0">
              <a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55FF18-1979-4730-A345-E74E328F0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F8381C4-0751-4A6E-BFF7-48DF67BFA0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7320C1D-D7A9-4392-B3B6-ACEF193A8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5388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89654513-256A-475D-BCC5-25FBFEA8E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D31608D-613C-481F-8421-AE54685ED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F5A41C1-008A-427C-8217-B8236D742B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13609" y="5853017"/>
            <a:ext cx="2921063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600" dirty="0"/>
              <a:t>Pierre-Auguste Renoir</a:t>
            </a:r>
            <a:br>
              <a:rPr lang="en-US" sz="1200" dirty="0"/>
            </a:br>
            <a:r>
              <a:rPr lang="en-US" sz="1200" dirty="0"/>
              <a:t>(1841 – 1919) </a:t>
            </a:r>
            <a:br>
              <a:rPr lang="en-US" sz="1200" dirty="0"/>
            </a:br>
            <a:r>
              <a:rPr lang="en-US" sz="1200" dirty="0" err="1"/>
              <a:t>Retrato</a:t>
            </a:r>
            <a:r>
              <a:rPr lang="en-US" sz="1200" dirty="0"/>
              <a:t> de Jean y Genevieve Caillebotte</a:t>
            </a:r>
            <a:br>
              <a:rPr lang="en-US" sz="1200" b="1" dirty="0"/>
            </a:br>
            <a:endParaRPr lang="en-US" sz="1200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37FCDB2-F690-49E3-9A8D-2BBF538BAB84}"/>
              </a:ext>
            </a:extLst>
          </p:cNvPr>
          <p:cNvSpPr txBox="1"/>
          <p:nvPr/>
        </p:nvSpPr>
        <p:spPr>
          <a:xfrm>
            <a:off x="2736274" y="3026499"/>
            <a:ext cx="2688336" cy="7014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1600" cap="all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Mary Cassatt</a:t>
            </a:r>
            <a:br>
              <a:rPr lang="en-US" sz="1600" cap="all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</a:br>
            <a:r>
              <a:rPr lang="en-US" sz="1600" cap="all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(1844 – 1926)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1200" cap="all" dirty="0" err="1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Niñas</a:t>
            </a:r>
            <a:r>
              <a:rPr lang="en-US" sz="1200" cap="all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</a:t>
            </a:r>
            <a:r>
              <a:rPr lang="en-US" sz="1200" cap="all" dirty="0" err="1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jugando</a:t>
            </a:r>
            <a:r>
              <a:rPr lang="en-US" sz="1200" cap="all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en la playa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047BC83-6C35-4E56-9EC8-E0CC082CD3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63" r="30179" b="-4"/>
          <a:stretch/>
        </p:blipFill>
        <p:spPr>
          <a:xfrm>
            <a:off x="448787" y="371743"/>
            <a:ext cx="2872553" cy="604104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C35B2EC-39BA-4294-B925-A22DE718BB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0" r="9053" b="2"/>
          <a:stretch/>
        </p:blipFill>
        <p:spPr>
          <a:xfrm>
            <a:off x="4932040" y="780230"/>
            <a:ext cx="3080674" cy="2451884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3C0B6C2-FBE4-4C0A-AB3C-51F385740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46279" y="4462681"/>
            <a:ext cx="1004552" cy="1572304"/>
          </a:xfrm>
          <a:prstGeom prst="rect">
            <a:avLst/>
          </a:prstGeom>
          <a:blipFill dpi="0"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tile tx="0" ty="0" sx="92000" sy="89000" flip="xy" algn="ctr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8713" b="3"/>
          <a:stretch/>
        </p:blipFill>
        <p:spPr>
          <a:xfrm>
            <a:off x="4932040" y="3422022"/>
            <a:ext cx="3080674" cy="280765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3E54E884-B8DF-4C2C-A7FF-19257940F7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4128" y="111498"/>
            <a:ext cx="1229977" cy="57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58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48">
            <a:extLst>
              <a:ext uri="{FF2B5EF4-FFF2-40B4-BE49-F238E27FC236}">
                <a16:creationId xmlns:a16="http://schemas.microsoft.com/office/drawing/2014/main" id="{89654513-256A-475D-BCC5-25FBFEA8E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66" name="Oval 49">
              <a:extLst>
                <a:ext uri="{FF2B5EF4-FFF2-40B4-BE49-F238E27FC236}">
                  <a16:creationId xmlns:a16="http://schemas.microsoft.com/office/drawing/2014/main" id="{CD31608D-613C-481F-8421-AE54685ED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67" name="Oval 50">
              <a:extLst>
                <a:ext uri="{FF2B5EF4-FFF2-40B4-BE49-F238E27FC236}">
                  <a16:creationId xmlns:a16="http://schemas.microsoft.com/office/drawing/2014/main" id="{5F5A41C1-008A-427C-8217-B8236D742B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Imagen 17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624E483-8DAF-4466-A153-54604452B6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28" r="15434" b="-6"/>
          <a:stretch/>
        </p:blipFill>
        <p:spPr>
          <a:xfrm>
            <a:off x="2197638" y="-2655"/>
            <a:ext cx="2247126" cy="3358597"/>
          </a:xfrm>
          <a:prstGeom prst="rect">
            <a:avLst/>
          </a:prstGeom>
        </p:spPr>
      </p:pic>
      <p:pic>
        <p:nvPicPr>
          <p:cNvPr id="12" name="Imagen 11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F038D1A3-C801-4736-B0C6-D55684964F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259" r="-1" b="26007"/>
          <a:stretch/>
        </p:blipFill>
        <p:spPr>
          <a:xfrm>
            <a:off x="20" y="3504904"/>
            <a:ext cx="4444744" cy="3353096"/>
          </a:xfrm>
          <a:prstGeom prst="rect">
            <a:avLst/>
          </a:prstGeom>
        </p:spPr>
      </p:pic>
      <p:sp>
        <p:nvSpPr>
          <p:cNvPr id="68" name="Rectangle 52">
            <a:extLst>
              <a:ext uri="{FF2B5EF4-FFF2-40B4-BE49-F238E27FC236}">
                <a16:creationId xmlns:a16="http://schemas.microsoft.com/office/drawing/2014/main" id="{11564CA4-59C9-4DAC-950E-61D1FA278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5415" y="0"/>
            <a:ext cx="4578584" cy="6857999"/>
          </a:xfrm>
          <a:prstGeom prst="rect">
            <a:avLst/>
          </a:prstGeom>
          <a:blipFill dpi="0" rotWithShape="1">
            <a:blip r:embed="rId6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1095CC3-4CCF-41BB-AED3-A6AFD2BC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9017" y="3140968"/>
            <a:ext cx="3974689" cy="1609344"/>
          </a:xfrm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500" dirty="0"/>
              <a:t>Vincent van </a:t>
            </a:r>
            <a:r>
              <a:rPr lang="en-US" sz="3500" dirty="0" err="1"/>
              <a:t>gogh</a:t>
            </a:r>
            <a:br>
              <a:rPr lang="en-US" sz="3500" dirty="0"/>
            </a:br>
            <a:r>
              <a:rPr lang="en-US" sz="3500" dirty="0"/>
              <a:t>(1853-1890)</a:t>
            </a:r>
            <a:br>
              <a:rPr lang="en-US" sz="3500" dirty="0"/>
            </a:br>
            <a:r>
              <a:rPr lang="en-US" sz="2200" dirty="0">
                <a:solidFill>
                  <a:schemeClr val="tx1"/>
                </a:solidFill>
              </a:rPr>
              <a:t>El </a:t>
            </a:r>
            <a:r>
              <a:rPr lang="en-US" sz="2200" dirty="0" err="1">
                <a:solidFill>
                  <a:schemeClr val="tx1"/>
                </a:solidFill>
              </a:rPr>
              <a:t>estudiante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Dos </a:t>
            </a:r>
            <a:r>
              <a:rPr lang="en-US" sz="2200" dirty="0" err="1">
                <a:solidFill>
                  <a:schemeClr val="tx1"/>
                </a:solidFill>
              </a:rPr>
              <a:t>niñAs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pequeñAs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Marcelle </a:t>
            </a:r>
            <a:r>
              <a:rPr lang="en-US" sz="2200" dirty="0" err="1">
                <a:solidFill>
                  <a:schemeClr val="tx1"/>
                </a:solidFill>
              </a:rPr>
              <a:t>Roulin</a:t>
            </a:r>
            <a:br>
              <a:rPr lang="en-US" sz="3600" dirty="0">
                <a:solidFill>
                  <a:schemeClr val="tx1"/>
                </a:solidFill>
              </a:rPr>
            </a:br>
            <a:br>
              <a:rPr lang="en-US" sz="3600" dirty="0">
                <a:solidFill>
                  <a:schemeClr val="tx1"/>
                </a:solidFill>
              </a:rPr>
            </a:br>
            <a:endParaRPr lang="en-US" sz="3500" dirty="0"/>
          </a:p>
        </p:txBody>
      </p:sp>
      <p:pic>
        <p:nvPicPr>
          <p:cNvPr id="20" name="Imagen 19" descr="Pintura de arte de una persona&#10;&#10;Descripción generada automáticamente con confianza media">
            <a:extLst>
              <a:ext uri="{FF2B5EF4-FFF2-40B4-BE49-F238E27FC236}">
                <a16:creationId xmlns:a16="http://schemas.microsoft.com/office/drawing/2014/main" id="{B5E09B45-032D-4D9C-8857-AECDD06A6E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621" r="15139" b="2"/>
          <a:stretch/>
        </p:blipFill>
        <p:spPr>
          <a:xfrm>
            <a:off x="20" y="10"/>
            <a:ext cx="2076967" cy="3355932"/>
          </a:xfrm>
          <a:prstGeom prst="rect">
            <a:avLst/>
          </a:prstGeom>
        </p:spPr>
      </p:pic>
      <p:grpSp>
        <p:nvGrpSpPr>
          <p:cNvPr id="69" name="Group 54">
            <a:extLst>
              <a:ext uri="{FF2B5EF4-FFF2-40B4-BE49-F238E27FC236}">
                <a16:creationId xmlns:a16="http://schemas.microsoft.com/office/drawing/2014/main" id="{E74380E0-C298-4F18-9189-C236E8B82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79684C7-75DC-42F1-850A-E9C49ECA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70" name="Oval 56">
              <a:extLst>
                <a:ext uri="{FF2B5EF4-FFF2-40B4-BE49-F238E27FC236}">
                  <a16:creationId xmlns:a16="http://schemas.microsoft.com/office/drawing/2014/main" id="{4130853F-4D98-4539-8461-9F2028367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281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40B56E4-373D-4EC3-816C-0EAC1C868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E90CEEA-DB88-4D63-9114-2E1FFD157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2A175AA-4B16-4687-A52A-897C3A13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Imagen 6" descr="Imagen que contiene interior, cubierto, artículos, tabla&#10;&#10;Descripción generada automáticamente">
            <a:extLst>
              <a:ext uri="{FF2B5EF4-FFF2-40B4-BE49-F238E27FC236}">
                <a16:creationId xmlns:a16="http://schemas.microsoft.com/office/drawing/2014/main" id="{BD79C85C-97BB-4F09-AC69-F9202416B3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524" r="-1" b="8964"/>
          <a:stretch/>
        </p:blipFill>
        <p:spPr>
          <a:xfrm>
            <a:off x="2508" y="3509433"/>
            <a:ext cx="3356362" cy="33485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81BB01C-2DAE-48BD-8E81-DAE2E1BC4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7552" y="0"/>
            <a:ext cx="5656448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87552" y="869616"/>
            <a:ext cx="5047708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400" dirty="0"/>
              <a:t>Reinaldo </a:t>
            </a:r>
            <a:r>
              <a:rPr lang="en-US" sz="1400" dirty="0" err="1"/>
              <a:t>Villaseñor</a:t>
            </a:r>
            <a:r>
              <a:rPr lang="en-US" sz="1400" dirty="0"/>
              <a:t> </a:t>
            </a:r>
            <a:br>
              <a:rPr lang="en-US" sz="1400" dirty="0"/>
            </a:br>
            <a:r>
              <a:rPr lang="en-US" sz="1400" dirty="0"/>
              <a:t>(1925 – 1994)</a:t>
            </a:r>
            <a:br>
              <a:rPr lang="en-US" sz="1400" dirty="0"/>
            </a:br>
            <a:r>
              <a:rPr lang="en-US" sz="1400" dirty="0" err="1"/>
              <a:t>niños</a:t>
            </a:r>
            <a:r>
              <a:rPr lang="en-US" sz="1400" dirty="0"/>
              <a:t> con </a:t>
            </a:r>
            <a:r>
              <a:rPr lang="en-US" sz="1400" dirty="0" err="1"/>
              <a:t>manicero</a:t>
            </a:r>
            <a:endParaRPr lang="en-US" sz="1400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r="22202" b="2"/>
          <a:stretch/>
        </p:blipFill>
        <p:spPr>
          <a:xfrm>
            <a:off x="2508" y="10"/>
            <a:ext cx="3356362" cy="3348557"/>
          </a:xfrm>
          <a:prstGeom prst="rect">
            <a:avLst/>
          </a:prstGeom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362920" y="4832594"/>
            <a:ext cx="1804528" cy="4050792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400" cap="all" dirty="0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Antonio </a:t>
            </a:r>
            <a:r>
              <a:rPr lang="en-US" sz="1400" cap="all" dirty="0" err="1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Berni</a:t>
            </a:r>
            <a:endParaRPr lang="en-US" sz="1400" cap="all" dirty="0">
              <a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400" cap="all" dirty="0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(1905-1918)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400" cap="all" dirty="0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Juanito Laguna </a:t>
            </a:r>
            <a:r>
              <a:rPr lang="en-US" sz="1400" cap="all" dirty="0" err="1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volviendo</a:t>
            </a:r>
            <a:r>
              <a:rPr lang="en-US" sz="1400" cap="all" dirty="0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del </a:t>
            </a:r>
            <a:r>
              <a:rPr lang="en-US" sz="1400" cap="all" dirty="0" err="1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trabajo</a:t>
            </a:r>
            <a:endParaRPr lang="en-US" sz="1400" cap="all" dirty="0">
              <a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55FF18-1979-4730-A345-E74E328F0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F8381C4-0751-4A6E-BFF7-48DF67BFA0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7320C1D-D7A9-4392-B3B6-ACEF193A8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Imagen 9" descr="Un par de personas sentadas en un banco&#10;&#10;Descripción generada automáticamente con confianza baja">
            <a:extLst>
              <a:ext uri="{FF2B5EF4-FFF2-40B4-BE49-F238E27FC236}">
                <a16:creationId xmlns:a16="http://schemas.microsoft.com/office/drawing/2014/main" id="{E21853C1-35A9-42DD-8666-17A12C149D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4048" y="176908"/>
            <a:ext cx="3890145" cy="3271110"/>
          </a:xfrm>
          <a:prstGeom prst="rect">
            <a:avLst/>
          </a:prstGeom>
        </p:spPr>
      </p:pic>
      <p:sp>
        <p:nvSpPr>
          <p:cNvPr id="21" name="3 Marcador de texto">
            <a:extLst>
              <a:ext uri="{FF2B5EF4-FFF2-40B4-BE49-F238E27FC236}">
                <a16:creationId xmlns:a16="http://schemas.microsoft.com/office/drawing/2014/main" id="{B2D9F903-42B0-49B0-A93E-5228A8AA204F}"/>
              </a:ext>
            </a:extLst>
          </p:cNvPr>
          <p:cNvSpPr txBox="1">
            <a:spLocks/>
          </p:cNvSpPr>
          <p:nvPr/>
        </p:nvSpPr>
        <p:spPr>
          <a:xfrm>
            <a:off x="5004048" y="3509433"/>
            <a:ext cx="3890145" cy="808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35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400" cap="all" dirty="0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José </a:t>
            </a:r>
            <a:r>
              <a:rPr lang="en-US" sz="1400" cap="all" dirty="0" err="1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luis</a:t>
            </a:r>
            <a:r>
              <a:rPr lang="en-US" sz="1400" cap="all" dirty="0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</a:t>
            </a:r>
            <a:r>
              <a:rPr lang="en-US" sz="1400" cap="all" dirty="0" err="1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garcia</a:t>
            </a:r>
            <a:endParaRPr lang="en-US" sz="1400" cap="all" dirty="0">
              <a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400" cap="all" dirty="0" err="1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Niños</a:t>
            </a:r>
            <a:r>
              <a:rPr lang="en-US" sz="1400" cap="all" dirty="0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</a:t>
            </a:r>
            <a:r>
              <a:rPr lang="en-US" sz="1400" cap="all" dirty="0" err="1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sentados</a:t>
            </a:r>
            <a:endParaRPr lang="en-US" sz="1400" cap="all" dirty="0">
              <a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25396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88669" y="4383827"/>
            <a:ext cx="7881802" cy="1472224"/>
          </a:xfrm>
        </p:spPr>
        <p:txBody>
          <a:bodyPr anchor="b">
            <a:normAutofit/>
          </a:bodyPr>
          <a:lstStyle/>
          <a:p>
            <a:pPr algn="ctr"/>
            <a:r>
              <a:rPr lang="es-CL" sz="5300" dirty="0">
                <a:solidFill>
                  <a:schemeClr val="tx1"/>
                </a:solidFill>
              </a:rPr>
              <a:t> los niños en la escultura</a:t>
            </a:r>
            <a:br>
              <a:rPr lang="es-CL" sz="5300" dirty="0">
                <a:solidFill>
                  <a:schemeClr val="tx1"/>
                </a:solidFill>
              </a:rPr>
            </a:br>
            <a:endParaRPr lang="es-CL" sz="5300" dirty="0">
              <a:solidFill>
                <a:schemeClr val="tx1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02386" y="5908301"/>
            <a:ext cx="7881801" cy="448955"/>
          </a:xfrm>
        </p:spPr>
        <p:txBody>
          <a:bodyPr>
            <a:normAutofit/>
          </a:bodyPr>
          <a:lstStyle/>
          <a:p>
            <a:endParaRPr lang="es-CL" sz="1700">
              <a:solidFill>
                <a:srgbClr val="FFFFFF"/>
              </a:solidFill>
            </a:endParaRPr>
          </a:p>
          <a:p>
            <a:endParaRPr lang="es-CL" sz="1700">
              <a:solidFill>
                <a:srgbClr val="FFFFFF"/>
              </a:solidFill>
            </a:endParaRPr>
          </a:p>
        </p:txBody>
      </p:sp>
      <p:pic>
        <p:nvPicPr>
          <p:cNvPr id="5" name="Picture 4" descr="Fondo abstracto de barras coloridas en 3D">
            <a:extLst>
              <a:ext uri="{FF2B5EF4-FFF2-40B4-BE49-F238E27FC236}">
                <a16:creationId xmlns:a16="http://schemas.microsoft.com/office/drawing/2014/main" id="{6E733F63-4AAC-4A19-842D-20E405EF60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67" b="9611"/>
          <a:stretch/>
        </p:blipFill>
        <p:spPr>
          <a:xfrm>
            <a:off x="20" y="-28125"/>
            <a:ext cx="9143980" cy="42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17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40B56E4-373D-4EC3-816C-0EAC1C868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E90CEEA-DB88-4D63-9114-2E1FFD157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2A175AA-4B16-4687-A52A-897C3A13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2" r="-4" b="23679"/>
          <a:stretch/>
        </p:blipFill>
        <p:spPr>
          <a:xfrm>
            <a:off x="2508" y="3509433"/>
            <a:ext cx="3356362" cy="33485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81BB01C-2DAE-48BD-8E81-DAE2E1BC4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7552" y="0"/>
            <a:ext cx="5656448" cy="6857999"/>
          </a:xfrm>
          <a:prstGeom prst="rect">
            <a:avLst/>
          </a:prstGeom>
          <a:blipFill dpi="0" rotWithShape="1">
            <a:blip r:embed="rId6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675035" y="4537999"/>
            <a:ext cx="5047708" cy="1609344"/>
          </a:xfrm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/>
              <a:t>Henry Moore</a:t>
            </a:r>
            <a:br>
              <a:rPr lang="en-US" sz="4000" dirty="0"/>
            </a:br>
            <a:r>
              <a:rPr lang="en-US" sz="4000" dirty="0"/>
              <a:t>(1898 – 1986)</a:t>
            </a:r>
            <a:br>
              <a:rPr lang="en-US" sz="4000" dirty="0"/>
            </a:br>
            <a:r>
              <a:rPr lang="en-US" sz="2200" dirty="0">
                <a:solidFill>
                  <a:schemeClr val="tx1"/>
                </a:solidFill>
              </a:rPr>
              <a:t>Grupo familiar </a:t>
            </a:r>
            <a:br>
              <a:rPr lang="en-US" sz="4400" b="1" dirty="0">
                <a:solidFill>
                  <a:schemeClr val="tx1"/>
                </a:solidFill>
              </a:rPr>
            </a:br>
            <a:endParaRPr lang="en-US" sz="4200" dirty="0"/>
          </a:p>
        </p:txBody>
      </p:sp>
      <p:pic>
        <p:nvPicPr>
          <p:cNvPr id="7" name="Imagen 6" descr="Una estatu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76040B88-88CF-4ADD-AAE3-B46AD81F6D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235" r="3" b="18172"/>
          <a:stretch/>
        </p:blipFill>
        <p:spPr>
          <a:xfrm>
            <a:off x="2508" y="10"/>
            <a:ext cx="3356362" cy="3348557"/>
          </a:xfrm>
          <a:prstGeom prst="rect">
            <a:avLst/>
          </a:prstGeom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791922" y="319911"/>
            <a:ext cx="5047707" cy="302865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endParaRPr lang="en-US" sz="3600" cap="all" dirty="0">
              <a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</a:pPr>
            <a:r>
              <a:rPr lang="en-US" sz="3600" cap="all" dirty="0">
                <a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FERNANDO BOTERO</a:t>
            </a:r>
          </a:p>
          <a:p>
            <a:pPr>
              <a:lnSpc>
                <a:spcPct val="90000"/>
              </a:lnSpc>
            </a:pPr>
            <a:r>
              <a:rPr lang="en-US" sz="3600" cap="all" dirty="0">
                <a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(1932-   )</a:t>
            </a:r>
          </a:p>
          <a:p>
            <a:pPr>
              <a:lnSpc>
                <a:spcPct val="90000"/>
              </a:lnSpc>
            </a:pPr>
            <a:r>
              <a:rPr lang="en-US" sz="2000" cap="all" dirty="0">
                <a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Madre e </a:t>
            </a:r>
            <a:r>
              <a:rPr lang="en-US" sz="2000" cap="all" dirty="0" err="1">
                <a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hijo</a:t>
            </a:r>
            <a:endParaRPr lang="en-US" sz="2000" cap="all" dirty="0">
              <a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</a:pPr>
            <a:endParaRPr lang="en-US" sz="3600" cap="all" dirty="0">
              <a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55FF18-1979-4730-A345-E74E328F0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F8381C4-0751-4A6E-BFF7-48DF67BFA0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7320C1D-D7A9-4392-B3B6-ACEF193A8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2853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tras en madera">
  <a:themeElements>
    <a:clrScheme name="Letras en mader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Letras en madera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etras en mader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Letras en madera</Template>
  <TotalTime>2161</TotalTime>
  <Words>337</Words>
  <Application>Microsoft Office PowerPoint</Application>
  <PresentationFormat>Presentación en pantalla (4:3)</PresentationFormat>
  <Paragraphs>60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2" baseType="lpstr">
      <vt:lpstr>Arial</vt:lpstr>
      <vt:lpstr>Calibri</vt:lpstr>
      <vt:lpstr>Rockwell</vt:lpstr>
      <vt:lpstr>Rockwell Condensed</vt:lpstr>
      <vt:lpstr>Rockwell Extra Bold</vt:lpstr>
      <vt:lpstr>Times New Roman</vt:lpstr>
      <vt:lpstr>Verdana</vt:lpstr>
      <vt:lpstr>Wingdings</vt:lpstr>
      <vt:lpstr>Letras en madera</vt:lpstr>
      <vt:lpstr>Los niños y Jóvenes en las artes visuales 7° básico</vt:lpstr>
      <vt:lpstr>objetivos</vt:lpstr>
      <vt:lpstr> los niños en la pintura</vt:lpstr>
      <vt:lpstr>Pieter Brueghel (1525 – 1569) Niños mayores jugando</vt:lpstr>
      <vt:lpstr>Pierre-Auguste Renoir (1841 – 1919)  Retrato de Jean y Genevieve Caillebotte </vt:lpstr>
      <vt:lpstr>Vincent van gogh (1853-1890) El estudiante Dos niñAs pequeñAs Marcelle Roulin  </vt:lpstr>
      <vt:lpstr>Reinaldo Villaseñor  (1925 – 1994) niños con manicero</vt:lpstr>
      <vt:lpstr> los niños en la escultura </vt:lpstr>
      <vt:lpstr>Henry Moore (1898 – 1986) Grupo familiar  </vt:lpstr>
      <vt:lpstr>Escultores chilenos</vt:lpstr>
      <vt:lpstr>Presentación de PowerPoint</vt:lpstr>
      <vt:lpstr>Ejemplos De ESCULTURAS elaboradas por niños</vt:lpstr>
      <vt:lpstr>Imágenes en: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Creación en volumen y género</dc:title>
  <dc:creator>Mauricio Mena</dc:creator>
  <cp:lastModifiedBy>Carmen Julia Undurraga Ossa</cp:lastModifiedBy>
  <cp:revision>55</cp:revision>
  <dcterms:created xsi:type="dcterms:W3CDTF">2019-01-07T21:56:15Z</dcterms:created>
  <dcterms:modified xsi:type="dcterms:W3CDTF">2021-12-27T18:09:31Z</dcterms:modified>
</cp:coreProperties>
</file>