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7" r:id="rId3"/>
    <p:sldId id="279" r:id="rId4"/>
    <p:sldId id="258" r:id="rId5"/>
    <p:sldId id="259" r:id="rId6"/>
    <p:sldId id="260" r:id="rId7"/>
    <p:sldId id="261" r:id="rId8"/>
    <p:sldId id="282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273" r:id="rId27"/>
    <p:sldId id="274" r:id="rId28"/>
    <p:sldId id="281" r:id="rId29"/>
    <p:sldId id="276" r:id="rId30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B47"/>
    <a:srgbClr val="B99F2F"/>
    <a:srgbClr val="C73E32"/>
    <a:srgbClr val="FF0000"/>
    <a:srgbClr val="BA9BA5"/>
    <a:srgbClr val="E9E1E4"/>
    <a:srgbClr val="FEE7DE"/>
    <a:srgbClr val="FFDDDD"/>
    <a:srgbClr val="77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58" d="100"/>
          <a:sy n="58" d="100"/>
        </p:scale>
        <p:origin x="1572" y="78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2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NIVEL 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;p13"/>
          <p:cNvSpPr txBox="1">
            <a:spLocks/>
          </p:cNvSpPr>
          <p:nvPr/>
        </p:nvSpPr>
        <p:spPr>
          <a:xfrm>
            <a:off x="365424" y="2361011"/>
            <a:ext cx="8740476" cy="40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</a:t>
            </a:r>
            <a:r>
              <a:rPr lang="es-ES" sz="3600" b="1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 MOTORES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2900325"/>
            <a:ext cx="6623363" cy="3351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9" y="3293110"/>
            <a:ext cx="1818807" cy="3168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" y="3320875"/>
            <a:ext cx="2205558" cy="314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3;p6"/>
          <p:cNvSpPr/>
          <p:nvPr/>
        </p:nvSpPr>
        <p:spPr>
          <a:xfrm>
            <a:off x="261597" y="3926972"/>
            <a:ext cx="5641279" cy="2898559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3;p6"/>
          <p:cNvSpPr/>
          <p:nvPr/>
        </p:nvSpPr>
        <p:spPr>
          <a:xfrm>
            <a:off x="261597" y="2253059"/>
            <a:ext cx="5641279" cy="1484390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6047201" y="2303460"/>
            <a:ext cx="3377196" cy="452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función de esta válvula es 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controlar el paso del refrigerante hacia el radiador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dependiendo de la temperatura del refrigerante del motor, para mantenerla dentro del rango adecuado.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Cuando el motor arranca frío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esta válvula está cerrada y se mantiene así hasta que el refrigerante se calienta a la temperatura de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ese momento comienza a abrirse, 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permitiendo el paso de refrigerante al radiador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estará completamente abierto unos grados mas arriba.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3" name="Imagen 2" descr="P10 A8 M6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0" y="4112635"/>
            <a:ext cx="5437629" cy="2518868"/>
          </a:xfrm>
          <a:prstGeom prst="rect">
            <a:avLst/>
          </a:prstGeom>
        </p:spPr>
      </p:pic>
      <p:sp>
        <p:nvSpPr>
          <p:cNvPr id="14" name="Google Shape;174;p6"/>
          <p:cNvSpPr txBox="1"/>
          <p:nvPr/>
        </p:nvSpPr>
        <p:spPr>
          <a:xfrm>
            <a:off x="550992" y="2447763"/>
            <a:ext cx="519312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termostato en el motor de combustión interna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una válvula de control de flujo de refrigerante, instalada en la salida del conducto que lleva el refrigerante de motor desde la culata hacia el radiador (manguera superior).</a:t>
            </a:r>
          </a:p>
        </p:txBody>
      </p:sp>
    </p:spTree>
    <p:extLst>
      <p:ext uri="{BB962C8B-B14F-4D97-AF65-F5344CB8AC3E}">
        <p14:creationId xmlns:p14="http://schemas.microsoft.com/office/powerpoint/2010/main" val="81436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70470A-1937-8247-90C4-85258F8D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012" y="3373312"/>
            <a:ext cx="1736290" cy="176898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-148579" y="3622006"/>
            <a:ext cx="3204006" cy="3204006"/>
          </a:xfrm>
          <a:prstGeom prst="ellips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12" name="Google Shape;173;p6"/>
          <p:cNvSpPr/>
          <p:nvPr/>
        </p:nvSpPr>
        <p:spPr>
          <a:xfrm>
            <a:off x="259784" y="2224199"/>
            <a:ext cx="4719415" cy="8638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3;p6"/>
          <p:cNvSpPr/>
          <p:nvPr/>
        </p:nvSpPr>
        <p:spPr>
          <a:xfrm>
            <a:off x="5238983" y="2224198"/>
            <a:ext cx="4272007" cy="4990953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sp>
        <p:nvSpPr>
          <p:cNvPr id="14" name="Google Shape;174;p6"/>
          <p:cNvSpPr txBox="1"/>
          <p:nvPr/>
        </p:nvSpPr>
        <p:spPr>
          <a:xfrm>
            <a:off x="550993" y="2361181"/>
            <a:ext cx="4226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comprobar el funcionamiento del termostato proceder como sigue:</a:t>
            </a:r>
          </a:p>
        </p:txBody>
      </p:sp>
      <p:pic>
        <p:nvPicPr>
          <p:cNvPr id="2" name="Imagen 1" descr="P11 A8 M6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4" y="3995701"/>
            <a:ext cx="2129760" cy="23456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41039" y="2464174"/>
            <a:ext cx="3997793" cy="452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Colocar una rosca (A) de modo que quede atascada en las válvulas del termostato (1).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Sumergir por completo en un recipiente con agua (B)  el termostato.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La temperatura de apertura de la válvula es la temperatura a la que se abre la válvula y cae de la rosca.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Continuar calentando y observar cuánto se eleva la válvula abierta al máximo.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Después de verificar la apertura máxima de la válvula, reducir la temperatura del agua y verificar la temperatura de cierre de la válvula.</a:t>
            </a:r>
          </a:p>
          <a:p>
            <a:pPr>
              <a:lnSpc>
                <a:spcPct val="110000"/>
              </a:lnSpc>
            </a:pPr>
            <a:r>
              <a:rPr lang="es-ES_tradnl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 no cumplir con las especificaciones, reemplazarlo.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2552639" y="5117607"/>
            <a:ext cx="1021056" cy="473159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40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8642" y="2498374"/>
            <a:ext cx="6140583" cy="217735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134827" y="2707738"/>
            <a:ext cx="416198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 razón por la que se enciende la luz testigo de temperatura de refrigerante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 los indicadores de temperatura marcan una alta temperatura, puede ser el </a:t>
            </a:r>
            <a:r>
              <a:rPr lang="es-ES_tradnl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no funciona, debido a algún desperfecto.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13" y="2157389"/>
            <a:ext cx="481682" cy="459278"/>
          </a:xfrm>
          <a:prstGeom prst="rect">
            <a:avLst/>
          </a:prstGeom>
        </p:spPr>
      </p:pic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8B5601-3E2E-2C4E-87AC-0ECBFD80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49" y="3163560"/>
            <a:ext cx="2016709" cy="1547835"/>
          </a:xfrm>
          <a:prstGeom prst="round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C45BDB-239F-494B-8F69-723187BE9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11" y="4965249"/>
            <a:ext cx="2010064" cy="167847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E63CEA9-AD85-324C-A1EC-52FE50108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718" y="4974407"/>
            <a:ext cx="2377422" cy="167009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 descr="hombre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98" y="3561155"/>
            <a:ext cx="3067085" cy="41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3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3069154"/>
            <a:ext cx="44258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800" dirty="0">
                <a:latin typeface="Calibri"/>
                <a:ea typeface="Calibri"/>
                <a:cs typeface="Calibri"/>
                <a:sym typeface="Calibri"/>
              </a:rPr>
              <a:t>¿Qué otras partes conoces del sistema de refrigeración? ¿Qué funciones cumplen?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87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3;p6"/>
          <p:cNvSpPr/>
          <p:nvPr/>
        </p:nvSpPr>
        <p:spPr>
          <a:xfrm>
            <a:off x="331291" y="3245470"/>
            <a:ext cx="3242403" cy="3590456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26433A-8E5B-A04E-BD8C-E8C2E454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135" y="4362523"/>
            <a:ext cx="3644293" cy="19180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F8DC713-4B49-BB4D-B6EA-3B3F5E351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7" y="2588752"/>
            <a:ext cx="2083057" cy="16393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2870" y="3427300"/>
            <a:ext cx="26997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_tradnl" sz="16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su nombre lo indica, es un ventilador que funciona mediante la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acticación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un motor eléctrico comandado a través de un interruptor o desde el ECM.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los motores actuales el </a:t>
            </a:r>
            <a:r>
              <a:rPr lang="es-ES_tradnl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 activado desde el ECM.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73;p6"/>
          <p:cNvSpPr/>
          <p:nvPr/>
        </p:nvSpPr>
        <p:spPr>
          <a:xfrm>
            <a:off x="2926196" y="2452967"/>
            <a:ext cx="6450083" cy="3959605"/>
          </a:xfrm>
          <a:prstGeom prst="roundRect">
            <a:avLst>
              <a:gd name="adj" fmla="val 16792"/>
            </a:avLst>
          </a:prstGeom>
          <a:noFill/>
          <a:ln w="5715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 descr="MEDIO NIÑ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60" y="2365803"/>
            <a:ext cx="2197721" cy="4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 descr="P13-15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9" y="2602383"/>
            <a:ext cx="4316287" cy="38480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95168" y="2617949"/>
            <a:ext cx="44429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calentarse el refrigerante del motor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termocontacto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cierra y activa al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electroventilador no funciona, se debe </a:t>
            </a:r>
          </a:p>
          <a:p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realizar un puente entre los 2 cables que llegan al termocontacto:</a:t>
            </a: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sp>
        <p:nvSpPr>
          <p:cNvPr id="19" name="Google Shape;173;p6"/>
          <p:cNvSpPr/>
          <p:nvPr/>
        </p:nvSpPr>
        <p:spPr>
          <a:xfrm>
            <a:off x="4955856" y="5142511"/>
            <a:ext cx="4482684" cy="185528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057814" y="5236550"/>
            <a:ext cx="42935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entra en funcionamiento,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diagnóstico es </a:t>
            </a:r>
            <a:r>
              <a:rPr lang="es-ES_tradnl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termocontacto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dañado, solución cambio.</a:t>
            </a:r>
          </a:p>
          <a:p>
            <a:pPr marL="285750" indent="-285750">
              <a:buFont typeface="Arial"/>
              <a:buChar char="•"/>
            </a:pPr>
            <a:endParaRPr lang="es-ES_tradnl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no funciona,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diagnóstico cables o motor del </a:t>
            </a:r>
            <a:r>
              <a:rPr lang="es-ES_tradnl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dañados, solución reparar lo dañado.</a:t>
            </a:r>
          </a:p>
        </p:txBody>
      </p:sp>
    </p:spTree>
    <p:extLst>
      <p:ext uri="{BB962C8B-B14F-4D97-AF65-F5344CB8AC3E}">
        <p14:creationId xmlns:p14="http://schemas.microsoft.com/office/powerpoint/2010/main" val="131346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0" y="2497567"/>
            <a:ext cx="4264678" cy="3965334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5142511"/>
            <a:ext cx="4482684" cy="185528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95168" y="2617949"/>
            <a:ext cx="4442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que funcione el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debe estar el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contacto abierto (ON)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al calentarse el refrigerante del motor en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termocontacto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cierra y activa al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al abrir contacto (ON) y estar el refrigerante a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Tº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normal de funcionamiento, el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no funciona, se debe realizar un puente entre los 2 cables que llegan al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termocontacto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57814" y="5236550"/>
            <a:ext cx="42935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entra en funcionamiento,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diagnóstico es </a:t>
            </a:r>
            <a:r>
              <a:rPr lang="es-ES_tradnl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termocontacto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dañado, solución cambio.</a:t>
            </a:r>
          </a:p>
          <a:p>
            <a:pPr marL="285750" indent="-285750">
              <a:buFont typeface="Arial"/>
              <a:buChar char="•"/>
            </a:pPr>
            <a:endParaRPr lang="es-ES_tradnl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no funciona,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diagnóstico cables o motor del </a:t>
            </a:r>
            <a:r>
              <a:rPr lang="es-ES_tradnl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dañados, solución reparar lo dañado.</a:t>
            </a:r>
          </a:p>
        </p:txBody>
      </p:sp>
    </p:spTree>
    <p:extLst>
      <p:ext uri="{BB962C8B-B14F-4D97-AF65-F5344CB8AC3E}">
        <p14:creationId xmlns:p14="http://schemas.microsoft.com/office/powerpoint/2010/main" val="262103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4" y="2681608"/>
            <a:ext cx="4138557" cy="3689615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4881025"/>
            <a:ext cx="4482684" cy="211677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95168" y="2617949"/>
            <a:ext cx="44429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este caso el </a:t>
            </a:r>
            <a:r>
              <a:rPr lang="es-ES_tradnl" sz="16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funciona con 2 velocidade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s, la primera velocidad tiene una resistencia que hace llegar menos corriente al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lo hace girar más lento.</a:t>
            </a:r>
          </a:p>
          <a:p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La segunda velocidad es alimentación directa al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eletroventilador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por lo que entra en funcionamiento a una mayor velocidad.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57814" y="5024866"/>
            <a:ext cx="42935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entra en funcionamiento, solo en una velocidad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(baja o alta) se debe hacer un puente entre el positivo y el cable de la velocidad que no funciona</a:t>
            </a:r>
          </a:p>
          <a:p>
            <a:pPr marL="285750" indent="-285750">
              <a:buFont typeface="Arial"/>
              <a:buChar char="•"/>
            </a:pPr>
            <a:endParaRPr lang="es-ES_tradnl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entra en funcionamiento en la velocidad que no funcionaba, 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diagnóstico, </a:t>
            </a:r>
            <a:r>
              <a:rPr lang="es-ES_tradnl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termicontacto</a:t>
            </a:r>
            <a:r>
              <a:rPr lang="es-ES_tradn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dañado, solución cambio.</a:t>
            </a:r>
          </a:p>
        </p:txBody>
      </p:sp>
    </p:spTree>
    <p:extLst>
      <p:ext uri="{BB962C8B-B14F-4D97-AF65-F5344CB8AC3E}">
        <p14:creationId xmlns:p14="http://schemas.microsoft.com/office/powerpoint/2010/main" val="346021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5" y="2681608"/>
            <a:ext cx="4138555" cy="3689615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2814062"/>
            <a:ext cx="4482684" cy="3884896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19688" y="3252978"/>
            <a:ext cx="38701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entra en funcionamiento en la velocidad que no funcionaba,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diagnóstico, cableado del circuito que no funciona dañado, solución repararlo.</a:t>
            </a:r>
          </a:p>
          <a:p>
            <a:pPr marL="285750" indent="-285750">
              <a:buFont typeface="Arial"/>
              <a:buChar char="•"/>
            </a:pPr>
            <a:endParaRPr lang="es-ES_tradnl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</a:t>
            </a:r>
            <a:r>
              <a:rPr lang="es-ES_tradnl" sz="16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electroventilador</a:t>
            </a:r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no entra en funcionamiento en la velocidad más baja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y al realizar el puente entre positivo y el circuito de baja velocidad sigue sin funcionar, diagnóstico cableado o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resisencia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dañada, solución cambio.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</p:spTree>
    <p:extLst>
      <p:ext uri="{BB962C8B-B14F-4D97-AF65-F5344CB8AC3E}">
        <p14:creationId xmlns:p14="http://schemas.microsoft.com/office/powerpoint/2010/main" val="370691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9" y="2938576"/>
            <a:ext cx="4553359" cy="3526782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2639738"/>
            <a:ext cx="4482684" cy="4445220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2941690"/>
            <a:ext cx="42959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 circuito del </a:t>
            </a:r>
            <a:r>
              <a:rPr lang="es-ES_tradnl" sz="15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 activado por un relé, 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que permite que por el bulbo pase muy poca corriente, ya que es la necesaria solo para activar la bobina del relé.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vez que el refrigerante del motor alcanza la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activación del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el bulbo cierra circuito alimentando la bobina del relé 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(circuito de control).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cierra el circuito entre el </a:t>
            </a: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terminal 30 y 87 del relé, 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haciendo funcionar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caso que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funcione, se debe hacer un puente entre los terminales    30 y 87.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</p:spTree>
    <p:extLst>
      <p:ext uri="{BB962C8B-B14F-4D97-AF65-F5344CB8AC3E}">
        <p14:creationId xmlns:p14="http://schemas.microsoft.com/office/powerpoint/2010/main" val="408594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hr-HR"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6 </a:t>
            </a:r>
            <a:r>
              <a:rPr lang="hr-HR" sz="12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MANTENIMIENTO DE MOTORES</a:t>
            </a:r>
            <a:endParaRPr lang="hr-HR" sz="1200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346785"/>
            <a:ext cx="6417127" cy="4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REFRIGERACIÓN 2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5" name="Imagen 4" descr="portadilla a8 m6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21" y="2853867"/>
            <a:ext cx="6671655" cy="46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9" y="2938576"/>
            <a:ext cx="4553359" cy="3526782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2639738"/>
            <a:ext cx="4482684" cy="4445220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3091109"/>
            <a:ext cx="429590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entra en funcionamiento, diagnóstico relé defectuoso, solución cambio.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entra en funcionamiento, revisar el fusible de protección y cambiarlo de ser necesario para efectuar nuevamente la prueba.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entra en funcionamiento, diagnóstico fusible de protección dañado, solución cambio.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aún no entra en funcionamiento, realizar un puente en los cables que llegan al bulbo montado en el radiador.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166578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</p:spTree>
    <p:extLst>
      <p:ext uri="{BB962C8B-B14F-4D97-AF65-F5344CB8AC3E}">
        <p14:creationId xmlns:p14="http://schemas.microsoft.com/office/powerpoint/2010/main" val="311795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9" y="2938576"/>
            <a:ext cx="4553359" cy="3526782"/>
          </a:xfrm>
          <a:prstGeom prst="rect">
            <a:avLst/>
          </a:prstGeom>
        </p:spPr>
      </p:pic>
      <p:sp>
        <p:nvSpPr>
          <p:cNvPr id="14" name="Google Shape;173;p6"/>
          <p:cNvSpPr/>
          <p:nvPr/>
        </p:nvSpPr>
        <p:spPr>
          <a:xfrm>
            <a:off x="4955856" y="3598511"/>
            <a:ext cx="4482684" cy="252767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4049882"/>
            <a:ext cx="42959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entra en funcionamiento, diagnóstico bulbo defectuoso, solución cambio.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entra en funcionamiento, diagnóstico motor de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defectuoso, solución reparación o cambio de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3125351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</p:spTree>
    <p:extLst>
      <p:ext uri="{BB962C8B-B14F-4D97-AF65-F5344CB8AC3E}">
        <p14:creationId xmlns:p14="http://schemas.microsoft.com/office/powerpoint/2010/main" val="1633957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4955856" y="3075543"/>
            <a:ext cx="4482684" cy="3511350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3377495"/>
            <a:ext cx="4084223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este caso el </a:t>
            </a:r>
            <a:r>
              <a:rPr lang="es-ES_tradnl" sz="16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 manejado por un módulo,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a su vez recibe la señal de activación desde el ECM o PCM.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 vez el ECM o PCM, recibe la señal desde el sensor de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refrigerante de motor para enviar la señal al ECM o PCM.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funciona son más los pasos para el diagnóstico.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602383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1C1AC-BB79-4D46-BD3E-916789D6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" y="2814061"/>
            <a:ext cx="4511104" cy="3735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859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4955856" y="3013286"/>
            <a:ext cx="4482684" cy="356115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3315238"/>
            <a:ext cx="42959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 una </a:t>
            </a: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prueba básica 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determinar el buen funcionamiento desde el ECM o PCM y módulo de control hasta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 en desconectar el conector que llega al sensor de </a:t>
            </a:r>
            <a:r>
              <a:rPr lang="es-ES_tradnl" sz="1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refrigerante de motor.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la señal del sensor de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refrigerante de motor no le llega al ECM o PCM, manda de inmediato la señal para que encienda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modo de protección, para evitar que el motor se recaliente.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540126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1C1AC-BB79-4D46-BD3E-916789D6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" y="2814061"/>
            <a:ext cx="4511104" cy="3735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477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4955856" y="3013286"/>
            <a:ext cx="4482684" cy="356115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3153362"/>
            <a:ext cx="42959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el </a:t>
            </a:r>
            <a:r>
              <a:rPr lang="es-ES_tradnl" sz="1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funciona, 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debe realizar pruebas al circuito para saber donde está la falla.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Revisar y reemplazar el fusible de protección del circuito que alimenta el módulo de control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funciona reemplazar el fusible.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no funciona, desconectar el conector que llega al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alimentar el electro, en forma directa con positivo y negativo respectivamente. Si 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presenta inconvenientes, realizar la siguiente prueba: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2540126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1C1AC-BB79-4D46-BD3E-916789D6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" y="2814061"/>
            <a:ext cx="4511104" cy="3735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104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4955856" y="3486452"/>
            <a:ext cx="4482684" cy="2888770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5470" y="3788399"/>
            <a:ext cx="429590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Chequear la línea que viene del ECM o PCM al Módulo del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debe medir continuidad. Si el cable está bien realizar la siguiente prueba.</a:t>
            </a:r>
          </a:p>
          <a:p>
            <a:pPr marL="285750" indent="-285750">
              <a:buFont typeface="Arial"/>
              <a:buChar char="•"/>
            </a:pPr>
            <a:endParaRPr lang="es-ES_tradn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Chequear las masas del módulo de control del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G2 y 01. Si están bien, el diagnóstico es módulo de control del </a:t>
            </a:r>
            <a:r>
              <a:rPr lang="es-ES_tradnl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electroventilador</a:t>
            </a:r>
            <a:r>
              <a:rPr lang="es-ES_tradnl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17732" y="3013291"/>
            <a:ext cx="396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CONEXIONES DE ELECTROVENTILADOR: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1C1AC-BB79-4D46-BD3E-916789D6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" y="2814061"/>
            <a:ext cx="4511104" cy="3735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895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b="0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SISTEMAS </a:t>
              </a:r>
              <a:r>
                <a:rPr lang="es-ES_tradnl" sz="2000" b="1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DE REFRIGERACIÓN 2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s-ES_tradnl" sz="20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REFRIGERACIÓN 2</a:t>
            </a:r>
            <a:endParaRPr b="1" dirty="0">
              <a:solidFill>
                <a:srgbClr val="8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de-DE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REFRIGERACIÓN 2</a:t>
            </a:r>
            <a:endParaRPr lang="de-DE" sz="2000" b="1" dirty="0">
              <a:solidFill>
                <a:srgbClr val="800000"/>
              </a:solidFill>
            </a:endParaRP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7" y="2880851"/>
            <a:ext cx="2923654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latin typeface="Calibri"/>
                <a:ea typeface="Calibri"/>
                <a:cs typeface="Calibri"/>
              </a:rPr>
              <a:t>Inspeccionar y diagnosticar averías y fallas en el funcionamiento mecánico, eléctrico o electrónico de vehículos motorizados, identificando el o los sistemas y componentes comprometidos, realizando mediciones y controles de verificación de distintas magnitudes mediante instrumentos análogos y digitales, con referencia a las especificaciones técnicas del fabricante.</a:t>
            </a: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843140"/>
            <a:ext cx="4657800" cy="119054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4234557"/>
            <a:ext cx="4657800" cy="137631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25399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</a:t>
            </a:r>
            <a:r>
              <a:rPr lang="es-ES_tradnl" sz="1800" b="1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 REFRIGERACIÓN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4732393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3243278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:a16="http://schemas.microsoft.com/office/drawing/2014/main" id="{FD5CCA16-F769-EE46-BB85-A310245CC79B}"/>
              </a:ext>
            </a:extLst>
          </p:cNvPr>
          <p:cNvSpPr txBox="1"/>
          <p:nvPr/>
        </p:nvSpPr>
        <p:spPr>
          <a:xfrm>
            <a:off x="967146" y="314868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el mantenimiento correctivo del sistema de refrigeración, de acuerdo a lo propuesto en el manual del fabricante.</a:t>
            </a:r>
          </a:p>
        </p:txBody>
      </p:sp>
      <p:sp>
        <p:nvSpPr>
          <p:cNvPr id="187" name="Google Shape;81;p14">
            <a:extLst>
              <a:ext uri="{FF2B5EF4-FFF2-40B4-BE49-F238E27FC236}">
                <a16:creationId xmlns:a16="http://schemas.microsoft.com/office/drawing/2014/main" id="{CD10E17F-0C25-684D-B2C5-DB1BC6E95A6B}"/>
              </a:ext>
            </a:extLst>
          </p:cNvPr>
          <p:cNvSpPr txBox="1"/>
          <p:nvPr/>
        </p:nvSpPr>
        <p:spPr>
          <a:xfrm>
            <a:off x="967146" y="4623847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Aplicaste el mantenimiento correctivo a un automóvil, considerando las funciones del sistema de refrigeración, según lo propuesto en el manual de servicio.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75767" y="4156515"/>
            <a:ext cx="5650725" cy="1314785"/>
            <a:chOff x="466025" y="2540150"/>
            <a:chExt cx="5650725" cy="1155550"/>
          </a:xfrm>
        </p:grpSpPr>
        <p:sp>
          <p:nvSpPr>
            <p:cNvPr id="126" name="Google Shape;126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806874" y="2931842"/>
              <a:ext cx="4851775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textos debemos revisar siempre al momento de realizar el manteniendo del sistema de refrigeración?</a:t>
              </a: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8099"/>
            <a:ext cx="5745381" cy="669457"/>
            <a:chOff x="442650" y="4079977"/>
            <a:chExt cx="5745381" cy="115555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16252"/>
              <a:ext cx="54405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es un termostato? ¿Qué función cumple?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75767" y="236319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SISTEMA DE REFRIGERACIÓN 2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579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3874742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50857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20235" y="3504223"/>
            <a:ext cx="4446723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dirty="0">
                <a:latin typeface="Calibri"/>
                <a:cs typeface="Calibri"/>
              </a:rPr>
              <a:t>Identificarás el mantenimiento correctivo del sistema de refrigeración, de acuerdo a lo propuesto en el manual del fabricante.</a:t>
            </a:r>
          </a:p>
          <a:p>
            <a:endParaRPr lang="es-ES" sz="1800" dirty="0">
              <a:latin typeface="Calibri"/>
              <a:cs typeface="Calibri"/>
            </a:endParaRPr>
          </a:p>
          <a:p>
            <a:endParaRPr lang="es-ES" sz="1800" dirty="0">
              <a:latin typeface="Calibri"/>
              <a:cs typeface="Calibri"/>
            </a:endParaRPr>
          </a:p>
          <a:p>
            <a:r>
              <a:rPr lang="es-ES" sz="1800" dirty="0">
                <a:latin typeface="Calibri"/>
                <a:cs typeface="Calibri"/>
              </a:rPr>
              <a:t>Aplicarás el mantenimiento correctivo a un automóvil, considerando las funciones del sistema de refrigeración (según lo propuesto en el manual de servicio).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80053" y="3801619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5282796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SISTEMAS DE </a:t>
            </a: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REFRIGERACIÓN 2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4030974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;p6"/>
          <p:cNvSpPr txBox="1"/>
          <p:nvPr/>
        </p:nvSpPr>
        <p:spPr>
          <a:xfrm>
            <a:off x="5888004" y="2247344"/>
            <a:ext cx="3521017" cy="516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Radiador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Mangueras de Radiador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Bomba de agua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Conductos internos de refrigeración de Block y Culata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Termostato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Elice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 ventilador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Sensor de temperatura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Depósito de Expansión o Reservorio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Correa de Ventilador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Sellos de Motor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Refrigerante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  <a:p>
            <a:pPr>
              <a:lnSpc>
                <a:spcPct val="130000"/>
              </a:lnSpc>
            </a:pPr>
            <a:endParaRPr lang="es-C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br>
              <a:rPr lang="es-CL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 descr="P5 A8 M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4" y="2988383"/>
            <a:ext cx="5200247" cy="3274770"/>
          </a:xfrm>
          <a:prstGeom prst="rect">
            <a:avLst/>
          </a:prstGeom>
        </p:spPr>
      </p:pic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REFRIGERACIÓN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8642" y="2498374"/>
            <a:ext cx="6140583" cy="217735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134827" y="2847308"/>
            <a:ext cx="478859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 razón por la que se enciende la luz testigo de temperatura de refrigerante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(o los indicadores de temperatura marcan una alta temperatura=, puede ser el termostato ya que si queda pegado en posición cerrado, el refrigerante no circulará hacia el radiador para enfriarse.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13" y="2157389"/>
            <a:ext cx="481682" cy="459278"/>
          </a:xfrm>
          <a:prstGeom prst="rect">
            <a:avLst/>
          </a:prstGeom>
        </p:spPr>
      </p:pic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8B5601-3E2E-2C4E-87AC-0ECBFD80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49" y="3163560"/>
            <a:ext cx="2016709" cy="1547835"/>
          </a:xfrm>
          <a:prstGeom prst="round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C45BDB-239F-494B-8F69-723187BE9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11" y="4965249"/>
            <a:ext cx="2010064" cy="167847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E63CEA9-AD85-324C-A1EC-52FE50108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718" y="4974407"/>
            <a:ext cx="2377422" cy="167009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 descr="MONA SEÑALANDO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1035" y="4083776"/>
            <a:ext cx="3279227" cy="35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8642" y="2498374"/>
            <a:ext cx="6140583" cy="217735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134826" y="2707738"/>
            <a:ext cx="539220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termostato también puede quedar pegado abierto.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Cuando eso sucede, la temperatura del refrigerante siempre es baja, por lo tanto, no se encenderá la luz testigo y los marcadores indicarán  baja temperatura de refrigerante, lo que 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provocará un mayor consumo de combustible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debido a que la ECM inyectará más combustible.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13" y="2157389"/>
            <a:ext cx="481682" cy="459278"/>
          </a:xfrm>
          <a:prstGeom prst="rect">
            <a:avLst/>
          </a:prstGeom>
        </p:spPr>
      </p:pic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CORRECTIVO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SISTEMA DE REFRIGERACIÓN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8B5601-3E2E-2C4E-87AC-0ECBFD80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49" y="3163560"/>
            <a:ext cx="2016709" cy="1547835"/>
          </a:xfrm>
          <a:prstGeom prst="round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C45BDB-239F-494B-8F69-723187BE9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11" y="4965249"/>
            <a:ext cx="2010064" cy="167847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E63CEA9-AD85-324C-A1EC-52FE50108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718" y="4974407"/>
            <a:ext cx="2377422" cy="167009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n 1" descr="niño colorin tatoo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89" y="4112991"/>
            <a:ext cx="2990574" cy="35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8047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2133</Words>
  <Application>Microsoft Office PowerPoint</Application>
  <PresentationFormat>Personalizado</PresentationFormat>
  <Paragraphs>239</Paragraphs>
  <Slides>29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2" baseType="lpstr">
      <vt:lpstr>Arial</vt:lpstr>
      <vt:lpstr>Calibri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Pamela  Marquez Pauchard</cp:lastModifiedBy>
  <cp:revision>59</cp:revision>
  <dcterms:modified xsi:type="dcterms:W3CDTF">2021-02-15T17:59:00Z</dcterms:modified>
</cp:coreProperties>
</file>