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handoutMasterIdLst>
    <p:handoutMasterId r:id="rId26"/>
  </p:handoutMasterIdLst>
  <p:sldIdLst>
    <p:sldId id="278" r:id="rId2"/>
    <p:sldId id="256" r:id="rId3"/>
    <p:sldId id="297" r:id="rId4"/>
    <p:sldId id="257" r:id="rId5"/>
    <p:sldId id="258" r:id="rId6"/>
    <p:sldId id="259" r:id="rId7"/>
    <p:sldId id="261" r:id="rId8"/>
    <p:sldId id="295" r:id="rId9"/>
    <p:sldId id="263" r:id="rId10"/>
    <p:sldId id="286" r:id="rId11"/>
    <p:sldId id="287" r:id="rId12"/>
    <p:sldId id="290" r:id="rId13"/>
    <p:sldId id="291" r:id="rId14"/>
    <p:sldId id="292" r:id="rId15"/>
    <p:sldId id="293" r:id="rId16"/>
    <p:sldId id="265" r:id="rId17"/>
    <p:sldId id="273" r:id="rId18"/>
    <p:sldId id="289" r:id="rId19"/>
    <p:sldId id="294" r:id="rId20"/>
    <p:sldId id="276" r:id="rId21"/>
    <p:sldId id="296" r:id="rId22"/>
    <p:sldId id="280" r:id="rId23"/>
    <p:sldId id="279" r:id="rId24"/>
  </p:sldIdLst>
  <p:sldSz cx="9720263" cy="7559675"/>
  <p:notesSz cx="6858000" cy="9144000"/>
  <p:embeddedFontLst>
    <p:embeddedFont>
      <p:font typeface="Roboto" panose="02000000000000000000" pitchFamily="2"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Roboto Medium" panose="02000000000000000000" pitchFamily="2" charset="0"/>
      <p:regular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15:clr>
            <a:srgbClr val="A4A3A4"/>
          </p15:clr>
        </p15:guide>
        <p15:guide id="4" pos="6122">
          <p15:clr>
            <a:srgbClr val="A4A3A4"/>
          </p15:clr>
        </p15:guide>
      </p15:sldGuideLst>
    </p:ext>
    <p:ext uri="http://customooxmlschemas.google.com/">
      <go:slidesCustomData xmlns:go="http://customooxmlschemas.google.com/" xmlns:p15="http://schemas.microsoft.com/office/powerpoint/2012/main" xmlns="" roundtripDataSignature="AMtx7mj4WIexJOrDCThysO0lrTsrU/5PCQ==" r:id="rId41"/>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23D"/>
    <a:srgbClr val="BB9BA5"/>
    <a:srgbClr val="76384D"/>
    <a:srgbClr val="592B43"/>
    <a:srgbClr val="442931"/>
    <a:srgbClr val="E9E1E4"/>
    <a:srgbClr val="F1E9C7"/>
    <a:srgbClr val="CCB038"/>
    <a:srgbClr val="F9C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7" autoAdjust="0"/>
    <p:restoredTop sz="99492" autoAdjust="0"/>
  </p:normalViewPr>
  <p:slideViewPr>
    <p:cSldViewPr snapToGrid="0">
      <p:cViewPr varScale="1">
        <p:scale>
          <a:sx n="102" d="100"/>
          <a:sy n="102" d="100"/>
        </p:scale>
        <p:origin x="1866" y="72"/>
      </p:cViewPr>
      <p:guideLst>
        <p:guide orient="horz" pos="2381"/>
        <p:guide pos="3061"/>
        <p:guide orient="horz"/>
        <p:guide pos="61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9822CE-C483-004A-89C9-CA62D7CD21A2}" type="datetimeFigureOut">
              <a:rPr lang="es-ES" smtClean="0"/>
              <a:t>26/01/2021</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97CB3B-19D6-A944-AD13-EC097F16910C}" type="slidenum">
              <a:rPr lang="es-ES" smtClean="0"/>
              <a:t>‹Nº›</a:t>
            </a:fld>
            <a:endParaRPr lang="es-ES"/>
          </a:p>
        </p:txBody>
      </p:sp>
    </p:spTree>
    <p:extLst>
      <p:ext uri="{BB962C8B-B14F-4D97-AF65-F5344CB8AC3E}">
        <p14:creationId xmlns:p14="http://schemas.microsoft.com/office/powerpoint/2010/main" val="3425757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11375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466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12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122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70b88fe2e_1_4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70b88fe2e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75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423f9ec96_0_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423f9ec9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453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340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34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340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24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67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36c9504a1_0_9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36c9504a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47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36c9504a1_0_3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36c9504a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60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35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35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ecánica Automotriz" type="title">
  <p:cSld name="TITLE">
    <p:spTree>
      <p:nvGrpSpPr>
        <p:cNvPr id="1" name="Shape 7"/>
        <p:cNvGrpSpPr/>
        <p:nvPr/>
      </p:nvGrpSpPr>
      <p:grpSpPr>
        <a:xfrm>
          <a:off x="0" y="0"/>
          <a:ext cx="0" cy="0"/>
          <a:chOff x="0" y="0"/>
          <a:chExt cx="0" cy="0"/>
        </a:xfrm>
      </p:grpSpPr>
      <p:sp>
        <p:nvSpPr>
          <p:cNvPr id="8" name="Google Shape;8;p2"/>
          <p:cNvSpPr/>
          <p:nvPr/>
        </p:nvSpPr>
        <p:spPr>
          <a:xfrm>
            <a:off x="212950" y="1756550"/>
            <a:ext cx="9346500" cy="5602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p:cNvPicPr preferRelativeResize="0"/>
          <p:nvPr/>
        </p:nvPicPr>
        <p:blipFill>
          <a:blip r:embed="rId2">
            <a:alphaModFix/>
          </a:blip>
          <a:stretch>
            <a:fillRect/>
          </a:stretch>
        </p:blipFill>
        <p:spPr>
          <a:xfrm>
            <a:off x="436350" y="419800"/>
            <a:ext cx="3659450" cy="680475"/>
          </a:xfrm>
          <a:prstGeom prst="rect">
            <a:avLst/>
          </a:prstGeom>
          <a:noFill/>
          <a:ln>
            <a:noFill/>
          </a:ln>
        </p:spPr>
      </p:pic>
      <p:pic>
        <p:nvPicPr>
          <p:cNvPr id="12" name="Google Shape;12;p2"/>
          <p:cNvPicPr preferRelativeResize="0"/>
          <p:nvPr/>
        </p:nvPicPr>
        <p:blipFill>
          <a:blip r:embed="rId3">
            <a:alphaModFix/>
          </a:blip>
          <a:stretch>
            <a:fillRect/>
          </a:stretch>
        </p:blipFill>
        <p:spPr>
          <a:xfrm>
            <a:off x="8527725" y="6464000"/>
            <a:ext cx="747675" cy="680475"/>
          </a:xfrm>
          <a:prstGeom prst="rect">
            <a:avLst/>
          </a:prstGeom>
          <a:noFill/>
          <a:ln>
            <a:noFill/>
          </a:ln>
        </p:spPr>
      </p:pic>
      <p:grpSp>
        <p:nvGrpSpPr>
          <p:cNvPr id="7" name="Grupo 6"/>
          <p:cNvGrpSpPr/>
          <p:nvPr userDrawn="1"/>
        </p:nvGrpSpPr>
        <p:grpSpPr>
          <a:xfrm>
            <a:off x="8272365" y="418596"/>
            <a:ext cx="1080000" cy="1045451"/>
            <a:chOff x="8272365" y="418596"/>
            <a:chExt cx="1080000" cy="1045451"/>
          </a:xfrm>
        </p:grpSpPr>
        <p:pic>
          <p:nvPicPr>
            <p:cNvPr id="9" name="Imagen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4" name="Imagen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34"/>
        <p:cNvGrpSpPr/>
        <p:nvPr/>
      </p:nvGrpSpPr>
      <p:grpSpPr>
        <a:xfrm>
          <a:off x="0" y="0"/>
          <a:ext cx="0" cy="0"/>
          <a:chOff x="0" y="0"/>
          <a:chExt cx="0" cy="0"/>
        </a:xfrm>
      </p:grpSpPr>
      <p:sp>
        <p:nvSpPr>
          <p:cNvPr id="37" name="Google Shape;37;p7"/>
          <p:cNvSpPr txBox="1">
            <a:spLocks noGrp="1"/>
          </p:cNvSpPr>
          <p:nvPr>
            <p:ph type="sldNum" idx="12"/>
          </p:nvPr>
        </p:nvSpPr>
        <p:spPr>
          <a:xfrm>
            <a:off x="9006156" y="6854072"/>
            <a:ext cx="583200" cy="578400"/>
          </a:xfrm>
          <a:prstGeom prst="rect">
            <a:avLst/>
          </a:prstGeom>
        </p:spPr>
        <p:txBody>
          <a:bodyPr spcFirstLastPara="1" wrap="square" lIns="109575" tIns="109575" rIns="109575" bIns="109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
        <p:nvSpPr>
          <p:cNvPr id="5" name="Google Shape;8;p2"/>
          <p:cNvSpPr/>
          <p:nvPr userDrawn="1"/>
        </p:nvSpPr>
        <p:spPr>
          <a:xfrm>
            <a:off x="242856" y="1756550"/>
            <a:ext cx="9346500" cy="5675922"/>
          </a:xfrm>
          <a:prstGeom prst="round1Rect">
            <a:avLst>
              <a:gd name="adj" fmla="val 15350"/>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L" dirty="0" smtClean="0"/>
              <a:t> </a:t>
            </a:r>
            <a:endParaRPr dirty="0"/>
          </a:p>
        </p:txBody>
      </p:sp>
      <p:pic>
        <p:nvPicPr>
          <p:cNvPr id="7" name="Google Shape;11;p2"/>
          <p:cNvPicPr preferRelativeResize="0"/>
          <p:nvPr userDrawn="1"/>
        </p:nvPicPr>
        <p:blipFill>
          <a:blip r:embed="rId2">
            <a:alphaModFix/>
          </a:blip>
          <a:stretch>
            <a:fillRect/>
          </a:stretch>
        </p:blipFill>
        <p:spPr>
          <a:xfrm>
            <a:off x="436350" y="419800"/>
            <a:ext cx="3659450" cy="680475"/>
          </a:xfrm>
          <a:prstGeom prst="rect">
            <a:avLst/>
          </a:prstGeom>
          <a:noFill/>
          <a:ln>
            <a:noFill/>
          </a:ln>
        </p:spPr>
      </p:pic>
      <p:pic>
        <p:nvPicPr>
          <p:cNvPr id="8" name="Google Shape;12;p2"/>
          <p:cNvPicPr preferRelativeResize="0"/>
          <p:nvPr userDrawn="1"/>
        </p:nvPicPr>
        <p:blipFill>
          <a:blip r:embed="rId3">
            <a:alphaModFix/>
          </a:blip>
          <a:stretch>
            <a:fillRect/>
          </a:stretch>
        </p:blipFill>
        <p:spPr>
          <a:xfrm>
            <a:off x="8527725" y="6464000"/>
            <a:ext cx="747675" cy="680475"/>
          </a:xfrm>
          <a:prstGeom prst="rect">
            <a:avLst/>
          </a:prstGeom>
          <a:noFill/>
          <a:ln>
            <a:noFill/>
          </a:ln>
        </p:spPr>
      </p:pic>
      <p:sp>
        <p:nvSpPr>
          <p:cNvPr id="3" name="Rectángulo redondeado 2"/>
          <p:cNvSpPr/>
          <p:nvPr userDrawn="1"/>
        </p:nvSpPr>
        <p:spPr>
          <a:xfrm>
            <a:off x="436350" y="6464001"/>
            <a:ext cx="7891862" cy="680474"/>
          </a:xfrm>
          <a:prstGeom prst="roundRect">
            <a:avLst>
              <a:gd name="adj" fmla="val 19335"/>
            </a:avLst>
          </a:prstGeom>
          <a:solidFill>
            <a:srgbClr val="BB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4000"/>
            <a:ext cx="690482" cy="680475"/>
          </a:xfrm>
          <a:prstGeom prst="rect">
            <a:avLst/>
          </a:prstGeom>
        </p:spPr>
      </p:pic>
      <p:sp>
        <p:nvSpPr>
          <p:cNvPr id="19" name="Google Shape;62;p13"/>
          <p:cNvSpPr txBox="1"/>
          <p:nvPr userDrawn="1"/>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smtClean="0">
                <a:solidFill>
                  <a:srgbClr val="741B47"/>
                </a:solidFill>
                <a:latin typeface="Calibri" panose="020F0502020204030204" pitchFamily="34" charset="0"/>
                <a:ea typeface="Roboto"/>
                <a:cs typeface="Calibri" panose="020F0502020204030204" pitchFamily="34" charset="0"/>
                <a:sym typeface="Roboto"/>
              </a:rPr>
              <a:t>SECTOR METALMECÁNICA </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NIVEL 3° MEDIO</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grpSp>
        <p:nvGrpSpPr>
          <p:cNvPr id="10" name="Grupo 9"/>
          <p:cNvGrpSpPr/>
          <p:nvPr userDrawn="1"/>
        </p:nvGrpSpPr>
        <p:grpSpPr>
          <a:xfrm>
            <a:off x="8272365" y="418596"/>
            <a:ext cx="1080000" cy="1045451"/>
            <a:chOff x="8272365" y="418596"/>
            <a:chExt cx="1080000" cy="1045451"/>
          </a:xfrm>
        </p:grpSpPr>
        <p:pic>
          <p:nvPicPr>
            <p:cNvPr id="11" name="Imagen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2" name="Imagen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 name="Google Shape;15;p3"/>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16" name="Google Shape;16;p3"/>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5"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x-none" sz="1200" dirty="0">
                <a:latin typeface="Calibri" panose="020F0502020204030204" pitchFamily="34" charset="0"/>
                <a:ea typeface="Roboto Medium"/>
                <a:cs typeface="Calibri" panose="020F0502020204030204" pitchFamily="34" charset="0"/>
                <a:sym typeface="Roboto Medium"/>
              </a:rPr>
              <a:t>Actividad </a:t>
            </a:r>
            <a:r>
              <a:rPr lang="es-ES_tradnl" sz="1200" dirty="0" smtClean="0">
                <a:latin typeface="Calibri" panose="020F0502020204030204" pitchFamily="34" charset="0"/>
                <a:ea typeface="Roboto Medium"/>
                <a:cs typeface="Calibri" panose="020F0502020204030204" pitchFamily="34" charset="0"/>
                <a:sym typeface="Roboto Medium"/>
              </a:rPr>
              <a:t>6</a:t>
            </a:r>
            <a:r>
              <a:rPr lang="x-none" sz="1200" dirty="0" smtClean="0">
                <a:latin typeface="Calibri" panose="020F0502020204030204" pitchFamily="34" charset="0"/>
                <a:ea typeface="Roboto Medium"/>
                <a:cs typeface="Calibri" panose="020F0502020204030204" pitchFamily="34" charset="0"/>
                <a:sym typeface="Roboto Medium"/>
              </a:rPr>
              <a:t>|</a:t>
            </a:r>
            <a:r>
              <a:rPr lang="x-none" sz="1600" dirty="0" smtClean="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6"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_tradnl" b="1" dirty="0" smtClean="0">
                <a:solidFill>
                  <a:srgbClr val="FFFFFF"/>
                </a:solidFill>
                <a:latin typeface="Calibri" panose="020F0502020204030204" pitchFamily="34" charset="0"/>
                <a:ea typeface="Roboto"/>
                <a:cs typeface="Calibri" panose="020F0502020204030204" pitchFamily="34" charset="0"/>
                <a:sym typeface="Roboto"/>
              </a:rPr>
              <a:t>MÓDULO</a:t>
            </a:r>
            <a:r>
              <a:rPr lang="es-ES_tradnl" dirty="0" smtClean="0">
                <a:solidFill>
                  <a:srgbClr val="FFFFFF"/>
                </a:solidFill>
                <a:latin typeface="Calibri" panose="020F0502020204030204" pitchFamily="34" charset="0"/>
                <a:ea typeface="Roboto"/>
                <a:cs typeface="Calibri" panose="020F0502020204030204" pitchFamily="34" charset="0"/>
                <a:sym typeface="Roboto"/>
              </a:rPr>
              <a:t> Lectura de Planos y Manuales Técnicos</a:t>
            </a:r>
            <a:endParaRPr lang="es-ES_tradnl"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 name="Google Shape;21;p4"/>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22" name="Google Shape;22;p4"/>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_tradnl" sz="1200" dirty="0" smtClean="0">
                <a:latin typeface="Calibri" panose="020F0502020204030204" pitchFamily="34" charset="0"/>
                <a:ea typeface="Roboto Medium"/>
                <a:cs typeface="Calibri" panose="020F0502020204030204" pitchFamily="34" charset="0"/>
                <a:sym typeface="Roboto Medium"/>
              </a:rPr>
              <a:t>Actividad 6|</a:t>
            </a:r>
            <a:r>
              <a:rPr lang="es-ES_tradnl" sz="1600" dirty="0" smtClean="0">
                <a:solidFill>
                  <a:srgbClr val="741B47"/>
                </a:solidFill>
                <a:latin typeface="Calibri" panose="020F0502020204030204" pitchFamily="34" charset="0"/>
                <a:ea typeface="Roboto"/>
                <a:cs typeface="Calibri" panose="020F0502020204030204" pitchFamily="34" charset="0"/>
                <a:sym typeface="Roboto"/>
              </a:rPr>
              <a:t>2</a:t>
            </a:r>
            <a:endParaRPr lang="es-ES_tradnl"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_tradnl" b="1" dirty="0" smtClean="0">
                <a:solidFill>
                  <a:srgbClr val="FFFFFF"/>
                </a:solidFill>
                <a:latin typeface="Calibri" panose="020F0502020204030204" pitchFamily="34" charset="0"/>
                <a:ea typeface="Roboto"/>
                <a:cs typeface="Calibri" panose="020F0502020204030204" pitchFamily="34" charset="0"/>
                <a:sym typeface="Roboto"/>
              </a:rPr>
              <a:t>MÓDULO</a:t>
            </a:r>
            <a:r>
              <a:rPr lang="es-ES_tradnl" dirty="0" smtClean="0">
                <a:solidFill>
                  <a:srgbClr val="FFFFFF"/>
                </a:solidFill>
                <a:latin typeface="Calibri" panose="020F0502020204030204" pitchFamily="34" charset="0"/>
                <a:ea typeface="Roboto"/>
                <a:cs typeface="Calibri" panose="020F0502020204030204" pitchFamily="34" charset="0"/>
                <a:sym typeface="Roboto"/>
              </a:rPr>
              <a:t> Lectura de Planos y Manuales Técnicos</a:t>
            </a:r>
            <a:endParaRPr lang="es-ES_tradnl"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rot="10800000" flipH="1">
            <a:off x="181650" y="822025"/>
            <a:ext cx="9356700" cy="6531300"/>
          </a:xfrm>
          <a:prstGeom prst="round1Rect">
            <a:avLst>
              <a:gd name="adj" fmla="val 15350"/>
            </a:avLst>
          </a:prstGeom>
          <a:solidFill>
            <a:srgbClr val="BA9BA5">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6" name="Google Shape;26;p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27" name="Google Shape;27;p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6"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_tradnl" sz="1200" dirty="0" smtClean="0">
                <a:latin typeface="Calibri" panose="020F0502020204030204" pitchFamily="34" charset="0"/>
                <a:ea typeface="Roboto Medium"/>
                <a:cs typeface="Calibri" panose="020F0502020204030204" pitchFamily="34" charset="0"/>
                <a:sym typeface="Roboto Medium"/>
              </a:rPr>
              <a:t>Actividad 6|</a:t>
            </a:r>
            <a:r>
              <a:rPr lang="es-ES_tradnl" sz="1600" dirty="0" smtClean="0">
                <a:solidFill>
                  <a:srgbClr val="741B47"/>
                </a:solidFill>
                <a:latin typeface="Calibri" panose="020F0502020204030204" pitchFamily="34" charset="0"/>
                <a:ea typeface="Roboto"/>
                <a:cs typeface="Calibri" panose="020F0502020204030204" pitchFamily="34" charset="0"/>
                <a:sym typeface="Roboto"/>
              </a:rPr>
              <a:t>2</a:t>
            </a:r>
            <a:endParaRPr lang="es-ES_tradnl"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_tradnl" b="1" dirty="0" smtClean="0">
                <a:solidFill>
                  <a:srgbClr val="FFFFFF"/>
                </a:solidFill>
                <a:latin typeface="Calibri" panose="020F0502020204030204" pitchFamily="34" charset="0"/>
                <a:ea typeface="Roboto"/>
                <a:cs typeface="Calibri" panose="020F0502020204030204" pitchFamily="34" charset="0"/>
                <a:sym typeface="Roboto"/>
              </a:rPr>
              <a:t>MÓDULO</a:t>
            </a:r>
            <a:r>
              <a:rPr lang="es-ES_tradnl" dirty="0" smtClean="0">
                <a:solidFill>
                  <a:srgbClr val="FFFFFF"/>
                </a:solidFill>
                <a:latin typeface="Calibri" panose="020F0502020204030204" pitchFamily="34" charset="0"/>
                <a:ea typeface="Roboto"/>
                <a:cs typeface="Calibri" panose="020F0502020204030204" pitchFamily="34" charset="0"/>
                <a:sym typeface="Roboto"/>
              </a:rPr>
              <a:t> Lectura de Planos y Manuales Técnicos</a:t>
            </a:r>
            <a:endParaRPr lang="es-ES_tradnl"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30" name="Google Shape;30;p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2" name="Google Shape;32;p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33" name="Google Shape;33;p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_tradnl" sz="1200" smtClean="0">
                <a:latin typeface="Calibri" panose="020F0502020204030204" pitchFamily="34" charset="0"/>
                <a:ea typeface="Roboto Medium"/>
                <a:cs typeface="Calibri" panose="020F0502020204030204" pitchFamily="34" charset="0"/>
                <a:sym typeface="Roboto Medium"/>
              </a:rPr>
              <a:t>Actividad 6|</a:t>
            </a:r>
            <a:r>
              <a:rPr lang="es-ES_tradnl" sz="1600" smtClean="0">
                <a:solidFill>
                  <a:srgbClr val="741B47"/>
                </a:solidFill>
                <a:latin typeface="Calibri" panose="020F0502020204030204" pitchFamily="34" charset="0"/>
                <a:ea typeface="Roboto"/>
                <a:cs typeface="Calibri" panose="020F0502020204030204" pitchFamily="34" charset="0"/>
                <a:sym typeface="Roboto"/>
              </a:rPr>
              <a:t>2</a:t>
            </a:r>
            <a:endParaRPr lang="es-ES_tradnl"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_tradnl" b="1" dirty="0" smtClean="0">
                <a:solidFill>
                  <a:srgbClr val="FFFFFF"/>
                </a:solidFill>
                <a:latin typeface="Calibri" panose="020F0502020204030204" pitchFamily="34" charset="0"/>
                <a:ea typeface="Roboto"/>
                <a:cs typeface="Calibri" panose="020F0502020204030204" pitchFamily="34" charset="0"/>
                <a:sym typeface="Roboto"/>
              </a:rPr>
              <a:t>MÓDULO</a:t>
            </a:r>
            <a:r>
              <a:rPr lang="es-ES_tradnl" dirty="0" smtClean="0">
                <a:solidFill>
                  <a:srgbClr val="FFFFFF"/>
                </a:solidFill>
                <a:latin typeface="Calibri" panose="020F0502020204030204" pitchFamily="34" charset="0"/>
                <a:ea typeface="Roboto"/>
                <a:cs typeface="Calibri" panose="020F0502020204030204" pitchFamily="34" charset="0"/>
                <a:sym typeface="Roboto"/>
              </a:rPr>
              <a:t> Lectura de Planos y Manuales Técnicos</a:t>
            </a:r>
            <a:endParaRPr lang="es-ES_tradnl"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grpSp>
        <p:nvGrpSpPr>
          <p:cNvPr id="8" name="Grupo 7"/>
          <p:cNvGrpSpPr/>
          <p:nvPr userDrawn="1"/>
        </p:nvGrpSpPr>
        <p:grpSpPr>
          <a:xfrm>
            <a:off x="-4655" y="180900"/>
            <a:ext cx="9544055" cy="7993924"/>
            <a:chOff x="-4655" y="180900"/>
            <a:chExt cx="9544055" cy="7993924"/>
          </a:xfrm>
        </p:grpSpPr>
        <p:grpSp>
          <p:nvGrpSpPr>
            <p:cNvPr id="9" name="Grupo 8"/>
            <p:cNvGrpSpPr/>
            <p:nvPr userDrawn="1"/>
          </p:nvGrpSpPr>
          <p:grpSpPr>
            <a:xfrm>
              <a:off x="181650" y="180900"/>
              <a:ext cx="9357750" cy="7172425"/>
              <a:chOff x="181650" y="180900"/>
              <a:chExt cx="9357750" cy="7172425"/>
            </a:xfrm>
          </p:grpSpPr>
          <p:sp>
            <p:nvSpPr>
              <p:cNvPr id="39"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0" name="Google Shape;32;p6"/>
              <p:cNvSpPr/>
              <p:nvPr userDrawn="1"/>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41" name="Google Shape;33;p6"/>
              <p:cNvSpPr/>
              <p:nvPr userDrawn="1"/>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42" name="Google Shape;92;p3"/>
              <p:cNvSpPr txBox="1"/>
              <p:nvPr userDrawn="1"/>
            </p:nvSpPr>
            <p:spPr>
              <a:xfrm>
                <a:off x="8170652" y="299082"/>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smtClean="0">
                    <a:solidFill>
                      <a:schemeClr val="tx1"/>
                    </a:solidFill>
                    <a:latin typeface="Calibri"/>
                    <a:ea typeface="Calibri"/>
                    <a:cs typeface="Calibri"/>
                    <a:sym typeface="Calibri"/>
                  </a:rPr>
                  <a:t>¡</a:t>
                </a:r>
                <a:r>
                  <a:rPr lang="en-US" b="1" i="0" u="none" strike="noStrike" cap="none" dirty="0" err="1" smtClean="0">
                    <a:solidFill>
                      <a:schemeClr val="tx1"/>
                    </a:solidFill>
                    <a:latin typeface="Calibri"/>
                    <a:ea typeface="Calibri"/>
                    <a:cs typeface="Calibri"/>
                    <a:sym typeface="Calibri"/>
                  </a:rPr>
                  <a:t>Atención</a:t>
                </a:r>
                <a:r>
                  <a:rPr lang="en-US" b="1" i="0" u="none" strike="noStrike" cap="none" dirty="0" smtClean="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
            <p:nvSpPr>
              <p:cNvPr id="43" name="Google Shape;30;p6"/>
              <p:cNvSpPr/>
              <p:nvPr userDrawn="1"/>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rupo 9"/>
            <p:cNvGrpSpPr/>
            <p:nvPr userDrawn="1"/>
          </p:nvGrpSpPr>
          <p:grpSpPr>
            <a:xfrm>
              <a:off x="-4655" y="299082"/>
              <a:ext cx="9543270" cy="7875742"/>
              <a:chOff x="-4655" y="288449"/>
              <a:chExt cx="9543270" cy="7875742"/>
            </a:xfrm>
          </p:grpSpPr>
          <p:sp>
            <p:nvSpPr>
              <p:cNvPr id="11" name="Google Shape;92;p3"/>
              <p:cNvSpPr txBox="1"/>
              <p:nvPr/>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smtClean="0">
                    <a:solidFill>
                      <a:schemeClr val="tx1"/>
                    </a:solidFill>
                    <a:latin typeface="Calibri"/>
                    <a:ea typeface="Calibri"/>
                    <a:cs typeface="Calibri"/>
                    <a:sym typeface="Calibri"/>
                  </a:rPr>
                  <a:t>¡</a:t>
                </a:r>
                <a:r>
                  <a:rPr lang="en-US" b="1" i="0" u="none" strike="noStrike" cap="none" dirty="0" err="1" smtClean="0">
                    <a:solidFill>
                      <a:schemeClr val="tx1"/>
                    </a:solidFill>
                    <a:latin typeface="Calibri"/>
                    <a:ea typeface="Calibri"/>
                    <a:cs typeface="Calibri"/>
                    <a:sym typeface="Calibri"/>
                  </a:rPr>
                  <a:t>Atención</a:t>
                </a:r>
                <a:r>
                  <a:rPr lang="en-US" b="1" i="0" u="none" strike="noStrike" cap="none" dirty="0" smtClean="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
            <p:nvSpPr>
              <p:cNvPr id="12"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ANTES DE COMENZAR LA ACTIVIDAD:</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13" name="Google Shape;402;p19"/>
              <p:cNvSpPr txBox="1"/>
              <p:nvPr/>
            </p:nvSpPr>
            <p:spPr>
              <a:xfrm>
                <a:off x="375977" y="1342004"/>
                <a:ext cx="198376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423D"/>
                    </a:solidFill>
                    <a:latin typeface="Calibri"/>
                    <a:ea typeface="Calibri"/>
                    <a:cs typeface="Calibri"/>
                    <a:sym typeface="Calibri"/>
                  </a:rPr>
                  <a:t>¡ATENCIÓN!</a:t>
                </a:r>
                <a:endParaRPr sz="3100" b="1" i="0" u="none" strike="noStrike" cap="none" dirty="0">
                  <a:solidFill>
                    <a:srgbClr val="ED423D"/>
                  </a:solidFill>
                  <a:latin typeface="Calibri"/>
                  <a:ea typeface="Calibri"/>
                  <a:cs typeface="Calibri"/>
                  <a:sym typeface="Calibri"/>
                </a:endParaRPr>
              </a:p>
            </p:txBody>
          </p:sp>
          <p:sp>
            <p:nvSpPr>
              <p:cNvPr id="14" name="Google Shape;404;p19"/>
              <p:cNvSpPr txBox="1"/>
              <p:nvPr/>
            </p:nvSpPr>
            <p:spPr>
              <a:xfrm>
                <a:off x="1229039" y="1922016"/>
                <a:ext cx="79346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Materiales</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inflamables</a:t>
                </a:r>
                <a:r>
                  <a:rPr lang="en-US" b="1" i="0" u="none" strike="noStrike" cap="none" dirty="0" smtClean="0">
                    <a:solidFill>
                      <a:srgbClr val="741B47"/>
                    </a:solidFill>
                    <a:latin typeface="Calibri"/>
                    <a:ea typeface="Calibri"/>
                    <a:cs typeface="Calibri"/>
                    <a:sym typeface="Calibri"/>
                  </a:rPr>
                  <a:t>: </a:t>
                </a:r>
                <a:r>
                  <a:rPr lang="en-US" sz="1400" b="0" i="0" u="none" strike="noStrike" cap="none" dirty="0" err="1" smtClean="0">
                    <a:solidFill>
                      <a:schemeClr val="dk1"/>
                    </a:solidFill>
                    <a:latin typeface="Calibri"/>
                    <a:ea typeface="Calibri"/>
                    <a:cs typeface="Calibri"/>
                    <a:sym typeface="Calibri"/>
                  </a:rPr>
                  <a:t>Tener</a:t>
                </a:r>
                <a:r>
                  <a:rPr lang="en-US" sz="1400" b="0" i="0" u="none" strike="noStrike" cap="none" dirty="0" smtClean="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máxima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precaución</a:t>
                </a:r>
                <a:r>
                  <a:rPr lang="en-US" sz="1400" b="0" i="0" u="none" strike="noStrike" cap="none" dirty="0">
                    <a:solidFill>
                      <a:schemeClr val="dk1"/>
                    </a:solidFill>
                    <a:latin typeface="Calibri"/>
                    <a:ea typeface="Calibri"/>
                    <a:cs typeface="Calibri"/>
                    <a:sym typeface="Calibri"/>
                  </a:rPr>
                  <a:t> al </a:t>
                </a:r>
                <a:r>
                  <a:rPr lang="en-US" sz="1400" b="0" i="0" u="none" strike="noStrike" cap="none" dirty="0" err="1">
                    <a:solidFill>
                      <a:schemeClr val="dk1"/>
                    </a:solidFill>
                    <a:latin typeface="Calibri"/>
                    <a:ea typeface="Calibri"/>
                    <a:cs typeface="Calibri"/>
                    <a:sym typeface="Calibri"/>
                  </a:rPr>
                  <a:t>momento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manipular</a:t>
                </a:r>
                <a:r>
                  <a:rPr lang="en-US" sz="1400" b="0" i="0" u="none" strike="noStrike" cap="none" dirty="0">
                    <a:solidFill>
                      <a:schemeClr val="dk1"/>
                    </a:solidFill>
                    <a:latin typeface="Calibri"/>
                    <a:ea typeface="Calibri"/>
                    <a:cs typeface="Calibri"/>
                    <a:sym typeface="Calibri"/>
                  </a:rPr>
                  <a:t> o </a:t>
                </a:r>
                <a:r>
                  <a:rPr lang="en-US" sz="1400" b="0" i="0" u="none" strike="noStrike" cap="none" dirty="0" err="1">
                    <a:solidFill>
                      <a:schemeClr val="dk1"/>
                    </a:solidFill>
                    <a:latin typeface="Calibri"/>
                    <a:ea typeface="Calibri"/>
                    <a:cs typeface="Calibri"/>
                    <a:sym typeface="Calibri"/>
                  </a:rPr>
                  <a:t>extraer</a:t>
                </a:r>
                <a:r>
                  <a:rPr lang="en-US" sz="1400" b="0" i="0" u="none" strike="noStrike" cap="none" dirty="0">
                    <a:solidFill>
                      <a:schemeClr val="dk1"/>
                    </a:solidFill>
                    <a:latin typeface="Calibri"/>
                    <a:ea typeface="Calibri"/>
                    <a:cs typeface="Calibri"/>
                    <a:sym typeface="Calibri"/>
                  </a:rPr>
                  <a:t> el combustible de los </a:t>
                </a:r>
                <a:r>
                  <a:rPr lang="en-US" sz="1400" b="0" i="0" u="none" strike="noStrike" cap="none" dirty="0" err="1">
                    <a:solidFill>
                      <a:schemeClr val="dk1"/>
                    </a:solidFill>
                    <a:latin typeface="Calibri"/>
                    <a:ea typeface="Calibri"/>
                    <a:cs typeface="Calibri"/>
                    <a:sym typeface="Calibri"/>
                  </a:rPr>
                  <a:t>sistemas</a:t>
                </a:r>
                <a:r>
                  <a:rPr lang="en-US" sz="1400" b="0" i="0" u="none" strike="noStrike" cap="none" dirty="0">
                    <a:solidFill>
                      <a:schemeClr val="dk1"/>
                    </a:solidFill>
                    <a:latin typeface="Calibri"/>
                    <a:ea typeface="Calibri"/>
                    <a:cs typeface="Calibri"/>
                    <a:sym typeface="Calibri"/>
                  </a:rPr>
                  <a:t> del </a:t>
                </a:r>
                <a:r>
                  <a:rPr lang="en-US" sz="1400" b="0" i="0" u="none" strike="noStrike" cap="none" dirty="0" err="1">
                    <a:solidFill>
                      <a:schemeClr val="dk1"/>
                    </a:solidFill>
                    <a:latin typeface="Calibri"/>
                    <a:ea typeface="Calibri"/>
                    <a:cs typeface="Calibri"/>
                    <a:sym typeface="Calibri"/>
                  </a:rPr>
                  <a:t>vehículo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bomba</a:t>
                </a:r>
                <a:r>
                  <a:rPr lang="en-US" sz="1400" b="0" i="0" u="none" strike="noStrike" cap="none" dirty="0">
                    <a:solidFill>
                      <a:schemeClr val="dk1"/>
                    </a:solidFill>
                    <a:latin typeface="Calibri"/>
                    <a:ea typeface="Calibri"/>
                    <a:cs typeface="Calibri"/>
                    <a:sym typeface="Calibri"/>
                  </a:rPr>
                  <a:t> combustible, </a:t>
                </a:r>
                <a:r>
                  <a:rPr lang="en-US" sz="1400" b="0" i="0" u="none" strike="noStrike" cap="none" dirty="0" err="1">
                    <a:solidFill>
                      <a:schemeClr val="dk1"/>
                    </a:solidFill>
                    <a:latin typeface="Calibri"/>
                    <a:ea typeface="Calibri"/>
                    <a:cs typeface="Calibri"/>
                    <a:sym typeface="Calibri"/>
                  </a:rPr>
                  <a:t>mangueras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inyección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etc</a:t>
                </a:r>
                <a:r>
                  <a:rPr lang="en-US" sz="14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p:txBody>
          </p:sp>
          <p:sp>
            <p:nvSpPr>
              <p:cNvPr id="15" name="Google Shape;405;p19"/>
              <p:cNvSpPr txBox="1"/>
              <p:nvPr/>
            </p:nvSpPr>
            <p:spPr>
              <a:xfrm>
                <a:off x="1229039" y="2672931"/>
                <a:ext cx="766915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la vista: </a:t>
                </a:r>
                <a:r>
                  <a:rPr lang="en-US" sz="1400" b="0" i="0" u="none" strike="noStrike" cap="none" dirty="0" smtClean="0">
                    <a:solidFill>
                      <a:schemeClr val="dk1"/>
                    </a:solidFill>
                    <a:latin typeface="Calibri"/>
                    <a:ea typeface="Calibri"/>
                    <a:cs typeface="Calibri"/>
                    <a:sym typeface="Calibri"/>
                  </a:rPr>
                  <a:t>Se </a:t>
                </a:r>
                <a:r>
                  <a:rPr lang="en-US" sz="1400" b="0" i="0" u="none" strike="noStrike" cap="none" dirty="0" err="1">
                    <a:solidFill>
                      <a:schemeClr val="dk1"/>
                    </a:solidFill>
                    <a:latin typeface="Calibri"/>
                    <a:ea typeface="Calibri"/>
                    <a:cs typeface="Calibri"/>
                    <a:sym typeface="Calibri"/>
                  </a:rPr>
                  <a:t>utilizarán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antiparras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siempre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que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exista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riesgo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proyección</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partículas</a:t>
                </a:r>
                <a:r>
                  <a:rPr lang="en-US" sz="1400" b="0" i="0" u="none" strike="noStrike" cap="none" dirty="0">
                    <a:solidFill>
                      <a:schemeClr val="dk1"/>
                    </a:solidFill>
                    <a:latin typeface="Calibri"/>
                    <a:ea typeface="Calibri"/>
                    <a:cs typeface="Calibri"/>
                    <a:sym typeface="Calibri"/>
                  </a:rPr>
                  <a:t> a los </a:t>
                </a:r>
                <a:r>
                  <a:rPr lang="en-US" sz="1400" b="0" i="0" u="none" strike="noStrike" cap="none" dirty="0" err="1">
                    <a:solidFill>
                      <a:schemeClr val="dk1"/>
                    </a:solidFill>
                    <a:latin typeface="Calibri"/>
                    <a:ea typeface="Calibri"/>
                    <a:cs typeface="Calibri"/>
                    <a:sym typeface="Calibri"/>
                  </a:rPr>
                  <a:t>ojos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aceites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líquidos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refrigerantes</a:t>
                </a:r>
                <a:r>
                  <a:rPr lang="en-US" sz="1400" b="0" i="0" u="none" strike="noStrike" cap="none" dirty="0">
                    <a:solidFill>
                      <a:schemeClr val="dk1"/>
                    </a:solidFill>
                    <a:latin typeface="Calibri"/>
                    <a:ea typeface="Calibri"/>
                    <a:cs typeface="Calibri"/>
                    <a:sym typeface="Calibri"/>
                  </a:rPr>
                  <a:t> y de </a:t>
                </a:r>
                <a:r>
                  <a:rPr lang="en-US" sz="1400" b="0" i="0" u="none" strike="noStrike" cap="none" dirty="0" err="1">
                    <a:solidFill>
                      <a:schemeClr val="dk1"/>
                    </a:solidFill>
                    <a:latin typeface="Calibri"/>
                    <a:ea typeface="Calibri"/>
                    <a:cs typeface="Calibri"/>
                    <a:sym typeface="Calibri"/>
                  </a:rPr>
                  <a:t>freno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virutas</a:t>
                </a:r>
                <a:r>
                  <a:rPr lang="en-US" sz="1400" b="0" i="0" u="none" strike="noStrike" cap="none" dirty="0">
                    <a:solidFill>
                      <a:schemeClr val="dk1"/>
                    </a:solidFill>
                    <a:latin typeface="Calibri"/>
                    <a:ea typeface="Calibri"/>
                    <a:cs typeface="Calibri"/>
                    <a:sym typeface="Calibri"/>
                  </a:rPr>
                  <a:t> del disco de </a:t>
                </a:r>
                <a:r>
                  <a:rPr lang="en-US" sz="1400" b="0" i="0" u="none" strike="noStrike" cap="none" dirty="0" err="1">
                    <a:solidFill>
                      <a:schemeClr val="dk1"/>
                    </a:solidFill>
                    <a:latin typeface="Calibri"/>
                    <a:ea typeface="Calibri"/>
                    <a:cs typeface="Calibri"/>
                    <a:sym typeface="Calibri"/>
                  </a:rPr>
                  <a:t>freno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uso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circuitos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eléctricos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etc</a:t>
                </a:r>
                <a:r>
                  <a:rPr lang="en-US" sz="14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16" name="Google Shape;406;p19"/>
              <p:cNvSpPr txBox="1"/>
              <p:nvPr/>
            </p:nvSpPr>
            <p:spPr>
              <a:xfrm>
                <a:off x="1229039" y="4508604"/>
                <a:ext cx="79346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los pies: </a:t>
                </a:r>
                <a:r>
                  <a:rPr lang="en-US" sz="1400" b="0" i="0" u="none" strike="noStrike" cap="none" dirty="0" err="1" smtClean="0">
                    <a:solidFill>
                      <a:srgbClr val="000000"/>
                    </a:solidFill>
                    <a:latin typeface="Calibri"/>
                    <a:ea typeface="Calibri"/>
                    <a:cs typeface="Calibri"/>
                    <a:sym typeface="Calibri"/>
                  </a:rPr>
                  <a:t>Uso</a:t>
                </a:r>
                <a:r>
                  <a:rPr lang="en-US" sz="1400" b="0" i="0" u="none" strike="noStrike" cap="none" dirty="0" smtClean="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obligatorio</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zapatos</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seguridad</a:t>
                </a:r>
                <a:r>
                  <a:rPr lang="en-US" sz="1400" b="0" i="0" u="none" strike="noStrike" cap="none" dirty="0">
                    <a:solidFill>
                      <a:srgbClr val="000000"/>
                    </a:solidFill>
                    <a:latin typeface="Calibri"/>
                    <a:ea typeface="Calibri"/>
                    <a:cs typeface="Calibri"/>
                    <a:sym typeface="Calibri"/>
                  </a:rPr>
                  <a:t> al </a:t>
                </a:r>
                <a:r>
                  <a:rPr lang="en-US" sz="1400" b="0" i="0" u="none" strike="noStrike" cap="none" dirty="0" err="1">
                    <a:solidFill>
                      <a:srgbClr val="000000"/>
                    </a:solidFill>
                    <a:latin typeface="Calibri"/>
                    <a:ea typeface="Calibri"/>
                    <a:cs typeface="Calibri"/>
                    <a:sym typeface="Calibri"/>
                  </a:rPr>
                  <a:t>entrar</a:t>
                </a:r>
                <a:r>
                  <a:rPr lang="en-US" sz="1400" b="0" i="0" u="none" strike="noStrike" cap="none" dirty="0">
                    <a:solidFill>
                      <a:srgbClr val="000000"/>
                    </a:solidFill>
                    <a:latin typeface="Calibri"/>
                    <a:ea typeface="Calibri"/>
                    <a:cs typeface="Calibri"/>
                    <a:sym typeface="Calibri"/>
                  </a:rPr>
                  <a:t> al taller o </a:t>
                </a:r>
                <a:r>
                  <a:rPr lang="en-US" sz="1400" b="0" i="0" u="none" strike="noStrike" cap="none" dirty="0" err="1">
                    <a:solidFill>
                      <a:srgbClr val="000000"/>
                    </a:solidFill>
                    <a:latin typeface="Calibri"/>
                    <a:ea typeface="Calibri"/>
                    <a:cs typeface="Calibri"/>
                    <a:sym typeface="Calibri"/>
                  </a:rPr>
                  <a:t>laboratorio</a:t>
                </a:r>
                <a:r>
                  <a:rPr lang="en-US" sz="1400" b="0" i="0" u="none" strike="noStrike" cap="none" dirty="0">
                    <a:solidFill>
                      <a:srgbClr val="000000"/>
                    </a:solidFill>
                    <a:latin typeface="Calibri"/>
                    <a:ea typeface="Calibri"/>
                    <a:cs typeface="Calibri"/>
                    <a:sym typeface="Calibri"/>
                  </a:rPr>
                  <a:t>, en </a:t>
                </a:r>
                <a:r>
                  <a:rPr lang="en-US" sz="1400" b="0" i="0" u="none" strike="noStrike" cap="none" dirty="0" err="1">
                    <a:solidFill>
                      <a:srgbClr val="000000"/>
                    </a:solidFill>
                    <a:latin typeface="Calibri"/>
                    <a:ea typeface="Calibri"/>
                    <a:cs typeface="Calibri"/>
                    <a:sym typeface="Calibri"/>
                  </a:rPr>
                  <a:t>casos</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que</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exista</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riesgo</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caídas</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objetos</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pesados</a:t>
                </a:r>
                <a:r>
                  <a:rPr lang="en-US" sz="1400" b="0" i="0" u="none" strike="noStrike" cap="none" dirty="0">
                    <a:solidFill>
                      <a:srgbClr val="000000"/>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sp>
            <p:nvSpPr>
              <p:cNvPr id="17" name="Google Shape;407;p19"/>
              <p:cNvSpPr txBox="1"/>
              <p:nvPr/>
            </p:nvSpPr>
            <p:spPr>
              <a:xfrm>
                <a:off x="1229039" y="5298844"/>
                <a:ext cx="703006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err="1">
                    <a:solidFill>
                      <a:srgbClr val="741B47"/>
                    </a:solidFill>
                    <a:latin typeface="Calibri"/>
                    <a:ea typeface="Calibri"/>
                    <a:cs typeface="Calibri"/>
                    <a:sym typeface="Calibri"/>
                  </a:rPr>
                  <a:t>Manipular</a:t>
                </a:r>
                <a:r>
                  <a:rPr lang="en-US" sz="1400" b="1" i="0" u="none" strike="noStrike" cap="none" dirty="0">
                    <a:solidFill>
                      <a:srgbClr val="741B47"/>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herramientas</a:t>
                </a:r>
                <a:r>
                  <a:rPr lang="en-US" sz="1400" b="1" i="0" u="none" strike="noStrike" cap="none" dirty="0">
                    <a:solidFill>
                      <a:srgbClr val="741B47"/>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cuidadosamente</a:t>
                </a:r>
                <a:r>
                  <a:rPr lang="en-US" sz="1400" b="0" i="0" u="none" strike="noStrike" cap="none" dirty="0" smtClean="0">
                    <a:solidFill>
                      <a:srgbClr val="000000"/>
                    </a:solidFill>
                    <a:latin typeface="Calibri"/>
                    <a:ea typeface="Calibri"/>
                    <a:cs typeface="Calibri"/>
                    <a:sym typeface="Calibri"/>
                  </a:rPr>
                  <a:t>.</a:t>
                </a:r>
              </a:p>
              <a:p>
                <a:r>
                  <a:rPr lang="es-CL" b="1" dirty="0">
                    <a:solidFill>
                      <a:srgbClr val="741B47"/>
                    </a:solidFill>
                    <a:latin typeface="Calibri"/>
                    <a:ea typeface="Calibri"/>
                    <a:cs typeface="Calibri"/>
                    <a:sym typeface="Calibri"/>
                  </a:rPr>
                  <a:t>Asegurar la integridad física </a:t>
                </a:r>
                <a:r>
                  <a:rPr lang="es-CL" dirty="0">
                    <a:latin typeface="Calibri"/>
                    <a:ea typeface="Calibri"/>
                    <a:cs typeface="Calibri"/>
                    <a:sym typeface="Calibri"/>
                  </a:rPr>
                  <a:t>propia y del grupo de trabajo</a:t>
                </a:r>
                <a:r>
                  <a:rPr lang="es-CL" dirty="0" smtClean="0">
                    <a:latin typeface="Calibri"/>
                    <a:ea typeface="Calibri"/>
                    <a:cs typeface="Calibri"/>
                    <a:sym typeface="Calibri"/>
                  </a:rPr>
                  <a:t>.</a:t>
                </a:r>
              </a:p>
              <a:p>
                <a:r>
                  <a:rPr lang="en-US" dirty="0">
                    <a:latin typeface="Calibri"/>
                    <a:ea typeface="Calibri"/>
                    <a:cs typeface="Calibri"/>
                    <a:sym typeface="Calibri"/>
                  </a:rPr>
                  <a:t>Circular solo </a:t>
                </a:r>
                <a:r>
                  <a:rPr lang="en-US" dirty="0" err="1">
                    <a:latin typeface="Calibri"/>
                    <a:ea typeface="Calibri"/>
                    <a:cs typeface="Calibri"/>
                    <a:sym typeface="Calibri"/>
                  </a:rPr>
                  <a:t>por</a:t>
                </a:r>
                <a:r>
                  <a:rPr lang="en-US" dirty="0">
                    <a:latin typeface="Calibri"/>
                    <a:ea typeface="Calibri"/>
                    <a:cs typeface="Calibri"/>
                    <a:sym typeface="Calibri"/>
                  </a:rPr>
                  <a:t> </a:t>
                </a:r>
                <a:r>
                  <a:rPr lang="en-US" dirty="0" err="1">
                    <a:latin typeface="Calibri"/>
                    <a:ea typeface="Calibri"/>
                    <a:cs typeface="Calibri"/>
                    <a:sym typeface="Calibri"/>
                  </a:rPr>
                  <a:t>las</a:t>
                </a:r>
                <a:r>
                  <a:rPr lang="en-US" dirty="0">
                    <a:latin typeface="Calibri"/>
                    <a:ea typeface="Calibri"/>
                    <a:cs typeface="Calibri"/>
                    <a:sym typeface="Calibri"/>
                  </a:rPr>
                  <a:t> </a:t>
                </a:r>
                <a:r>
                  <a:rPr lang="en-US" b="1" dirty="0" err="1">
                    <a:solidFill>
                      <a:srgbClr val="741B47"/>
                    </a:solidFill>
                    <a:latin typeface="Calibri"/>
                    <a:ea typeface="Calibri"/>
                    <a:cs typeface="Calibri"/>
                    <a:sym typeface="Calibri"/>
                  </a:rPr>
                  <a:t>zonas</a:t>
                </a:r>
                <a:r>
                  <a:rPr lang="en-US" b="1" dirty="0">
                    <a:solidFill>
                      <a:srgbClr val="741B47"/>
                    </a:solidFill>
                    <a:latin typeface="Calibri"/>
                    <a:ea typeface="Calibri"/>
                    <a:cs typeface="Calibri"/>
                    <a:sym typeface="Calibri"/>
                  </a:rPr>
                  <a:t> de </a:t>
                </a:r>
                <a:r>
                  <a:rPr lang="en-US" b="1" dirty="0" err="1">
                    <a:solidFill>
                      <a:srgbClr val="741B47"/>
                    </a:solidFill>
                    <a:latin typeface="Calibri"/>
                    <a:ea typeface="Calibri"/>
                    <a:cs typeface="Calibri"/>
                    <a:sym typeface="Calibri"/>
                  </a:rPr>
                  <a:t>seguridad</a:t>
                </a:r>
                <a:r>
                  <a:rPr lang="en-US" b="1" dirty="0">
                    <a:solidFill>
                      <a:srgbClr val="741B47"/>
                    </a:solidFill>
                    <a:latin typeface="Calibri"/>
                    <a:ea typeface="Calibri"/>
                    <a:cs typeface="Calibri"/>
                    <a:sym typeface="Calibri"/>
                  </a:rPr>
                  <a:t> </a:t>
                </a:r>
                <a:r>
                  <a:rPr lang="en-US" dirty="0" err="1" smtClean="0">
                    <a:latin typeface="Calibri"/>
                    <a:ea typeface="Calibri"/>
                    <a:cs typeface="Calibri"/>
                    <a:sym typeface="Calibri"/>
                  </a:rPr>
                  <a:t>demarcadas</a:t>
                </a:r>
                <a:r>
                  <a:rPr lang="en-US" dirty="0" smtClean="0">
                    <a:latin typeface="Calibri"/>
                    <a:ea typeface="Calibri"/>
                    <a:cs typeface="Calibri"/>
                    <a:sym typeface="Calibri"/>
                  </a:rPr>
                  <a:t>.</a:t>
                </a:r>
                <a:endParaRPr lang="es-CL" dirty="0">
                  <a:solidFill>
                    <a:schemeClr val="lt1"/>
                  </a:solidFill>
                  <a:latin typeface="Calibri"/>
                  <a:ea typeface="Calibri"/>
                  <a:cs typeface="Calibri"/>
                  <a:sym typeface="Calibri"/>
                </a:endParaRPr>
              </a:p>
            </p:txBody>
          </p:sp>
          <p:sp>
            <p:nvSpPr>
              <p:cNvPr id="18" name="Google Shape;410;p19"/>
              <p:cNvSpPr txBox="1"/>
              <p:nvPr/>
            </p:nvSpPr>
            <p:spPr>
              <a:xfrm>
                <a:off x="1229039" y="6272147"/>
                <a:ext cx="38837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Toda </a:t>
                </a:r>
                <a:r>
                  <a:rPr lang="en-US" sz="1400" b="0" i="0" u="none" strike="noStrike" cap="none" dirty="0" err="1">
                    <a:solidFill>
                      <a:srgbClr val="000000"/>
                    </a:solidFill>
                    <a:latin typeface="Calibri"/>
                    <a:ea typeface="Calibri"/>
                    <a:cs typeface="Calibri"/>
                    <a:sym typeface="Calibri"/>
                  </a:rPr>
                  <a:t>actividad</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debe</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desarrollarse</a:t>
                </a:r>
                <a:r>
                  <a:rPr lang="en-US" sz="1400" b="0" i="0" u="none" strike="noStrike" cap="none" dirty="0">
                    <a:solidFill>
                      <a:srgbClr val="000000"/>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bajo</a:t>
                </a:r>
                <a:r>
                  <a:rPr lang="en-US" sz="1400" b="1" i="0" u="none" strike="noStrike" cap="none" dirty="0">
                    <a:solidFill>
                      <a:srgbClr val="741B47"/>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supervisión</a:t>
                </a:r>
                <a:r>
                  <a:rPr lang="en-US" sz="1400" b="1" i="0" u="none" strike="noStrike" cap="none" dirty="0">
                    <a:solidFill>
                      <a:srgbClr val="741B47"/>
                    </a:solidFill>
                    <a:latin typeface="Calibri"/>
                    <a:ea typeface="Calibri"/>
                    <a:cs typeface="Calibri"/>
                    <a:sym typeface="Calibri"/>
                  </a:rPr>
                  <a:t> </a:t>
                </a:r>
                <a:r>
                  <a:rPr lang="en-US" sz="1400" b="0" i="0" u="none" strike="noStrike" cap="none" dirty="0">
                    <a:solidFill>
                      <a:srgbClr val="000000"/>
                    </a:solidFill>
                    <a:latin typeface="Calibri"/>
                    <a:ea typeface="Calibri"/>
                    <a:cs typeface="Calibri"/>
                    <a:sym typeface="Calibri"/>
                  </a:rPr>
                  <a:t>de la persona a cargo del taller o </a:t>
                </a:r>
                <a:r>
                  <a:rPr lang="en-US" sz="1400" b="0" i="0" u="none" strike="noStrike" cap="none" dirty="0" err="1">
                    <a:solidFill>
                      <a:srgbClr val="000000"/>
                    </a:solidFill>
                    <a:latin typeface="Calibri"/>
                    <a:ea typeface="Calibri"/>
                    <a:cs typeface="Calibri"/>
                    <a:sym typeface="Calibri"/>
                  </a:rPr>
                  <a:t>laboratorio</a:t>
                </a:r>
                <a:r>
                  <a:rPr lang="en-US" sz="1400" b="0" i="0" u="none" strike="noStrike" cap="none" dirty="0">
                    <a:solidFill>
                      <a:srgbClr val="000000"/>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grpSp>
            <p:nvGrpSpPr>
              <p:cNvPr id="19" name="Google Shape;411;p19"/>
              <p:cNvGrpSpPr/>
              <p:nvPr/>
            </p:nvGrpSpPr>
            <p:grpSpPr>
              <a:xfrm>
                <a:off x="-4655" y="1788831"/>
                <a:ext cx="1135367" cy="783005"/>
                <a:chOff x="-4655" y="1877319"/>
                <a:chExt cx="1135367" cy="783005"/>
              </a:xfrm>
            </p:grpSpPr>
            <p:sp>
              <p:nvSpPr>
                <p:cNvPr id="37" name="Google Shape;412;p19"/>
                <p:cNvSpPr/>
                <p:nvPr/>
              </p:nvSpPr>
              <p:spPr>
                <a:xfrm rot="5400000">
                  <a:off x="171526" y="1701138"/>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8" name="Google Shape;413;p19"/>
                <p:cNvPicPr preferRelativeResize="0"/>
                <p:nvPr/>
              </p:nvPicPr>
              <p:blipFill rotWithShape="1">
                <a:blip r:embed="rId3">
                  <a:alphaModFix/>
                </a:blip>
                <a:srcRect/>
                <a:stretch/>
              </p:blipFill>
              <p:spPr>
                <a:xfrm>
                  <a:off x="337197" y="2035280"/>
                  <a:ext cx="629465" cy="530549"/>
                </a:xfrm>
                <a:prstGeom prst="rect">
                  <a:avLst/>
                </a:prstGeom>
                <a:noFill/>
                <a:ln>
                  <a:noFill/>
                </a:ln>
              </p:spPr>
            </p:pic>
          </p:grpSp>
          <p:sp>
            <p:nvSpPr>
              <p:cNvPr id="20" name="Google Shape;414;p19"/>
              <p:cNvSpPr txBox="1"/>
              <p:nvPr/>
            </p:nvSpPr>
            <p:spPr>
              <a:xfrm>
                <a:off x="1229039" y="3536692"/>
                <a:ext cx="78658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a:t>
                </a:r>
                <a:r>
                  <a:rPr lang="en-US" b="1" i="0" u="none" strike="noStrike" cap="none" dirty="0" err="1" smtClean="0">
                    <a:solidFill>
                      <a:srgbClr val="741B47"/>
                    </a:solidFill>
                    <a:latin typeface="Calibri"/>
                    <a:ea typeface="Calibri"/>
                    <a:cs typeface="Calibri"/>
                    <a:sym typeface="Calibri"/>
                  </a:rPr>
                  <a:t>las</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manos</a:t>
                </a:r>
                <a:r>
                  <a:rPr lang="en-US" b="1" i="0" u="none" strike="noStrike" cap="none" dirty="0" smtClean="0">
                    <a:solidFill>
                      <a:srgbClr val="741B47"/>
                    </a:solidFill>
                    <a:latin typeface="Calibri"/>
                    <a:ea typeface="Calibri"/>
                    <a:cs typeface="Calibri"/>
                    <a:sym typeface="Calibri"/>
                  </a:rPr>
                  <a:t>: </a:t>
                </a:r>
                <a:r>
                  <a:rPr lang="en-US" sz="1400" b="0" i="0" u="none" strike="noStrike" cap="none" dirty="0" smtClean="0">
                    <a:solidFill>
                      <a:schemeClr val="dk1"/>
                    </a:solidFill>
                    <a:latin typeface="Calibri"/>
                    <a:ea typeface="Calibri"/>
                    <a:cs typeface="Calibri"/>
                    <a:sym typeface="Calibri"/>
                  </a:rPr>
                  <a:t>Se </a:t>
                </a:r>
                <a:r>
                  <a:rPr lang="en-US" sz="1400" b="0" i="0" u="none" strike="noStrike" cap="none" dirty="0" err="1">
                    <a:solidFill>
                      <a:schemeClr val="dk1"/>
                    </a:solidFill>
                    <a:latin typeface="Calibri"/>
                    <a:ea typeface="Calibri"/>
                    <a:cs typeface="Calibri"/>
                    <a:sym typeface="Calibri"/>
                  </a:rPr>
                  <a:t>utilizarán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siempre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guantes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protección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cuando</a:t>
                </a:r>
                <a:r>
                  <a:rPr lang="en-US" sz="1400" b="0" i="0" u="none" strike="noStrike" cap="none" dirty="0">
                    <a:solidFill>
                      <a:schemeClr val="dk1"/>
                    </a:solidFill>
                    <a:latin typeface="Calibri"/>
                    <a:ea typeface="Calibri"/>
                    <a:cs typeface="Calibri"/>
                    <a:sym typeface="Calibri"/>
                  </a:rPr>
                  <a:t> se </a:t>
                </a:r>
                <a:r>
                  <a:rPr lang="en-US" sz="1400" b="0" i="0" u="none" strike="noStrike" cap="none" dirty="0" err="1">
                    <a:solidFill>
                      <a:schemeClr val="dk1"/>
                    </a:solidFill>
                    <a:latin typeface="Calibri"/>
                    <a:ea typeface="Calibri"/>
                    <a:cs typeface="Calibri"/>
                    <a:sym typeface="Calibri"/>
                  </a:rPr>
                  <a:t>manipulen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cualquier</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tipo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fluidos</a:t>
                </a:r>
                <a:r>
                  <a:rPr lang="en-US" sz="1400" b="0" i="0" u="none" strike="noStrike" cap="none" dirty="0">
                    <a:solidFill>
                      <a:schemeClr val="dk1"/>
                    </a:solidFill>
                    <a:latin typeface="Calibri"/>
                    <a:ea typeface="Calibri"/>
                    <a:cs typeface="Calibri"/>
                    <a:sym typeface="Calibri"/>
                  </a:rPr>
                  <a:t>, en </a:t>
                </a:r>
                <a:r>
                  <a:rPr lang="en-US" sz="1400" b="0" i="0" u="none" strike="noStrike" cap="none" dirty="0" err="1">
                    <a:solidFill>
                      <a:schemeClr val="dk1"/>
                    </a:solidFill>
                    <a:latin typeface="Calibri"/>
                    <a:ea typeface="Calibri"/>
                    <a:cs typeface="Calibri"/>
                    <a:sym typeface="Calibri"/>
                  </a:rPr>
                  <a:t>uso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herramientas</a:t>
                </a:r>
                <a:r>
                  <a:rPr lang="en-US" sz="1400" b="0" i="0" u="none" strike="noStrike" cap="none" dirty="0">
                    <a:solidFill>
                      <a:schemeClr val="dk1"/>
                    </a:solidFill>
                    <a:latin typeface="Calibri"/>
                    <a:ea typeface="Calibri"/>
                    <a:cs typeface="Calibri"/>
                    <a:sym typeface="Calibri"/>
                  </a:rPr>
                  <a:t> e </a:t>
                </a:r>
                <a:r>
                  <a:rPr lang="en-US" sz="1400" b="0" i="0" u="none" strike="noStrike" cap="none" dirty="0" err="1">
                    <a:solidFill>
                      <a:schemeClr val="dk1"/>
                    </a:solidFill>
                    <a:latin typeface="Calibri"/>
                    <a:ea typeface="Calibri"/>
                    <a:cs typeface="Calibri"/>
                    <a:sym typeface="Calibri"/>
                  </a:rPr>
                  <a:t>intervención</a:t>
                </a:r>
                <a:r>
                  <a:rPr lang="en-US" sz="1400" b="0" i="0" u="none" strike="noStrike" cap="none" dirty="0">
                    <a:solidFill>
                      <a:schemeClr val="dk1"/>
                    </a:solidFill>
                    <a:latin typeface="Calibri"/>
                    <a:ea typeface="Calibri"/>
                    <a:cs typeface="Calibri"/>
                    <a:sym typeface="Calibri"/>
                  </a:rPr>
                  <a:t> del motor, </a:t>
                </a:r>
                <a:r>
                  <a:rPr lang="en-US" sz="1400" b="0" i="0" u="none" strike="noStrike" cap="none" dirty="0" err="1">
                    <a:solidFill>
                      <a:schemeClr val="dk1"/>
                    </a:solidFill>
                    <a:latin typeface="Calibri"/>
                    <a:ea typeface="Calibri"/>
                    <a:cs typeface="Calibri"/>
                    <a:sym typeface="Calibri"/>
                  </a:rPr>
                  <a:t>desarme</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partes</a:t>
                </a:r>
                <a:r>
                  <a:rPr lang="en-US" sz="1400" b="0" i="0" u="none" strike="noStrike" cap="none" dirty="0">
                    <a:solidFill>
                      <a:schemeClr val="dk1"/>
                    </a:solidFill>
                    <a:latin typeface="Calibri"/>
                    <a:ea typeface="Calibri"/>
                    <a:cs typeface="Calibri"/>
                    <a:sym typeface="Calibri"/>
                  </a:rPr>
                  <a:t> y </a:t>
                </a:r>
                <a:r>
                  <a:rPr lang="en-US" sz="1400" b="0" i="0" u="none" strike="noStrike" cap="none" dirty="0" err="1">
                    <a:solidFill>
                      <a:schemeClr val="dk1"/>
                    </a:solidFill>
                    <a:latin typeface="Calibri"/>
                    <a:ea typeface="Calibri"/>
                    <a:cs typeface="Calibri"/>
                    <a:sym typeface="Calibri"/>
                  </a:rPr>
                  <a:t>trabajo</a:t>
                </a:r>
                <a:r>
                  <a:rPr lang="en-US" sz="1400" b="0" i="0" u="none" strike="noStrike" cap="none" dirty="0">
                    <a:solidFill>
                      <a:schemeClr val="dk1"/>
                    </a:solidFill>
                    <a:latin typeface="Calibri"/>
                    <a:ea typeface="Calibri"/>
                    <a:cs typeface="Calibri"/>
                    <a:sym typeface="Calibri"/>
                  </a:rPr>
                  <a:t> en </a:t>
                </a:r>
                <a:r>
                  <a:rPr lang="en-US" sz="1400" b="0" i="0" u="none" strike="noStrike" cap="none" dirty="0" err="1">
                    <a:solidFill>
                      <a:schemeClr val="dk1"/>
                    </a:solidFill>
                    <a:latin typeface="Calibri"/>
                    <a:ea typeface="Calibri"/>
                    <a:cs typeface="Calibri"/>
                    <a:sym typeface="Calibri"/>
                  </a:rPr>
                  <a:t>sistemas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eléctricos</a:t>
                </a:r>
                <a:r>
                  <a:rPr lang="en-US" sz="1400" b="0" i="0" u="none" strike="noStrike" cap="none" dirty="0">
                    <a:solidFill>
                      <a:schemeClr val="dk1"/>
                    </a:solidFill>
                    <a:latin typeface="Calibri"/>
                    <a:ea typeface="Calibri"/>
                    <a:cs typeface="Calibri"/>
                    <a:sym typeface="Calibri"/>
                  </a:rPr>
                  <a:t>. </a:t>
                </a:r>
                <a:endParaRPr dirty="0"/>
              </a:p>
            </p:txBody>
          </p:sp>
          <p:grpSp>
            <p:nvGrpSpPr>
              <p:cNvPr id="21" name="Google Shape;415;p19"/>
              <p:cNvGrpSpPr/>
              <p:nvPr/>
            </p:nvGrpSpPr>
            <p:grpSpPr>
              <a:xfrm>
                <a:off x="-4655" y="2661654"/>
                <a:ext cx="1135367" cy="783005"/>
                <a:chOff x="-4655" y="2735448"/>
                <a:chExt cx="1135367" cy="783005"/>
              </a:xfrm>
            </p:grpSpPr>
            <p:sp>
              <p:nvSpPr>
                <p:cNvPr id="35" name="Google Shape;416;p19"/>
                <p:cNvSpPr/>
                <p:nvPr/>
              </p:nvSpPr>
              <p:spPr>
                <a:xfrm rot="5400000">
                  <a:off x="171526" y="255926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6" name="Google Shape;417;p19"/>
                <p:cNvPicPr preferRelativeResize="0"/>
                <p:nvPr/>
              </p:nvPicPr>
              <p:blipFill rotWithShape="1">
                <a:blip r:embed="rId4">
                  <a:alphaModFix/>
                </a:blip>
                <a:srcRect/>
                <a:stretch/>
              </p:blipFill>
              <p:spPr>
                <a:xfrm>
                  <a:off x="331947" y="2879412"/>
                  <a:ext cx="639965" cy="539399"/>
                </a:xfrm>
                <a:prstGeom prst="rect">
                  <a:avLst/>
                </a:prstGeom>
                <a:noFill/>
                <a:ln>
                  <a:noFill/>
                </a:ln>
              </p:spPr>
            </p:pic>
          </p:grpSp>
          <p:grpSp>
            <p:nvGrpSpPr>
              <p:cNvPr id="22" name="Google Shape;418;p19"/>
              <p:cNvGrpSpPr/>
              <p:nvPr/>
            </p:nvGrpSpPr>
            <p:grpSpPr>
              <a:xfrm>
                <a:off x="-4655" y="3534477"/>
                <a:ext cx="1135367" cy="783005"/>
                <a:chOff x="-4655" y="3593577"/>
                <a:chExt cx="1135367" cy="783005"/>
              </a:xfrm>
            </p:grpSpPr>
            <p:sp>
              <p:nvSpPr>
                <p:cNvPr id="33" name="Google Shape;419;p19"/>
                <p:cNvSpPr/>
                <p:nvPr/>
              </p:nvSpPr>
              <p:spPr>
                <a:xfrm rot="5400000">
                  <a:off x="171526" y="341739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 name="Google Shape;420;p19"/>
                <p:cNvPicPr preferRelativeResize="0"/>
                <p:nvPr/>
              </p:nvPicPr>
              <p:blipFill rotWithShape="1">
                <a:blip r:embed="rId5">
                  <a:alphaModFix/>
                </a:blip>
                <a:srcRect/>
                <a:stretch/>
              </p:blipFill>
              <p:spPr>
                <a:xfrm>
                  <a:off x="350751" y="3729725"/>
                  <a:ext cx="602356" cy="507700"/>
                </a:xfrm>
                <a:prstGeom prst="rect">
                  <a:avLst/>
                </a:prstGeom>
                <a:noFill/>
                <a:ln>
                  <a:noFill/>
                </a:ln>
              </p:spPr>
            </p:pic>
          </p:grpSp>
          <p:grpSp>
            <p:nvGrpSpPr>
              <p:cNvPr id="23" name="Google Shape;421;p19"/>
              <p:cNvGrpSpPr/>
              <p:nvPr/>
            </p:nvGrpSpPr>
            <p:grpSpPr>
              <a:xfrm>
                <a:off x="-4655" y="4407300"/>
                <a:ext cx="1135367" cy="783005"/>
                <a:chOff x="-4655" y="4451706"/>
                <a:chExt cx="1135367" cy="783005"/>
              </a:xfrm>
            </p:grpSpPr>
            <p:sp>
              <p:nvSpPr>
                <p:cNvPr id="31" name="Google Shape;422;p19"/>
                <p:cNvSpPr/>
                <p:nvPr/>
              </p:nvSpPr>
              <p:spPr>
                <a:xfrm rot="5400000">
                  <a:off x="171526" y="4275525"/>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2" name="Google Shape;423;p19"/>
                <p:cNvPicPr preferRelativeResize="0"/>
                <p:nvPr/>
              </p:nvPicPr>
              <p:blipFill rotWithShape="1">
                <a:blip r:embed="rId6">
                  <a:alphaModFix/>
                </a:blip>
                <a:srcRect/>
                <a:stretch/>
              </p:blipFill>
              <p:spPr>
                <a:xfrm>
                  <a:off x="342982" y="4590635"/>
                  <a:ext cx="610125" cy="514248"/>
                </a:xfrm>
                <a:prstGeom prst="rect">
                  <a:avLst/>
                </a:prstGeom>
                <a:noFill/>
                <a:ln>
                  <a:noFill/>
                </a:ln>
              </p:spPr>
            </p:pic>
          </p:grpSp>
          <p:grpSp>
            <p:nvGrpSpPr>
              <p:cNvPr id="24" name="Google Shape;424;p19"/>
              <p:cNvGrpSpPr/>
              <p:nvPr/>
            </p:nvGrpSpPr>
            <p:grpSpPr>
              <a:xfrm>
                <a:off x="-4655" y="6167965"/>
                <a:ext cx="1135367" cy="783005"/>
                <a:chOff x="-4655" y="6167965"/>
                <a:chExt cx="1135367" cy="783005"/>
              </a:xfrm>
            </p:grpSpPr>
            <p:sp>
              <p:nvSpPr>
                <p:cNvPr id="29" name="Google Shape;425;p19"/>
                <p:cNvSpPr/>
                <p:nvPr/>
              </p:nvSpPr>
              <p:spPr>
                <a:xfrm rot="5400000">
                  <a:off x="171526" y="599178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 name="Google Shape;426;p19"/>
                <p:cNvPicPr preferRelativeResize="0"/>
                <p:nvPr/>
              </p:nvPicPr>
              <p:blipFill rotWithShape="1">
                <a:blip r:embed="rId7">
                  <a:alphaModFix/>
                </a:blip>
                <a:srcRect/>
                <a:stretch/>
              </p:blipFill>
              <p:spPr>
                <a:xfrm>
                  <a:off x="318928" y="6295340"/>
                  <a:ext cx="666001" cy="561343"/>
                </a:xfrm>
                <a:prstGeom prst="rect">
                  <a:avLst/>
                </a:prstGeom>
                <a:noFill/>
                <a:ln>
                  <a:noFill/>
                </a:ln>
              </p:spPr>
            </p:pic>
          </p:grpSp>
          <p:grpSp>
            <p:nvGrpSpPr>
              <p:cNvPr id="25" name="Google Shape;427;p19"/>
              <p:cNvGrpSpPr/>
              <p:nvPr/>
            </p:nvGrpSpPr>
            <p:grpSpPr>
              <a:xfrm>
                <a:off x="-4655" y="5117148"/>
                <a:ext cx="1193246" cy="1156253"/>
                <a:chOff x="-4655" y="5146860"/>
                <a:chExt cx="1193246" cy="1156253"/>
              </a:xfrm>
            </p:grpSpPr>
            <p:sp>
              <p:nvSpPr>
                <p:cNvPr id="27" name="Google Shape;428;p19"/>
                <p:cNvSpPr/>
                <p:nvPr/>
              </p:nvSpPr>
              <p:spPr>
                <a:xfrm rot="5400000">
                  <a:off x="171526" y="513365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 name="Google Shape;429;p19"/>
                <p:cNvPicPr preferRelativeResize="0"/>
                <p:nvPr/>
              </p:nvPicPr>
              <p:blipFill rotWithShape="1">
                <a:blip r:embed="rId8">
                  <a:alphaModFix/>
                </a:blip>
                <a:srcRect/>
                <a:stretch/>
              </p:blipFill>
              <p:spPr>
                <a:xfrm rot="-2193866">
                  <a:off x="141403" y="5342117"/>
                  <a:ext cx="908505" cy="765740"/>
                </a:xfrm>
                <a:prstGeom prst="rect">
                  <a:avLst/>
                </a:prstGeom>
                <a:noFill/>
                <a:ln>
                  <a:noFill/>
                </a:ln>
              </p:spPr>
            </p:pic>
          </p:grpSp>
          <p:pic>
            <p:nvPicPr>
              <p:cNvPr id="26" name="Google Shape;433;p19"/>
              <p:cNvPicPr preferRelativeResize="0"/>
              <p:nvPr/>
            </p:nvPicPr>
            <p:blipFill rotWithShape="1">
              <a:blip r:embed="rId9">
                <a:alphaModFix/>
              </a:blip>
              <a:srcRect/>
              <a:stretch/>
            </p:blipFill>
            <p:spPr>
              <a:xfrm>
                <a:off x="5211105" y="4810371"/>
                <a:ext cx="4327510" cy="3353820"/>
              </a:xfrm>
              <a:prstGeom prst="rect">
                <a:avLst/>
              </a:prstGeom>
              <a:noFill/>
              <a:ln>
                <a:noFill/>
              </a:ln>
            </p:spPr>
          </p:pic>
        </p:grpSp>
      </p:grpSp>
    </p:spTree>
    <p:extLst>
      <p:ext uri="{BB962C8B-B14F-4D97-AF65-F5344CB8AC3E}">
        <p14:creationId xmlns:p14="http://schemas.microsoft.com/office/powerpoint/2010/main" val="126106762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9006156" y="6854072"/>
            <a:ext cx="583200" cy="578400"/>
          </a:xfrm>
          <a:prstGeom prst="rect">
            <a:avLst/>
          </a:prstGeom>
          <a:noFill/>
          <a:ln>
            <a:noFill/>
          </a:ln>
        </p:spPr>
        <p:txBody>
          <a:bodyPr spcFirstLastPara="1" wrap="square" lIns="109575" tIns="109575" rIns="109575" bIns="109575"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x-none"/>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49" r:id="rId3"/>
    <p:sldLayoutId id="2147483650" r:id="rId4"/>
    <p:sldLayoutId id="2147483651" r:id="rId5"/>
    <p:sldLayoutId id="2147483652" r:id="rId6"/>
    <p:sldLayoutId id="2147483660" r:id="rId7"/>
  </p:sldLayoutIdLst>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www.youtube.com/watch?v=9yHnhbhTvXg&amp;feature=emb_logo&amp;ab_channel=traful" TargetMode="Externa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8;p10"/>
          <p:cNvSpPr txBox="1">
            <a:spLocks/>
          </p:cNvSpPr>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Calibri" panose="020F0502020204030204" pitchFamily="34" charset="0"/>
                <a:ea typeface="Arial"/>
                <a:cs typeface="Calibri" panose="020F0502020204030204" pitchFamily="34" charset="0"/>
                <a:sym typeface="Arial"/>
              </a:defRPr>
            </a:lvl1pPr>
            <a:lvl2pPr marR="0" lvl="1" algn="just" rtl="0">
              <a:lnSpc>
                <a:spcPct val="100000"/>
              </a:lnSpc>
              <a:spcBef>
                <a:spcPts val="0"/>
              </a:spcBef>
              <a:spcAft>
                <a:spcPts val="0"/>
              </a:spcAft>
              <a:buClr>
                <a:srgbClr val="000000"/>
              </a:buClr>
              <a:buFont typeface="Arial"/>
              <a:defRPr sz="1100" b="0" i="0" u="none" strike="noStrike" cap="none">
                <a:solidFill>
                  <a:schemeClr val="bg1"/>
                </a:solidFill>
                <a:latin typeface="Calibri" panose="020F0502020204030204" pitchFamily="34" charset="0"/>
                <a:ea typeface="Arial"/>
                <a:cs typeface="Calibri" panose="020F0502020204030204" pitchFamily="34" charset="0"/>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s-CL"/>
              <a:t>En estos documentos se utilizarán de manera inclusiva términos como: el estudiante, el docente, el compañero u otras palabras equivalentes y sus respectivos plurales, es decir, con ellas, se hace referencia tanto a hombres como a mujeres.</a:t>
            </a:r>
            <a:endParaRPr lang="es-CL" dirty="0"/>
          </a:p>
        </p:txBody>
      </p:sp>
      <p:sp>
        <p:nvSpPr>
          <p:cNvPr id="7" name="Google Shape;60;p13"/>
          <p:cNvSpPr txBox="1">
            <a:spLocks/>
          </p:cNvSpPr>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sz="1500" b="1" dirty="0">
                <a:latin typeface="Calibri" panose="020F0502020204030204" pitchFamily="34" charset="0"/>
                <a:ea typeface="Roboto"/>
                <a:cs typeface="Calibri" panose="020F0502020204030204" pitchFamily="34" charset="0"/>
                <a:sym typeface="Roboto"/>
              </a:rPr>
              <a:t>MÓDULO </a:t>
            </a:r>
            <a:r>
              <a:rPr lang="es-CL" sz="1500" b="1" dirty="0" smtClean="0">
                <a:latin typeface="Calibri" panose="020F0502020204030204" pitchFamily="34" charset="0"/>
                <a:ea typeface="Roboto"/>
                <a:cs typeface="Calibri" panose="020F0502020204030204" pitchFamily="34" charset="0"/>
                <a:sym typeface="Roboto"/>
              </a:rPr>
              <a:t>2</a:t>
            </a:r>
            <a:endParaRPr lang="es-CL" sz="1500" b="1" dirty="0">
              <a:latin typeface="Calibri" panose="020F0502020204030204" pitchFamily="34" charset="0"/>
              <a:ea typeface="Roboto"/>
              <a:cs typeface="Calibri" panose="020F0502020204030204" pitchFamily="34" charset="0"/>
              <a:sym typeface="Roboto"/>
            </a:endParaRPr>
          </a:p>
          <a:p>
            <a:endParaRPr lang="es-CL" sz="1500" b="1" dirty="0">
              <a:latin typeface="Calibri" panose="020F0502020204030204" pitchFamily="34" charset="0"/>
              <a:ea typeface="Roboto"/>
              <a:cs typeface="Calibri" panose="020F0502020204030204" pitchFamily="34" charset="0"/>
              <a:sym typeface="Roboto"/>
            </a:endParaRPr>
          </a:p>
        </p:txBody>
      </p:sp>
      <p:sp>
        <p:nvSpPr>
          <p:cNvPr id="8" name="Google Shape;61;p13"/>
          <p:cNvSpPr txBox="1">
            <a:spLocks/>
          </p:cNvSpPr>
          <p:nvPr/>
        </p:nvSpPr>
        <p:spPr>
          <a:xfrm>
            <a:off x="365424" y="2611974"/>
            <a:ext cx="4749501" cy="87753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 sz="3600" b="1" dirty="0">
                <a:solidFill>
                  <a:srgbClr val="741B47"/>
                </a:solidFill>
                <a:latin typeface="Calibri" panose="020F0502020204030204" pitchFamily="34" charset="0"/>
                <a:ea typeface="Roboto"/>
                <a:cs typeface="Calibri" panose="020F0502020204030204" pitchFamily="34" charset="0"/>
                <a:sym typeface="Roboto"/>
              </a:rPr>
              <a:t>LECTURA DE PLANOS </a:t>
            </a:r>
          </a:p>
          <a:p>
            <a:pPr>
              <a:lnSpc>
                <a:spcPct val="90000"/>
              </a:lnSpc>
              <a:buClr>
                <a:schemeClr val="dk1"/>
              </a:buClr>
              <a:buSzPts val="1100"/>
            </a:pPr>
            <a:r>
              <a:rPr lang="es-ES" sz="3600" b="1" dirty="0">
                <a:solidFill>
                  <a:srgbClr val="741B47"/>
                </a:solidFill>
                <a:latin typeface="Calibri" panose="020F0502020204030204" pitchFamily="34" charset="0"/>
                <a:ea typeface="Roboto"/>
                <a:cs typeface="Calibri" panose="020F0502020204030204" pitchFamily="34" charset="0"/>
                <a:sym typeface="Roboto"/>
              </a:rPr>
              <a:t>Y MANUALES TÉCNICOS</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a:p>
            <a:pPr>
              <a:lnSpc>
                <a:spcPct val="90000"/>
              </a:lnSpc>
            </a:pP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10" y="3399959"/>
            <a:ext cx="2374392" cy="144780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316" y="2685449"/>
            <a:ext cx="4047744" cy="3648456"/>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37" y="3229074"/>
            <a:ext cx="4416270" cy="3322209"/>
          </a:xfrm>
          <a:prstGeom prst="rect">
            <a:avLst/>
          </a:prstGeom>
        </p:spPr>
      </p:pic>
    </p:spTree>
    <p:extLst>
      <p:ext uri="{BB962C8B-B14F-4D97-AF65-F5344CB8AC3E}">
        <p14:creationId xmlns:p14="http://schemas.microsoft.com/office/powerpoint/2010/main" val="2492718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6</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159;p18"/>
          <p:cNvSpPr/>
          <p:nvPr/>
        </p:nvSpPr>
        <p:spPr>
          <a:xfrm>
            <a:off x="511279" y="1842971"/>
            <a:ext cx="8130576" cy="2276788"/>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5" name="Rectángulo 4"/>
          <p:cNvSpPr/>
          <p:nvPr/>
        </p:nvSpPr>
        <p:spPr>
          <a:xfrm>
            <a:off x="883251" y="2297113"/>
            <a:ext cx="6720940" cy="1218795"/>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Es la aplicación de precarga que se le aplica a un elemento, según su material de sujeción haciendo girar la tuerca del elemento de sujeción. Hay que tener en cuenta que en los puntos de fricción (calor) se debe aplicar algún tipo de lubricante al realizar este tipo de apriete.</a:t>
            </a:r>
          </a:p>
        </p:txBody>
      </p:sp>
      <p:sp>
        <p:nvSpPr>
          <p:cNvPr id="9" name="Elipse 8"/>
          <p:cNvSpPr/>
          <p:nvPr/>
        </p:nvSpPr>
        <p:spPr>
          <a:xfrm>
            <a:off x="6602103" y="4204077"/>
            <a:ext cx="3118160" cy="3118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redondeado 10"/>
          <p:cNvSpPr/>
          <p:nvPr/>
        </p:nvSpPr>
        <p:spPr>
          <a:xfrm>
            <a:off x="3360759" y="3577535"/>
            <a:ext cx="6179463" cy="3345229"/>
          </a:xfrm>
          <a:prstGeom prst="roundRect">
            <a:avLst>
              <a:gd name="adj" fmla="val 1317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 name="Imagen 2" descr="torque2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715" y="3580948"/>
            <a:ext cx="5127165" cy="3300244"/>
          </a:xfrm>
          <a:prstGeom prst="rect">
            <a:avLst/>
          </a:prstGeom>
        </p:spPr>
      </p:pic>
      <p:sp>
        <p:nvSpPr>
          <p:cNvPr id="12"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es-ES" sz="2800" b="1" dirty="0" smtClean="0">
                <a:solidFill>
                  <a:srgbClr val="741B47"/>
                </a:solidFill>
                <a:latin typeface="Calibri" panose="020F0502020204030204" pitchFamily="34" charset="0"/>
                <a:ea typeface="Roboto"/>
                <a:cs typeface="Calibri" panose="020F0502020204030204" pitchFamily="34" charset="0"/>
                <a:sym typeface="Roboto"/>
              </a:rPr>
              <a:t>¿QUÉ ES EL </a:t>
            </a:r>
            <a:r>
              <a:rPr lang="is-IS" sz="2800" dirty="0" smtClean="0">
                <a:solidFill>
                  <a:srgbClr val="ED423D"/>
                </a:solidFill>
                <a:latin typeface="Calibri" panose="020F0502020204030204" pitchFamily="34" charset="0"/>
                <a:ea typeface="Roboto"/>
                <a:cs typeface="Calibri" panose="020F0502020204030204" pitchFamily="34" charset="0"/>
                <a:sym typeface="Roboto"/>
              </a:rPr>
              <a:t>APRIETE CON TORQUE</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8785992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7</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9"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¿QUÉ ES EL </a:t>
            </a:r>
            <a:r>
              <a:rPr lang="is-IS" sz="2800" dirty="0" smtClean="0">
                <a:solidFill>
                  <a:srgbClr val="ED423D"/>
                </a:solidFill>
                <a:latin typeface="Calibri" panose="020F0502020204030204" pitchFamily="34" charset="0"/>
                <a:ea typeface="Roboto"/>
                <a:cs typeface="Calibri" panose="020F0502020204030204" pitchFamily="34" charset="0"/>
                <a:sym typeface="Roboto"/>
              </a:rPr>
              <a:t>PAR DE APRIETE</a:t>
            </a: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 Y </a:t>
            </a:r>
            <a:r>
              <a:rPr lang="is-IS" sz="2800" dirty="0" smtClean="0">
                <a:solidFill>
                  <a:srgbClr val="ED423D"/>
                </a:solidFill>
                <a:latin typeface="Calibri" panose="020F0502020204030204" pitchFamily="34" charset="0"/>
                <a:ea typeface="Roboto"/>
                <a:cs typeface="Calibri" panose="020F0502020204030204" pitchFamily="34" charset="0"/>
                <a:sym typeface="Roboto"/>
              </a:rPr>
              <a:t>PAR DE FUERZA</a:t>
            </a: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3" name="Google Shape;159;p18"/>
          <p:cNvSpPr/>
          <p:nvPr/>
        </p:nvSpPr>
        <p:spPr>
          <a:xfrm>
            <a:off x="511279" y="1842970"/>
            <a:ext cx="5792082" cy="4166051"/>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4" name="Rectángulo 13"/>
          <p:cNvSpPr/>
          <p:nvPr/>
        </p:nvSpPr>
        <p:spPr>
          <a:xfrm>
            <a:off x="883251" y="2136541"/>
            <a:ext cx="3762961" cy="3547250"/>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El par de apriete se determina como el par de fuerzas, pero ¿qué es el par de fuerzas? Este par de fuerzas comprende de un sistema combinado por dos fuerzas equiparables entre sí, de una intensidad equivalente, pero que actúan en sentidos adversos entre ellas. </a:t>
            </a:r>
            <a:endParaRPr lang="es-ES_tradnl" sz="1600" dirty="0" smtClean="0">
              <a:latin typeface="Calibri"/>
              <a:ea typeface="Roboto Medium"/>
              <a:cs typeface="Calibri"/>
              <a:sym typeface="Roboto Medium"/>
            </a:endParaRPr>
          </a:p>
          <a:p>
            <a:pPr lvl="0">
              <a:lnSpc>
                <a:spcPct val="115000"/>
              </a:lnSpc>
              <a:buClr>
                <a:schemeClr val="dk1"/>
              </a:buClr>
              <a:buSzPts val="1100"/>
            </a:pPr>
            <a:endParaRPr lang="es-ES_tradnl" sz="1600" dirty="0">
              <a:latin typeface="Calibri"/>
              <a:ea typeface="Roboto Medium"/>
              <a:cs typeface="Calibri"/>
              <a:sym typeface="Roboto Medium"/>
            </a:endParaRPr>
          </a:p>
          <a:p>
            <a:pPr>
              <a:lnSpc>
                <a:spcPct val="115000"/>
              </a:lnSpc>
              <a:buClr>
                <a:schemeClr val="dk1"/>
              </a:buClr>
              <a:buSzPts val="1100"/>
            </a:pPr>
            <a:r>
              <a:rPr lang="es-ES_tradnl" sz="1600" dirty="0">
                <a:latin typeface="Calibri"/>
                <a:ea typeface="Roboto Medium"/>
                <a:cs typeface="Calibri"/>
                <a:sym typeface="Roboto Medium"/>
              </a:rPr>
              <a:t>Por esto que lo que se emplea, es el denominado par de apriete para expresar y definir la intensidad de la fuerza de giro que se debe realizar</a:t>
            </a:r>
            <a:r>
              <a:rPr lang="es-ES_tradnl" sz="1600" dirty="0" smtClean="0">
                <a:latin typeface="Calibri"/>
                <a:ea typeface="Roboto Medium"/>
                <a:cs typeface="Calibri"/>
                <a:sym typeface="Roboto Medium"/>
              </a:rPr>
              <a:t>.</a:t>
            </a:r>
            <a:endParaRPr lang="es-ES_tradnl" sz="1600" dirty="0">
              <a:latin typeface="Calibri"/>
              <a:ea typeface="Roboto Medium"/>
              <a:cs typeface="Calibri"/>
              <a:sym typeface="Roboto Medium"/>
            </a:endParaRPr>
          </a:p>
        </p:txBody>
      </p:sp>
      <p:sp>
        <p:nvSpPr>
          <p:cNvPr id="7" name="Rectángulo redondeado 6"/>
          <p:cNvSpPr/>
          <p:nvPr/>
        </p:nvSpPr>
        <p:spPr>
          <a:xfrm>
            <a:off x="4785599" y="2694769"/>
            <a:ext cx="4754624" cy="4227996"/>
          </a:xfrm>
          <a:prstGeom prst="roundRect">
            <a:avLst>
              <a:gd name="adj" fmla="val 1317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 name="Imagen 1" descr="torque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959" y="2856839"/>
            <a:ext cx="4603850" cy="3876421"/>
          </a:xfrm>
          <a:prstGeom prst="rect">
            <a:avLst/>
          </a:prstGeom>
        </p:spPr>
      </p:pic>
    </p:spTree>
    <p:extLst>
      <p:ext uri="{BB962C8B-B14F-4D97-AF65-F5344CB8AC3E}">
        <p14:creationId xmlns:p14="http://schemas.microsoft.com/office/powerpoint/2010/main" val="16520480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8</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9"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 sz="2800" b="1" dirty="0">
                <a:solidFill>
                  <a:srgbClr val="741B47"/>
                </a:solidFill>
                <a:latin typeface="Calibri" panose="020F0502020204030204" pitchFamily="34" charset="0"/>
                <a:ea typeface="Roboto"/>
                <a:cs typeface="Calibri" panose="020F0502020204030204" pitchFamily="34" charset="0"/>
                <a:sym typeface="Roboto"/>
              </a:rPr>
              <a:t>APRIETE CON </a:t>
            </a:r>
            <a:r>
              <a:rPr lang="is-IS" sz="2800" dirty="0" smtClean="0">
                <a:solidFill>
                  <a:srgbClr val="ED423D"/>
                </a:solidFill>
                <a:latin typeface="Calibri" panose="020F0502020204030204" pitchFamily="34" charset="0"/>
                <a:ea typeface="Roboto"/>
                <a:cs typeface="Calibri" panose="020F0502020204030204" pitchFamily="34" charset="0"/>
                <a:sym typeface="Roboto"/>
              </a:rPr>
              <a:t>PRECARGA </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Y </a:t>
            </a:r>
            <a:r>
              <a:rPr lang="is-IS" sz="2800" dirty="0" smtClean="0">
                <a:solidFill>
                  <a:srgbClr val="ED423D"/>
                </a:solidFill>
                <a:latin typeface="Calibri" panose="020F0502020204030204" pitchFamily="34" charset="0"/>
                <a:ea typeface="Roboto"/>
                <a:cs typeface="Calibri" panose="020F0502020204030204" pitchFamily="34" charset="0"/>
                <a:sym typeface="Roboto"/>
              </a:rPr>
              <a:t>TORQUE</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2"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x-none" b="1" dirty="0">
              <a:latin typeface="Calibri" panose="020F0502020204030204" pitchFamily="34" charset="0"/>
              <a:ea typeface="Roboto"/>
              <a:cs typeface="Calibri" panose="020F0502020204030204" pitchFamily="34" charset="0"/>
              <a:sym typeface="Roboto"/>
            </a:endParaRPr>
          </a:p>
        </p:txBody>
      </p:sp>
      <p:sp>
        <p:nvSpPr>
          <p:cNvPr id="13" name="Google Shape;159;p18"/>
          <p:cNvSpPr/>
          <p:nvPr/>
        </p:nvSpPr>
        <p:spPr>
          <a:xfrm>
            <a:off x="511279" y="1842971"/>
            <a:ext cx="8130576" cy="3864648"/>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4" name="Rectángulo 13"/>
          <p:cNvSpPr/>
          <p:nvPr/>
        </p:nvSpPr>
        <p:spPr>
          <a:xfrm>
            <a:off x="883250" y="2136541"/>
            <a:ext cx="7510443" cy="3767185"/>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La magnitud de la precarga creada al aplicar el torque depende principalmente de los efectos de la fricción.</a:t>
            </a:r>
          </a:p>
          <a:p>
            <a:pPr lvl="0">
              <a:lnSpc>
                <a:spcPct val="115000"/>
              </a:lnSpc>
              <a:buClr>
                <a:schemeClr val="dk1"/>
              </a:buClr>
              <a:buSzPts val="1100"/>
            </a:pPr>
            <a:endParaRPr lang="es-ES_tradnl" sz="1600" dirty="0">
              <a:latin typeface="Calibri"/>
              <a:ea typeface="Roboto Medium"/>
              <a:cs typeface="Calibri"/>
              <a:sym typeface="Roboto Medium"/>
            </a:endParaRPr>
          </a:p>
          <a:p>
            <a:pPr lvl="0">
              <a:lnSpc>
                <a:spcPct val="115000"/>
              </a:lnSpc>
              <a:buClr>
                <a:schemeClr val="dk1"/>
              </a:buClr>
              <a:buSzPts val="1100"/>
            </a:pPr>
            <a:r>
              <a:rPr lang="es-ES_tradnl" sz="1600" dirty="0">
                <a:latin typeface="Calibri"/>
                <a:ea typeface="Roboto Medium"/>
                <a:cs typeface="Calibri"/>
                <a:sym typeface="Roboto Medium"/>
              </a:rPr>
              <a:t>Lo elemental, es que existen tres diferentes “componentes del torque”</a:t>
            </a:r>
            <a:r>
              <a:rPr lang="es-ES_tradnl" sz="1600" dirty="0" smtClean="0">
                <a:latin typeface="Calibri"/>
                <a:ea typeface="Roboto Medium"/>
                <a:cs typeface="Calibri"/>
                <a:sym typeface="Roboto Medium"/>
              </a:rPr>
              <a:t>:</a:t>
            </a:r>
          </a:p>
          <a:p>
            <a:pPr marL="285750" lvl="0" indent="-285750">
              <a:lnSpc>
                <a:spcPct val="115000"/>
              </a:lnSpc>
              <a:buClr>
                <a:schemeClr val="dk1"/>
              </a:buClr>
              <a:buSzPts val="1100"/>
              <a:buFont typeface="Arial"/>
              <a:buChar char="•"/>
            </a:pPr>
            <a:r>
              <a:rPr lang="es-ES_tradnl" sz="1600" dirty="0" smtClean="0">
                <a:latin typeface="Calibri"/>
                <a:ea typeface="Roboto Medium"/>
                <a:cs typeface="Calibri"/>
                <a:sym typeface="Roboto Medium"/>
              </a:rPr>
              <a:t>Para </a:t>
            </a:r>
            <a:r>
              <a:rPr lang="es-ES_tradnl" sz="1600" dirty="0">
                <a:latin typeface="Calibri"/>
                <a:ea typeface="Roboto Medium"/>
                <a:cs typeface="Calibri"/>
                <a:sym typeface="Roboto Medium"/>
              </a:rPr>
              <a:t>estirar el perno</a:t>
            </a:r>
          </a:p>
          <a:p>
            <a:pPr marL="285750" lvl="0" indent="-285750">
              <a:lnSpc>
                <a:spcPct val="115000"/>
              </a:lnSpc>
              <a:buClr>
                <a:schemeClr val="dk1"/>
              </a:buClr>
              <a:buSzPts val="1100"/>
              <a:buFont typeface="Arial"/>
              <a:buChar char="•"/>
            </a:pPr>
            <a:endParaRPr lang="es-ES_tradnl" sz="1600" dirty="0">
              <a:latin typeface="Calibri"/>
              <a:ea typeface="Roboto Medium"/>
              <a:cs typeface="Calibri"/>
              <a:sym typeface="Roboto Medium"/>
            </a:endParaRPr>
          </a:p>
          <a:p>
            <a:pPr marL="285750" lvl="0" indent="-285750">
              <a:lnSpc>
                <a:spcPct val="115000"/>
              </a:lnSpc>
              <a:buClr>
                <a:schemeClr val="dk1"/>
              </a:buClr>
              <a:buSzPts val="1100"/>
              <a:buFont typeface="Arial"/>
              <a:buChar char="•"/>
            </a:pPr>
            <a:r>
              <a:rPr lang="es-ES_tradnl" sz="1600" dirty="0">
                <a:latin typeface="Calibri"/>
                <a:ea typeface="Roboto Medium"/>
                <a:cs typeface="Calibri"/>
                <a:sym typeface="Roboto Medium"/>
              </a:rPr>
              <a:t>Para superar la fricción en las roscas del perno y la tuerca</a:t>
            </a:r>
          </a:p>
          <a:p>
            <a:pPr marL="285750" lvl="0" indent="-285750">
              <a:lnSpc>
                <a:spcPct val="115000"/>
              </a:lnSpc>
              <a:buClr>
                <a:schemeClr val="dk1"/>
              </a:buClr>
              <a:buSzPts val="1100"/>
              <a:buFont typeface="Arial"/>
              <a:buChar char="•"/>
            </a:pPr>
            <a:endParaRPr lang="es-ES_tradnl" sz="1600" dirty="0">
              <a:latin typeface="Calibri"/>
              <a:ea typeface="Roboto Medium"/>
              <a:cs typeface="Calibri"/>
              <a:sym typeface="Roboto Medium"/>
            </a:endParaRPr>
          </a:p>
          <a:p>
            <a:pPr marL="285750" lvl="0" indent="-285750">
              <a:lnSpc>
                <a:spcPct val="115000"/>
              </a:lnSpc>
              <a:buClr>
                <a:schemeClr val="dk1"/>
              </a:buClr>
              <a:buSzPts val="1100"/>
              <a:buFont typeface="Arial"/>
              <a:buChar char="•"/>
            </a:pPr>
            <a:r>
              <a:rPr lang="es-ES_tradnl" sz="1600" dirty="0">
                <a:latin typeface="Calibri"/>
                <a:ea typeface="Roboto Medium"/>
                <a:cs typeface="Calibri"/>
                <a:sym typeface="Roboto Medium"/>
              </a:rPr>
              <a:t>Para superar la fricción en el </a:t>
            </a:r>
            <a:r>
              <a:rPr lang="es-ES_tradnl" sz="1600" dirty="0" err="1">
                <a:latin typeface="Calibri"/>
                <a:ea typeface="Roboto Medium"/>
                <a:cs typeface="Calibri"/>
                <a:sym typeface="Roboto Medium"/>
              </a:rPr>
              <a:t>refrentado</a:t>
            </a:r>
            <a:r>
              <a:rPr lang="es-ES_tradnl" sz="1600" dirty="0">
                <a:latin typeface="Calibri"/>
                <a:ea typeface="Roboto Medium"/>
                <a:cs typeface="Calibri"/>
                <a:sym typeface="Roboto Medium"/>
              </a:rPr>
              <a:t> de la tuerca (superficie de contacto).</a:t>
            </a:r>
          </a:p>
          <a:p>
            <a:pPr lvl="0">
              <a:lnSpc>
                <a:spcPct val="115000"/>
              </a:lnSpc>
              <a:buClr>
                <a:schemeClr val="dk1"/>
              </a:buClr>
              <a:buSzPts val="1100"/>
            </a:pPr>
            <a:endParaRPr lang="es-ES_tradnl" sz="1600" dirty="0">
              <a:latin typeface="Calibri"/>
              <a:ea typeface="Roboto Medium"/>
              <a:cs typeface="Calibri"/>
              <a:sym typeface="Roboto Medium"/>
            </a:endParaRPr>
          </a:p>
          <a:p>
            <a:pPr lvl="0">
              <a:lnSpc>
                <a:spcPct val="115000"/>
              </a:lnSpc>
              <a:buClr>
                <a:schemeClr val="dk1"/>
              </a:buClr>
              <a:buSzPts val="1100"/>
            </a:pPr>
            <a:r>
              <a:rPr lang="es-ES_tradnl" sz="1600" b="1" dirty="0" smtClean="0">
                <a:solidFill>
                  <a:srgbClr val="800000"/>
                </a:solidFill>
                <a:latin typeface="Calibri"/>
                <a:ea typeface="Roboto Medium"/>
                <a:cs typeface="Calibri"/>
                <a:sym typeface="Roboto Medium"/>
              </a:rPr>
              <a:t>RECORDAR</a:t>
            </a:r>
            <a:r>
              <a:rPr lang="es-ES_tradnl" sz="1600" b="1" dirty="0">
                <a:solidFill>
                  <a:srgbClr val="800000"/>
                </a:solidFill>
                <a:latin typeface="Calibri"/>
                <a:ea typeface="Roboto Medium"/>
                <a:cs typeface="Calibri"/>
                <a:sym typeface="Roboto Medium"/>
              </a:rPr>
              <a:t>: </a:t>
            </a:r>
            <a:r>
              <a:rPr lang="es-ES_tradnl" sz="1600" dirty="0">
                <a:latin typeface="Calibri"/>
                <a:ea typeface="Roboto Medium"/>
                <a:cs typeface="Calibri"/>
                <a:sym typeface="Roboto Medium"/>
              </a:rPr>
              <a:t>la llamada Precarga es la carga residual = Torque aplicado menos pérdidas por la fricción.</a:t>
            </a:r>
          </a:p>
          <a:p>
            <a:pPr lvl="0">
              <a:lnSpc>
                <a:spcPct val="115000"/>
              </a:lnSpc>
              <a:buClr>
                <a:schemeClr val="dk1"/>
              </a:buClr>
              <a:buSzPts val="1100"/>
            </a:pPr>
            <a:endParaRPr lang="es-ES_tradnl" sz="1600" dirty="0">
              <a:latin typeface="Calibri"/>
              <a:ea typeface="Roboto Medium"/>
              <a:cs typeface="Calibri"/>
              <a:sym typeface="Roboto Medium"/>
            </a:endParaRPr>
          </a:p>
        </p:txBody>
      </p:sp>
    </p:spTree>
    <p:extLst>
      <p:ext uri="{BB962C8B-B14F-4D97-AF65-F5344CB8AC3E}">
        <p14:creationId xmlns:p14="http://schemas.microsoft.com/office/powerpoint/2010/main" val="240726297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7" name="Google Shape;186;p20"/>
          <p:cNvSpPr/>
          <p:nvPr/>
        </p:nvSpPr>
        <p:spPr>
          <a:xfrm>
            <a:off x="2264577" y="2101032"/>
            <a:ext cx="6911608" cy="1315942"/>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lvl="0">
              <a:lnSpc>
                <a:spcPct val="115000"/>
              </a:lnSpc>
              <a:buClr>
                <a:schemeClr val="dk1"/>
              </a:buClr>
              <a:buSzPts val="1100"/>
            </a:pPr>
            <a:endParaRPr lang="es-ES_tradnl" sz="1500" dirty="0">
              <a:latin typeface="Calibri"/>
              <a:ea typeface="Roboto Medium"/>
              <a:cs typeface="Calibri"/>
              <a:sym typeface="Roboto Medium"/>
            </a:endParaRPr>
          </a:p>
        </p:txBody>
      </p:sp>
      <p:sp>
        <p:nvSpPr>
          <p:cNvPr id="1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9</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Rectángulo 2"/>
          <p:cNvSpPr/>
          <p:nvPr/>
        </p:nvSpPr>
        <p:spPr>
          <a:xfrm>
            <a:off x="2658796" y="2343890"/>
            <a:ext cx="6217699" cy="830227"/>
          </a:xfrm>
          <a:prstGeom prst="rect">
            <a:avLst/>
          </a:prstGeom>
        </p:spPr>
        <p:txBody>
          <a:bodyPr wrap="square">
            <a:spAutoFit/>
          </a:bodyPr>
          <a:lstStyle/>
          <a:p>
            <a:pPr lvl="0">
              <a:lnSpc>
                <a:spcPct val="115000"/>
              </a:lnSpc>
              <a:buClr>
                <a:schemeClr val="dk1"/>
              </a:buClr>
              <a:buSzPts val="1100"/>
            </a:pPr>
            <a:r>
              <a:rPr lang="pt-BR" dirty="0" smtClean="0">
                <a:latin typeface="Calibri"/>
                <a:ea typeface="Roboto Medium"/>
                <a:cs typeface="Calibri"/>
                <a:sym typeface="Roboto Medium"/>
              </a:rPr>
              <a:t>Es </a:t>
            </a:r>
            <a:r>
              <a:rPr lang="pt-BR" dirty="0" err="1" smtClean="0">
                <a:latin typeface="Calibri"/>
                <a:ea typeface="Roboto Medium"/>
                <a:cs typeface="Calibri"/>
                <a:sym typeface="Roboto Medium"/>
              </a:rPr>
              <a:t>el</a:t>
            </a:r>
            <a:r>
              <a:rPr lang="pt-BR" dirty="0" smtClean="0">
                <a:latin typeface="Calibri"/>
                <a:ea typeface="Roboto Medium"/>
                <a:cs typeface="Calibri"/>
                <a:sym typeface="Roboto Medium"/>
              </a:rPr>
              <a:t> </a:t>
            </a:r>
            <a:r>
              <a:rPr lang="pt-BR" dirty="0" err="1" smtClean="0">
                <a:latin typeface="Calibri"/>
                <a:ea typeface="Roboto Medium"/>
                <a:cs typeface="Calibri"/>
                <a:sym typeface="Roboto Medium"/>
              </a:rPr>
              <a:t>alargamiento</a:t>
            </a:r>
            <a:r>
              <a:rPr lang="pt-BR" dirty="0" smtClean="0">
                <a:latin typeface="Calibri"/>
                <a:ea typeface="Roboto Medium"/>
                <a:cs typeface="Calibri"/>
                <a:sym typeface="Roboto Medium"/>
              </a:rPr>
              <a:t> </a:t>
            </a:r>
            <a:r>
              <a:rPr lang="pt-BR" dirty="0" err="1" smtClean="0">
                <a:latin typeface="Calibri"/>
                <a:ea typeface="Roboto Medium"/>
                <a:cs typeface="Calibri"/>
                <a:sym typeface="Roboto Medium"/>
              </a:rPr>
              <a:t>del</a:t>
            </a:r>
            <a:r>
              <a:rPr lang="pt-BR" dirty="0" smtClean="0">
                <a:latin typeface="Calibri"/>
                <a:ea typeface="Roboto Medium"/>
                <a:cs typeface="Calibri"/>
                <a:sym typeface="Roboto Medium"/>
              </a:rPr>
              <a:t> </a:t>
            </a:r>
            <a:r>
              <a:rPr lang="pt-BR" dirty="0" err="1" smtClean="0">
                <a:latin typeface="Calibri"/>
                <a:ea typeface="Roboto Medium"/>
                <a:cs typeface="Calibri"/>
                <a:sym typeface="Roboto Medium"/>
              </a:rPr>
              <a:t>resorte</a:t>
            </a:r>
            <a:r>
              <a:rPr lang="pt-BR" dirty="0" smtClean="0">
                <a:latin typeface="Calibri"/>
                <a:ea typeface="Roboto Medium"/>
                <a:cs typeface="Calibri"/>
                <a:sym typeface="Roboto Medium"/>
              </a:rPr>
              <a:t> -o “</a:t>
            </a:r>
            <a:r>
              <a:rPr lang="pt-BR" dirty="0" err="1" smtClean="0">
                <a:latin typeface="Calibri"/>
                <a:ea typeface="Roboto Medium"/>
                <a:cs typeface="Calibri"/>
                <a:sym typeface="Roboto Medium"/>
              </a:rPr>
              <a:t>muelle</a:t>
            </a:r>
            <a:r>
              <a:rPr lang="pt-BR" dirty="0" smtClean="0">
                <a:latin typeface="Calibri"/>
                <a:ea typeface="Roboto Medium"/>
                <a:cs typeface="Calibri"/>
                <a:sym typeface="Roboto Medium"/>
              </a:rPr>
              <a:t>”, </a:t>
            </a:r>
            <a:r>
              <a:rPr lang="pt-BR" dirty="0" err="1" smtClean="0">
                <a:latin typeface="Calibri"/>
                <a:ea typeface="Roboto Medium"/>
                <a:cs typeface="Calibri"/>
                <a:sym typeface="Roboto Medium"/>
              </a:rPr>
              <a:t>nombre</a:t>
            </a:r>
            <a:r>
              <a:rPr lang="pt-BR" dirty="0" smtClean="0">
                <a:latin typeface="Calibri"/>
                <a:ea typeface="Roboto Medium"/>
                <a:cs typeface="Calibri"/>
                <a:sym typeface="Roboto Medium"/>
              </a:rPr>
              <a:t> </a:t>
            </a:r>
            <a:r>
              <a:rPr lang="pt-BR" dirty="0" err="1" smtClean="0">
                <a:latin typeface="Calibri"/>
                <a:ea typeface="Roboto Medium"/>
                <a:cs typeface="Calibri"/>
                <a:sym typeface="Roboto Medium"/>
              </a:rPr>
              <a:t>con</a:t>
            </a:r>
            <a:r>
              <a:rPr lang="pt-BR" dirty="0" smtClean="0">
                <a:latin typeface="Calibri"/>
                <a:ea typeface="Roboto Medium"/>
                <a:cs typeface="Calibri"/>
                <a:sym typeface="Roboto Medium"/>
              </a:rPr>
              <a:t> </a:t>
            </a:r>
            <a:r>
              <a:rPr lang="pt-BR" dirty="0" err="1" smtClean="0">
                <a:latin typeface="Calibri"/>
                <a:ea typeface="Roboto Medium"/>
                <a:cs typeface="Calibri"/>
                <a:sym typeface="Roboto Medium"/>
              </a:rPr>
              <a:t>el</a:t>
            </a:r>
            <a:r>
              <a:rPr lang="pt-BR" dirty="0" smtClean="0">
                <a:latin typeface="Calibri"/>
                <a:ea typeface="Roboto Medium"/>
                <a:cs typeface="Calibri"/>
                <a:sym typeface="Roboto Medium"/>
              </a:rPr>
              <a:t> que nos encontraremos a </a:t>
            </a:r>
            <a:r>
              <a:rPr lang="pt-BR" dirty="0" err="1" smtClean="0">
                <a:latin typeface="Calibri"/>
                <a:ea typeface="Roboto Medium"/>
                <a:cs typeface="Calibri"/>
                <a:sym typeface="Roboto Medium"/>
              </a:rPr>
              <a:t>veces</a:t>
            </a:r>
            <a:r>
              <a:rPr lang="pt-BR" dirty="0" smtClean="0">
                <a:latin typeface="Calibri"/>
                <a:ea typeface="Roboto Medium"/>
                <a:cs typeface="Calibri"/>
                <a:sym typeface="Roboto Medium"/>
              </a:rPr>
              <a:t> </a:t>
            </a:r>
            <a:r>
              <a:rPr lang="pt-BR" dirty="0" err="1" smtClean="0">
                <a:latin typeface="Calibri"/>
                <a:ea typeface="Roboto Medium"/>
                <a:cs typeface="Calibri"/>
                <a:sym typeface="Roboto Medium"/>
              </a:rPr>
              <a:t>en</a:t>
            </a:r>
            <a:r>
              <a:rPr lang="pt-BR" dirty="0" smtClean="0">
                <a:latin typeface="Calibri"/>
                <a:ea typeface="Roboto Medium"/>
                <a:cs typeface="Calibri"/>
                <a:sym typeface="Roboto Medium"/>
              </a:rPr>
              <a:t> </a:t>
            </a:r>
            <a:r>
              <a:rPr lang="pt-BR" dirty="0" err="1" smtClean="0">
                <a:latin typeface="Calibri"/>
                <a:ea typeface="Roboto Medium"/>
                <a:cs typeface="Calibri"/>
                <a:sym typeface="Roboto Medium"/>
              </a:rPr>
              <a:t>los</a:t>
            </a:r>
            <a:r>
              <a:rPr lang="pt-BR" dirty="0" smtClean="0">
                <a:latin typeface="Calibri"/>
                <a:ea typeface="Roboto Medium"/>
                <a:cs typeface="Calibri"/>
                <a:sym typeface="Roboto Medium"/>
              </a:rPr>
              <a:t> </a:t>
            </a:r>
            <a:r>
              <a:rPr lang="pt-BR" dirty="0" err="1" smtClean="0">
                <a:latin typeface="Calibri"/>
                <a:ea typeface="Roboto Medium"/>
                <a:cs typeface="Calibri"/>
                <a:sym typeface="Roboto Medium"/>
              </a:rPr>
              <a:t>manuales</a:t>
            </a:r>
            <a:r>
              <a:rPr lang="pt-BR" dirty="0" smtClean="0">
                <a:latin typeface="Calibri"/>
                <a:ea typeface="Roboto Medium"/>
                <a:cs typeface="Calibri"/>
                <a:sym typeface="Roboto Medium"/>
              </a:rPr>
              <a:t> técnicos </a:t>
            </a:r>
            <a:r>
              <a:rPr lang="pt-BR" dirty="0" err="1" smtClean="0">
                <a:latin typeface="Calibri"/>
                <a:ea typeface="Roboto Medium"/>
                <a:cs typeface="Calibri"/>
                <a:sym typeface="Roboto Medium"/>
              </a:rPr>
              <a:t>automotrices</a:t>
            </a:r>
            <a:r>
              <a:rPr lang="pt-BR" dirty="0" smtClean="0">
                <a:latin typeface="Calibri"/>
                <a:ea typeface="Roboto Medium"/>
                <a:cs typeface="Calibri"/>
                <a:sym typeface="Roboto Medium"/>
              </a:rPr>
              <a:t>- (o </a:t>
            </a:r>
            <a:r>
              <a:rPr lang="pt-BR" dirty="0" err="1" smtClean="0">
                <a:latin typeface="Calibri"/>
                <a:ea typeface="Roboto Medium"/>
                <a:cs typeface="Calibri"/>
                <a:sym typeface="Roboto Medium"/>
              </a:rPr>
              <a:t>cuerpo</a:t>
            </a:r>
            <a:r>
              <a:rPr lang="pt-BR" dirty="0" smtClean="0">
                <a:latin typeface="Calibri"/>
                <a:ea typeface="Roboto Medium"/>
                <a:cs typeface="Calibri"/>
                <a:sym typeface="Roboto Medium"/>
              </a:rPr>
              <a:t> elástico) es </a:t>
            </a:r>
            <a:r>
              <a:rPr lang="pt-BR" dirty="0" err="1" smtClean="0">
                <a:latin typeface="Calibri"/>
                <a:ea typeface="Roboto Medium"/>
                <a:cs typeface="Calibri"/>
                <a:sym typeface="Roboto Medium"/>
              </a:rPr>
              <a:t>directamente</a:t>
            </a:r>
            <a:r>
              <a:rPr lang="pt-BR" dirty="0" smtClean="0">
                <a:latin typeface="Calibri"/>
                <a:ea typeface="Roboto Medium"/>
                <a:cs typeface="Calibri"/>
                <a:sym typeface="Roboto Medium"/>
              </a:rPr>
              <a:t> proporcional a </a:t>
            </a:r>
            <a:r>
              <a:rPr lang="pt-BR" dirty="0" err="1" smtClean="0">
                <a:latin typeface="Calibri"/>
                <a:ea typeface="Roboto Medium"/>
                <a:cs typeface="Calibri"/>
                <a:sym typeface="Roboto Medium"/>
              </a:rPr>
              <a:t>la</a:t>
            </a:r>
            <a:r>
              <a:rPr lang="pt-BR" dirty="0" smtClean="0">
                <a:latin typeface="Calibri"/>
                <a:ea typeface="Roboto Medium"/>
                <a:cs typeface="Calibri"/>
                <a:sym typeface="Roboto Medium"/>
              </a:rPr>
              <a:t> </a:t>
            </a:r>
            <a:r>
              <a:rPr lang="pt-BR" dirty="0" err="1" smtClean="0">
                <a:latin typeface="Calibri"/>
                <a:ea typeface="Roboto Medium"/>
                <a:cs typeface="Calibri"/>
                <a:sym typeface="Roboto Medium"/>
              </a:rPr>
              <a:t>fuerza</a:t>
            </a:r>
            <a:r>
              <a:rPr lang="pt-BR" dirty="0" smtClean="0">
                <a:latin typeface="Calibri"/>
                <a:ea typeface="Roboto Medium"/>
                <a:cs typeface="Calibri"/>
                <a:sym typeface="Roboto Medium"/>
              </a:rPr>
              <a:t>.</a:t>
            </a:r>
            <a:endParaRPr lang="es-ES_tradnl" dirty="0">
              <a:latin typeface="Calibri"/>
              <a:ea typeface="Roboto Medium"/>
              <a:cs typeface="Calibri"/>
              <a:sym typeface="Roboto Medium"/>
            </a:endParaRPr>
          </a:p>
        </p:txBody>
      </p:sp>
      <p:sp>
        <p:nvSpPr>
          <p:cNvPr id="10" name="Google Shape;159;p18"/>
          <p:cNvSpPr/>
          <p:nvPr/>
        </p:nvSpPr>
        <p:spPr>
          <a:xfrm>
            <a:off x="302399" y="3294426"/>
            <a:ext cx="9086075" cy="3146416"/>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2" name="Imagen 1" descr="monoresor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78" y="2866810"/>
            <a:ext cx="4322003" cy="4322003"/>
          </a:xfrm>
          <a:prstGeom prst="rect">
            <a:avLst/>
          </a:prstGeom>
        </p:spPr>
      </p:pic>
      <p:pic>
        <p:nvPicPr>
          <p:cNvPr id="4" name="Imagen 3" descr="resortes-alargamient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5132" y="3915915"/>
            <a:ext cx="4805625" cy="1912804"/>
          </a:xfrm>
          <a:prstGeom prst="rect">
            <a:avLst/>
          </a:prstGeom>
        </p:spPr>
      </p:pic>
      <p:sp>
        <p:nvSpPr>
          <p:cNvPr id="11"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 sz="2800" b="1" dirty="0">
                <a:solidFill>
                  <a:srgbClr val="741B47"/>
                </a:solidFill>
                <a:latin typeface="Calibri" panose="020F0502020204030204" pitchFamily="34" charset="0"/>
                <a:ea typeface="Roboto"/>
                <a:cs typeface="Calibri" panose="020F0502020204030204" pitchFamily="34" charset="0"/>
                <a:sym typeface="Roboto"/>
              </a:rPr>
              <a:t>LEY DE ELASTICIDAD DE HOOKE</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58397143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0</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Google Shape;186;p20"/>
          <p:cNvSpPr/>
          <p:nvPr/>
        </p:nvSpPr>
        <p:spPr>
          <a:xfrm>
            <a:off x="594882" y="2101031"/>
            <a:ext cx="7867757" cy="4566601"/>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lvl="0">
              <a:lnSpc>
                <a:spcPct val="115000"/>
              </a:lnSpc>
              <a:buClr>
                <a:schemeClr val="dk1"/>
              </a:buClr>
              <a:buSzPts val="1100"/>
            </a:pPr>
            <a:endParaRPr lang="es-ES_tradnl" sz="1500" dirty="0">
              <a:latin typeface="Calibri"/>
              <a:ea typeface="Roboto Medium"/>
              <a:cs typeface="Calibri"/>
              <a:sym typeface="Roboto Medium"/>
            </a:endParaRPr>
          </a:p>
        </p:txBody>
      </p:sp>
      <p:sp>
        <p:nvSpPr>
          <p:cNvPr id="11" name="Rectángulo 10"/>
          <p:cNvSpPr/>
          <p:nvPr/>
        </p:nvSpPr>
        <p:spPr>
          <a:xfrm>
            <a:off x="3430281" y="6774928"/>
            <a:ext cx="6096000" cy="307777"/>
          </a:xfrm>
          <a:prstGeom prst="rect">
            <a:avLst/>
          </a:prstGeom>
        </p:spPr>
        <p:txBody>
          <a:bodyPr>
            <a:spAutoFit/>
          </a:bodyPr>
          <a:lstStyle/>
          <a:p>
            <a:pPr algn="r"/>
            <a:r>
              <a:rPr lang="es-ES_tradnl" sz="1400" dirty="0" smtClean="0">
                <a:latin typeface="Calibri"/>
                <a:ea typeface="Roboto Medium"/>
                <a:cs typeface="Calibri"/>
                <a:sym typeface="Roboto Medium"/>
              </a:rPr>
              <a:t>Sensor inteligente de batería (carga)</a:t>
            </a:r>
          </a:p>
        </p:txBody>
      </p:sp>
      <p:sp>
        <p:nvSpPr>
          <p:cNvPr id="10" name="Rectángulo 9"/>
          <p:cNvSpPr/>
          <p:nvPr/>
        </p:nvSpPr>
        <p:spPr>
          <a:xfrm>
            <a:off x="989102" y="2283360"/>
            <a:ext cx="6238252" cy="4050340"/>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La lubricación es uno de los factores más importantes a tener en cuenta, ya que disminuye la fricción durante el apretado significativamente, va a reducir la falla del perno durante la instalación y alarga la vida útil del perno. </a:t>
            </a:r>
          </a:p>
          <a:p>
            <a:pPr lvl="0">
              <a:lnSpc>
                <a:spcPct val="115000"/>
              </a:lnSpc>
              <a:buClr>
                <a:schemeClr val="dk1"/>
              </a:buClr>
              <a:buSzPts val="1100"/>
            </a:pPr>
            <a:endParaRPr lang="es-ES_tradnl" sz="1600" dirty="0">
              <a:latin typeface="Calibri"/>
              <a:ea typeface="Roboto Medium"/>
              <a:cs typeface="Calibri"/>
              <a:sym typeface="Roboto Medium"/>
            </a:endParaRPr>
          </a:p>
          <a:p>
            <a:pPr lvl="0">
              <a:lnSpc>
                <a:spcPct val="115000"/>
              </a:lnSpc>
              <a:buClr>
                <a:schemeClr val="dk1"/>
              </a:buClr>
              <a:buSzPts val="1100"/>
            </a:pPr>
            <a:r>
              <a:rPr lang="es-ES_tradnl" sz="1600" dirty="0">
                <a:latin typeface="Calibri"/>
                <a:ea typeface="Roboto Medium"/>
                <a:cs typeface="Calibri"/>
                <a:sym typeface="Roboto Medium"/>
              </a:rPr>
              <a:t>La variación en los coeficientes de fricción afecta la cantidad de precarga obtenida a un torque específico. Una fricción más alta da como resultado menos conversión de torque a precarga. Ahora bien si queremos establecer con exactitud el valor de torque requerido debe conocerse el valor del coeficiente de fricción suministrado por el fabricante del lubricante.</a:t>
            </a:r>
          </a:p>
          <a:p>
            <a:pPr lvl="0">
              <a:lnSpc>
                <a:spcPct val="115000"/>
              </a:lnSpc>
              <a:buClr>
                <a:schemeClr val="dk1"/>
              </a:buClr>
              <a:buSzPts val="1100"/>
            </a:pPr>
            <a:endParaRPr lang="es-ES_tradnl" sz="1600" dirty="0">
              <a:latin typeface="Calibri"/>
              <a:ea typeface="Roboto Medium"/>
              <a:cs typeface="Calibri"/>
              <a:sym typeface="Roboto Medium"/>
            </a:endParaRPr>
          </a:p>
          <a:p>
            <a:pPr lvl="0">
              <a:lnSpc>
                <a:spcPct val="115000"/>
              </a:lnSpc>
              <a:buClr>
                <a:schemeClr val="dk1"/>
              </a:buClr>
              <a:buSzPts val="1100"/>
            </a:pPr>
            <a:r>
              <a:rPr lang="es-ES_tradnl" sz="1600" dirty="0">
                <a:latin typeface="Calibri"/>
                <a:ea typeface="Roboto Medium"/>
                <a:cs typeface="Calibri"/>
                <a:sym typeface="Roboto Medium"/>
              </a:rPr>
              <a:t>Los compuestos lubricantes o anti aferramiento deben aplicarse a la superficie de contacto de la tuerca y a las roscas macho.</a:t>
            </a:r>
          </a:p>
        </p:txBody>
      </p:sp>
      <p:sp>
        <p:nvSpPr>
          <p:cNvPr id="9" name="Elipse 8"/>
          <p:cNvSpPr/>
          <p:nvPr/>
        </p:nvSpPr>
        <p:spPr>
          <a:xfrm>
            <a:off x="6887916" y="4307982"/>
            <a:ext cx="2513239" cy="25132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Imagen 2" descr="lubri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585" y="4516651"/>
            <a:ext cx="2095900" cy="2095900"/>
          </a:xfrm>
          <a:prstGeom prst="rect">
            <a:avLst/>
          </a:prstGeom>
        </p:spPr>
      </p:pic>
      <p:sp>
        <p:nvSpPr>
          <p:cNvPr id="13"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 sz="2800" b="1" dirty="0">
                <a:solidFill>
                  <a:srgbClr val="741B47"/>
                </a:solidFill>
                <a:latin typeface="Calibri" panose="020F0502020204030204" pitchFamily="34" charset="0"/>
                <a:ea typeface="Roboto"/>
                <a:cs typeface="Calibri" panose="020F0502020204030204" pitchFamily="34" charset="0"/>
                <a:sym typeface="Roboto"/>
              </a:rPr>
              <a:t>PRECAUCIONES AL APLICAR TORQUE DE APRIETE</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309875745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1"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11</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2" name="Google Shape;159;p18"/>
          <p:cNvSpPr/>
          <p:nvPr/>
        </p:nvSpPr>
        <p:spPr>
          <a:xfrm>
            <a:off x="302399" y="1753845"/>
            <a:ext cx="9086075" cy="4369491"/>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8" name="Google Shape;186;p20"/>
          <p:cNvSpPr/>
          <p:nvPr/>
        </p:nvSpPr>
        <p:spPr>
          <a:xfrm>
            <a:off x="2807067" y="5911109"/>
            <a:ext cx="6264926" cy="998434"/>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lvl="0">
              <a:lnSpc>
                <a:spcPct val="115000"/>
              </a:lnSpc>
              <a:buClr>
                <a:schemeClr val="dk1"/>
              </a:buClr>
              <a:buSzPts val="1100"/>
            </a:pPr>
            <a:endParaRPr lang="es-ES_tradnl" sz="1500" dirty="0">
              <a:latin typeface="Calibri"/>
              <a:ea typeface="Roboto Medium"/>
              <a:cs typeface="Calibri"/>
              <a:sym typeface="Roboto Medium"/>
            </a:endParaRPr>
          </a:p>
        </p:txBody>
      </p:sp>
      <p:sp>
        <p:nvSpPr>
          <p:cNvPr id="18" name="Rectángulo 17"/>
          <p:cNvSpPr/>
          <p:nvPr/>
        </p:nvSpPr>
        <p:spPr>
          <a:xfrm>
            <a:off x="2865915" y="6035021"/>
            <a:ext cx="6096000" cy="738664"/>
          </a:xfrm>
          <a:prstGeom prst="rect">
            <a:avLst/>
          </a:prstGeom>
        </p:spPr>
        <p:txBody>
          <a:bodyPr>
            <a:spAutoFit/>
          </a:bodyPr>
          <a:lstStyle/>
          <a:p>
            <a:r>
              <a:rPr lang="es-ES_tradnl" dirty="0">
                <a:latin typeface="Calibri"/>
                <a:ea typeface="Roboto Medium"/>
                <a:cs typeface="Calibri"/>
                <a:sym typeface="Roboto Medium"/>
              </a:rPr>
              <a:t>Los valores nominales de presión y torque del fabricante son los límites de seguridad máximos. ¡Como práctica correcta se recomienda utilizar solamente el 80% de estos valores nominales!</a:t>
            </a:r>
            <a:endParaRPr lang="es-ES_tradnl" sz="1400" dirty="0" smtClean="0">
              <a:latin typeface="Calibri"/>
              <a:ea typeface="Roboto Medium"/>
              <a:cs typeface="Calibri"/>
              <a:sym typeface="Roboto Medium"/>
            </a:endParaRPr>
          </a:p>
        </p:txBody>
      </p:sp>
      <p:pic>
        <p:nvPicPr>
          <p:cNvPr id="3" name="Imagen 2" descr="perdidaporfricc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503" y="1995754"/>
            <a:ext cx="3406515" cy="3874662"/>
          </a:xfrm>
          <a:prstGeom prst="rect">
            <a:avLst/>
          </a:prstGeom>
        </p:spPr>
      </p:pic>
      <p:pic>
        <p:nvPicPr>
          <p:cNvPr id="4" name="Imagen 3" descr="grafic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911" y="1935277"/>
            <a:ext cx="3106112" cy="3857714"/>
          </a:xfrm>
          <a:prstGeom prst="rect">
            <a:avLst/>
          </a:prstGeom>
        </p:spPr>
      </p:pic>
      <p:sp>
        <p:nvSpPr>
          <p:cNvPr id="13"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is-IS" sz="2800" b="1" dirty="0">
                <a:solidFill>
                  <a:srgbClr val="741B47"/>
                </a:solidFill>
                <a:latin typeface="Calibri" panose="020F0502020204030204" pitchFamily="34" charset="0"/>
                <a:ea typeface="Roboto"/>
                <a:cs typeface="Calibri" panose="020F0502020204030204" pitchFamily="34" charset="0"/>
                <a:sym typeface="Roboto"/>
              </a:rPr>
              <a:t>GRÁFICO LUBRICACIÓN AL APLICAR </a:t>
            </a:r>
            <a:r>
              <a:rPr lang="is-IS" sz="2800" dirty="0" smtClean="0">
                <a:solidFill>
                  <a:srgbClr val="ED423D"/>
                </a:solidFill>
                <a:latin typeface="Calibri" panose="020F0502020204030204" pitchFamily="34" charset="0"/>
                <a:ea typeface="Roboto"/>
                <a:cs typeface="Calibri" panose="020F0502020204030204" pitchFamily="34" charset="0"/>
                <a:sym typeface="Roboto"/>
              </a:rPr>
              <a:t>TORQUE DE APRIETE</a:t>
            </a:r>
            <a:endParaRPr lang="is-IS" sz="2800" dirty="0">
              <a:solidFill>
                <a:srgbClr val="ED423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387767271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43" name="Google Shape;73;p14"/>
          <p:cNvSpPr/>
          <p:nvPr/>
        </p:nvSpPr>
        <p:spPr>
          <a:xfrm>
            <a:off x="371783" y="2258677"/>
            <a:ext cx="5146719" cy="1802419"/>
          </a:xfrm>
          <a:prstGeom prst="roundRect">
            <a:avLst>
              <a:gd name="adj" fmla="val 9635"/>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207" name="Google Shape;207;p22"/>
          <p:cNvPicPr preferRelativeResize="0"/>
          <p:nvPr/>
        </p:nvPicPr>
        <p:blipFill>
          <a:blip r:embed="rId3">
            <a:alphaModFix/>
          </a:blip>
          <a:stretch>
            <a:fillRect/>
          </a:stretch>
        </p:blipFill>
        <p:spPr>
          <a:xfrm>
            <a:off x="6073984" y="1526056"/>
            <a:ext cx="2832082" cy="5093079"/>
          </a:xfrm>
          <a:prstGeom prst="rect">
            <a:avLst/>
          </a:prstGeom>
          <a:noFill/>
          <a:ln>
            <a:noFill/>
          </a:ln>
        </p:spPr>
      </p:pic>
      <p:sp>
        <p:nvSpPr>
          <p:cNvPr id="10"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REFLEXIONEMOS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1"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HAGAMOS UNA PAUSA</a:t>
            </a:r>
          </a:p>
          <a:p>
            <a:endParaRPr lang="x-none" b="1" dirty="0">
              <a:latin typeface="Calibri" panose="020F0502020204030204" pitchFamily="34" charset="0"/>
              <a:ea typeface="Roboto"/>
              <a:cs typeface="Calibri" panose="020F0502020204030204" pitchFamily="34" charset="0"/>
              <a:sym typeface="Roboto"/>
            </a:endParaRPr>
          </a:p>
        </p:txBody>
      </p:sp>
      <p:pic>
        <p:nvPicPr>
          <p:cNvPr id="32" name="Google Shape;91;p15"/>
          <p:cNvPicPr preferRelativeResize="0"/>
          <p:nvPr/>
        </p:nvPicPr>
        <p:blipFill>
          <a:blip r:embed="rId4">
            <a:alphaModFix/>
          </a:blip>
          <a:stretch>
            <a:fillRect/>
          </a:stretch>
        </p:blipFill>
        <p:spPr>
          <a:xfrm>
            <a:off x="5262651" y="2061749"/>
            <a:ext cx="477100" cy="477100"/>
          </a:xfrm>
          <a:prstGeom prst="rect">
            <a:avLst/>
          </a:prstGeom>
          <a:noFill/>
          <a:ln>
            <a:noFill/>
          </a:ln>
        </p:spPr>
      </p:pic>
      <p:sp>
        <p:nvSpPr>
          <p:cNvPr id="2" name="Rectángulo 1">
            <a:extLst>
              <a:ext uri="{FF2B5EF4-FFF2-40B4-BE49-F238E27FC236}">
                <a16:creationId xmlns="" xmlns:a16="http://schemas.microsoft.com/office/drawing/2014/main" id="{FBF7A6C5-B3CF-D846-9F57-59C3D6D041A3}"/>
              </a:ext>
            </a:extLst>
          </p:cNvPr>
          <p:cNvSpPr/>
          <p:nvPr/>
        </p:nvSpPr>
        <p:spPr>
          <a:xfrm>
            <a:off x="591560" y="2411266"/>
            <a:ext cx="4407655" cy="1323439"/>
          </a:xfrm>
          <a:prstGeom prst="rect">
            <a:avLst/>
          </a:prstGeom>
        </p:spPr>
        <p:txBody>
          <a:bodyPr wrap="square" anchor="t">
            <a:spAutoFit/>
          </a:bodyPr>
          <a:lstStyle/>
          <a:p>
            <a:pPr marL="406400" lvl="0" indent="-285750">
              <a:buClr>
                <a:schemeClr val="dk1"/>
              </a:buClr>
              <a:buSzPts val="1700"/>
              <a:buFont typeface="Arial" panose="020B0604020202020204" pitchFamily="34" charset="0"/>
              <a:buChar char="•"/>
            </a:pPr>
            <a:r>
              <a:rPr lang="es-ES_tradnl" sz="1600" dirty="0">
                <a:solidFill>
                  <a:schemeClr val="dk1"/>
                </a:solidFill>
                <a:latin typeface="Calibri" panose="020F0502020204030204" pitchFamily="34" charset="0"/>
                <a:ea typeface="Roboto Medium"/>
                <a:cs typeface="Calibri" panose="020F0502020204030204" pitchFamily="34" charset="0"/>
                <a:sym typeface="Roboto Medium"/>
              </a:rPr>
              <a:t>Cuando debes cambiar el neumático de un automóvil: ¿Cuál es la forma de darle torque a los pernos?</a:t>
            </a:r>
          </a:p>
          <a:p>
            <a:pPr marL="406400" lvl="0" indent="-285750">
              <a:buClr>
                <a:schemeClr val="dk1"/>
              </a:buClr>
              <a:buSzPts val="1700"/>
              <a:buFont typeface="Arial" panose="020B0604020202020204" pitchFamily="34" charset="0"/>
              <a:buChar char="•"/>
            </a:pPr>
            <a:endParaRPr lang="es-ES_tradnl" sz="1600" dirty="0">
              <a:solidFill>
                <a:schemeClr val="dk1"/>
              </a:solidFill>
              <a:latin typeface="Calibri" panose="020F0502020204030204" pitchFamily="34" charset="0"/>
              <a:ea typeface="Roboto Medium"/>
              <a:cs typeface="Calibri" panose="020F0502020204030204" pitchFamily="34" charset="0"/>
              <a:sym typeface="Roboto Medium"/>
            </a:endParaRPr>
          </a:p>
          <a:p>
            <a:pPr marL="406400" lvl="0" indent="-285750">
              <a:buClr>
                <a:schemeClr val="dk1"/>
              </a:buClr>
              <a:buSzPts val="1700"/>
              <a:buFont typeface="Arial" panose="020B0604020202020204" pitchFamily="34" charset="0"/>
              <a:buChar char="•"/>
            </a:pPr>
            <a:r>
              <a:rPr lang="es-ES_tradnl" sz="1600" dirty="0">
                <a:solidFill>
                  <a:schemeClr val="dk1"/>
                </a:solidFill>
                <a:latin typeface="Calibri" panose="020F0502020204030204" pitchFamily="34" charset="0"/>
                <a:ea typeface="Roboto Medium"/>
                <a:cs typeface="Calibri" panose="020F0502020204030204" pitchFamily="34" charset="0"/>
                <a:sym typeface="Roboto Medium"/>
              </a:rPr>
              <a:t>¿Es siempre igual?</a:t>
            </a:r>
            <a:endParaRPr lang="x-none" sz="1600" dirty="0">
              <a:solidFill>
                <a:schemeClr val="dk1"/>
              </a:solidFill>
              <a:latin typeface="Calibri" panose="020F0502020204030204" pitchFamily="34" charset="0"/>
              <a:ea typeface="Roboto Medium"/>
              <a:cs typeface="Calibri" panose="020F0502020204030204" pitchFamily="34" charset="0"/>
              <a:sym typeface="Roboto Medium"/>
            </a:endParaRP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6961" y="3942959"/>
            <a:ext cx="3817418" cy="3616716"/>
          </a:xfrm>
          <a:prstGeom prst="rect">
            <a:avLst/>
          </a:prstGeom>
        </p:spPr>
      </p:pic>
      <p:sp>
        <p:nvSpPr>
          <p:cNvPr id="34" name="Google Shape;99;p15">
            <a:extLst>
              <a:ext uri="{FF2B5EF4-FFF2-40B4-BE49-F238E27FC236}">
                <a16:creationId xmlns="" xmlns:a16="http://schemas.microsoft.com/office/drawing/2014/main" id="{D3BFC07A-B750-F14E-AC42-E28F3EFD4064}"/>
              </a:ext>
            </a:extLst>
          </p:cNvPr>
          <p:cNvSpPr txBox="1"/>
          <p:nvPr/>
        </p:nvSpPr>
        <p:spPr>
          <a:xfrm>
            <a:off x="506729" y="5822930"/>
            <a:ext cx="4995614" cy="319500"/>
          </a:xfrm>
          <a:prstGeom prst="rect">
            <a:avLst/>
          </a:prstGeom>
          <a:noFill/>
          <a:ln>
            <a:noFill/>
          </a:ln>
        </p:spPr>
        <p:txBody>
          <a:bodyPr spcFirstLastPara="1" wrap="square" lIns="91425" tIns="91425" rIns="91425" bIns="91425" anchor="ctr" anchorCtr="0">
            <a:noAutofit/>
          </a:bodyPr>
          <a:lstStyle/>
          <a:p>
            <a:pPr lvl="0"/>
            <a:r>
              <a:rPr lang="x-none" sz="2100" dirty="0">
                <a:solidFill>
                  <a:srgbClr val="741B47"/>
                </a:solidFill>
                <a:latin typeface="Calibri" panose="020F0502020204030204" pitchFamily="34" charset="0"/>
                <a:ea typeface="Roboto"/>
                <a:cs typeface="Calibri" panose="020F0502020204030204" pitchFamily="34" charset="0"/>
                <a:sym typeface="Roboto"/>
              </a:rPr>
              <a:t>¡Investiga en </a:t>
            </a:r>
            <a:r>
              <a:rPr lang="x-none" sz="2100" dirty="0" smtClean="0">
                <a:solidFill>
                  <a:srgbClr val="ED423D"/>
                </a:solidFill>
                <a:latin typeface="Calibri" panose="020F0502020204030204" pitchFamily="34" charset="0"/>
                <a:ea typeface="Roboto"/>
                <a:cs typeface="Calibri" panose="020F0502020204030204" pitchFamily="34" charset="0"/>
                <a:sym typeface="Roboto"/>
              </a:rPr>
              <a:t>internet</a:t>
            </a:r>
          </a:p>
          <a:p>
            <a:pPr lvl="0"/>
            <a:r>
              <a:rPr lang="x-none" sz="2100" dirty="0" smtClean="0">
                <a:solidFill>
                  <a:srgbClr val="741B47"/>
                </a:solidFill>
                <a:latin typeface="Calibri" panose="020F0502020204030204" pitchFamily="34" charset="0"/>
                <a:ea typeface="Roboto"/>
                <a:cs typeface="Calibri" panose="020F0502020204030204" pitchFamily="34" charset="0"/>
                <a:sym typeface="Roboto"/>
              </a:rPr>
              <a:t>ocupando tu celular!</a:t>
            </a:r>
            <a:r>
              <a:rPr lang="es-ES" sz="2100" dirty="0" smtClean="0">
                <a:solidFill>
                  <a:srgbClr val="741B47"/>
                </a:solidFill>
                <a:latin typeface="Calibri" panose="020F0502020204030204" pitchFamily="34" charset="0"/>
                <a:ea typeface="Roboto"/>
                <a:cs typeface="Calibri" panose="020F0502020204030204" pitchFamily="34" charset="0"/>
                <a:sym typeface="Roboto"/>
              </a:rPr>
              <a:t> </a:t>
            </a:r>
            <a:endParaRPr lang="x-none" sz="2100" dirty="0" smtClean="0">
              <a:solidFill>
                <a:srgbClr val="741B47"/>
              </a:solidFill>
              <a:latin typeface="Calibri" panose="020F0502020204030204" pitchFamily="34" charset="0"/>
              <a:ea typeface="Roboto"/>
              <a:cs typeface="Calibri" panose="020F0502020204030204" pitchFamily="34" charset="0"/>
              <a:sym typeface="Roboto"/>
            </a:endParaRPr>
          </a:p>
          <a:p>
            <a:pPr lvl="0"/>
            <a:r>
              <a:rPr lang="x-none" sz="2100" b="1" dirty="0" smtClean="0">
                <a:solidFill>
                  <a:srgbClr val="741B47"/>
                </a:solidFill>
                <a:latin typeface="Calibri" panose="020F0502020204030204" pitchFamily="34" charset="0"/>
                <a:ea typeface="Roboto"/>
                <a:cs typeface="Calibri" panose="020F0502020204030204" pitchFamily="34" charset="0"/>
                <a:sym typeface="Roboto"/>
              </a:rPr>
              <a:t>¡</a:t>
            </a:r>
            <a:r>
              <a:rPr lang="x-none" sz="2100" b="1" dirty="0">
                <a:solidFill>
                  <a:srgbClr val="741B47"/>
                </a:solidFill>
                <a:latin typeface="Calibri" panose="020F0502020204030204" pitchFamily="34" charset="0"/>
                <a:ea typeface="Roboto"/>
                <a:cs typeface="Calibri" panose="020F0502020204030204" pitchFamily="34" charset="0"/>
                <a:sym typeface="Roboto"/>
              </a:rPr>
              <a:t>Comparte tus respuestas!</a:t>
            </a:r>
          </a:p>
        </p:txBody>
      </p:sp>
      <p:sp>
        <p:nvSpPr>
          <p:cNvPr id="45"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12</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6" name="Google Shape;186;p20"/>
          <p:cNvSpPr/>
          <p:nvPr/>
        </p:nvSpPr>
        <p:spPr>
          <a:xfrm>
            <a:off x="565900" y="2157560"/>
            <a:ext cx="6295006" cy="4161206"/>
          </a:xfrm>
          <a:prstGeom prst="roundRect">
            <a:avLst>
              <a:gd name="adj" fmla="val 8487"/>
            </a:avLst>
          </a:prstGeom>
          <a:solidFill>
            <a:srgbClr val="F3F3F3"/>
          </a:solidFill>
          <a:ln>
            <a:noFill/>
          </a:ln>
        </p:spPr>
        <p:txBody>
          <a:bodyPr spcFirstLastPara="1" wrap="square" lIns="91425" tIns="91425" rIns="91425" bIns="91425" anchor="ctr" anchorCtr="0">
            <a:noAutofit/>
          </a:bodyPr>
          <a:lstStyle/>
          <a:p>
            <a:pPr marL="120650" lvl="0">
              <a:lnSpc>
                <a:spcPct val="115000"/>
              </a:lnSpc>
              <a:buClr>
                <a:schemeClr val="dk1"/>
              </a:buClr>
              <a:buSzPts val="1700"/>
            </a:pPr>
            <a:endParaRPr lang="x-none" sz="1500" dirty="0">
              <a:solidFill>
                <a:schemeClr val="dk1"/>
              </a:solidFill>
              <a:latin typeface="Calibri" panose="020F0502020204030204" pitchFamily="34" charset="0"/>
              <a:ea typeface="Roboto Medium"/>
              <a:cs typeface="Calibri" panose="020F0502020204030204" pitchFamily="34" charset="0"/>
              <a:sym typeface="Roboto Medium"/>
            </a:endParaRPr>
          </a:p>
        </p:txBody>
      </p:sp>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3</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Rectángulo 2"/>
          <p:cNvSpPr/>
          <p:nvPr/>
        </p:nvSpPr>
        <p:spPr>
          <a:xfrm>
            <a:off x="929646" y="2358317"/>
            <a:ext cx="5525579" cy="3555589"/>
          </a:xfrm>
          <a:prstGeom prst="rect">
            <a:avLst/>
          </a:prstGeom>
        </p:spPr>
        <p:txBody>
          <a:bodyPr wrap="square">
            <a:spAutoFit/>
          </a:bodyPr>
          <a:lstStyle/>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Paso 1: Apriete con llave garantizando que queden 2 – 3 pasos de rosca sobre la tuerca.</a:t>
            </a:r>
          </a:p>
          <a:p>
            <a:pPr marL="285750" lvl="0" indent="-285750">
              <a:lnSpc>
                <a:spcPct val="115000"/>
              </a:lnSpc>
              <a:buClr>
                <a:schemeClr val="dk1"/>
              </a:buClr>
              <a:buSzPts val="1100"/>
              <a:buFont typeface="Arial"/>
              <a:buChar char="•"/>
            </a:pPr>
            <a:endParaRPr lang="es-ES_tradnl" dirty="0">
              <a:latin typeface="Calibri"/>
              <a:ea typeface="Roboto Medium"/>
              <a:cs typeface="Calibri"/>
              <a:sym typeface="Roboto Medium"/>
            </a:endParaRPr>
          </a:p>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Paso 2: Apriete cada perno hasta un tercio del torque final requerido siguiendo el patrón mostrado arriba.</a:t>
            </a:r>
          </a:p>
          <a:p>
            <a:pPr marL="285750" lvl="0" indent="-285750">
              <a:lnSpc>
                <a:spcPct val="115000"/>
              </a:lnSpc>
              <a:buClr>
                <a:schemeClr val="dk1"/>
              </a:buClr>
              <a:buSzPts val="1100"/>
              <a:buFont typeface="Arial"/>
              <a:buChar char="•"/>
            </a:pPr>
            <a:endParaRPr lang="es-ES_tradnl" dirty="0">
              <a:latin typeface="Calibri"/>
              <a:ea typeface="Roboto Medium"/>
              <a:cs typeface="Calibri"/>
              <a:sym typeface="Roboto Medium"/>
            </a:endParaRPr>
          </a:p>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Paso 3: Aumente el torque hasta dos tercios siguiendo el patrón mostrado arriba.</a:t>
            </a:r>
          </a:p>
          <a:p>
            <a:pPr marL="285750" lvl="0" indent="-285750">
              <a:lnSpc>
                <a:spcPct val="115000"/>
              </a:lnSpc>
              <a:buClr>
                <a:schemeClr val="dk1"/>
              </a:buClr>
              <a:buSzPts val="1100"/>
              <a:buFont typeface="Arial"/>
              <a:buChar char="•"/>
            </a:pPr>
            <a:endParaRPr lang="es-ES_tradnl" dirty="0">
              <a:latin typeface="Calibri"/>
              <a:ea typeface="Roboto Medium"/>
              <a:cs typeface="Calibri"/>
              <a:sym typeface="Roboto Medium"/>
            </a:endParaRPr>
          </a:p>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Paso 4: Aumente el torque hasta torque total siguiendo el patrón mostrado arriba.</a:t>
            </a:r>
          </a:p>
          <a:p>
            <a:pPr marL="285750" lvl="0" indent="-285750">
              <a:lnSpc>
                <a:spcPct val="115000"/>
              </a:lnSpc>
              <a:buClr>
                <a:schemeClr val="dk1"/>
              </a:buClr>
              <a:buSzPts val="1100"/>
              <a:buFont typeface="Arial"/>
              <a:buChar char="•"/>
            </a:pPr>
            <a:endParaRPr lang="es-ES_tradnl" dirty="0">
              <a:latin typeface="Calibri"/>
              <a:ea typeface="Roboto Medium"/>
              <a:cs typeface="Calibri"/>
              <a:sym typeface="Roboto Medium"/>
            </a:endParaRPr>
          </a:p>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Paso 5: Realice un repaso en cada perno en sentido de las agujas del reloj desde el perno 1, hasta el torque completo final.</a:t>
            </a:r>
          </a:p>
        </p:txBody>
      </p:sp>
      <p:pic>
        <p:nvPicPr>
          <p:cNvPr id="2" name="Imagen 1" descr="circulos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418" y="1017981"/>
            <a:ext cx="1935923" cy="2036849"/>
          </a:xfrm>
          <a:prstGeom prst="rect">
            <a:avLst/>
          </a:prstGeom>
        </p:spPr>
      </p:pic>
      <p:pic>
        <p:nvPicPr>
          <p:cNvPr id="4" name="Imagen 3" descr="circulos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418" y="3156178"/>
            <a:ext cx="1935923" cy="2036849"/>
          </a:xfrm>
          <a:prstGeom prst="rect">
            <a:avLst/>
          </a:prstGeom>
        </p:spPr>
      </p:pic>
      <p:pic>
        <p:nvPicPr>
          <p:cNvPr id="5" name="Imagen 4" descr="circulos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5418" y="5294375"/>
            <a:ext cx="1935923" cy="2036849"/>
          </a:xfrm>
          <a:prstGeom prst="rect">
            <a:avLst/>
          </a:prstGeom>
        </p:spPr>
      </p:pic>
      <p:sp>
        <p:nvSpPr>
          <p:cNvPr id="9"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is-IS" sz="2800" b="1" dirty="0" smtClean="0">
                <a:solidFill>
                  <a:srgbClr val="741B47"/>
                </a:solidFill>
                <a:latin typeface="Calibri" panose="020F0502020204030204" pitchFamily="34" charset="0"/>
                <a:ea typeface="Roboto"/>
                <a:cs typeface="Calibri" panose="020F0502020204030204" pitchFamily="34" charset="0"/>
                <a:sym typeface="Roboto"/>
              </a:rPr>
              <a:t>SECUENCIA DE </a:t>
            </a:r>
            <a:r>
              <a:rPr lang="is-IS" sz="2800" dirty="0">
                <a:solidFill>
                  <a:srgbClr val="ED423D"/>
                </a:solidFill>
                <a:latin typeface="Calibri" panose="020F0502020204030204" pitchFamily="34" charset="0"/>
                <a:ea typeface="Roboto"/>
                <a:cs typeface="Calibri" panose="020F0502020204030204" pitchFamily="34" charset="0"/>
                <a:sym typeface="Roboto"/>
              </a:rPr>
              <a:t>TORQUE</a:t>
            </a:r>
          </a:p>
        </p:txBody>
      </p:sp>
    </p:spTree>
    <p:extLst>
      <p:ext uri="{BB962C8B-B14F-4D97-AF65-F5344CB8AC3E}">
        <p14:creationId xmlns:p14="http://schemas.microsoft.com/office/powerpoint/2010/main" val="387137093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14</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2" name="Imagen 1" descr="tabla-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381" y="1875875"/>
            <a:ext cx="6667500" cy="5016500"/>
          </a:xfrm>
          <a:prstGeom prst="rect">
            <a:avLst/>
          </a:prstGeom>
        </p:spPr>
      </p:pic>
      <p:sp>
        <p:nvSpPr>
          <p:cNvPr id="5" name="Google Shape;96;p15"/>
          <p:cNvSpPr txBox="1"/>
          <p:nvPr/>
        </p:nvSpPr>
        <p:spPr>
          <a:xfrm>
            <a:off x="375974" y="1373700"/>
            <a:ext cx="9891315" cy="401446"/>
          </a:xfrm>
          <a:prstGeom prst="rect">
            <a:avLst/>
          </a:prstGeom>
          <a:noFill/>
          <a:ln>
            <a:noFill/>
          </a:ln>
        </p:spPr>
        <p:txBody>
          <a:bodyPr spcFirstLastPara="1" wrap="square" lIns="91425" tIns="91425" rIns="91425" bIns="91425" anchor="ctr" anchorCtr="0">
            <a:noAutofit/>
          </a:bodyPr>
          <a:lstStyle/>
          <a:p>
            <a:pPr>
              <a:lnSpc>
                <a:spcPct val="80000"/>
              </a:lnSpc>
            </a:pPr>
            <a:r>
              <a:rPr lang="is-IS" sz="2800" b="1" dirty="0" smtClean="0">
                <a:solidFill>
                  <a:srgbClr val="741B47"/>
                </a:solidFill>
                <a:latin typeface="Calibri" panose="020F0502020204030204" pitchFamily="34" charset="0"/>
                <a:ea typeface="Roboto"/>
                <a:cs typeface="Calibri" panose="020F0502020204030204" pitchFamily="34" charset="0"/>
                <a:sym typeface="Roboto"/>
              </a:rPr>
              <a:t>EJEMPLOS DE </a:t>
            </a:r>
            <a:r>
              <a:rPr lang="is-IS" sz="2800" dirty="0" smtClean="0">
                <a:solidFill>
                  <a:srgbClr val="ED423D"/>
                </a:solidFill>
                <a:latin typeface="Calibri" panose="020F0502020204030204" pitchFamily="34" charset="0"/>
                <a:ea typeface="Roboto"/>
                <a:cs typeface="Calibri" panose="020F0502020204030204" pitchFamily="34" charset="0"/>
                <a:sym typeface="Roboto"/>
              </a:rPr>
              <a:t>TORQUE DE APRIETE </a:t>
            </a:r>
            <a:r>
              <a:rPr lang="is-IS" sz="2800" b="1" dirty="0" smtClean="0">
                <a:solidFill>
                  <a:srgbClr val="741B47"/>
                </a:solidFill>
                <a:latin typeface="Calibri" panose="020F0502020204030204" pitchFamily="34" charset="0"/>
                <a:ea typeface="Roboto"/>
                <a:cs typeface="Calibri" panose="020F0502020204030204" pitchFamily="34" charset="0"/>
                <a:sym typeface="Roboto"/>
              </a:rPr>
              <a:t>EN UN MANUAL TÉCNICO</a:t>
            </a:r>
            <a:endParaRPr lang="is-IS" sz="2800" dirty="0">
              <a:solidFill>
                <a:srgbClr val="ED423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81294854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5</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2" name="Imagen 1" descr="secuencia-torq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39" y="2371175"/>
            <a:ext cx="8298986" cy="3706608"/>
          </a:xfrm>
          <a:prstGeom prst="rect">
            <a:avLst/>
          </a:prstGeom>
        </p:spPr>
      </p:pic>
      <p:sp>
        <p:nvSpPr>
          <p:cNvPr id="5" name="Google Shape;96;p15"/>
          <p:cNvSpPr txBox="1"/>
          <p:nvPr/>
        </p:nvSpPr>
        <p:spPr>
          <a:xfrm>
            <a:off x="375974" y="1373700"/>
            <a:ext cx="9891315" cy="401446"/>
          </a:xfrm>
          <a:prstGeom prst="rect">
            <a:avLst/>
          </a:prstGeom>
          <a:noFill/>
          <a:ln>
            <a:noFill/>
          </a:ln>
        </p:spPr>
        <p:txBody>
          <a:bodyPr spcFirstLastPara="1" wrap="square" lIns="91425" tIns="91425" rIns="91425" bIns="91425" anchor="ctr" anchorCtr="0">
            <a:noAutofit/>
          </a:bodyPr>
          <a:lstStyle/>
          <a:p>
            <a:pPr>
              <a:lnSpc>
                <a:spcPct val="80000"/>
              </a:lnSpc>
            </a:pPr>
            <a:r>
              <a:rPr lang="is-IS" sz="2800" b="1" dirty="0" smtClean="0">
                <a:solidFill>
                  <a:srgbClr val="741B47"/>
                </a:solidFill>
                <a:latin typeface="Calibri" panose="020F0502020204030204" pitchFamily="34" charset="0"/>
                <a:ea typeface="Roboto"/>
                <a:cs typeface="Calibri" panose="020F0502020204030204" pitchFamily="34" charset="0"/>
                <a:sym typeface="Roboto"/>
              </a:rPr>
              <a:t>EJEMPLOS DE </a:t>
            </a:r>
            <a:r>
              <a:rPr lang="is-IS" sz="2800" dirty="0" smtClean="0">
                <a:solidFill>
                  <a:srgbClr val="ED423D"/>
                </a:solidFill>
                <a:latin typeface="Calibri" panose="020F0502020204030204" pitchFamily="34" charset="0"/>
                <a:ea typeface="Roboto"/>
                <a:cs typeface="Calibri" panose="020F0502020204030204" pitchFamily="34" charset="0"/>
                <a:sym typeface="Roboto"/>
              </a:rPr>
              <a:t>TORQUE CULATA</a:t>
            </a:r>
            <a:endParaRPr lang="is-IS" sz="2800" dirty="0">
              <a:solidFill>
                <a:srgbClr val="ED423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2328613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subTitle" id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CL" sz="1500" b="1" dirty="0" smtClean="0">
                <a:solidFill>
                  <a:srgbClr val="000000"/>
                </a:solidFill>
                <a:latin typeface="Calibri" panose="020F0502020204030204" pitchFamily="34" charset="0"/>
                <a:ea typeface="Roboto"/>
                <a:cs typeface="Calibri" panose="020F0502020204030204" pitchFamily="34" charset="0"/>
                <a:sym typeface="Roboto"/>
              </a:rPr>
              <a:t>ACTIVIDAD 6</a:t>
            </a:r>
            <a:endParaRPr sz="1500" b="1" dirty="0">
              <a:solidFill>
                <a:srgbClr val="000000"/>
              </a:solidFill>
              <a:latin typeface="Calibri" panose="020F0502020204030204" pitchFamily="34" charset="0"/>
              <a:ea typeface="Roboto"/>
              <a:cs typeface="Calibri" panose="020F0502020204030204" pitchFamily="34" charset="0"/>
              <a:sym typeface="Roboto"/>
            </a:endParaRPr>
          </a:p>
        </p:txBody>
      </p:sp>
      <p:sp>
        <p:nvSpPr>
          <p:cNvPr id="61" name="Google Shape;61;p13"/>
          <p:cNvSpPr txBox="1">
            <a:spLocks noGrp="1"/>
          </p:cNvSpPr>
          <p:nvPr>
            <p:ph type="subTitle" idx="2"/>
          </p:nvPr>
        </p:nvSpPr>
        <p:spPr>
          <a:xfrm>
            <a:off x="365424" y="2185350"/>
            <a:ext cx="7641547" cy="71302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s-ES_tradnl" sz="3600" b="1" dirty="0" smtClean="0">
                <a:solidFill>
                  <a:srgbClr val="741B47"/>
                </a:solidFill>
                <a:latin typeface="Calibri" panose="020F0502020204030204" pitchFamily="34" charset="0"/>
                <a:ea typeface="Roboto"/>
                <a:cs typeface="Calibri" panose="020F0502020204030204" pitchFamily="34" charset="0"/>
                <a:sym typeface="Roboto"/>
              </a:rPr>
              <a:t>TORQUE DE APRIETE</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2" name="Imagen 1" descr="torqu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207" y="3418157"/>
            <a:ext cx="5411255" cy="3819077"/>
          </a:xfrm>
          <a:prstGeom prst="rect">
            <a:avLst/>
          </a:prstGeom>
        </p:spPr>
      </p:pic>
      <p:pic>
        <p:nvPicPr>
          <p:cNvPr id="3" name="Imagen 2" descr="torqu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802" y="2472612"/>
            <a:ext cx="4856904" cy="4747200"/>
          </a:xfrm>
          <a:prstGeom prst="rect">
            <a:avLst/>
          </a:prstGeom>
        </p:spPr>
      </p:pic>
      <p:sp>
        <p:nvSpPr>
          <p:cNvPr id="6" name="Google Shape;62;p13"/>
          <p:cNvSpPr txBox="1"/>
          <p:nvPr/>
        </p:nvSpPr>
        <p:spPr>
          <a:xfrm>
            <a:off x="1139100" y="834800"/>
            <a:ext cx="7441800" cy="319500"/>
          </a:xfrm>
          <a:prstGeom prst="rect">
            <a:avLst/>
          </a:prstGeom>
          <a:noFill/>
          <a:ln>
            <a:noFill/>
          </a:ln>
        </p:spPr>
        <p:txBody>
          <a:bodyPr spcFirstLastPara="1" wrap="square" lIns="91425" tIns="91425" rIns="91425" bIns="91425" anchor="t" anchorCtr="0">
            <a:noAutofit/>
          </a:bodyPr>
          <a:lstStyle/>
          <a:p>
            <a:pPr lvl="0"/>
            <a:r>
              <a:rPr lang="x-none" sz="1200" b="1" dirty="0">
                <a:solidFill>
                  <a:srgbClr val="741B47"/>
                </a:solidFill>
                <a:latin typeface="Calibri" panose="020F0502020204030204" pitchFamily="34" charset="0"/>
                <a:ea typeface="Roboto"/>
                <a:cs typeface="Calibri" panose="020F0502020204030204" pitchFamily="34" charset="0"/>
                <a:sym typeface="Roboto"/>
              </a:rPr>
              <a:t>MÓDULO </a:t>
            </a:r>
            <a:r>
              <a:rPr lang="es-ES" sz="1200" b="1" dirty="0" smtClean="0">
                <a:solidFill>
                  <a:srgbClr val="741B47"/>
                </a:solidFill>
                <a:latin typeface="Calibri" panose="020F0502020204030204" pitchFamily="34" charset="0"/>
                <a:ea typeface="Roboto"/>
                <a:cs typeface="Calibri" panose="020F0502020204030204" pitchFamily="34" charset="0"/>
                <a:sym typeface="Roboto"/>
              </a:rPr>
              <a:t>3</a:t>
            </a:r>
            <a:r>
              <a:rPr lang="x-none" sz="1200" b="1" dirty="0" smtClean="0">
                <a:solidFill>
                  <a:srgbClr val="741B47"/>
                </a:solidFill>
                <a:latin typeface="Calibri" panose="020F0502020204030204" pitchFamily="34" charset="0"/>
                <a:ea typeface="Roboto"/>
                <a:cs typeface="Calibri" panose="020F0502020204030204" pitchFamily="34" charset="0"/>
                <a:sym typeface="Roboto"/>
              </a:rPr>
              <a:t> </a:t>
            </a:r>
            <a:r>
              <a:rPr lang="x-none" sz="12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200" dirty="0" smtClean="0">
                <a:solidFill>
                  <a:srgbClr val="741B47"/>
                </a:solidFill>
                <a:latin typeface="Calibri" panose="020F0502020204030204" pitchFamily="34" charset="0"/>
                <a:ea typeface="Roboto Medium"/>
                <a:cs typeface="Calibri" panose="020F0502020204030204" pitchFamily="34" charset="0"/>
                <a:sym typeface="Roboto Medium"/>
              </a:rPr>
              <a:t>LECTURA </a:t>
            </a:r>
            <a:r>
              <a:rPr lang="es-CL" sz="1200" dirty="0">
                <a:solidFill>
                  <a:srgbClr val="741B47"/>
                </a:solidFill>
                <a:latin typeface="Calibri" panose="020F0502020204030204" pitchFamily="34" charset="0"/>
                <a:ea typeface="Roboto Medium"/>
                <a:cs typeface="Calibri" panose="020F0502020204030204" pitchFamily="34" charset="0"/>
                <a:sym typeface="Roboto Medium"/>
              </a:rPr>
              <a:t>DE PLANOS Y MANUALES TÉCNICOS</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13"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¿CUÁNTO APRENDIMOS?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16" name="Grupo 15"/>
          <p:cNvGrpSpPr/>
          <p:nvPr/>
        </p:nvGrpSpPr>
        <p:grpSpPr>
          <a:xfrm>
            <a:off x="2035277" y="2911885"/>
            <a:ext cx="6999671" cy="2696553"/>
            <a:chOff x="4461133" y="3098700"/>
            <a:chExt cx="4657800" cy="1525000"/>
          </a:xfrm>
        </p:grpSpPr>
        <p:sp>
          <p:nvSpPr>
            <p:cNvPr id="17" name="Google Shape;73;p14"/>
            <p:cNvSpPr/>
            <p:nvPr/>
          </p:nvSpPr>
          <p:spPr>
            <a:xfrm>
              <a:off x="4461133" y="3098700"/>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8" name="Google Shape;80;p14"/>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ED423D"/>
                  </a:solidFill>
                  <a:latin typeface="Calibri" panose="020F0502020204030204" pitchFamily="34" charset="0"/>
                  <a:ea typeface="Roboto"/>
                  <a:cs typeface="Calibri" panose="020F0502020204030204" pitchFamily="34" charset="0"/>
                  <a:sym typeface="Roboto"/>
                </a:rPr>
                <a:t>PRACTICANDO CON </a:t>
              </a:r>
              <a:r>
                <a:rPr lang="es-CL" sz="2000" b="1" dirty="0" smtClean="0">
                  <a:solidFill>
                    <a:srgbClr val="741B47"/>
                  </a:solidFill>
                  <a:latin typeface="Calibri" panose="020F0502020204030204" pitchFamily="34" charset="0"/>
                  <a:ea typeface="Roboto"/>
                  <a:cs typeface="Calibri" panose="020F0502020204030204" pitchFamily="34" charset="0"/>
                  <a:sym typeface="Roboto"/>
                </a:rPr>
                <a:t>TORQUE DE APRIETE</a:t>
              </a:r>
            </a:p>
            <a:p>
              <a:pPr lvl="0">
                <a:lnSpc>
                  <a:spcPct val="115000"/>
                </a:lnSpc>
              </a:pPr>
              <a:endParaRPr lang="x-none" sz="1600" dirty="0" smtClean="0">
                <a:latin typeface="Calibri" panose="020F0502020204030204" pitchFamily="34" charset="0"/>
                <a:ea typeface="Roboto"/>
                <a:cs typeface="Calibri" panose="020F0502020204030204" pitchFamily="34" charset="0"/>
                <a:sym typeface="Roboto"/>
              </a:endParaRPr>
            </a:p>
            <a:p>
              <a:pPr>
                <a:lnSpc>
                  <a:spcPct val="115000"/>
                </a:lnSpc>
              </a:pPr>
              <a:r>
                <a:rPr lang="x-none" sz="1600" dirty="0" smtClean="0">
                  <a:latin typeface="Calibri" panose="020F0502020204030204" pitchFamily="34" charset="0"/>
                  <a:ea typeface="Roboto"/>
                  <a:cs typeface="Calibri" panose="020F0502020204030204" pitchFamily="34" charset="0"/>
                  <a:sym typeface="Roboto"/>
                </a:rPr>
                <a:t>¡</a:t>
              </a:r>
              <a:r>
                <a:rPr lang="x-none" sz="1600" dirty="0">
                  <a:latin typeface="Calibri" panose="020F0502020204030204" pitchFamily="34" charset="0"/>
                  <a:ea typeface="Roboto"/>
                  <a:cs typeface="Calibri" panose="020F0502020204030204" pitchFamily="34" charset="0"/>
                  <a:sym typeface="Roboto"/>
                </a:rPr>
                <a:t>Ahora realizaremos una actividad que resume todo lo que hemos visto</a:t>
              </a:r>
              <a:r>
                <a:rPr lang="x-none" sz="1600" dirty="0" smtClean="0">
                  <a:latin typeface="Calibri" panose="020F0502020204030204" pitchFamily="34" charset="0"/>
                  <a:ea typeface="Roboto"/>
                  <a:cs typeface="Calibri" panose="020F0502020204030204" pitchFamily="34" charset="0"/>
                  <a:sym typeface="Roboto"/>
                </a:rPr>
                <a:t>! </a:t>
              </a:r>
              <a:r>
                <a:rPr lang="x-none" sz="1600" b="1" dirty="0" smtClean="0">
                  <a:solidFill>
                    <a:srgbClr val="76384D"/>
                  </a:solidFill>
                  <a:latin typeface="Calibri" panose="020F0502020204030204" pitchFamily="34" charset="0"/>
                  <a:ea typeface="Roboto"/>
                  <a:cs typeface="Calibri" panose="020F0502020204030204" pitchFamily="34" charset="0"/>
                  <a:sym typeface="Roboto"/>
                </a:rPr>
                <a:t>¡Atentos!</a:t>
              </a:r>
              <a:endParaRPr lang="x-none" sz="1600" b="1" dirty="0">
                <a:solidFill>
                  <a:srgbClr val="76384D"/>
                </a:solidFill>
                <a:latin typeface="Calibri" panose="020F0502020204030204" pitchFamily="34" charset="0"/>
                <a:ea typeface="Roboto"/>
                <a:cs typeface="Calibri" panose="020F0502020204030204" pitchFamily="34" charset="0"/>
                <a:sym typeface="Roboto"/>
              </a:endParaRPr>
            </a:p>
          </p:txBody>
        </p:sp>
      </p:grpSp>
      <p:sp>
        <p:nvSpPr>
          <p:cNvPr id="29"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REVISEMOS</a:t>
            </a:r>
          </a:p>
          <a:p>
            <a:endParaRPr lang="x-none" b="1" dirty="0">
              <a:latin typeface="Calibri" panose="020F0502020204030204" pitchFamily="34" charset="0"/>
              <a:ea typeface="Roboto"/>
              <a:cs typeface="Calibri" panose="020F0502020204030204" pitchFamily="34" charset="0"/>
              <a:sym typeface="Roboto"/>
            </a:endParaRPr>
          </a:p>
        </p:txBody>
      </p:sp>
      <p:sp>
        <p:nvSpPr>
          <p:cNvPr id="3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6</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 y="2592933"/>
            <a:ext cx="3793269" cy="3593837"/>
          </a:xfrm>
          <a:prstGeom prst="rect">
            <a:avLst/>
          </a:prstGeom>
        </p:spPr>
      </p:pic>
      <p:sp>
        <p:nvSpPr>
          <p:cNvPr id="46" name="Google Shape;82;p14"/>
          <p:cNvSpPr txBox="1"/>
          <p:nvPr/>
        </p:nvSpPr>
        <p:spPr>
          <a:xfrm>
            <a:off x="4149211" y="1205044"/>
            <a:ext cx="559356" cy="409500"/>
          </a:xfrm>
          <a:prstGeom prst="rect">
            <a:avLst/>
          </a:prstGeom>
          <a:noFill/>
          <a:ln>
            <a:noFill/>
          </a:ln>
        </p:spPr>
        <p:txBody>
          <a:bodyPr spcFirstLastPara="1" wrap="square" lIns="91425" tIns="91425" rIns="91425" bIns="91425" anchor="ctr" anchorCtr="0">
            <a:noAutofit/>
          </a:bodyPr>
          <a:lstStyle/>
          <a:p>
            <a:pPr marL="0" lvl="0" indent="0" algn="r" rtl="0">
              <a:lnSpc>
                <a:spcPct val="90000"/>
              </a:lnSpc>
              <a:spcBef>
                <a:spcPts val="0"/>
              </a:spcBef>
              <a:spcAft>
                <a:spcPts val="0"/>
              </a:spcAft>
              <a:buNone/>
            </a:pPr>
            <a:r>
              <a:rPr lang="es-ES_tradnl" sz="6000" dirty="0" smtClean="0">
                <a:solidFill>
                  <a:srgbClr val="BB9BA5"/>
                </a:solidFill>
                <a:latin typeface="Calibri" panose="020F0502020204030204" pitchFamily="34" charset="0"/>
                <a:ea typeface="Roboto"/>
                <a:cs typeface="Calibri" panose="020F0502020204030204" pitchFamily="34" charset="0"/>
                <a:sym typeface="Roboto"/>
              </a:rPr>
              <a:t>6</a:t>
            </a:r>
            <a:endParaRPr sz="6000" dirty="0">
              <a:solidFill>
                <a:srgbClr val="BB9BA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927826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54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ACTIVIDAD PRÁCTICA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Google Shape;82;p14"/>
          <p:cNvSpPr txBox="1"/>
          <p:nvPr/>
        </p:nvSpPr>
        <p:spPr>
          <a:xfrm>
            <a:off x="3618271" y="1224708"/>
            <a:ext cx="559356" cy="409500"/>
          </a:xfrm>
          <a:prstGeom prst="rect">
            <a:avLst/>
          </a:prstGeom>
          <a:noFill/>
          <a:ln>
            <a:noFill/>
          </a:ln>
        </p:spPr>
        <p:txBody>
          <a:bodyPr spcFirstLastPara="1" wrap="square" lIns="91425" tIns="91425" rIns="91425" bIns="91425" anchor="ctr" anchorCtr="0">
            <a:noAutofit/>
          </a:bodyPr>
          <a:lstStyle/>
          <a:p>
            <a:pPr marL="0" lvl="0" indent="0" algn="r" rtl="0">
              <a:lnSpc>
                <a:spcPct val="90000"/>
              </a:lnSpc>
              <a:spcBef>
                <a:spcPts val="0"/>
              </a:spcBef>
              <a:spcAft>
                <a:spcPts val="0"/>
              </a:spcAft>
              <a:buNone/>
            </a:pPr>
            <a:r>
              <a:rPr lang="es-ES_tradnl" sz="6000" dirty="0" smtClean="0">
                <a:solidFill>
                  <a:srgbClr val="BB9BA5"/>
                </a:solidFill>
                <a:latin typeface="Calibri" panose="020F0502020204030204" pitchFamily="34" charset="0"/>
                <a:ea typeface="Roboto"/>
                <a:cs typeface="Calibri" panose="020F0502020204030204" pitchFamily="34" charset="0"/>
                <a:sym typeface="Roboto"/>
              </a:rPr>
              <a:t>6</a:t>
            </a:r>
            <a:endParaRPr sz="6000" dirty="0">
              <a:solidFill>
                <a:srgbClr val="BB9BA5"/>
              </a:solidFill>
              <a:latin typeface="Calibri" panose="020F0502020204030204" pitchFamily="34" charset="0"/>
              <a:cs typeface="Calibri" panose="020F0502020204030204" pitchFamily="34" charset="0"/>
            </a:endParaRPr>
          </a:p>
        </p:txBody>
      </p:sp>
      <p:sp>
        <p:nvSpPr>
          <p:cNvPr id="4" name="Google Shape;73;p14"/>
          <p:cNvSpPr/>
          <p:nvPr/>
        </p:nvSpPr>
        <p:spPr>
          <a:xfrm>
            <a:off x="375975"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7</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Rectángulo 6"/>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¡PRACTIQUEMOS!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464" y="2370247"/>
            <a:ext cx="4539997" cy="5336912"/>
          </a:xfrm>
          <a:prstGeom prst="rect">
            <a:avLst/>
          </a:prstGeom>
        </p:spPr>
      </p:pic>
      <p:sp>
        <p:nvSpPr>
          <p:cNvPr id="16" name="Google Shape;80;p14"/>
          <p:cNvSpPr txBox="1"/>
          <p:nvPr/>
        </p:nvSpPr>
        <p:spPr>
          <a:xfrm>
            <a:off x="958647" y="3602077"/>
            <a:ext cx="470473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ED423D"/>
                </a:solidFill>
                <a:latin typeface="Calibri" panose="020F0502020204030204" pitchFamily="34" charset="0"/>
                <a:ea typeface="Roboto"/>
                <a:cs typeface="Calibri" panose="020F0502020204030204" pitchFamily="34" charset="0"/>
                <a:sym typeface="Roboto"/>
              </a:rPr>
              <a:t>PRACTICANDO CON </a:t>
            </a:r>
            <a:r>
              <a:rPr lang="es-CL" sz="2000" b="1" dirty="0">
                <a:solidFill>
                  <a:srgbClr val="741B47"/>
                </a:solidFill>
                <a:latin typeface="Calibri" panose="020F0502020204030204" pitchFamily="34" charset="0"/>
                <a:ea typeface="Roboto"/>
                <a:cs typeface="Calibri" panose="020F0502020204030204" pitchFamily="34" charset="0"/>
                <a:sym typeface="Roboto"/>
              </a:rPr>
              <a:t>TORQUE DE APRIETE</a:t>
            </a:r>
          </a:p>
          <a:p>
            <a:pPr>
              <a:lnSpc>
                <a:spcPct val="115000"/>
              </a:lnSpc>
            </a:pPr>
            <a:endParaRPr lang="es-CL" sz="1600" dirty="0" smtClean="0">
              <a:latin typeface="Calibri" panose="020F0502020204030204" pitchFamily="34" charset="0"/>
              <a:ea typeface="Roboto"/>
              <a:cs typeface="Calibri" panose="020F0502020204030204" pitchFamily="34" charset="0"/>
              <a:sym typeface="Roboto"/>
            </a:endParaRPr>
          </a:p>
          <a:p>
            <a:pPr>
              <a:lnSpc>
                <a:spcPct val="115000"/>
              </a:lnSpc>
            </a:pPr>
            <a:r>
              <a:rPr lang="es-CL" sz="1600" dirty="0">
                <a:latin typeface="Calibri" panose="020F0502020204030204" pitchFamily="34" charset="0"/>
                <a:ea typeface="Roboto"/>
                <a:cs typeface="Calibri" panose="020F0502020204030204" pitchFamily="34" charset="0"/>
                <a:sym typeface="Roboto"/>
              </a:rPr>
              <a:t>Ahora realizaremos una </a:t>
            </a:r>
            <a:r>
              <a:rPr lang="es-CL" sz="1600" dirty="0">
                <a:solidFill>
                  <a:schemeClr val="tx1"/>
                </a:solidFill>
                <a:latin typeface="Calibri" panose="020F0502020204030204" pitchFamily="34" charset="0"/>
                <a:ea typeface="Roboto"/>
                <a:cs typeface="Calibri" panose="020F0502020204030204" pitchFamily="34" charset="0"/>
                <a:sym typeface="Roboto"/>
              </a:rPr>
              <a:t>actividad </a:t>
            </a:r>
            <a:r>
              <a:rPr lang="es-CL" sz="1600" dirty="0" smtClean="0">
                <a:solidFill>
                  <a:schemeClr val="tx1"/>
                </a:solidFill>
                <a:latin typeface="Calibri" panose="020F0502020204030204" pitchFamily="34" charset="0"/>
                <a:ea typeface="Roboto"/>
                <a:cs typeface="Calibri" panose="020F0502020204030204" pitchFamily="34" charset="0"/>
                <a:sym typeface="Roboto"/>
              </a:rPr>
              <a:t>práctica.</a:t>
            </a:r>
          </a:p>
          <a:p>
            <a:pPr>
              <a:lnSpc>
                <a:spcPct val="115000"/>
              </a:lnSpc>
            </a:pPr>
            <a:r>
              <a:rPr lang="es-CL" sz="1600" dirty="0" smtClean="0">
                <a:latin typeface="Calibri" panose="020F0502020204030204" pitchFamily="34" charset="0"/>
                <a:ea typeface="Roboto"/>
                <a:cs typeface="Calibri" panose="020F0502020204030204" pitchFamily="34" charset="0"/>
                <a:sym typeface="Roboto"/>
              </a:rPr>
              <a:t>Te </a:t>
            </a:r>
            <a:r>
              <a:rPr lang="es-CL" sz="1600" dirty="0">
                <a:latin typeface="Calibri" panose="020F0502020204030204" pitchFamily="34" charset="0"/>
                <a:ea typeface="Roboto"/>
                <a:cs typeface="Calibri" panose="020F0502020204030204" pitchFamily="34" charset="0"/>
                <a:sym typeface="Roboto"/>
              </a:rPr>
              <a:t>sugerimos </a:t>
            </a:r>
            <a:r>
              <a:rPr lang="es-CL" sz="1600" b="1" dirty="0">
                <a:solidFill>
                  <a:srgbClr val="76384D"/>
                </a:solidFill>
                <a:latin typeface="Calibri" panose="020F0502020204030204" pitchFamily="34" charset="0"/>
                <a:ea typeface="Roboto"/>
                <a:cs typeface="Calibri" panose="020F0502020204030204" pitchFamily="34" charset="0"/>
                <a:sym typeface="Roboto"/>
              </a:rPr>
              <a:t>seguir las instrucciones </a:t>
            </a:r>
            <a:r>
              <a:rPr lang="es-CL" sz="1600" dirty="0">
                <a:latin typeface="Calibri" panose="020F0502020204030204" pitchFamily="34" charset="0"/>
                <a:ea typeface="Roboto"/>
                <a:cs typeface="Calibri" panose="020F0502020204030204" pitchFamily="34" charset="0"/>
                <a:sym typeface="Roboto"/>
              </a:rPr>
              <a:t>que </a:t>
            </a:r>
            <a:r>
              <a:rPr lang="es-CL" sz="1600" dirty="0" smtClean="0">
                <a:latin typeface="Calibri" panose="020F0502020204030204" pitchFamily="34" charset="0"/>
                <a:ea typeface="Roboto"/>
                <a:cs typeface="Calibri" panose="020F0502020204030204" pitchFamily="34" charset="0"/>
                <a:sym typeface="Roboto"/>
              </a:rPr>
              <a:t>van</a:t>
            </a:r>
          </a:p>
          <a:p>
            <a:pPr>
              <a:lnSpc>
                <a:spcPct val="115000"/>
              </a:lnSpc>
            </a:pPr>
            <a:r>
              <a:rPr lang="es-CL" sz="1600" dirty="0">
                <a:latin typeface="Calibri" panose="020F0502020204030204" pitchFamily="34" charset="0"/>
                <a:ea typeface="Roboto"/>
                <a:cs typeface="Calibri" panose="020F0502020204030204" pitchFamily="34" charset="0"/>
                <a:sym typeface="Roboto"/>
              </a:rPr>
              <a:t>a</a:t>
            </a:r>
            <a:r>
              <a:rPr lang="es-CL" sz="1600" dirty="0" smtClean="0">
                <a:latin typeface="Calibri" panose="020F0502020204030204" pitchFamily="34" charset="0"/>
                <a:ea typeface="Roboto"/>
                <a:cs typeface="Calibri" panose="020F0502020204030204" pitchFamily="34" charset="0"/>
                <a:sym typeface="Roboto"/>
              </a:rPr>
              <a:t>djuntas en </a:t>
            </a:r>
            <a:r>
              <a:rPr lang="es-CL" sz="1600" dirty="0">
                <a:latin typeface="Calibri" panose="020F0502020204030204" pitchFamily="34" charset="0"/>
                <a:ea typeface="Roboto"/>
                <a:cs typeface="Calibri" panose="020F0502020204030204" pitchFamily="34" charset="0"/>
                <a:sym typeface="Roboto"/>
              </a:rPr>
              <a:t>la guía que el profesor te entregará.</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6184242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73;p14"/>
          <p:cNvSpPr/>
          <p:nvPr/>
        </p:nvSpPr>
        <p:spPr>
          <a:xfrm>
            <a:off x="383456"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18</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4" name="Rectángulo 3"/>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940" y="2710743"/>
            <a:ext cx="5190655" cy="4917756"/>
          </a:xfrm>
          <a:prstGeom prst="rect">
            <a:avLst/>
          </a:prstGeom>
        </p:spPr>
      </p:pic>
      <p:sp>
        <p:nvSpPr>
          <p:cNvPr id="16"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TICKET DE SALIDA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0"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ANTES DE TERMINAR:</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9" name="Google Shape;445;p20"/>
          <p:cNvSpPr txBox="1"/>
          <p:nvPr/>
        </p:nvSpPr>
        <p:spPr>
          <a:xfrm>
            <a:off x="958647" y="3788886"/>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ED423D"/>
                </a:solidFill>
                <a:latin typeface="Calibri" panose="020F0502020204030204" pitchFamily="34" charset="0"/>
                <a:ea typeface="Roboto"/>
                <a:cs typeface="Calibri" panose="020F0502020204030204" pitchFamily="34" charset="0"/>
                <a:sym typeface="Roboto"/>
              </a:rPr>
              <a:t>PRACTICANDO CON </a:t>
            </a:r>
            <a:r>
              <a:rPr lang="es-CL" sz="2000" b="1" dirty="0">
                <a:solidFill>
                  <a:srgbClr val="741B47"/>
                </a:solidFill>
                <a:latin typeface="Calibri" panose="020F0502020204030204" pitchFamily="34" charset="0"/>
                <a:ea typeface="Roboto"/>
                <a:cs typeface="Calibri" panose="020F0502020204030204" pitchFamily="34" charset="0"/>
                <a:sym typeface="Roboto"/>
              </a:rPr>
              <a:t>TORQUE DE APRIETE</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 Ticket de Salida!</a:t>
            </a:r>
          </a:p>
          <a:p>
            <a:pPr lvl="0">
              <a:lnSpc>
                <a:spcPct val="115000"/>
              </a:lnSpc>
            </a:pPr>
            <a:endParaRPr lang="es-CL" sz="1600" dirty="0"/>
          </a:p>
          <a:p>
            <a:pPr lvl="0">
              <a:lnSpc>
                <a:spcPct val="115000"/>
              </a:lnSpc>
            </a:pPr>
            <a:r>
              <a:rPr lang="es-CL" sz="2100" b="1" dirty="0">
                <a:solidFill>
                  <a:srgbClr val="741B47"/>
                </a:solidFill>
                <a:latin typeface="Calibri"/>
                <a:ea typeface="Calibri"/>
                <a:cs typeface="Calibri"/>
                <a:sym typeface="Calibri"/>
              </a:rPr>
              <a:t>¡Hasta la próxima! </a:t>
            </a:r>
            <a:endParaRPr lang="es-CL" sz="2100" b="1" dirty="0">
              <a:solidFill>
                <a:srgbClr val="741B47"/>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793" y="4159041"/>
            <a:ext cx="673176" cy="603722"/>
          </a:xfrm>
          <a:prstGeom prst="rect">
            <a:avLst/>
          </a:prstGeom>
        </p:spPr>
      </p:pic>
    </p:spTree>
    <p:extLst>
      <p:ext uri="{BB962C8B-B14F-4D97-AF65-F5344CB8AC3E}">
        <p14:creationId xmlns:p14="http://schemas.microsoft.com/office/powerpoint/2010/main" val="277429471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75975" y="1373700"/>
            <a:ext cx="8959094" cy="5459718"/>
            <a:chOff x="375975" y="1373700"/>
            <a:chExt cx="8959094" cy="5459718"/>
          </a:xfrm>
        </p:grpSpPr>
        <p:sp>
          <p:nvSpPr>
            <p:cNvPr id="3" name="Google Shape;101;p3"/>
            <p:cNvSpPr/>
            <p:nvPr/>
          </p:nvSpPr>
          <p:spPr>
            <a:xfrm>
              <a:off x="481781" y="1887795"/>
              <a:ext cx="4090219" cy="3116824"/>
            </a:xfrm>
            <a:prstGeom prst="roundRect">
              <a:avLst>
                <a:gd name="adj" fmla="val 8420"/>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Google Shape;99;p3"/>
            <p:cNvSpPr txBox="1"/>
            <p:nvPr/>
          </p:nvSpPr>
          <p:spPr>
            <a:xfrm>
              <a:off x="1095636" y="2880851"/>
              <a:ext cx="2812027" cy="1130711"/>
            </a:xfrm>
            <a:prstGeom prst="rect">
              <a:avLst/>
            </a:prstGeom>
            <a:noFill/>
            <a:ln>
              <a:noFill/>
            </a:ln>
          </p:spPr>
          <p:txBody>
            <a:bodyPr spcFirstLastPara="1" wrap="square" lIns="91425" tIns="91425" rIns="91425" bIns="91425" anchor="ctr" anchorCtr="0">
              <a:noAutofit/>
            </a:bodyPr>
            <a:lstStyle/>
            <a:p>
              <a:r>
                <a:rPr lang="es-ES" sz="1600" b="1" dirty="0">
                  <a:latin typeface="Calibri" panose="020F0502020204030204" pitchFamily="34" charset="0"/>
                  <a:cs typeface="Calibri" panose="020F0502020204030204" pitchFamily="34" charset="0"/>
                </a:rPr>
                <a:t>OA </a:t>
              </a:r>
              <a:r>
                <a:rPr lang="es-ES" sz="1600" b="1" dirty="0" smtClean="0">
                  <a:latin typeface="Calibri" panose="020F0502020204030204" pitchFamily="34" charset="0"/>
                  <a:cs typeface="Calibri" panose="020F0502020204030204" pitchFamily="34" charset="0"/>
                </a:rPr>
                <a:t>2. </a:t>
              </a:r>
              <a:r>
                <a:rPr lang="es-ES" sz="1600" dirty="0" smtClean="0">
                  <a:latin typeface="Calibri" panose="020F0502020204030204" pitchFamily="34" charset="0"/>
                  <a:cs typeface="Calibri" panose="020F0502020204030204" pitchFamily="34" charset="0"/>
                </a:rPr>
                <a:t>Leer </a:t>
              </a:r>
              <a:r>
                <a:rPr lang="es-ES" sz="1600" dirty="0">
                  <a:latin typeface="Calibri" panose="020F0502020204030204" pitchFamily="34" charset="0"/>
                  <a:cs typeface="Calibri" panose="020F0502020204030204" pitchFamily="34" charset="0"/>
                </a:rPr>
                <a:t>y utilizar la información contenida en manuales técnicos, planos y diagramas de vehículos motorizados, y normas nacionales e internacionales de emisiones de gases, para resolver diagnósticos o fallas.</a:t>
              </a:r>
              <a:endParaRPr lang="es-CL" sz="1600" dirty="0">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75" y="1796210"/>
              <a:ext cx="719661" cy="686189"/>
            </a:xfrm>
            <a:prstGeom prst="rect">
              <a:avLst/>
            </a:prstGeom>
          </p:spPr>
        </p:pic>
        <p:sp>
          <p:nvSpPr>
            <p:cNvPr id="6" name="Google Shape;95;p3"/>
            <p:cNvSpPr txBox="1"/>
            <p:nvPr/>
          </p:nvSpPr>
          <p:spPr>
            <a:xfrm>
              <a:off x="375975" y="1373700"/>
              <a:ext cx="4864619"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smtClean="0">
                  <a:solidFill>
                    <a:srgbClr val="741B47"/>
                  </a:solidFill>
                  <a:latin typeface="Calibri"/>
                  <a:ea typeface="Calibri"/>
                  <a:cs typeface="Calibri"/>
                  <a:sym typeface="Calibri"/>
                </a:rPr>
                <a:t>OBJETIVO DE APRENDIZAJE</a:t>
              </a:r>
              <a:endParaRPr lang="en-US" sz="3100" b="1" dirty="0">
                <a:solidFill>
                  <a:srgbClr val="741B47"/>
                </a:solidFill>
                <a:latin typeface="Calibri"/>
                <a:ea typeface="Calibri"/>
                <a:cs typeface="Calibri"/>
                <a:sym typeface="Calibri"/>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785" y="2354963"/>
              <a:ext cx="5849284" cy="4478455"/>
            </a:xfrm>
            <a:prstGeom prst="rect">
              <a:avLst/>
            </a:prstGeom>
          </p:spPr>
        </p:pic>
      </p:grpSp>
    </p:spTree>
    <p:extLst>
      <p:ext uri="{BB962C8B-B14F-4D97-AF65-F5344CB8AC3E}">
        <p14:creationId xmlns:p14="http://schemas.microsoft.com/office/powerpoint/2010/main" val="175767492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0" name="Google Shape;70;p14"/>
          <p:cNvSpPr txBox="1">
            <a:spLocks noGrp="1"/>
          </p:cNvSpPr>
          <p:nvPr>
            <p:ph type="subTitle" id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x-none" b="1" dirty="0">
                <a:latin typeface="Calibri" panose="020F0502020204030204" pitchFamily="34" charset="0"/>
                <a:ea typeface="Roboto"/>
                <a:cs typeface="Calibri" panose="020F0502020204030204" pitchFamily="34" charset="0"/>
                <a:sym typeface="Roboto"/>
              </a:rPr>
              <a:t>RECORDEMOS</a:t>
            </a:r>
            <a:endParaRPr b="1" dirty="0">
              <a:solidFill>
                <a:srgbClr val="000000"/>
              </a:solidFill>
              <a:latin typeface="Calibri" panose="020F0502020204030204" pitchFamily="34" charset="0"/>
              <a:ea typeface="Roboto"/>
              <a:cs typeface="Calibri" panose="020F0502020204030204" pitchFamily="34" charset="0"/>
              <a:sym typeface="Roboto"/>
            </a:endParaRPr>
          </a:p>
          <a:p>
            <a:pPr marL="0" lvl="0" indent="0" algn="l" rtl="0">
              <a:spcBef>
                <a:spcPts val="0"/>
              </a:spcBef>
              <a:spcAft>
                <a:spcPts val="0"/>
              </a:spcAft>
              <a:buNone/>
            </a:pPr>
            <a:endParaRPr b="1" dirty="0">
              <a:latin typeface="Calibri" panose="020F0502020204030204" pitchFamily="34" charset="0"/>
              <a:ea typeface="Roboto"/>
              <a:cs typeface="Calibri" panose="020F0502020204030204" pitchFamily="34" charset="0"/>
              <a:sym typeface="Roboto"/>
            </a:endParaRPr>
          </a:p>
        </p:txBody>
      </p:sp>
      <p:sp>
        <p:nvSpPr>
          <p:cNvPr id="71" name="Google Shape;71;p14"/>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¿QUÉ APRENDIMOS </a:t>
            </a: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EN </a:t>
            </a:r>
            <a:r>
              <a:rPr lang="x-none" sz="2800" b="1" dirty="0" smtClean="0">
                <a:solidFill>
                  <a:srgbClr val="741B47"/>
                </a:solidFill>
                <a:latin typeface="Calibri" panose="020F0502020204030204" pitchFamily="34" charset="0"/>
                <a:ea typeface="Roboto"/>
                <a:cs typeface="Calibri" panose="020F0502020204030204" pitchFamily="34" charset="0"/>
                <a:sym typeface="Roboto"/>
              </a:rPr>
              <a:t>LA </a:t>
            </a:r>
            <a:r>
              <a:rPr lang="x-none" sz="2800" b="1" dirty="0">
                <a:solidFill>
                  <a:srgbClr val="741B47"/>
                </a:solidFill>
                <a:latin typeface="Calibri" panose="020F0502020204030204" pitchFamily="34" charset="0"/>
                <a:ea typeface="Roboto"/>
                <a:cs typeface="Calibri" panose="020F0502020204030204" pitchFamily="34" charset="0"/>
                <a:sym typeface="Roboto"/>
              </a:rPr>
              <a:t>ACTIVIDAD ANTERIOR?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2" name="Google Shape;82;p14"/>
          <p:cNvSpPr txBox="1"/>
          <p:nvPr/>
        </p:nvSpPr>
        <p:spPr>
          <a:xfrm>
            <a:off x="375767" y="2370247"/>
            <a:ext cx="5192504" cy="409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CL" sz="2000" dirty="0" smtClean="0">
                <a:solidFill>
                  <a:srgbClr val="741B47"/>
                </a:solidFill>
                <a:latin typeface="Calibri" panose="020F0502020204030204" pitchFamily="34" charset="0"/>
                <a:ea typeface="Roboto"/>
                <a:cs typeface="Calibri" panose="020F0502020204030204" pitchFamily="34" charset="0"/>
                <a:sym typeface="Roboto"/>
              </a:rPr>
              <a:t>TORQUE Y CONVERSIÓN DE UNIDADES</a:t>
            </a:r>
            <a:endParaRPr lang="es-CL" sz="2000" dirty="0">
              <a:latin typeface="Calibri" panose="020F0502020204030204" pitchFamily="34" charset="0"/>
              <a:cs typeface="Calibri" panose="020F0502020204030204" pitchFamily="34" charset="0"/>
            </a:endParaRPr>
          </a:p>
        </p:txBody>
      </p:sp>
      <p:sp>
        <p:nvSpPr>
          <p:cNvPr id="83"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1</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29" name="Grupo 15"/>
          <p:cNvGrpSpPr/>
          <p:nvPr/>
        </p:nvGrpSpPr>
        <p:grpSpPr>
          <a:xfrm>
            <a:off x="375767" y="3098700"/>
            <a:ext cx="4845900" cy="1525000"/>
            <a:chOff x="459600" y="3098700"/>
            <a:chExt cx="4845900" cy="1525000"/>
          </a:xfrm>
        </p:grpSpPr>
        <p:sp>
          <p:nvSpPr>
            <p:cNvPr id="33" name="Google Shape;80;p14"/>
            <p:cNvSpPr txBox="1"/>
            <p:nvPr/>
          </p:nvSpPr>
          <p:spPr>
            <a:xfrm>
              <a:off x="1022400" y="3589550"/>
              <a:ext cx="3661184"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Identificaste las unidades de torques y sus conversiones</a:t>
              </a:r>
              <a:r>
                <a:rPr lang="es-ES_tradnl" sz="1600" dirty="0" smtClean="0">
                  <a:latin typeface="Calibri" panose="020F0502020204030204" pitchFamily="34" charset="0"/>
                  <a:ea typeface="Roboto"/>
                  <a:cs typeface="Calibri" panose="020F0502020204030204" pitchFamily="34" charset="0"/>
                  <a:sym typeface="Roboto"/>
                </a:rPr>
                <a:t>.</a:t>
              </a:r>
              <a:endParaRPr lang="es-ES_tradnl" sz="1600" dirty="0">
                <a:latin typeface="Calibri" panose="020F0502020204030204" pitchFamily="34" charset="0"/>
                <a:ea typeface="Roboto"/>
                <a:cs typeface="Calibri" panose="020F0502020204030204" pitchFamily="34" charset="0"/>
                <a:sym typeface="Roboto"/>
              </a:endParaRPr>
            </a:p>
          </p:txBody>
        </p:sp>
        <p:grpSp>
          <p:nvGrpSpPr>
            <p:cNvPr id="34" name="Grupo 5"/>
            <p:cNvGrpSpPr/>
            <p:nvPr/>
          </p:nvGrpSpPr>
          <p:grpSpPr>
            <a:xfrm>
              <a:off x="459600" y="3098700"/>
              <a:ext cx="4845900" cy="1525000"/>
              <a:chOff x="459600" y="3098700"/>
              <a:chExt cx="4845900" cy="1525000"/>
            </a:xfrm>
          </p:grpSpPr>
          <p:sp>
            <p:nvSpPr>
              <p:cNvPr id="35" name="Google Shape;73;p14"/>
              <p:cNvSpPr/>
              <p:nvPr/>
            </p:nvSpPr>
            <p:spPr>
              <a:xfrm>
                <a:off x="647700" y="3098700"/>
                <a:ext cx="4657800" cy="1525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grpSp>
            <p:nvGrpSpPr>
              <p:cNvPr id="36" name="Google Shape;74;p14"/>
              <p:cNvGrpSpPr/>
              <p:nvPr/>
            </p:nvGrpSpPr>
            <p:grpSpPr>
              <a:xfrm>
                <a:off x="459600" y="3673062"/>
                <a:ext cx="376200" cy="395325"/>
                <a:chOff x="476000" y="3499650"/>
                <a:chExt cx="376200" cy="395325"/>
              </a:xfrm>
            </p:grpSpPr>
            <p:sp>
              <p:nvSpPr>
                <p:cNvPr id="37" name="Google Shape;75;p14"/>
                <p:cNvSpPr/>
                <p:nvPr/>
              </p:nvSpPr>
              <p:spPr>
                <a:xfrm>
                  <a:off x="476000" y="35091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6;p14"/>
                <p:cNvSpPr txBox="1"/>
                <p:nvPr/>
              </p:nvSpPr>
              <p:spPr>
                <a:xfrm>
                  <a:off x="485525" y="34996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grpSp>
        </p:grpSp>
      </p:grpSp>
      <p:grpSp>
        <p:nvGrpSpPr>
          <p:cNvPr id="42" name="Grupo 14"/>
          <p:cNvGrpSpPr/>
          <p:nvPr/>
        </p:nvGrpSpPr>
        <p:grpSpPr>
          <a:xfrm>
            <a:off x="375767" y="4889824"/>
            <a:ext cx="4822350" cy="1862581"/>
            <a:chOff x="459600" y="4889825"/>
            <a:chExt cx="4822350" cy="1525000"/>
          </a:xfrm>
        </p:grpSpPr>
        <p:sp>
          <p:nvSpPr>
            <p:cNvPr id="43" name="Google Shape;81;p14"/>
            <p:cNvSpPr txBox="1"/>
            <p:nvPr/>
          </p:nvSpPr>
          <p:spPr>
            <a:xfrm>
              <a:off x="1022398" y="5372600"/>
              <a:ext cx="4172267" cy="538200"/>
            </a:xfrm>
            <a:prstGeom prst="rect">
              <a:avLst/>
            </a:prstGeom>
            <a:noFill/>
            <a:ln>
              <a:noFill/>
            </a:ln>
          </p:spPr>
          <p:txBody>
            <a:bodyPr spcFirstLastPara="1" wrap="square" lIns="91425" tIns="91425" rIns="91425" bIns="91425" anchor="ctr" anchorCtr="0">
              <a:noAutofit/>
            </a:bodyPr>
            <a:lstStyle/>
            <a:p>
              <a:pPr lvl="0">
                <a:lnSpc>
                  <a:spcPct val="115000"/>
                </a:lnSpc>
              </a:pPr>
              <a:r>
                <a:rPr lang="pt-BR" sz="1600" dirty="0" err="1">
                  <a:latin typeface="Calibri" panose="020F0502020204030204" pitchFamily="34" charset="0"/>
                  <a:ea typeface="Roboto"/>
                  <a:cs typeface="Calibri" panose="020F0502020204030204" pitchFamily="34" charset="0"/>
                  <a:sym typeface="Roboto"/>
                </a:rPr>
                <a:t>Convertiste</a:t>
              </a:r>
              <a:r>
                <a:rPr lang="pt-BR" sz="1600" dirty="0">
                  <a:latin typeface="Calibri" panose="020F0502020204030204" pitchFamily="34" charset="0"/>
                  <a:ea typeface="Roboto"/>
                  <a:cs typeface="Calibri" panose="020F0502020204030204" pitchFamily="34" charset="0"/>
                  <a:sym typeface="Roboto"/>
                </a:rPr>
                <a:t> diferentes tipos de unidades de torque.</a:t>
              </a:r>
              <a:endParaRPr lang="pt-BR"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44" name="Grupo 6"/>
            <p:cNvGrpSpPr/>
            <p:nvPr/>
          </p:nvGrpSpPr>
          <p:grpSpPr>
            <a:xfrm>
              <a:off x="459600" y="4889825"/>
              <a:ext cx="4822350" cy="1525000"/>
              <a:chOff x="611750" y="4889825"/>
              <a:chExt cx="4822350" cy="1525000"/>
            </a:xfrm>
          </p:grpSpPr>
          <p:sp>
            <p:nvSpPr>
              <p:cNvPr id="45" name="Google Shape;73;p14"/>
              <p:cNvSpPr/>
              <p:nvPr/>
            </p:nvSpPr>
            <p:spPr>
              <a:xfrm>
                <a:off x="776300" y="4889825"/>
                <a:ext cx="4657800" cy="1525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grpSp>
            <p:nvGrpSpPr>
              <p:cNvPr id="46" name="Google Shape;77;p14"/>
              <p:cNvGrpSpPr/>
              <p:nvPr/>
            </p:nvGrpSpPr>
            <p:grpSpPr>
              <a:xfrm>
                <a:off x="611750" y="5448800"/>
                <a:ext cx="376200" cy="409625"/>
                <a:chOff x="123575" y="4314050"/>
                <a:chExt cx="376200" cy="409625"/>
              </a:xfrm>
            </p:grpSpPr>
            <p:sp>
              <p:nvSpPr>
                <p:cNvPr id="47" name="Google Shape;78;p14"/>
                <p:cNvSpPr/>
                <p:nvPr/>
              </p:nvSpPr>
              <p:spPr>
                <a:xfrm>
                  <a:off x="123575"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9;p14"/>
                <p:cNvSpPr txBox="1"/>
                <p:nvPr/>
              </p:nvSpPr>
              <p:spPr>
                <a:xfrm>
                  <a:off x="133100" y="43140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grpSp>
      </p:grpSp>
      <p:pic>
        <p:nvPicPr>
          <p:cNvPr id="28" name="Imagen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60" y="2500812"/>
            <a:ext cx="4863918" cy="46081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6"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ANTES DE COMENZAR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103" name="Google Shape;103;p15"/>
          <p:cNvPicPr preferRelativeResize="0"/>
          <p:nvPr/>
        </p:nvPicPr>
        <p:blipFill>
          <a:blip r:embed="rId3">
            <a:alphaModFix/>
          </a:blip>
          <a:stretch>
            <a:fillRect/>
          </a:stretch>
        </p:blipFill>
        <p:spPr>
          <a:xfrm>
            <a:off x="6545737" y="1296900"/>
            <a:ext cx="2677425" cy="5696166"/>
          </a:xfrm>
          <a:prstGeom prst="rect">
            <a:avLst/>
          </a:prstGeom>
          <a:noFill/>
          <a:ln>
            <a:noFill/>
          </a:ln>
        </p:spPr>
      </p:pic>
      <p:sp>
        <p:nvSpPr>
          <p:cNvPr id="22"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ALGUNAS PREGUNTAS</a:t>
            </a:r>
          </a:p>
          <a:p>
            <a:endParaRPr lang="x-none" b="1" dirty="0">
              <a:latin typeface="Calibri" panose="020F0502020204030204" pitchFamily="34" charset="0"/>
              <a:ea typeface="Roboto"/>
              <a:cs typeface="Calibri" panose="020F0502020204030204" pitchFamily="34" charset="0"/>
              <a:sym typeface="Roboto"/>
            </a:endParaRPr>
          </a:p>
        </p:txBody>
      </p:sp>
      <p:sp>
        <p:nvSpPr>
          <p:cNvPr id="4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2</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30" name="Google Shape;89;p15"/>
          <p:cNvGrpSpPr/>
          <p:nvPr/>
        </p:nvGrpSpPr>
        <p:grpSpPr>
          <a:xfrm>
            <a:off x="375767" y="3582322"/>
            <a:ext cx="5889275" cy="1431588"/>
            <a:chOff x="466025" y="2206962"/>
            <a:chExt cx="5889275" cy="1431588"/>
          </a:xfrm>
        </p:grpSpPr>
        <p:sp>
          <p:nvSpPr>
            <p:cNvPr id="32" name="Google Shape;90;p15"/>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33" name="Google Shape;91;p15"/>
            <p:cNvPicPr preferRelativeResize="0"/>
            <p:nvPr/>
          </p:nvPicPr>
          <p:blipFill>
            <a:blip r:embed="rId4">
              <a:alphaModFix/>
            </a:blip>
            <a:stretch>
              <a:fillRect/>
            </a:stretch>
          </p:blipFill>
          <p:spPr>
            <a:xfrm>
              <a:off x="5878200" y="2206962"/>
              <a:ext cx="477100" cy="477100"/>
            </a:xfrm>
            <a:prstGeom prst="rect">
              <a:avLst/>
            </a:prstGeom>
            <a:noFill/>
            <a:ln>
              <a:noFill/>
            </a:ln>
          </p:spPr>
        </p:pic>
      </p:grpSp>
      <p:sp>
        <p:nvSpPr>
          <p:cNvPr id="31" name="Google Shape;97;p15"/>
          <p:cNvSpPr txBox="1"/>
          <p:nvPr/>
        </p:nvSpPr>
        <p:spPr>
          <a:xfrm>
            <a:off x="716617" y="4258972"/>
            <a:ext cx="4487140" cy="35468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800" dirty="0" smtClean="0">
                <a:latin typeface="Calibri" panose="020F0502020204030204" pitchFamily="34" charset="0"/>
                <a:ea typeface="Roboto Medium"/>
                <a:cs typeface="Calibri" panose="020F0502020204030204" pitchFamily="34" charset="0"/>
                <a:sym typeface="Roboto Medium"/>
              </a:rPr>
              <a:t>¿</a:t>
            </a:r>
            <a:r>
              <a:rPr lang="es-ES_tradnl" sz="1800" dirty="0">
                <a:latin typeface="Calibri" panose="020F0502020204030204" pitchFamily="34" charset="0"/>
                <a:ea typeface="Roboto Medium"/>
                <a:cs typeface="Calibri" panose="020F0502020204030204" pitchFamily="34" charset="0"/>
                <a:sym typeface="Roboto Medium"/>
              </a:rPr>
              <a:t>Cuál es el torque que se debe aplicar a los pernos de un motor? ¿Son todos iguales</a:t>
            </a:r>
            <a:r>
              <a:rPr lang="es-ES_tradnl" sz="1800" dirty="0" smtClean="0">
                <a:latin typeface="Calibri" panose="020F0502020204030204" pitchFamily="34" charset="0"/>
                <a:ea typeface="Roboto Medium"/>
                <a:cs typeface="Calibri" panose="020F0502020204030204" pitchFamily="34" charset="0"/>
                <a:sym typeface="Roboto Medium"/>
              </a:rPr>
              <a:t>?</a:t>
            </a:r>
            <a:endParaRPr lang="es-ES_tradnl" sz="1800" dirty="0">
              <a:latin typeface="Calibri" panose="020F0502020204030204" pitchFamily="34" charset="0"/>
              <a:ea typeface="Roboto Medium"/>
              <a:cs typeface="Calibri" panose="020F0502020204030204" pitchFamily="34" charset="0"/>
              <a:sym typeface="Roboto Medium"/>
            </a:endParaRPr>
          </a:p>
        </p:txBody>
      </p:sp>
      <p:sp>
        <p:nvSpPr>
          <p:cNvPr id="34" name="Google Shape;99;p15"/>
          <p:cNvSpPr txBox="1"/>
          <p:nvPr/>
        </p:nvSpPr>
        <p:spPr>
          <a:xfrm>
            <a:off x="506729" y="6719899"/>
            <a:ext cx="5388800" cy="198385"/>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100" b="1" dirty="0">
                <a:solidFill>
                  <a:srgbClr val="76384D"/>
                </a:solidFill>
                <a:latin typeface="Calibri" panose="020F0502020204030204" pitchFamily="34" charset="0"/>
                <a:ea typeface="Roboto"/>
                <a:cs typeface="Calibri" panose="020F0502020204030204" pitchFamily="34" charset="0"/>
                <a:sym typeface="Roboto"/>
              </a:rPr>
              <a:t>¡Compartan </a:t>
            </a:r>
            <a:r>
              <a:rPr lang="x-none" sz="2100" b="1" dirty="0" smtClean="0">
                <a:solidFill>
                  <a:srgbClr val="76384D"/>
                </a:solidFill>
                <a:latin typeface="Calibri" panose="020F0502020204030204" pitchFamily="34" charset="0"/>
                <a:ea typeface="Roboto"/>
                <a:cs typeface="Calibri" panose="020F0502020204030204" pitchFamily="34" charset="0"/>
                <a:sym typeface="Roboto"/>
              </a:rPr>
              <a:t>experiencias </a:t>
            </a:r>
            <a:r>
              <a:rPr lang="x-none" sz="2100" dirty="0">
                <a:solidFill>
                  <a:srgbClr val="76384D"/>
                </a:solidFill>
                <a:latin typeface="Calibri" panose="020F0502020204030204" pitchFamily="34" charset="0"/>
                <a:ea typeface="Roboto"/>
                <a:cs typeface="Calibri" panose="020F0502020204030204" pitchFamily="34" charset="0"/>
                <a:sym typeface="Roboto"/>
              </a:rPr>
              <a:t>con sus compañeros! </a:t>
            </a:r>
            <a:endParaRPr sz="2000" dirty="0">
              <a:solidFill>
                <a:srgbClr val="76384D"/>
              </a:solidFill>
              <a:latin typeface="Calibri" panose="020F0502020204030204" pitchFamily="34" charset="0"/>
              <a:ea typeface="Roboto"/>
              <a:cs typeface="Calibri" panose="020F0502020204030204" pitchFamily="34" charset="0"/>
              <a:sym typeface="Roboto"/>
            </a:endParaRPr>
          </a:p>
        </p:txBody>
      </p:sp>
      <p:sp>
        <p:nvSpPr>
          <p:cNvPr id="53" name="Google Shape;98;p15"/>
          <p:cNvSpPr txBox="1"/>
          <p:nvPr/>
        </p:nvSpPr>
        <p:spPr>
          <a:xfrm>
            <a:off x="680648" y="5636319"/>
            <a:ext cx="5440500" cy="4830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800" dirty="0" smtClean="0">
                <a:latin typeface="Calibri" panose="020F0502020204030204" pitchFamily="34" charset="0"/>
                <a:ea typeface="Roboto Medium"/>
                <a:cs typeface="Calibri" panose="020F0502020204030204" pitchFamily="34" charset="0"/>
                <a:sym typeface="Roboto Medium"/>
              </a:rPr>
              <a:t>¿</a:t>
            </a:r>
            <a:r>
              <a:rPr lang="es-ES_tradnl" sz="1800" dirty="0">
                <a:latin typeface="Calibri" panose="020F0502020204030204" pitchFamily="34" charset="0"/>
                <a:ea typeface="Roboto Medium"/>
                <a:cs typeface="Calibri" panose="020F0502020204030204" pitchFamily="34" charset="0"/>
                <a:sym typeface="Roboto Medium"/>
              </a:rPr>
              <a:t>Conoces alguna herramienta específica para efectuar un torque correcto?</a:t>
            </a:r>
          </a:p>
        </p:txBody>
      </p:sp>
      <p:grpSp>
        <p:nvGrpSpPr>
          <p:cNvPr id="54" name="Google Shape;89;p15"/>
          <p:cNvGrpSpPr/>
          <p:nvPr/>
        </p:nvGrpSpPr>
        <p:grpSpPr>
          <a:xfrm>
            <a:off x="375767" y="5034958"/>
            <a:ext cx="5889275" cy="1431588"/>
            <a:chOff x="466025" y="2206962"/>
            <a:chExt cx="5889275" cy="1431588"/>
          </a:xfrm>
        </p:grpSpPr>
        <p:sp>
          <p:nvSpPr>
            <p:cNvPr id="55" name="Google Shape;90;p15"/>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56" name="Google Shape;91;p15"/>
            <p:cNvPicPr preferRelativeResize="0"/>
            <p:nvPr/>
          </p:nvPicPr>
          <p:blipFill>
            <a:blip r:embed="rId4">
              <a:alphaModFix/>
            </a:blip>
            <a:stretch>
              <a:fillRect/>
            </a:stretch>
          </p:blipFill>
          <p:spPr>
            <a:xfrm>
              <a:off x="5878200" y="2206962"/>
              <a:ext cx="477100" cy="477100"/>
            </a:xfrm>
            <a:prstGeom prst="rect">
              <a:avLst/>
            </a:prstGeom>
            <a:noFill/>
            <a:ln>
              <a:noFill/>
            </a:ln>
          </p:spPr>
        </p:pic>
      </p:grpSp>
      <p:grpSp>
        <p:nvGrpSpPr>
          <p:cNvPr id="58" name="Google Shape;89;p15"/>
          <p:cNvGrpSpPr/>
          <p:nvPr/>
        </p:nvGrpSpPr>
        <p:grpSpPr>
          <a:xfrm>
            <a:off x="375767" y="2129686"/>
            <a:ext cx="5889275" cy="1431588"/>
            <a:chOff x="466025" y="2206962"/>
            <a:chExt cx="5889275" cy="1431588"/>
          </a:xfrm>
        </p:grpSpPr>
        <p:sp>
          <p:nvSpPr>
            <p:cNvPr id="60" name="Google Shape;90;p15"/>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61" name="Google Shape;91;p15"/>
            <p:cNvPicPr preferRelativeResize="0"/>
            <p:nvPr/>
          </p:nvPicPr>
          <p:blipFill>
            <a:blip r:embed="rId4">
              <a:alphaModFix/>
            </a:blip>
            <a:stretch>
              <a:fillRect/>
            </a:stretch>
          </p:blipFill>
          <p:spPr>
            <a:xfrm>
              <a:off x="5878200" y="2206962"/>
              <a:ext cx="477100" cy="477100"/>
            </a:xfrm>
            <a:prstGeom prst="rect">
              <a:avLst/>
            </a:prstGeom>
            <a:noFill/>
            <a:ln>
              <a:noFill/>
            </a:ln>
          </p:spPr>
        </p:pic>
      </p:grpSp>
      <p:sp>
        <p:nvSpPr>
          <p:cNvPr id="59" name="Google Shape;97;p15"/>
          <p:cNvSpPr txBox="1"/>
          <p:nvPr/>
        </p:nvSpPr>
        <p:spPr>
          <a:xfrm>
            <a:off x="716617" y="2797416"/>
            <a:ext cx="4688476" cy="377454"/>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800" dirty="0">
                <a:latin typeface="Calibri" panose="020F0502020204030204" pitchFamily="34" charset="0"/>
                <a:ea typeface="Roboto Medium"/>
                <a:cs typeface="Calibri" panose="020F0502020204030204" pitchFamily="34" charset="0"/>
                <a:sym typeface="Roboto Medium"/>
              </a:rPr>
              <a:t>¿Cuál es la fuerza que se tiene que ejercer para que un tornillo quede en la posición correcta</a:t>
            </a:r>
            <a:r>
              <a:rPr lang="es-ES_tradnl" sz="1800" dirty="0" smtClean="0">
                <a:latin typeface="Calibri" panose="020F0502020204030204" pitchFamily="34" charset="0"/>
                <a:ea typeface="Roboto Medium"/>
                <a:cs typeface="Calibri" panose="020F0502020204030204" pitchFamily="34" charset="0"/>
                <a:sym typeface="Roboto Medium"/>
              </a:rPr>
              <a:t>?</a:t>
            </a:r>
            <a:endParaRPr lang="es-ES_tradnl" sz="1800" dirty="0">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21" name="Grupo 20"/>
          <p:cNvGrpSpPr/>
          <p:nvPr/>
        </p:nvGrpSpPr>
        <p:grpSpPr>
          <a:xfrm>
            <a:off x="375974" y="1373700"/>
            <a:ext cx="8783376" cy="5323066"/>
            <a:chOff x="375975" y="1373700"/>
            <a:chExt cx="8783376" cy="5323066"/>
          </a:xfrm>
        </p:grpSpPr>
        <p:sp>
          <p:nvSpPr>
            <p:cNvPr id="23" name="Google Shape;153;p5"/>
            <p:cNvSpPr/>
            <p:nvPr/>
          </p:nvSpPr>
          <p:spPr>
            <a:xfrm>
              <a:off x="4063481" y="3088868"/>
              <a:ext cx="5095870" cy="3508578"/>
            </a:xfrm>
            <a:prstGeom prst="roundRect">
              <a:avLst>
                <a:gd name="adj" fmla="val 51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1" y="2367775"/>
              <a:ext cx="2965718" cy="4328991"/>
            </a:xfrm>
            <a:prstGeom prst="rect">
              <a:avLst/>
            </a:prstGeom>
          </p:spPr>
        </p:pic>
        <p:sp>
          <p:nvSpPr>
            <p:cNvPr id="26" name="Google Shape;154;p5"/>
            <p:cNvSpPr txBox="1"/>
            <p:nvPr/>
          </p:nvSpPr>
          <p:spPr>
            <a:xfrm>
              <a:off x="4063852" y="2576445"/>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a:t>
              </a:r>
              <a:r>
                <a:rPr lang="es-CL" sz="1600" b="1" dirty="0" smtClean="0">
                  <a:solidFill>
                    <a:schemeClr val="tx1"/>
                  </a:solidFill>
                  <a:latin typeface="Calibri" panose="020F0502020204030204" pitchFamily="34" charset="0"/>
                  <a:cs typeface="Calibri" panose="020F0502020204030204" pitchFamily="34" charset="0"/>
                </a:rPr>
                <a:t>en condiciones </a:t>
              </a:r>
              <a:r>
                <a:rPr lang="es-CL" sz="1600" b="1" dirty="0">
                  <a:solidFill>
                    <a:schemeClr val="tx1"/>
                  </a:solidFill>
                  <a:latin typeface="Calibri" panose="020F0502020204030204" pitchFamily="34" charset="0"/>
                  <a:cs typeface="Calibri" panose="020F0502020204030204" pitchFamily="34" charset="0"/>
                </a:rPr>
                <a:t>de:</a:t>
              </a:r>
              <a:endParaRPr b="1" dirty="0">
                <a:solidFill>
                  <a:schemeClr val="tx1"/>
                </a:solidFill>
                <a:latin typeface="Calibri" panose="020F0502020204030204" pitchFamily="34" charset="0"/>
                <a:cs typeface="Calibri" panose="020F0502020204030204" pitchFamily="34" charset="0"/>
              </a:endParaRPr>
            </a:p>
          </p:txBody>
        </p:sp>
        <p:sp>
          <p:nvSpPr>
            <p:cNvPr id="27"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741B47"/>
                  </a:solidFill>
                  <a:latin typeface="Calibri"/>
                  <a:ea typeface="Calibri"/>
                  <a:cs typeface="Calibri"/>
                  <a:sym typeface="Calibri"/>
                </a:rPr>
                <a:t>MENÚ DE LA ACTIVIDAD</a:t>
              </a:r>
              <a:endParaRPr lang="en-US" sz="3100" b="1" dirty="0">
                <a:solidFill>
                  <a:srgbClr val="741B47"/>
                </a:solidFill>
                <a:latin typeface="Calibri"/>
                <a:ea typeface="Calibri"/>
                <a:cs typeface="Calibri"/>
                <a:sym typeface="Calibri"/>
              </a:endParaRPr>
            </a:p>
          </p:txBody>
        </p:sp>
        <p:sp>
          <p:nvSpPr>
            <p:cNvPr id="33" name="Google Shape;113;p16">
              <a:extLst>
                <a:ext uri="{FF2B5EF4-FFF2-40B4-BE49-F238E27FC236}">
                  <a16:creationId xmlns:a16="http://schemas.microsoft.com/office/drawing/2014/main" xmlns="" id="{5750A403-94D3-8841-A15B-7A8FA486AB40}"/>
                </a:ext>
              </a:extLst>
            </p:cNvPr>
            <p:cNvSpPr/>
            <p:nvPr/>
          </p:nvSpPr>
          <p:spPr>
            <a:xfrm>
              <a:off x="3891651" y="3873056"/>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4;p16">
              <a:extLst>
                <a:ext uri="{FF2B5EF4-FFF2-40B4-BE49-F238E27FC236}">
                  <a16:creationId xmlns:a16="http://schemas.microsoft.com/office/drawing/2014/main" xmlns="" id="{D96B5EFF-40BA-1E43-817B-6A402D7E3895}"/>
                </a:ext>
              </a:extLst>
            </p:cNvPr>
            <p:cNvSpPr txBox="1"/>
            <p:nvPr/>
          </p:nvSpPr>
          <p:spPr>
            <a:xfrm>
              <a:off x="3909464" y="3838858"/>
              <a:ext cx="300300" cy="4426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sp>
          <p:nvSpPr>
            <p:cNvPr id="41" name="Google Shape;113;p16">
              <a:extLst>
                <a:ext uri="{FF2B5EF4-FFF2-40B4-BE49-F238E27FC236}">
                  <a16:creationId xmlns:a16="http://schemas.microsoft.com/office/drawing/2014/main" xmlns="" id="{6165CBD5-DF34-144E-970C-4B5E3DF3DC6B}"/>
                </a:ext>
              </a:extLst>
            </p:cNvPr>
            <p:cNvSpPr/>
            <p:nvPr/>
          </p:nvSpPr>
          <p:spPr>
            <a:xfrm>
              <a:off x="3901483" y="5124192"/>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4;p16">
              <a:extLst>
                <a:ext uri="{FF2B5EF4-FFF2-40B4-BE49-F238E27FC236}">
                  <a16:creationId xmlns:a16="http://schemas.microsoft.com/office/drawing/2014/main" xmlns="" id="{5F80F95F-34F3-9942-8AFB-260CABDAD3E3}"/>
                </a:ext>
              </a:extLst>
            </p:cNvPr>
            <p:cNvSpPr txBox="1"/>
            <p:nvPr/>
          </p:nvSpPr>
          <p:spPr>
            <a:xfrm>
              <a:off x="3919296" y="5122967"/>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sp>
        <p:nvSpPr>
          <p:cNvPr id="43" name="Google Shape;167;p5"/>
          <p:cNvSpPr txBox="1"/>
          <p:nvPr/>
        </p:nvSpPr>
        <p:spPr>
          <a:xfrm>
            <a:off x="375974" y="1781785"/>
            <a:ext cx="6939225" cy="409500"/>
          </a:xfrm>
          <a:prstGeom prst="rect">
            <a:avLst/>
          </a:prstGeom>
          <a:noFill/>
          <a:ln>
            <a:noFill/>
          </a:ln>
        </p:spPr>
        <p:txBody>
          <a:bodyPr spcFirstLastPara="1" wrap="square" lIns="91425" tIns="91425" rIns="91425" bIns="91425" anchor="ctr" anchorCtr="0">
            <a:noAutofit/>
          </a:bodyPr>
          <a:lstStyle/>
          <a:p>
            <a:pPr lvl="0">
              <a:lnSpc>
                <a:spcPct val="90000"/>
              </a:lnSpc>
              <a:buSzPts val="2000"/>
            </a:pPr>
            <a:r>
              <a:rPr lang="en-US" sz="2000" dirty="0">
                <a:solidFill>
                  <a:srgbClr val="FF0000"/>
                </a:solidFill>
                <a:latin typeface="Calibri"/>
                <a:ea typeface="Calibri"/>
                <a:cs typeface="Calibri"/>
                <a:sym typeface="Calibri"/>
              </a:rPr>
              <a:t>TORQUE </a:t>
            </a:r>
            <a:r>
              <a:rPr lang="es-CL" sz="2000" b="1" dirty="0">
                <a:solidFill>
                  <a:srgbClr val="741B47"/>
                </a:solidFill>
                <a:latin typeface="Calibri"/>
                <a:ea typeface="Calibri"/>
                <a:cs typeface="Calibri"/>
                <a:sym typeface="Calibri"/>
              </a:rPr>
              <a:t>Y CONVERSIÓN DE UNIDADES</a:t>
            </a:r>
            <a:endParaRPr sz="2000" b="1" i="0" u="none" strike="noStrike" cap="none" dirty="0">
              <a:solidFill>
                <a:srgbClr val="741B47"/>
              </a:solidFill>
              <a:latin typeface="Calibri"/>
              <a:ea typeface="Calibri"/>
              <a:cs typeface="Calibri"/>
              <a:sym typeface="Calibri"/>
            </a:endParaRPr>
          </a:p>
        </p:txBody>
      </p:sp>
      <p:sp>
        <p:nvSpPr>
          <p:cNvPr id="24" name="Google Shape;80;p14"/>
          <p:cNvSpPr txBox="1"/>
          <p:nvPr/>
        </p:nvSpPr>
        <p:spPr>
          <a:xfrm>
            <a:off x="4757915" y="3814795"/>
            <a:ext cx="404445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Aprenderás a identificar diferentes torques, considerando lo propuesto en el manual de servicio</a:t>
            </a:r>
            <a:r>
              <a:rPr lang="es-ES_tradnl" sz="1600" dirty="0" smtClean="0">
                <a:latin typeface="Calibri" panose="020F0502020204030204" pitchFamily="34" charset="0"/>
                <a:ea typeface="Roboto"/>
                <a:cs typeface="Calibri" panose="020F0502020204030204" pitchFamily="34" charset="0"/>
                <a:sym typeface="Roboto"/>
              </a:rPr>
              <a:t>.</a:t>
            </a:r>
            <a:endParaRPr lang="es-ES_tradnl" sz="1600" dirty="0">
              <a:latin typeface="Calibri" panose="020F0502020204030204" pitchFamily="34" charset="0"/>
              <a:ea typeface="Roboto"/>
              <a:cs typeface="Calibri" panose="020F0502020204030204" pitchFamily="34" charset="0"/>
              <a:sym typeface="Roboto"/>
            </a:endParaRPr>
          </a:p>
        </p:txBody>
      </p:sp>
      <p:sp>
        <p:nvSpPr>
          <p:cNvPr id="34" name="Google Shape;81;p14"/>
          <p:cNvSpPr txBox="1"/>
          <p:nvPr/>
        </p:nvSpPr>
        <p:spPr>
          <a:xfrm>
            <a:off x="4757915" y="5099803"/>
            <a:ext cx="375660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Aprenderás a buscar en el manual de servicio diferentes elementos y sus respectivos torques.</a:t>
            </a:r>
          </a:p>
        </p:txBody>
      </p:sp>
      <p:sp>
        <p:nvSpPr>
          <p:cNvPr id="5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3</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4</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9" name="Elipse 28"/>
          <p:cNvSpPr/>
          <p:nvPr/>
        </p:nvSpPr>
        <p:spPr>
          <a:xfrm>
            <a:off x="10304079" y="2106175"/>
            <a:ext cx="2035451" cy="20354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6" name="Agrupar 5"/>
          <p:cNvGrpSpPr/>
          <p:nvPr/>
        </p:nvGrpSpPr>
        <p:grpSpPr>
          <a:xfrm>
            <a:off x="375767" y="3567202"/>
            <a:ext cx="5889275" cy="1431588"/>
            <a:chOff x="375767" y="3582322"/>
            <a:chExt cx="5889275" cy="1431588"/>
          </a:xfrm>
        </p:grpSpPr>
        <p:grpSp>
          <p:nvGrpSpPr>
            <p:cNvPr id="31" name="Google Shape;89;p15"/>
            <p:cNvGrpSpPr/>
            <p:nvPr/>
          </p:nvGrpSpPr>
          <p:grpSpPr>
            <a:xfrm>
              <a:off x="375767" y="3582322"/>
              <a:ext cx="5889275" cy="1431588"/>
              <a:chOff x="466025" y="2206962"/>
              <a:chExt cx="5889275" cy="1431588"/>
            </a:xfrm>
          </p:grpSpPr>
          <p:sp>
            <p:nvSpPr>
              <p:cNvPr id="32" name="Google Shape;90;p15"/>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33" name="Google Shape;91;p15"/>
              <p:cNvPicPr preferRelativeResize="0"/>
              <p:nvPr/>
            </p:nvPicPr>
            <p:blipFill>
              <a:blip r:embed="rId3">
                <a:alphaModFix/>
              </a:blip>
              <a:stretch>
                <a:fillRect/>
              </a:stretch>
            </p:blipFill>
            <p:spPr>
              <a:xfrm>
                <a:off x="5878200" y="2206962"/>
                <a:ext cx="477100" cy="477100"/>
              </a:xfrm>
              <a:prstGeom prst="rect">
                <a:avLst/>
              </a:prstGeom>
              <a:noFill/>
              <a:ln>
                <a:noFill/>
              </a:ln>
            </p:spPr>
          </p:pic>
        </p:grpSp>
        <p:sp>
          <p:nvSpPr>
            <p:cNvPr id="34" name="Google Shape;97;p15"/>
            <p:cNvSpPr txBox="1"/>
            <p:nvPr/>
          </p:nvSpPr>
          <p:spPr>
            <a:xfrm>
              <a:off x="716616" y="4258972"/>
              <a:ext cx="5084185" cy="413640"/>
            </a:xfrm>
            <a:prstGeom prst="rect">
              <a:avLst/>
            </a:prstGeom>
            <a:noFill/>
            <a:ln>
              <a:noFill/>
            </a:ln>
          </p:spPr>
          <p:txBody>
            <a:bodyPr spcFirstLastPara="1" wrap="square" lIns="91425" tIns="91425" rIns="91425" bIns="91425" anchor="ctr" anchorCtr="0">
              <a:noAutofit/>
            </a:bodyPr>
            <a:lstStyle/>
            <a:p>
              <a:pPr lvl="0">
                <a:lnSpc>
                  <a:spcPct val="115000"/>
                </a:lnSpc>
              </a:pPr>
              <a:r>
                <a:rPr lang="hu-HU" sz="1800" b="1" dirty="0" smtClean="0">
                  <a:solidFill>
                    <a:srgbClr val="800000"/>
                  </a:solidFill>
                  <a:latin typeface="Calibri" panose="020F0502020204030204" pitchFamily="34" charset="0"/>
                  <a:ea typeface="Roboto Medium"/>
                  <a:cs typeface="Calibri" panose="020F0502020204030204" pitchFamily="34" charset="0"/>
                  <a:sym typeface="Roboto Medium"/>
                </a:rPr>
                <a:t>Plásticos:  </a:t>
              </a:r>
              <a:r>
                <a:rPr lang="hu-HU" sz="1800" dirty="0" smtClean="0">
                  <a:latin typeface="Calibri" panose="020F0502020204030204" pitchFamily="34" charset="0"/>
                  <a:ea typeface="Roboto Medium"/>
                  <a:cs typeface="Calibri" panose="020F0502020204030204" pitchFamily="34" charset="0"/>
                  <a:sym typeface="Roboto Medium"/>
                </a:rPr>
                <a:t>Al cesar la fuerza que los deforma, los materiales no recuperan su forma primitiva y quedan deformados permanentemente.</a:t>
              </a:r>
              <a:endParaRPr lang="es-ES_tradnl" sz="1800" dirty="0">
                <a:latin typeface="Calibri" panose="020F0502020204030204" pitchFamily="34" charset="0"/>
                <a:ea typeface="Roboto Medium"/>
                <a:cs typeface="Calibri" panose="020F0502020204030204" pitchFamily="34" charset="0"/>
                <a:sym typeface="Roboto Medium"/>
              </a:endParaRPr>
            </a:p>
          </p:txBody>
        </p:sp>
      </p:grpSp>
      <p:grpSp>
        <p:nvGrpSpPr>
          <p:cNvPr id="7" name="Agrupar 6"/>
          <p:cNvGrpSpPr/>
          <p:nvPr/>
        </p:nvGrpSpPr>
        <p:grpSpPr>
          <a:xfrm>
            <a:off x="375767" y="5246628"/>
            <a:ext cx="5889275" cy="1431588"/>
            <a:chOff x="375767" y="5034958"/>
            <a:chExt cx="5889275" cy="1431588"/>
          </a:xfrm>
        </p:grpSpPr>
        <p:sp>
          <p:nvSpPr>
            <p:cNvPr id="35" name="Google Shape;98;p15"/>
            <p:cNvSpPr txBox="1"/>
            <p:nvPr/>
          </p:nvSpPr>
          <p:spPr>
            <a:xfrm>
              <a:off x="680648" y="5636319"/>
              <a:ext cx="5440500" cy="483000"/>
            </a:xfrm>
            <a:prstGeom prst="rect">
              <a:avLst/>
            </a:prstGeom>
            <a:noFill/>
            <a:ln>
              <a:noFill/>
            </a:ln>
          </p:spPr>
          <p:txBody>
            <a:bodyPr spcFirstLastPara="1" wrap="square" lIns="91425" tIns="91425" rIns="91425" bIns="91425" anchor="ctr" anchorCtr="0">
              <a:noAutofit/>
            </a:bodyPr>
            <a:lstStyle/>
            <a:p>
              <a:pPr lvl="0">
                <a:lnSpc>
                  <a:spcPct val="115000"/>
                </a:lnSpc>
              </a:pPr>
              <a:r>
                <a:rPr lang="is-IS" sz="1800" b="1" dirty="0" smtClean="0">
                  <a:solidFill>
                    <a:srgbClr val="800000"/>
                  </a:solidFill>
                  <a:latin typeface="Calibri" panose="020F0502020204030204" pitchFamily="34" charset="0"/>
                  <a:ea typeface="Roboto Medium"/>
                  <a:cs typeface="Calibri" panose="020F0502020204030204" pitchFamily="34" charset="0"/>
                  <a:sym typeface="Roboto Medium"/>
                </a:rPr>
                <a:t>Rígidos:</a:t>
              </a:r>
              <a:r>
                <a:rPr lang="is-IS" sz="1800" dirty="0" smtClean="0">
                  <a:latin typeface="Calibri" panose="020F0502020204030204" pitchFamily="34" charset="0"/>
                  <a:ea typeface="Roboto Medium"/>
                  <a:cs typeface="Calibri" panose="020F0502020204030204" pitchFamily="34" charset="0"/>
                  <a:sym typeface="Roboto Medium"/>
                </a:rPr>
                <a:t> No modifican su forma cuando actúa sobre ellos una fuerza (vidrio)</a:t>
              </a:r>
              <a:endParaRPr lang="is-IS" sz="1800" dirty="0">
                <a:latin typeface="Calibri" panose="020F0502020204030204" pitchFamily="34" charset="0"/>
                <a:ea typeface="Roboto Medium"/>
                <a:cs typeface="Calibri" panose="020F0502020204030204" pitchFamily="34" charset="0"/>
                <a:sym typeface="Roboto Medium"/>
              </a:endParaRPr>
            </a:p>
          </p:txBody>
        </p:sp>
        <p:grpSp>
          <p:nvGrpSpPr>
            <p:cNvPr id="36" name="Google Shape;89;p15"/>
            <p:cNvGrpSpPr/>
            <p:nvPr/>
          </p:nvGrpSpPr>
          <p:grpSpPr>
            <a:xfrm>
              <a:off x="375767" y="5034958"/>
              <a:ext cx="5889275" cy="1431588"/>
              <a:chOff x="466025" y="2206962"/>
              <a:chExt cx="5889275" cy="1431588"/>
            </a:xfrm>
          </p:grpSpPr>
          <p:sp>
            <p:nvSpPr>
              <p:cNvPr id="37" name="Google Shape;90;p15"/>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38" name="Google Shape;91;p15"/>
              <p:cNvPicPr preferRelativeResize="0"/>
              <p:nvPr/>
            </p:nvPicPr>
            <p:blipFill>
              <a:blip r:embed="rId3">
                <a:alphaModFix/>
              </a:blip>
              <a:stretch>
                <a:fillRect/>
              </a:stretch>
            </p:blipFill>
            <p:spPr>
              <a:xfrm>
                <a:off x="5878200" y="2206962"/>
                <a:ext cx="477100" cy="477100"/>
              </a:xfrm>
              <a:prstGeom prst="rect">
                <a:avLst/>
              </a:prstGeom>
              <a:noFill/>
              <a:ln>
                <a:noFill/>
              </a:ln>
            </p:spPr>
          </p:pic>
        </p:grpSp>
      </p:grpSp>
      <p:grpSp>
        <p:nvGrpSpPr>
          <p:cNvPr id="5" name="Agrupar 4"/>
          <p:cNvGrpSpPr/>
          <p:nvPr/>
        </p:nvGrpSpPr>
        <p:grpSpPr>
          <a:xfrm>
            <a:off x="375767" y="1887777"/>
            <a:ext cx="5889275" cy="1431588"/>
            <a:chOff x="375767" y="2129686"/>
            <a:chExt cx="5889275" cy="1431588"/>
          </a:xfrm>
        </p:grpSpPr>
        <p:grpSp>
          <p:nvGrpSpPr>
            <p:cNvPr id="39" name="Google Shape;89;p15"/>
            <p:cNvGrpSpPr/>
            <p:nvPr/>
          </p:nvGrpSpPr>
          <p:grpSpPr>
            <a:xfrm>
              <a:off x="375767" y="2129686"/>
              <a:ext cx="5889275" cy="1431588"/>
              <a:chOff x="466025" y="2206962"/>
              <a:chExt cx="5889275" cy="1431588"/>
            </a:xfrm>
          </p:grpSpPr>
          <p:sp>
            <p:nvSpPr>
              <p:cNvPr id="40" name="Google Shape;90;p15"/>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41" name="Google Shape;91;p15"/>
              <p:cNvPicPr preferRelativeResize="0"/>
              <p:nvPr/>
            </p:nvPicPr>
            <p:blipFill>
              <a:blip r:embed="rId3">
                <a:alphaModFix/>
              </a:blip>
              <a:stretch>
                <a:fillRect/>
              </a:stretch>
            </p:blipFill>
            <p:spPr>
              <a:xfrm>
                <a:off x="5878200" y="2206962"/>
                <a:ext cx="477100" cy="477100"/>
              </a:xfrm>
              <a:prstGeom prst="rect">
                <a:avLst/>
              </a:prstGeom>
              <a:noFill/>
              <a:ln>
                <a:noFill/>
              </a:ln>
            </p:spPr>
          </p:pic>
        </p:grpSp>
        <p:sp>
          <p:nvSpPr>
            <p:cNvPr id="42" name="Google Shape;97;p15"/>
            <p:cNvSpPr txBox="1"/>
            <p:nvPr/>
          </p:nvSpPr>
          <p:spPr>
            <a:xfrm>
              <a:off x="716617" y="2797416"/>
              <a:ext cx="4688476" cy="377454"/>
            </a:xfrm>
            <a:prstGeom prst="rect">
              <a:avLst/>
            </a:prstGeom>
            <a:noFill/>
            <a:ln>
              <a:noFill/>
            </a:ln>
          </p:spPr>
          <p:txBody>
            <a:bodyPr spcFirstLastPara="1" wrap="square" lIns="91425" tIns="91425" rIns="91425" bIns="91425" anchor="ctr" anchorCtr="0">
              <a:noAutofit/>
            </a:bodyPr>
            <a:lstStyle/>
            <a:p>
              <a:pPr lvl="0">
                <a:lnSpc>
                  <a:spcPct val="115000"/>
                </a:lnSpc>
              </a:pPr>
              <a:r>
                <a:rPr lang="hu-HU" sz="1800" b="1" dirty="0" smtClean="0">
                  <a:solidFill>
                    <a:srgbClr val="800000"/>
                  </a:solidFill>
                  <a:latin typeface="Calibri" panose="020F0502020204030204" pitchFamily="34" charset="0"/>
                  <a:ea typeface="Roboto Medium"/>
                  <a:cs typeface="Calibri" panose="020F0502020204030204" pitchFamily="34" charset="0"/>
                  <a:sym typeface="Roboto Medium"/>
                </a:rPr>
                <a:t>Elásticos: </a:t>
              </a:r>
              <a:r>
                <a:rPr lang="hu-HU" sz="1800" dirty="0" smtClean="0">
                  <a:latin typeface="Calibri" panose="020F0502020204030204" pitchFamily="34" charset="0"/>
                  <a:ea typeface="Roboto Medium"/>
                  <a:cs typeface="Calibri" panose="020F0502020204030204" pitchFamily="34" charset="0"/>
                  <a:sym typeface="Roboto Medium"/>
                </a:rPr>
                <a:t>Los materiales recuperan su forma original cuando deja de actuar la fuerza que los deforma. (Resortes, muelles).</a:t>
              </a:r>
              <a:endParaRPr lang="es-ES_tradnl" sz="1800" dirty="0">
                <a:latin typeface="Calibri" panose="020F0502020204030204" pitchFamily="34" charset="0"/>
                <a:ea typeface="Roboto Medium"/>
                <a:cs typeface="Calibri" panose="020F0502020204030204" pitchFamily="34" charset="0"/>
                <a:sym typeface="Roboto Medium"/>
              </a:endParaRPr>
            </a:p>
          </p:txBody>
        </p:sp>
      </p:grpSp>
      <p:pic>
        <p:nvPicPr>
          <p:cNvPr id="2" name="Imagen 1" descr="elastic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0287" y="1874810"/>
            <a:ext cx="1594657" cy="1594657"/>
          </a:xfrm>
          <a:prstGeom prst="rect">
            <a:avLst/>
          </a:prstGeom>
        </p:spPr>
      </p:pic>
      <p:pic>
        <p:nvPicPr>
          <p:cNvPr id="3" name="Imagen 2" descr="plastic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0287" y="3553052"/>
            <a:ext cx="1594657" cy="1594657"/>
          </a:xfrm>
          <a:prstGeom prst="rect">
            <a:avLst/>
          </a:prstGeom>
        </p:spPr>
      </p:pic>
      <p:pic>
        <p:nvPicPr>
          <p:cNvPr id="4" name="Imagen 3" descr="vas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0287" y="5231295"/>
            <a:ext cx="1594657" cy="1594657"/>
          </a:xfrm>
          <a:prstGeom prst="rect">
            <a:avLst/>
          </a:prstGeom>
        </p:spPr>
      </p:pic>
      <p:sp>
        <p:nvSpPr>
          <p:cNvPr id="23"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is-IS" sz="2800" b="1" dirty="0" smtClean="0">
                <a:solidFill>
                  <a:srgbClr val="741B47"/>
                </a:solidFill>
                <a:latin typeface="Calibri" panose="020F0502020204030204" pitchFamily="34" charset="0"/>
                <a:ea typeface="Roboto"/>
                <a:cs typeface="Calibri" panose="020F0502020204030204" pitchFamily="34" charset="0"/>
                <a:sym typeface="Roboto"/>
              </a:rPr>
              <a:t>ANTES DEL </a:t>
            </a:r>
            <a:r>
              <a:rPr lang="is-IS" sz="2800" dirty="0" smtClean="0">
                <a:solidFill>
                  <a:srgbClr val="ED423D"/>
                </a:solidFill>
                <a:latin typeface="Calibri" panose="020F0502020204030204" pitchFamily="34" charset="0"/>
                <a:ea typeface="Roboto"/>
                <a:cs typeface="Calibri" panose="020F0502020204030204" pitchFamily="34" charset="0"/>
                <a:sym typeface="Roboto"/>
              </a:rPr>
              <a:t>TORQUE...</a:t>
            </a:r>
            <a:r>
              <a:rPr lang="is-IS" sz="2800" b="1" dirty="0" smtClean="0">
                <a:solidFill>
                  <a:srgbClr val="741B47"/>
                </a:solidFill>
                <a:latin typeface="Calibri" panose="020F0502020204030204" pitchFamily="34" charset="0"/>
                <a:ea typeface="Roboto"/>
                <a:cs typeface="Calibri" panose="020F0502020204030204" pitchFamily="34" charset="0"/>
                <a:sym typeface="Roboto"/>
              </a:rPr>
              <a:t> ¿QUÉ MATERIALES EXISTEN?</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21" name="Google Shape;318;p18"/>
          <p:cNvPicPr preferRelativeResize="0"/>
          <p:nvPr/>
        </p:nvPicPr>
        <p:blipFill rotWithShape="1">
          <a:blip r:embed="rId3">
            <a:alphaModFix/>
          </a:blip>
          <a:srcRect/>
          <a:stretch/>
        </p:blipFill>
        <p:spPr>
          <a:xfrm>
            <a:off x="830642" y="1815299"/>
            <a:ext cx="7016440" cy="4871642"/>
          </a:xfrm>
          <a:prstGeom prst="rect">
            <a:avLst/>
          </a:prstGeom>
          <a:noFill/>
          <a:ln>
            <a:noFill/>
          </a:ln>
        </p:spPr>
      </p:pic>
      <p:pic>
        <p:nvPicPr>
          <p:cNvPr id="22" name="Google Shape;321;p18"/>
          <p:cNvPicPr preferRelativeResize="0"/>
          <p:nvPr/>
        </p:nvPicPr>
        <p:blipFill rotWithShape="1">
          <a:blip r:embed="rId4">
            <a:alphaModFix/>
          </a:blip>
          <a:srcRect/>
          <a:stretch/>
        </p:blipFill>
        <p:spPr>
          <a:xfrm flipH="1">
            <a:off x="5174255" y="3959846"/>
            <a:ext cx="4636301" cy="3844874"/>
          </a:xfrm>
          <a:prstGeom prst="rect">
            <a:avLst/>
          </a:prstGeom>
          <a:noFill/>
          <a:ln>
            <a:noFill/>
          </a:ln>
        </p:spPr>
      </p:pic>
      <p:sp>
        <p:nvSpPr>
          <p:cNvPr id="29" name="Google Shape;327;p18"/>
          <p:cNvSpPr txBox="1"/>
          <p:nvPr/>
        </p:nvSpPr>
        <p:spPr>
          <a:xfrm>
            <a:off x="382499" y="1261272"/>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None/>
            </a:pPr>
            <a:r>
              <a:rPr lang="en-US" sz="2800" b="1" i="0" u="none" strike="noStrike" cap="none">
                <a:solidFill>
                  <a:srgbClr val="741B47"/>
                </a:solidFill>
                <a:latin typeface="Calibri"/>
                <a:ea typeface="Calibri"/>
                <a:cs typeface="Calibri"/>
                <a:sym typeface="Calibri"/>
              </a:rPr>
              <a:t>VIDEO</a:t>
            </a:r>
            <a:endParaRPr sz="2800" b="0" i="0" u="none" strike="noStrike" cap="none">
              <a:solidFill>
                <a:srgbClr val="000000"/>
              </a:solidFill>
              <a:latin typeface="Arial"/>
              <a:ea typeface="Arial"/>
              <a:cs typeface="Arial"/>
              <a:sym typeface="Arial"/>
            </a:endParaRPr>
          </a:p>
        </p:txBody>
      </p:sp>
      <p:sp>
        <p:nvSpPr>
          <p:cNvPr id="30" name="Google Shape;328;p18">
            <a:hlinkClick r:id="rId5"/>
          </p:cNvPr>
          <p:cNvSpPr/>
          <p:nvPr/>
        </p:nvSpPr>
        <p:spPr>
          <a:xfrm>
            <a:off x="2295805" y="3655179"/>
            <a:ext cx="491851" cy="491851"/>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15000"/>
                </a:lnTo>
                <a:lnTo>
                  <a:pt x="15000" y="105000"/>
                </a:lnTo>
                <a:close/>
              </a:path>
              <a:path w="120000" h="120000" fill="darken" extrusionOk="0">
                <a:moveTo>
                  <a:pt x="105000" y="60000"/>
                </a:moveTo>
                <a:lnTo>
                  <a:pt x="15000" y="15000"/>
                </a:lnTo>
                <a:lnTo>
                  <a:pt x="15000" y="105000"/>
                </a:lnTo>
                <a:close/>
              </a:path>
              <a:path w="120000" h="120000" fill="none" extrusionOk="0">
                <a:moveTo>
                  <a:pt x="105000" y="60000"/>
                </a:moveTo>
                <a:lnTo>
                  <a:pt x="15000" y="105000"/>
                </a:lnTo>
                <a:lnTo>
                  <a:pt x="15000" y="15000"/>
                </a:lnTo>
                <a:close/>
              </a:path>
              <a:path w="120000" h="120000" fill="none" extrusionOk="0">
                <a:moveTo>
                  <a:pt x="0" y="0"/>
                </a:moveTo>
                <a:lnTo>
                  <a:pt x="120000" y="0"/>
                </a:lnTo>
                <a:lnTo>
                  <a:pt x="120000" y="120000"/>
                </a:lnTo>
                <a:lnTo>
                  <a:pt x="0" y="120000"/>
                </a:lnTo>
                <a:close/>
              </a:path>
            </a:pathLst>
          </a:custGeom>
          <a:solidFill>
            <a:srgbClr val="BFBFBF"/>
          </a:soli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1" name="Google Shape;329;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VEAMOS EL SIGUIENTE</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10" name="Google Shape;80;p14"/>
          <p:cNvSpPr txBox="1"/>
          <p:nvPr/>
        </p:nvSpPr>
        <p:spPr>
          <a:xfrm>
            <a:off x="2787656" y="3526530"/>
            <a:ext cx="2532483" cy="774531"/>
          </a:xfrm>
          <a:prstGeom prst="rect">
            <a:avLst/>
          </a:prstGeom>
          <a:noFill/>
          <a:ln>
            <a:noFill/>
          </a:ln>
        </p:spPr>
        <p:txBody>
          <a:bodyPr spcFirstLastPara="1" wrap="square" lIns="91425" tIns="91425" rIns="91425" bIns="91425" anchor="ctr" anchorCtr="0">
            <a:noAutofit/>
          </a:bodyPr>
          <a:lstStyle/>
          <a:p>
            <a:pPr>
              <a:lnSpc>
                <a:spcPct val="115000"/>
              </a:lnSpc>
            </a:pPr>
            <a:r>
              <a:rPr lang="es-CL" sz="1800" dirty="0" smtClean="0">
                <a:solidFill>
                  <a:srgbClr val="76384D"/>
                </a:solidFill>
                <a:latin typeface="Calibri" panose="020F0502020204030204" pitchFamily="34" charset="0"/>
                <a:ea typeface="Roboto"/>
                <a:cs typeface="Calibri" panose="020F0502020204030204" pitchFamily="34" charset="0"/>
                <a:sym typeface="Roboto"/>
              </a:rPr>
              <a:t>Física: Sólido rígido y concepto de torque</a:t>
            </a:r>
            <a:endParaRPr lang="es-CL" sz="1800" b="1" dirty="0">
              <a:solidFill>
                <a:srgbClr val="76384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427196460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6"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es-ES" sz="2800" b="1" dirty="0" smtClean="0">
                <a:solidFill>
                  <a:srgbClr val="741B47"/>
                </a:solidFill>
                <a:latin typeface="Calibri" panose="020F0502020204030204" pitchFamily="34" charset="0"/>
                <a:ea typeface="Roboto"/>
                <a:cs typeface="Calibri" panose="020F0502020204030204" pitchFamily="34" charset="0"/>
                <a:sym typeface="Roboto"/>
              </a:rPr>
              <a:t>E</a:t>
            </a:r>
            <a:r>
              <a:rPr lang="da-DK" sz="2800" b="1" dirty="0" smtClean="0">
                <a:solidFill>
                  <a:srgbClr val="741B47"/>
                </a:solidFill>
                <a:latin typeface="Calibri" panose="020F0502020204030204" pitchFamily="34" charset="0"/>
                <a:ea typeface="Roboto"/>
                <a:cs typeface="Calibri" panose="020F0502020204030204" pitchFamily="34" charset="0"/>
                <a:sym typeface="Roboto"/>
              </a:rPr>
              <a:t>NTONCES</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 ¿QUÉ PODEMOS </a:t>
            </a:r>
            <a:r>
              <a:rPr lang="is-IS" sz="2800" dirty="0" smtClean="0">
                <a:solidFill>
                  <a:srgbClr val="ED423D"/>
                </a:solidFill>
                <a:latin typeface="Calibri" panose="020F0502020204030204" pitchFamily="34" charset="0"/>
                <a:ea typeface="Roboto"/>
                <a:cs typeface="Calibri" panose="020F0502020204030204" pitchFamily="34" charset="0"/>
                <a:sym typeface="Roboto"/>
              </a:rPr>
              <a:t>“TORQUEAR”</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5</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4" name="Rectángulo redondeado 3"/>
          <p:cNvSpPr/>
          <p:nvPr/>
        </p:nvSpPr>
        <p:spPr>
          <a:xfrm>
            <a:off x="1115091" y="2090768"/>
            <a:ext cx="7464914" cy="3546562"/>
          </a:xfrm>
          <a:prstGeom prst="roundRect">
            <a:avLst>
              <a:gd name="adj" fmla="val 1317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 name="Imagen 1" descr="torque1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00" y="2514600"/>
            <a:ext cx="6565900" cy="2527300"/>
          </a:xfrm>
          <a:prstGeom prst="rect">
            <a:avLst/>
          </a:prstGeom>
        </p:spPr>
      </p:pic>
      <p:sp>
        <p:nvSpPr>
          <p:cNvPr id="9" name="Elipse 8"/>
          <p:cNvSpPr/>
          <p:nvPr/>
        </p:nvSpPr>
        <p:spPr>
          <a:xfrm>
            <a:off x="7027303" y="4865520"/>
            <a:ext cx="2513239" cy="25132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Imagen 11" descr="bolts-n-nu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0349" y="5068566"/>
            <a:ext cx="2107146" cy="21071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1999</TotalTime>
  <Words>1232</Words>
  <Application>Microsoft Office PowerPoint</Application>
  <PresentationFormat>Personalizado</PresentationFormat>
  <Paragraphs>144</Paragraphs>
  <Slides>23</Slides>
  <Notes>18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Roboto</vt:lpstr>
      <vt:lpstr>Calibri</vt:lpstr>
      <vt:lpstr>Roboto Medium</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160</cp:revision>
  <dcterms:modified xsi:type="dcterms:W3CDTF">2021-01-26T17:11:54Z</dcterms:modified>
</cp:coreProperties>
</file>