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77" r:id="rId3"/>
    <p:sldId id="292" r:id="rId4"/>
    <p:sldId id="258" r:id="rId5"/>
    <p:sldId id="278" r:id="rId6"/>
    <p:sldId id="260" r:id="rId7"/>
    <p:sldId id="287" r:id="rId8"/>
    <p:sldId id="288" r:id="rId9"/>
    <p:sldId id="289" r:id="rId10"/>
    <p:sldId id="273" r:id="rId11"/>
    <p:sldId id="290" r:id="rId12"/>
    <p:sldId id="275" r:id="rId13"/>
    <p:sldId id="291" r:id="rId14"/>
    <p:sldId id="293" r:id="rId15"/>
  </p:sldIdLst>
  <p:sldSz cx="9720263" cy="7559675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061">
          <p15:clr>
            <a:srgbClr val="A4A3A4"/>
          </p15:clr>
        </p15:guide>
        <p15:guide id="3" orient="horz" pos="4761">
          <p15:clr>
            <a:srgbClr val="A4A3A4"/>
          </p15:clr>
        </p15:guide>
        <p15:guide id="4" pos="243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9" roundtripDataSignature="AMtx7miY5pWMYHGHDWxF7ajhTTfqhk8aX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dison Ahumad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6B00"/>
    <a:srgbClr val="A93501"/>
    <a:srgbClr val="F7E3D1"/>
    <a:srgbClr val="FFB375"/>
    <a:srgbClr val="F9EBDE"/>
    <a:srgbClr val="EEEEEE"/>
    <a:srgbClr val="E4AF81"/>
    <a:srgbClr val="F3E5D8"/>
    <a:srgbClr val="F2E4D7"/>
    <a:srgbClr val="F5E7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19" autoAdjust="0"/>
    <p:restoredTop sz="99261" autoAdjust="0"/>
  </p:normalViewPr>
  <p:slideViewPr>
    <p:cSldViewPr snapToGrid="0">
      <p:cViewPr varScale="1">
        <p:scale>
          <a:sx n="100" d="100"/>
          <a:sy n="100" d="100"/>
        </p:scale>
        <p:origin x="72" y="96"/>
      </p:cViewPr>
      <p:guideLst>
        <p:guide orient="horz" pos="2381"/>
        <p:guide pos="3061"/>
        <p:guide orient="horz" pos="4761"/>
        <p:guide pos="243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4" d="100"/>
          <a:sy n="94" d="100"/>
        </p:scale>
        <p:origin x="360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24953" y="685800"/>
            <a:ext cx="44088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286828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8291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374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2988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6" name="Google Shape;38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8333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6" name="Google Shape;38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8333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7431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38700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9987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n 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41" y="418596"/>
            <a:ext cx="2897433" cy="680400"/>
          </a:xfrm>
          <a:prstGeom prst="rect">
            <a:avLst/>
          </a:prstGeom>
        </p:spPr>
      </p:pic>
      <p:sp>
        <p:nvSpPr>
          <p:cNvPr id="19" name="Google Shape;9;p23"/>
          <p:cNvSpPr/>
          <p:nvPr userDrawn="1"/>
        </p:nvSpPr>
        <p:spPr>
          <a:xfrm>
            <a:off x="242856" y="1756550"/>
            <a:ext cx="9346500" cy="5675922"/>
          </a:xfrm>
          <a:prstGeom prst="round1Rect">
            <a:avLst>
              <a:gd name="adj" fmla="val 15350"/>
            </a:avLst>
          </a:prstGeom>
          <a:solidFill>
            <a:srgbClr val="F7E3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12;p23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8527725" y="6464000"/>
            <a:ext cx="747675" cy="68047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3"/>
          <p:cNvSpPr/>
          <p:nvPr/>
        </p:nvSpPr>
        <p:spPr>
          <a:xfrm>
            <a:off x="436350" y="6464001"/>
            <a:ext cx="7891862" cy="680474"/>
          </a:xfrm>
          <a:prstGeom prst="roundRect">
            <a:avLst>
              <a:gd name="adj" fmla="val 19335"/>
            </a:avLst>
          </a:prstGeom>
          <a:solidFill>
            <a:srgbClr val="FFB3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baseline="-25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Imagen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41" y="6462797"/>
            <a:ext cx="690482" cy="68047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365" y="1222172"/>
            <a:ext cx="1080000" cy="24187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365" y="418596"/>
            <a:ext cx="1080000" cy="6647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9;p23"/>
          <p:cNvSpPr/>
          <p:nvPr userDrawn="1"/>
        </p:nvSpPr>
        <p:spPr>
          <a:xfrm>
            <a:off x="259789" y="1739619"/>
            <a:ext cx="9240327" cy="5608419"/>
          </a:xfrm>
          <a:prstGeom prst="round1Rect">
            <a:avLst>
              <a:gd name="adj" fmla="val 15350"/>
            </a:avLst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41" y="418596"/>
            <a:ext cx="2897433" cy="6804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365" y="1222172"/>
            <a:ext cx="1080000" cy="24187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365" y="418596"/>
            <a:ext cx="1080000" cy="6647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5"/>
          <p:cNvSpPr/>
          <p:nvPr/>
        </p:nvSpPr>
        <p:spPr>
          <a:xfrm rot="10800000" flipH="1">
            <a:off x="180975" y="832250"/>
            <a:ext cx="9358200" cy="1236900"/>
          </a:xfrm>
          <a:prstGeom prst="round1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5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D6B00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25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25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97;p3"/>
          <p:cNvSpPr txBox="1"/>
          <p:nvPr userDrawn="1"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lang="en-US" sz="1100" b="0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ADMINISTRACIÓN LOGÍSTICA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Medio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Presentación</a:t>
            </a:r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343;p14"/>
          <p:cNvSpPr txBox="1"/>
          <p:nvPr userDrawn="1"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F8D837FA-7D10-4FEB-9DD5-99DA87700FA3}" type="slidenum">
              <a:rPr lang="en-US" sz="11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92;p3"/>
          <p:cNvSpPr txBox="1"/>
          <p:nvPr userDrawn="1"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11|</a:t>
            </a:r>
            <a:r>
              <a:rPr lang="en-US" sz="1600" b="0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600" b="0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93;p3"/>
          <p:cNvSpPr txBox="1"/>
          <p:nvPr userDrawn="1"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1100"/>
            </a:pPr>
            <a:r>
              <a:rPr lang="en-US" sz="1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lang="en-US" sz="1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_tradnl" sz="1400" b="0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Arial"/>
              </a:rPr>
              <a:t>Operaciones de </a:t>
            </a:r>
            <a:r>
              <a:rPr lang="es-CL" sz="1400" b="0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Roboto"/>
              </a:rPr>
              <a:t>Al</a:t>
            </a:r>
            <a:r>
              <a:rPr lang="es-ES_tradnl" sz="1400" b="0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Roboto"/>
              </a:rPr>
              <a:t>macenamiento</a:t>
            </a:r>
            <a:endParaRPr lang="x-none" sz="14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Robo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6"/>
          <p:cNvSpPr/>
          <p:nvPr/>
        </p:nvSpPr>
        <p:spPr>
          <a:xfrm rot="10800000" flipH="1">
            <a:off x="181650" y="822025"/>
            <a:ext cx="9356700" cy="6531300"/>
          </a:xfrm>
          <a:prstGeom prst="round1Rect">
            <a:avLst>
              <a:gd name="adj" fmla="val 15350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26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D6B00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26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26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343;p14"/>
          <p:cNvSpPr txBox="1"/>
          <p:nvPr userDrawn="1"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F8D837FA-7D10-4FEB-9DD5-99DA87700FA3}" type="slidenum">
              <a:rPr lang="en-US" sz="11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97;p3"/>
          <p:cNvSpPr txBox="1"/>
          <p:nvPr userDrawn="1"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lang="es-ES_tradnl" sz="1100" b="0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ADMINISTRACIÓN LOGÍSTICA</a:t>
            </a:r>
            <a:r>
              <a:rPr lang="es-ES_tradnl" sz="11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 lang="es-ES_tradnl"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92;p3"/>
          <p:cNvSpPr txBox="1"/>
          <p:nvPr userDrawn="1"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11|</a:t>
            </a:r>
            <a:r>
              <a:rPr lang="en-US" sz="1600" b="0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600" b="0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93;p3"/>
          <p:cNvSpPr txBox="1"/>
          <p:nvPr userDrawn="1"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1100"/>
            </a:pPr>
            <a:r>
              <a:rPr lang="en-US" sz="1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lang="en-US" sz="1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_tradnl" sz="1400" b="0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Arial"/>
              </a:rPr>
              <a:t>Operaciones de </a:t>
            </a:r>
            <a:r>
              <a:rPr lang="es-CL" sz="1400" b="0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Roboto"/>
              </a:rPr>
              <a:t>Al</a:t>
            </a:r>
            <a:r>
              <a:rPr lang="es-ES_tradnl" sz="1400" b="0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Roboto"/>
              </a:rPr>
              <a:t>macenamiento</a:t>
            </a:r>
            <a:endParaRPr lang="x-none" sz="14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Robo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8"/>
          <p:cNvSpPr/>
          <p:nvPr/>
        </p:nvSpPr>
        <p:spPr>
          <a:xfrm rot="10800000" flipH="1">
            <a:off x="181650" y="822025"/>
            <a:ext cx="9356700" cy="6531300"/>
          </a:xfrm>
          <a:prstGeom prst="round1Rect">
            <a:avLst>
              <a:gd name="adj" fmla="val 15350"/>
            </a:avLst>
          </a:prstGeom>
          <a:solidFill>
            <a:srgbClr val="F7E3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28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D6B00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8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28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7;p3"/>
          <p:cNvSpPr txBox="1"/>
          <p:nvPr userDrawn="1"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lang="es-ES_tradnl" sz="1100" b="0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ADMINISTRACIÓN LOGÍSTICA</a:t>
            </a:r>
            <a:r>
              <a:rPr lang="es-ES_tradnl" sz="11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 lang="es-ES_tradnl"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343;p14"/>
          <p:cNvSpPr txBox="1"/>
          <p:nvPr userDrawn="1"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F8D837FA-7D10-4FEB-9DD5-99DA87700FA3}" type="slidenum">
              <a:rPr lang="en-US" sz="11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92;p3"/>
          <p:cNvSpPr txBox="1"/>
          <p:nvPr userDrawn="1"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11|</a:t>
            </a:r>
            <a:r>
              <a:rPr lang="en-US" sz="1600" b="0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600" b="0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93;p3"/>
          <p:cNvSpPr txBox="1"/>
          <p:nvPr userDrawn="1"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1100"/>
            </a:pPr>
            <a:r>
              <a:rPr lang="en-US" sz="1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lang="en-US" sz="1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_tradnl" sz="1400" b="0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Arial"/>
              </a:rPr>
              <a:t>Operaciones de </a:t>
            </a:r>
            <a:r>
              <a:rPr lang="es-CL" sz="1400" b="0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Roboto"/>
              </a:rPr>
              <a:t>Al</a:t>
            </a:r>
            <a:r>
              <a:rPr lang="es-ES_tradnl" sz="1400" b="0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Roboto"/>
              </a:rPr>
              <a:t>macenamiento</a:t>
            </a:r>
            <a:endParaRPr lang="x-none" sz="14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Robo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 2">
    <p:bg>
      <p:bgPr>
        <a:solidFill>
          <a:schemeClr val="lt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0"/>
          <p:cNvSpPr/>
          <p:nvPr/>
        </p:nvSpPr>
        <p:spPr>
          <a:xfrm rot="10800000" flipH="1">
            <a:off x="181650" y="822025"/>
            <a:ext cx="9356700" cy="6531300"/>
          </a:xfrm>
          <a:prstGeom prst="round1Rect">
            <a:avLst>
              <a:gd name="adj" fmla="val 15350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30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30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31;p6"/>
          <p:cNvSpPr/>
          <p:nvPr userDrawn="1"/>
        </p:nvSpPr>
        <p:spPr>
          <a:xfrm>
            <a:off x="181651" y="180900"/>
            <a:ext cx="7909200" cy="651000"/>
          </a:xfrm>
          <a:prstGeom prst="round2SameRect">
            <a:avLst>
              <a:gd name="adj1" fmla="val 16667"/>
              <a:gd name="adj2" fmla="val 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97;p3"/>
          <p:cNvSpPr txBox="1"/>
          <p:nvPr userDrawn="1"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lang="es-ES_tradnl" sz="1100" b="0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ADMINISTRACIÓN LOGÍSTICA</a:t>
            </a:r>
            <a:r>
              <a:rPr lang="es-ES_tradnl" sz="11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 lang="es-ES_tradnl"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343;p14"/>
          <p:cNvSpPr txBox="1"/>
          <p:nvPr userDrawn="1"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F8D837FA-7D10-4FEB-9DD5-99DA87700FA3}" type="slidenum">
              <a:rPr lang="en-US" sz="11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7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D6B00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27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27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93;p3"/>
          <p:cNvSpPr txBox="1"/>
          <p:nvPr userDrawn="1"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1100"/>
            </a:pPr>
            <a:r>
              <a:rPr lang="en-US" sz="14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lang="en-US" sz="1400" b="0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s-ES_tradnl" sz="1400" b="0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Arial"/>
              </a:rPr>
              <a:t>Operaciones de </a:t>
            </a:r>
            <a:r>
              <a:rPr lang="es-CL" sz="1400" b="0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Roboto"/>
              </a:rPr>
              <a:t>Al</a:t>
            </a:r>
            <a:r>
              <a:rPr lang="es-ES_tradnl" sz="1400" b="0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Roboto"/>
              </a:rPr>
              <a:t>macenamiento</a:t>
            </a:r>
            <a:endParaRPr lang="x-none" sz="14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Roboto"/>
            </a:endParaRPr>
          </a:p>
        </p:txBody>
      </p:sp>
      <p:sp>
        <p:nvSpPr>
          <p:cNvPr id="12" name="Google Shape;92;p3"/>
          <p:cNvSpPr txBox="1"/>
          <p:nvPr userDrawn="1"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11|</a:t>
            </a:r>
            <a:r>
              <a:rPr lang="en-US" sz="1600" b="0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600" b="0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343;p14"/>
          <p:cNvSpPr txBox="1"/>
          <p:nvPr userDrawn="1"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F8D837FA-7D10-4FEB-9DD5-99DA87700FA3}" type="slidenum">
              <a:rPr lang="en-US" sz="11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97;p3"/>
          <p:cNvSpPr txBox="1"/>
          <p:nvPr userDrawn="1"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lang="en-US" sz="1100" b="0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LOGÍSTICA 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Medio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Presentación</a:t>
            </a:r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104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60" r:id="rId6"/>
    <p:sldLayoutId id="2147483661" r:id="rId7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12.svg"/><Relationship Id="rId3" Type="http://schemas.openxmlformats.org/officeDocument/2006/relationships/image" Target="../media/image25.png"/><Relationship Id="rId7" Type="http://schemas.openxmlformats.org/officeDocument/2006/relationships/image" Target="../media/image6.sv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29.png"/><Relationship Id="rId4" Type="http://schemas.openxmlformats.org/officeDocument/2006/relationships/image" Target="../media/image26.png"/><Relationship Id="rId9" Type="http://schemas.openxmlformats.org/officeDocument/2006/relationships/image" Target="../media/image8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"/>
          <p:cNvSpPr txBox="1"/>
          <p:nvPr/>
        </p:nvSpPr>
        <p:spPr>
          <a:xfrm>
            <a:off x="1176619" y="6648293"/>
            <a:ext cx="7012134" cy="31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1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estos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documentos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utilizarán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manera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inclusiva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términos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el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estudiante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el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docente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el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compañero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u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otras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palabras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equivalentes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sus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respectivos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plurales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decir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con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ellas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se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hace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referencia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tanto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 hombres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mujeres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1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1"/>
          <p:cNvSpPr txBox="1"/>
          <p:nvPr/>
        </p:nvSpPr>
        <p:spPr>
          <a:xfrm>
            <a:off x="349550" y="2131950"/>
            <a:ext cx="1444325" cy="178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MÓDULO 1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5;p23"/>
          <p:cNvSpPr txBox="1"/>
          <p:nvPr/>
        </p:nvSpPr>
        <p:spPr>
          <a:xfrm>
            <a:off x="1139100" y="834800"/>
            <a:ext cx="4156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LOGÍSTICA</a:t>
            </a:r>
            <a:r>
              <a:rPr lang="en-US" sz="1200" b="0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| </a:t>
            </a:r>
            <a:r>
              <a:rPr lang="en-US" sz="1200" b="0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NIVEL </a:t>
            </a:r>
            <a:r>
              <a:rPr lang="en-US" sz="1200" b="0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4° </a:t>
            </a:r>
            <a:r>
              <a:rPr lang="en-US" sz="1200" b="0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MEDIO</a:t>
            </a:r>
            <a:endParaRPr sz="1200" b="0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61;p13"/>
          <p:cNvSpPr txBox="1">
            <a:spLocks/>
          </p:cNvSpPr>
          <p:nvPr/>
        </p:nvSpPr>
        <p:spPr>
          <a:xfrm>
            <a:off x="340024" y="2357974"/>
            <a:ext cx="4749501" cy="13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dk1"/>
              </a:buClr>
              <a:buSzPts val="1100"/>
            </a:pPr>
            <a:r>
              <a:rPr lang="es-ES_tradnl" sz="3400" b="1" spc="-20" dirty="0" smtClean="0">
                <a:solidFill>
                  <a:srgbClr val="ED6B00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</a:rPr>
              <a:t>OPERACIONES DE </a:t>
            </a:r>
            <a:endParaRPr lang="es-CL" sz="3400" b="1" spc="-20" dirty="0">
              <a:solidFill>
                <a:srgbClr val="ED6B00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  <a:p>
            <a:pPr>
              <a:lnSpc>
                <a:spcPct val="90000"/>
              </a:lnSpc>
              <a:buClr>
                <a:schemeClr val="dk1"/>
              </a:buClr>
              <a:buSzPts val="1100"/>
            </a:pPr>
            <a:r>
              <a:rPr lang="es-CL" sz="3400" b="1" spc="-20" dirty="0" smtClean="0">
                <a:solidFill>
                  <a:srgbClr val="ED6B00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AL</a:t>
            </a:r>
            <a:r>
              <a:rPr lang="es-ES_tradnl" sz="3400" b="1" spc="-20" dirty="0" smtClean="0">
                <a:solidFill>
                  <a:srgbClr val="ED6B00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MACENAMIENTO</a:t>
            </a:r>
            <a:endParaRPr lang="x-none" sz="3400" b="1" spc="-20" dirty="0" smtClean="0">
              <a:solidFill>
                <a:srgbClr val="ED6B00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  <a:p>
            <a:pPr>
              <a:lnSpc>
                <a:spcPct val="90000"/>
              </a:lnSpc>
            </a:pPr>
            <a:endParaRPr lang="x-none" sz="3400" b="1" dirty="0">
              <a:solidFill>
                <a:srgbClr val="ED6B00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3382" y="2374900"/>
            <a:ext cx="5445385" cy="3759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18"/>
          <p:cNvSpPr/>
          <p:nvPr/>
        </p:nvSpPr>
        <p:spPr>
          <a:xfrm>
            <a:off x="2035277" y="2072175"/>
            <a:ext cx="6999671" cy="387697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18"/>
          <p:cNvSpPr txBox="1"/>
          <p:nvPr/>
        </p:nvSpPr>
        <p:spPr>
          <a:xfrm>
            <a:off x="3342967" y="3616133"/>
            <a:ext cx="5353358" cy="774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es-CL" sz="2100" b="1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ORGANIZANDO UN CENTRO </a:t>
            </a:r>
            <a:r>
              <a:rPr lang="es-CL" sz="2100" b="1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DE DISTRIBUCIÓN</a:t>
            </a:r>
            <a:endParaRPr sz="1600" b="0" i="0" u="none" strike="noStrike" cap="none" dirty="0" smtClea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120000"/>
              </a:lnSpc>
            </a:pPr>
            <a:r>
              <a:rPr lang="es-ES_tradnl" sz="1800" dirty="0" smtClean="0">
                <a:latin typeface="Calibri"/>
                <a:cs typeface="Calibri"/>
              </a:rPr>
              <a:t>Para </a:t>
            </a:r>
            <a:r>
              <a:rPr lang="es-ES_tradnl" sz="1800" dirty="0">
                <a:latin typeface="Calibri"/>
                <a:cs typeface="Calibri"/>
              </a:rPr>
              <a:t>revisar los temas trabajados a lo largo de la presentación, te invitamos a responder lo siguiente:</a:t>
            </a:r>
          </a:p>
          <a:p>
            <a:pPr>
              <a:lnSpc>
                <a:spcPct val="120000"/>
              </a:lnSpc>
            </a:pPr>
            <a:endParaRPr lang="es-ES_tradnl" sz="18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lnSpc>
                <a:spcPct val="120000"/>
              </a:lnSpc>
            </a:pPr>
            <a:r>
              <a:rPr lang="es-ES_tradnl" sz="1800" b="1" dirty="0">
                <a:solidFill>
                  <a:schemeClr val="tx1"/>
                </a:solidFill>
                <a:latin typeface="Calibri"/>
                <a:cs typeface="Calibri"/>
              </a:rPr>
              <a:t>Vimos 11 áreas que pueden existir en un almacén </a:t>
            </a:r>
            <a:r>
              <a:rPr lang="es-ES_tradnl" sz="1800" b="1" dirty="0">
                <a:solidFill>
                  <a:srgbClr val="FF6600"/>
                </a:solidFill>
                <a:latin typeface="Calibri"/>
                <a:cs typeface="Calibri"/>
              </a:rPr>
              <a:t>¿Cuántas puedes recordar?</a:t>
            </a:r>
          </a:p>
          <a:p>
            <a:pPr>
              <a:lnSpc>
                <a:spcPct val="120000"/>
              </a:lnSpc>
            </a:pPr>
            <a:endParaRPr lang="es-ES_tradnl" sz="1800" dirty="0">
              <a:latin typeface="Calibri"/>
              <a:cs typeface="Calibri"/>
            </a:endParaRPr>
          </a:p>
          <a:p>
            <a:pPr>
              <a:lnSpc>
                <a:spcPct val="120000"/>
              </a:lnSpc>
            </a:pPr>
            <a:r>
              <a:rPr lang="es-ES_tradnl" sz="1800" dirty="0">
                <a:latin typeface="Calibri"/>
                <a:cs typeface="Calibri"/>
              </a:rPr>
              <a:t>Anota tus respuesta en tu cuaderno, las que revisaremos en plenario dirigido por tu profesor. </a:t>
            </a:r>
          </a:p>
        </p:txBody>
      </p:sp>
      <p:sp>
        <p:nvSpPr>
          <p:cNvPr id="10" name="Google Shape;158;p5"/>
          <p:cNvSpPr txBox="1"/>
          <p:nvPr/>
        </p:nvSpPr>
        <p:spPr>
          <a:xfrm>
            <a:off x="375975" y="14245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¿CUÁNTO APRENDIMOS?</a:t>
            </a:r>
            <a:endParaRPr sz="3100" b="1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59;p5"/>
          <p:cNvSpPr txBox="1"/>
          <p:nvPr/>
        </p:nvSpPr>
        <p:spPr>
          <a:xfrm>
            <a:off x="366450" y="1229932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latin typeface="Calibri"/>
                <a:cs typeface="Calibri"/>
                <a:sym typeface="Calibri"/>
              </a:rPr>
              <a:t>REVISEMOS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68;p5"/>
          <p:cNvSpPr txBox="1"/>
          <p:nvPr/>
        </p:nvSpPr>
        <p:spPr>
          <a:xfrm>
            <a:off x="4226900" y="1298318"/>
            <a:ext cx="9928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s-ES_tradnl" sz="6000" b="0" i="0" u="none" strike="noStrike" cap="none" dirty="0" smtClean="0">
                <a:solidFill>
                  <a:srgbClr val="FFB375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endParaRPr sz="6000" b="0" i="0" u="none" strike="noStrike" cap="none" dirty="0">
              <a:solidFill>
                <a:srgbClr val="FFB3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42" y="2715213"/>
            <a:ext cx="2812026" cy="318257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123" y="5464679"/>
            <a:ext cx="1705019" cy="127224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444" y="5790089"/>
            <a:ext cx="1651873" cy="884514"/>
          </a:xfrm>
          <a:prstGeom prst="rect">
            <a:avLst/>
          </a:prstGeom>
        </p:spPr>
      </p:pic>
      <p:sp>
        <p:nvSpPr>
          <p:cNvPr id="15" name="Marcador de contenido 2"/>
          <p:cNvSpPr txBox="1">
            <a:spLocks/>
          </p:cNvSpPr>
          <p:nvPr/>
        </p:nvSpPr>
        <p:spPr>
          <a:xfrm>
            <a:off x="6718300" y="1771894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endParaRPr lang="es-CL" sz="1600" dirty="0">
              <a:latin typeface="Calibri"/>
              <a:cs typeface="Calibri"/>
            </a:endParaRPr>
          </a:p>
        </p:txBody>
      </p:sp>
      <p:sp>
        <p:nvSpPr>
          <p:cNvPr id="13" name="Marcador de contenido 2"/>
          <p:cNvSpPr txBox="1">
            <a:spLocks/>
          </p:cNvSpPr>
          <p:nvPr/>
        </p:nvSpPr>
        <p:spPr>
          <a:xfrm>
            <a:off x="1517602" y="1875366"/>
            <a:ext cx="7886700" cy="1336675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s-CL" sz="1600" dirty="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18"/>
          <p:cNvSpPr/>
          <p:nvPr/>
        </p:nvSpPr>
        <p:spPr>
          <a:xfrm>
            <a:off x="1422400" y="2171701"/>
            <a:ext cx="7612549" cy="4038600"/>
          </a:xfrm>
          <a:prstGeom prst="roundRect">
            <a:avLst>
              <a:gd name="adj" fmla="val 5712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58;p5"/>
          <p:cNvSpPr txBox="1"/>
          <p:nvPr/>
        </p:nvSpPr>
        <p:spPr>
          <a:xfrm>
            <a:off x="375975" y="14245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ÁREAS DE UN ALMACÉN </a:t>
            </a:r>
            <a:endParaRPr sz="3100" b="1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59;p5"/>
          <p:cNvSpPr txBox="1"/>
          <p:nvPr/>
        </p:nvSpPr>
        <p:spPr>
          <a:xfrm>
            <a:off x="366450" y="1229932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latin typeface="Calibri"/>
                <a:cs typeface="Calibri"/>
                <a:sym typeface="Calibri"/>
              </a:rPr>
              <a:t>RESPUESTA</a:t>
            </a:r>
            <a:endParaRPr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723" y="5584313"/>
            <a:ext cx="1705019" cy="127224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744" y="5922423"/>
            <a:ext cx="1651873" cy="884514"/>
          </a:xfrm>
          <a:prstGeom prst="rect">
            <a:avLst/>
          </a:prstGeom>
        </p:spPr>
      </p:pic>
      <p:sp>
        <p:nvSpPr>
          <p:cNvPr id="15" name="Marcador de contenido 2"/>
          <p:cNvSpPr txBox="1">
            <a:spLocks/>
          </p:cNvSpPr>
          <p:nvPr/>
        </p:nvSpPr>
        <p:spPr>
          <a:xfrm>
            <a:off x="6718300" y="1771894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endParaRPr lang="es-CL" sz="1600" dirty="0">
              <a:latin typeface="Calibri"/>
              <a:cs typeface="Calibri"/>
            </a:endParaRPr>
          </a:p>
        </p:txBody>
      </p:sp>
      <p:sp>
        <p:nvSpPr>
          <p:cNvPr id="13" name="Marcador de contenido 2"/>
          <p:cNvSpPr txBox="1">
            <a:spLocks/>
          </p:cNvSpPr>
          <p:nvPr/>
        </p:nvSpPr>
        <p:spPr>
          <a:xfrm>
            <a:off x="1517602" y="1875366"/>
            <a:ext cx="7886700" cy="1336675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s-CL" sz="1600" dirty="0">
              <a:latin typeface="Calibri"/>
              <a:cs typeface="Calibri"/>
            </a:endParaRPr>
          </a:p>
        </p:txBody>
      </p:sp>
      <p:sp>
        <p:nvSpPr>
          <p:cNvPr id="14" name="Marcador de contenido 2">
            <a:extLst>
              <a:ext uri="{FF2B5EF4-FFF2-40B4-BE49-F238E27FC236}">
                <a16:creationId xmlns="" xmlns:a16="http://schemas.microsoft.com/office/drawing/2014/main" id="{81B82355-C372-4924-8687-C443DA2DCBF8}"/>
              </a:ext>
            </a:extLst>
          </p:cNvPr>
          <p:cNvSpPr txBox="1">
            <a:spLocks/>
          </p:cNvSpPr>
          <p:nvPr/>
        </p:nvSpPr>
        <p:spPr>
          <a:xfrm>
            <a:off x="1779587" y="2522538"/>
            <a:ext cx="3025775" cy="31416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288000">
              <a:spcBef>
                <a:spcPts val="900"/>
              </a:spcBef>
              <a:buClr>
                <a:srgbClr val="ED6B00"/>
              </a:buClr>
              <a:buFont typeface="+mj-lt"/>
              <a:buAutoNum type="arabicPeriod"/>
            </a:pPr>
            <a:r>
              <a:rPr lang="es-ES_tradnl" sz="2000" dirty="0">
                <a:latin typeface="Calibri"/>
                <a:cs typeface="Calibri"/>
              </a:rPr>
              <a:t>Recepción</a:t>
            </a:r>
          </a:p>
          <a:p>
            <a:pPr marL="457200" indent="-288000">
              <a:spcBef>
                <a:spcPts val="900"/>
              </a:spcBef>
              <a:buClr>
                <a:srgbClr val="ED6B00"/>
              </a:buClr>
              <a:buFont typeface="+mj-lt"/>
              <a:buAutoNum type="arabicPeriod"/>
            </a:pPr>
            <a:r>
              <a:rPr lang="es-ES_tradnl" sz="2000" dirty="0">
                <a:latin typeface="Calibri"/>
                <a:cs typeface="Calibri"/>
              </a:rPr>
              <a:t>Almacenamiento</a:t>
            </a:r>
          </a:p>
          <a:p>
            <a:pPr marL="457200" indent="-288000">
              <a:spcBef>
                <a:spcPts val="900"/>
              </a:spcBef>
              <a:buClr>
                <a:srgbClr val="ED6B00"/>
              </a:buClr>
              <a:buFont typeface="+mj-lt"/>
              <a:buAutoNum type="arabicPeriod"/>
            </a:pPr>
            <a:r>
              <a:rPr lang="es-ES_tradnl" sz="2000" dirty="0" err="1">
                <a:latin typeface="Calibri"/>
                <a:cs typeface="Calibri"/>
              </a:rPr>
              <a:t>Picking</a:t>
            </a:r>
            <a:r>
              <a:rPr lang="es-ES_tradnl" sz="2000" dirty="0">
                <a:latin typeface="Calibri"/>
                <a:cs typeface="Calibri"/>
              </a:rPr>
              <a:t> (preparación de pedidos)</a:t>
            </a:r>
          </a:p>
          <a:p>
            <a:pPr marL="457200" indent="-288000">
              <a:spcBef>
                <a:spcPts val="900"/>
              </a:spcBef>
              <a:buClr>
                <a:srgbClr val="ED6B00"/>
              </a:buClr>
              <a:buFont typeface="+mj-lt"/>
              <a:buAutoNum type="arabicPeriod"/>
            </a:pPr>
            <a:r>
              <a:rPr lang="es-ES_tradnl" sz="2000" dirty="0">
                <a:latin typeface="Calibri"/>
                <a:cs typeface="Calibri"/>
              </a:rPr>
              <a:t>Despacho</a:t>
            </a:r>
          </a:p>
          <a:p>
            <a:pPr marL="457200" indent="-288000">
              <a:spcBef>
                <a:spcPts val="900"/>
              </a:spcBef>
              <a:buClr>
                <a:srgbClr val="ED6B00"/>
              </a:buClr>
              <a:buFont typeface="+mj-lt"/>
              <a:buAutoNum type="arabicPeriod"/>
            </a:pPr>
            <a:r>
              <a:rPr lang="es-ES_tradnl" sz="2000" dirty="0">
                <a:latin typeface="Calibri"/>
                <a:cs typeface="Calibri"/>
              </a:rPr>
              <a:t>Oficinas</a:t>
            </a:r>
          </a:p>
          <a:p>
            <a:pPr marL="457200" indent="-288000">
              <a:spcBef>
                <a:spcPts val="900"/>
              </a:spcBef>
              <a:buClr>
                <a:srgbClr val="ED6B00"/>
              </a:buClr>
              <a:buFont typeface="+mj-lt"/>
              <a:buAutoNum type="arabicPeriod"/>
            </a:pPr>
            <a:r>
              <a:rPr lang="es-ES_tradnl" sz="2000" dirty="0">
                <a:latin typeface="Calibri"/>
                <a:cs typeface="Calibri"/>
              </a:rPr>
              <a:t>Manipulación (maquila</a:t>
            </a:r>
            <a:r>
              <a:rPr lang="es-ES_tradnl" sz="2000" dirty="0" smtClean="0">
                <a:latin typeface="Calibri"/>
                <a:cs typeface="Calibri"/>
              </a:rPr>
              <a:t>)</a:t>
            </a:r>
          </a:p>
        </p:txBody>
      </p:sp>
      <p:sp>
        <p:nvSpPr>
          <p:cNvPr id="16" name="Marcador de contenido 2">
            <a:extLst>
              <a:ext uri="{FF2B5EF4-FFF2-40B4-BE49-F238E27FC236}">
                <a16:creationId xmlns="" xmlns:a16="http://schemas.microsoft.com/office/drawing/2014/main" id="{A8B4CBF3-FB3F-4588-B5E7-BC88F5BF23DA}"/>
              </a:ext>
            </a:extLst>
          </p:cNvPr>
          <p:cNvSpPr txBox="1">
            <a:spLocks/>
          </p:cNvSpPr>
          <p:nvPr/>
        </p:nvSpPr>
        <p:spPr>
          <a:xfrm>
            <a:off x="4711700" y="2535238"/>
            <a:ext cx="3914775" cy="2689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6400" indent="-457200">
              <a:spcBef>
                <a:spcPts val="900"/>
              </a:spcBef>
              <a:buClr>
                <a:srgbClr val="ED6B00"/>
              </a:buClr>
              <a:buFont typeface="+mj-lt"/>
              <a:buAutoNum type="arabicPeriod" startAt="7"/>
            </a:pPr>
            <a:r>
              <a:rPr lang="es-ES_tradnl" sz="2000" dirty="0">
                <a:latin typeface="Calibri"/>
                <a:cs typeface="Calibri"/>
              </a:rPr>
              <a:t>Estacionamiento de Equipos (y recarga de baterías)</a:t>
            </a:r>
          </a:p>
          <a:p>
            <a:pPr marL="626400" indent="-457200">
              <a:spcBef>
                <a:spcPts val="900"/>
              </a:spcBef>
              <a:buClr>
                <a:srgbClr val="ED6B00"/>
              </a:buClr>
              <a:buFont typeface="+mj-lt"/>
              <a:buAutoNum type="arabicPeriod" startAt="7"/>
            </a:pPr>
            <a:r>
              <a:rPr lang="es-ES_tradnl" sz="2000" dirty="0">
                <a:latin typeface="Calibri"/>
                <a:cs typeface="Calibri"/>
              </a:rPr>
              <a:t>Almacenamiento de Pallets</a:t>
            </a:r>
          </a:p>
          <a:p>
            <a:pPr marL="626400" indent="-457200">
              <a:spcBef>
                <a:spcPts val="900"/>
              </a:spcBef>
              <a:buClr>
                <a:srgbClr val="ED6B00"/>
              </a:buClr>
              <a:buFont typeface="+mj-lt"/>
              <a:buAutoNum type="arabicPeriod" startAt="7"/>
            </a:pPr>
            <a:r>
              <a:rPr lang="es-ES_tradnl" sz="2000" dirty="0">
                <a:latin typeface="Calibri"/>
                <a:cs typeface="Calibri"/>
              </a:rPr>
              <a:t>Logística Inversa (devoluciones, envases)</a:t>
            </a:r>
          </a:p>
          <a:p>
            <a:pPr marL="626400" indent="-457200">
              <a:spcBef>
                <a:spcPts val="900"/>
              </a:spcBef>
              <a:buClr>
                <a:srgbClr val="ED6B00"/>
              </a:buClr>
              <a:buFont typeface="+mj-lt"/>
              <a:buAutoNum type="arabicPeriod" startAt="7"/>
            </a:pPr>
            <a:r>
              <a:rPr lang="es-ES_tradnl" sz="2000" dirty="0">
                <a:latin typeface="Calibri"/>
                <a:cs typeface="Calibri"/>
              </a:rPr>
              <a:t>Camarines y baños</a:t>
            </a:r>
          </a:p>
          <a:p>
            <a:pPr marL="626400" indent="-457200">
              <a:spcBef>
                <a:spcPts val="900"/>
              </a:spcBef>
              <a:buClr>
                <a:srgbClr val="ED6B00"/>
              </a:buClr>
              <a:buFont typeface="+mj-lt"/>
              <a:buAutoNum type="arabicPeriod" startAt="7"/>
            </a:pPr>
            <a:r>
              <a:rPr lang="es-ES_tradnl" sz="2000" dirty="0">
                <a:latin typeface="Calibri"/>
                <a:cs typeface="Calibri"/>
              </a:rPr>
              <a:t>Casino y áreas de descanso</a:t>
            </a:r>
          </a:p>
        </p:txBody>
      </p:sp>
    </p:spTree>
    <p:extLst>
      <p:ext uri="{BB962C8B-B14F-4D97-AF65-F5344CB8AC3E}">
        <p14:creationId xmlns:p14="http://schemas.microsoft.com/office/powerpoint/2010/main" val="118868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20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ACTIVIDAD PRÁCTICA</a:t>
            </a:r>
            <a:endParaRPr sz="3100" b="1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20"/>
          <p:cNvSpPr/>
          <p:nvPr/>
        </p:nvSpPr>
        <p:spPr>
          <a:xfrm>
            <a:off x="375975" y="2370247"/>
            <a:ext cx="8839201" cy="323819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20"/>
          <p:cNvSpPr/>
          <p:nvPr/>
        </p:nvSpPr>
        <p:spPr>
          <a:xfrm>
            <a:off x="5279923" y="7354529"/>
            <a:ext cx="2723535" cy="2051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20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¡PRACTIQUEMOS!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634"/>
          <a:stretch/>
        </p:blipFill>
        <p:spPr>
          <a:xfrm>
            <a:off x="2716056" y="3689939"/>
            <a:ext cx="6899892" cy="3869736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6443663" y="1411566"/>
            <a:ext cx="48577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endParaRPr lang="es-CL" sz="1600" b="1" dirty="0">
              <a:latin typeface="Calibri"/>
              <a:cs typeface="Calibri"/>
            </a:endParaRPr>
          </a:p>
        </p:txBody>
      </p:sp>
      <p:sp>
        <p:nvSpPr>
          <p:cNvPr id="11" name="Google Shape;168;p5"/>
          <p:cNvSpPr txBox="1"/>
          <p:nvPr/>
        </p:nvSpPr>
        <p:spPr>
          <a:xfrm>
            <a:off x="3655400" y="1298318"/>
            <a:ext cx="9928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s-ES_tradnl" sz="6000" b="0" i="0" u="none" strike="noStrike" cap="none" dirty="0" smtClean="0">
                <a:solidFill>
                  <a:srgbClr val="FFB375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endParaRPr sz="6000" b="0" i="0" u="none" strike="noStrike" cap="none" dirty="0">
              <a:solidFill>
                <a:srgbClr val="FFB3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846002" y="2771327"/>
            <a:ext cx="5757998" cy="402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</a:pPr>
            <a:r>
              <a:rPr lang="pt-BR" sz="2200" b="1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ORGANIZANDO UN CENTRO DE DISTRIBUCIÓN</a:t>
            </a:r>
            <a:endParaRPr lang="pt-BR" sz="2200" b="1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881062" y="3517730"/>
            <a:ext cx="5189537" cy="1259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</a:pPr>
            <a:r>
              <a:rPr lang="es-ES_tradnl" sz="1600" dirty="0">
                <a:latin typeface="Calibri"/>
                <a:cs typeface="Calibri"/>
              </a:rPr>
              <a:t>Ahora realizaremos una actividad práctica. Utiliza el  archivo </a:t>
            </a:r>
            <a:r>
              <a:rPr lang="es-ES_tradnl" sz="1600" b="1" dirty="0">
                <a:solidFill>
                  <a:srgbClr val="FF6600"/>
                </a:solidFill>
                <a:latin typeface="Calibri"/>
                <a:cs typeface="Calibri"/>
              </a:rPr>
              <a:t>“Actividad Practica 11” </a:t>
            </a:r>
            <a:r>
              <a:rPr lang="es-ES_tradnl" sz="1600" dirty="0">
                <a:latin typeface="Calibri"/>
                <a:cs typeface="Calibri"/>
              </a:rPr>
              <a:t>y sigue las instrucciones señaladas. </a:t>
            </a:r>
          </a:p>
          <a:p>
            <a:pPr lvl="0">
              <a:lnSpc>
                <a:spcPct val="90000"/>
              </a:lnSpc>
            </a:pPr>
            <a:endParaRPr lang="es-CL" sz="1600" b="1" dirty="0">
              <a:latin typeface="Calibri"/>
              <a:cs typeface="Calibri"/>
            </a:endParaRPr>
          </a:p>
          <a:p>
            <a:pPr lvl="0">
              <a:lnSpc>
                <a:spcPct val="90000"/>
              </a:lnSpc>
            </a:pPr>
            <a:r>
              <a:rPr lang="es-CL" sz="2000" b="1" dirty="0" smtClean="0">
                <a:solidFill>
                  <a:srgbClr val="ED6B00"/>
                </a:solidFill>
                <a:latin typeface="Calibri"/>
                <a:cs typeface="Calibri"/>
              </a:rPr>
              <a:t>¡Éxito!</a:t>
            </a:r>
            <a:endParaRPr lang="es-CL" sz="2000" b="1" dirty="0">
              <a:solidFill>
                <a:srgbClr val="ED6B00"/>
              </a:solidFill>
              <a:latin typeface="Calibri"/>
              <a:cs typeface="Calibri"/>
            </a:endParaRPr>
          </a:p>
          <a:p>
            <a:pPr lvl="0">
              <a:lnSpc>
                <a:spcPct val="90000"/>
              </a:lnSpc>
            </a:pPr>
            <a:endParaRPr lang="es-CL" sz="1600" dirty="0">
              <a:latin typeface="Calibri"/>
              <a:cs typeface="Calibri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6392863" y="1893997"/>
            <a:ext cx="485775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ctr">
              <a:buNone/>
            </a:pPr>
            <a:endParaRPr lang="es-CL" dirty="0"/>
          </a:p>
          <a:p>
            <a:pPr marL="0" indent="0" algn="ctr">
              <a:buNone/>
            </a:pPr>
            <a:endParaRPr lang="es-C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9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COMENZAR </a:t>
            </a: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A TRABAJAR</a:t>
            </a: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19"/>
          <p:cNvSpPr txBox="1"/>
          <p:nvPr/>
        </p:nvSpPr>
        <p:spPr>
          <a:xfrm>
            <a:off x="375977" y="1392244"/>
            <a:ext cx="7017881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0" u="none" strike="noStrike" cap="none" dirty="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TOMA LAS SIGUIENTES </a:t>
            </a:r>
            <a:r>
              <a:rPr lang="en-US" sz="2800" b="1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PRECAUCIONES</a:t>
            </a:r>
            <a:endParaRPr sz="3100" b="1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" name="Grupo 17"/>
          <p:cNvGrpSpPr/>
          <p:nvPr/>
        </p:nvGrpSpPr>
        <p:grpSpPr>
          <a:xfrm>
            <a:off x="-4655" y="4568183"/>
            <a:ext cx="5870763" cy="783005"/>
            <a:chOff x="-4655" y="4354713"/>
            <a:chExt cx="5870763" cy="783005"/>
          </a:xfrm>
        </p:grpSpPr>
        <p:sp>
          <p:nvSpPr>
            <p:cNvPr id="406" name="Google Shape;406;p19"/>
            <p:cNvSpPr txBox="1"/>
            <p:nvPr/>
          </p:nvSpPr>
          <p:spPr>
            <a:xfrm>
              <a:off x="1284454" y="4468470"/>
              <a:ext cx="4581654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es-CL" sz="1600" b="1" dirty="0">
                  <a:solidFill>
                    <a:srgbClr val="ED6B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Trabajar en equipo, </a:t>
              </a:r>
              <a:r>
                <a:rPr lang="es-CL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cuidando la integridad física y emocional de todos y todas.</a:t>
              </a:r>
              <a:endParaRPr sz="1600" b="0" i="0" u="none" strike="noStrike" cap="none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422" name="Google Shape;422;p19"/>
            <p:cNvSpPr/>
            <p:nvPr/>
          </p:nvSpPr>
          <p:spPr>
            <a:xfrm rot="5400000">
              <a:off x="171526" y="4178532"/>
              <a:ext cx="783005" cy="1135367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" name="Grupo 16"/>
          <p:cNvGrpSpPr/>
          <p:nvPr/>
        </p:nvGrpSpPr>
        <p:grpSpPr>
          <a:xfrm>
            <a:off x="-4655" y="3697448"/>
            <a:ext cx="6661094" cy="783005"/>
            <a:chOff x="-4655" y="3461842"/>
            <a:chExt cx="6661094" cy="783005"/>
          </a:xfrm>
        </p:grpSpPr>
        <p:sp>
          <p:nvSpPr>
            <p:cNvPr id="414" name="Google Shape;414;p19"/>
            <p:cNvSpPr txBox="1"/>
            <p:nvPr/>
          </p:nvSpPr>
          <p:spPr>
            <a:xfrm>
              <a:off x="1284454" y="3556270"/>
              <a:ext cx="5371985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es-CL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Intentar siempre </a:t>
              </a:r>
              <a:r>
                <a:rPr lang="es-CL" sz="1600" b="1" dirty="0">
                  <a:solidFill>
                    <a:srgbClr val="ED6B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dar lo mejor de ti, </a:t>
              </a:r>
              <a:r>
                <a:rPr lang="es-CL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buscando ser eficiente al cumplir los objetivos.</a:t>
              </a:r>
              <a:endParaRPr sz="1600" dirty="0">
                <a:solidFill>
                  <a:srgbClr val="ED6B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9" name="Google Shape;419;p19"/>
            <p:cNvSpPr/>
            <p:nvPr/>
          </p:nvSpPr>
          <p:spPr>
            <a:xfrm rot="5400000">
              <a:off x="171526" y="3285661"/>
              <a:ext cx="783005" cy="1135367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-4655" y="1955978"/>
            <a:ext cx="9223735" cy="783005"/>
            <a:chOff x="-4655" y="1788831"/>
            <a:chExt cx="9223735" cy="783005"/>
          </a:xfrm>
        </p:grpSpPr>
        <p:sp>
          <p:nvSpPr>
            <p:cNvPr id="404" name="Google Shape;404;p19"/>
            <p:cNvSpPr txBox="1"/>
            <p:nvPr/>
          </p:nvSpPr>
          <p:spPr>
            <a:xfrm>
              <a:off x="1284454" y="2011076"/>
              <a:ext cx="7934626" cy="338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es-CL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Usar </a:t>
              </a:r>
              <a:r>
                <a:rPr lang="es-CL" sz="1600" b="1" dirty="0">
                  <a:solidFill>
                    <a:srgbClr val="ED6B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EPP </a:t>
              </a:r>
              <a:r>
                <a:rPr lang="es-CL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adecuados cuando corresponda.</a:t>
              </a:r>
              <a:endParaRPr sz="1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412" name="Google Shape;412;p19"/>
            <p:cNvSpPr/>
            <p:nvPr/>
          </p:nvSpPr>
          <p:spPr>
            <a:xfrm rot="5400000">
              <a:off x="171526" y="1612650"/>
              <a:ext cx="783005" cy="1135367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" name="Grupo 15"/>
          <p:cNvGrpSpPr/>
          <p:nvPr/>
        </p:nvGrpSpPr>
        <p:grpSpPr>
          <a:xfrm>
            <a:off x="-4655" y="2826713"/>
            <a:ext cx="6103238" cy="783005"/>
            <a:chOff x="-4655" y="2568971"/>
            <a:chExt cx="6103238" cy="783005"/>
          </a:xfrm>
        </p:grpSpPr>
        <p:sp>
          <p:nvSpPr>
            <p:cNvPr id="405" name="Google Shape;405;p19"/>
            <p:cNvSpPr txBox="1"/>
            <p:nvPr/>
          </p:nvSpPr>
          <p:spPr>
            <a:xfrm>
              <a:off x="1284454" y="2659480"/>
              <a:ext cx="4814129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es-CL" sz="1600" b="1" dirty="0">
                  <a:solidFill>
                    <a:srgbClr val="ED6B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Utilizar cuidadosamente </a:t>
              </a:r>
              <a:r>
                <a:rPr lang="es-CL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equipos, herramientas y artículos de escritorio.</a:t>
              </a:r>
              <a:endParaRPr sz="1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416" name="Google Shape;416;p19"/>
            <p:cNvSpPr/>
            <p:nvPr/>
          </p:nvSpPr>
          <p:spPr>
            <a:xfrm rot="5400000">
              <a:off x="171526" y="2392790"/>
              <a:ext cx="783005" cy="1135367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-4655" y="5438917"/>
            <a:ext cx="6467449" cy="783005"/>
            <a:chOff x="-4655" y="5100793"/>
            <a:chExt cx="6467449" cy="783005"/>
          </a:xfrm>
        </p:grpSpPr>
        <p:sp>
          <p:nvSpPr>
            <p:cNvPr id="38" name="Google Shape;406;p19"/>
            <p:cNvSpPr txBox="1"/>
            <p:nvPr/>
          </p:nvSpPr>
          <p:spPr>
            <a:xfrm>
              <a:off x="1284454" y="5224717"/>
              <a:ext cx="5178340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fontAlgn="base"/>
              <a:r>
                <a:rPr lang="es-CL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Al finalizar cada actividad, </a:t>
              </a:r>
              <a:r>
                <a:rPr lang="es-CL" sz="1600" b="1" dirty="0">
                  <a:solidFill>
                    <a:srgbClr val="ED6B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ordenar y limpiar </a:t>
              </a:r>
              <a:r>
                <a:rPr lang="es-CL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el área de trabajo, reciclando al máximo los residuos.</a:t>
              </a:r>
            </a:p>
          </p:txBody>
        </p:sp>
        <p:sp>
          <p:nvSpPr>
            <p:cNvPr id="428" name="Google Shape;428;p19"/>
            <p:cNvSpPr/>
            <p:nvPr/>
          </p:nvSpPr>
          <p:spPr>
            <a:xfrm rot="5400000">
              <a:off x="171526" y="4924612"/>
              <a:ext cx="783005" cy="1135367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333" y="1565094"/>
            <a:ext cx="3816532" cy="6006178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="" xmlns:a16="http://schemas.microsoft.com/office/drawing/2014/main" id="{E037E07D-16CC-164A-8D99-3F40A1F0F0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6039" y="2952090"/>
            <a:ext cx="522086" cy="522086"/>
          </a:xfrm>
          <a:prstGeom prst="rect">
            <a:avLst/>
          </a:prstGeom>
        </p:spPr>
      </p:pic>
      <p:pic>
        <p:nvPicPr>
          <p:cNvPr id="23" name="Gráfico 22">
            <a:extLst>
              <a:ext uri="{FF2B5EF4-FFF2-40B4-BE49-F238E27FC236}">
                <a16:creationId xmlns="" xmlns:a16="http://schemas.microsoft.com/office/drawing/2014/main" id="{64CD2677-2D0C-B94D-ADC4-3F031D1A65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5941" y="2130681"/>
            <a:ext cx="502282" cy="502282"/>
          </a:xfrm>
          <a:prstGeom prst="rect">
            <a:avLst/>
          </a:prstGeom>
        </p:spPr>
      </p:pic>
      <p:pic>
        <p:nvPicPr>
          <p:cNvPr id="25" name="Gráfico 24">
            <a:extLst>
              <a:ext uri="{FF2B5EF4-FFF2-40B4-BE49-F238E27FC236}">
                <a16:creationId xmlns="" xmlns:a16="http://schemas.microsoft.com/office/drawing/2014/main" id="{3959CE6B-130C-7241-9D75-077AA73254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53358" y="5579402"/>
            <a:ext cx="507448" cy="507448"/>
          </a:xfrm>
          <a:prstGeom prst="rect">
            <a:avLst/>
          </a:prstGeom>
        </p:spPr>
      </p:pic>
      <p:pic>
        <p:nvPicPr>
          <p:cNvPr id="27" name="Gráfico 26">
            <a:extLst>
              <a:ext uri="{FF2B5EF4-FFF2-40B4-BE49-F238E27FC236}">
                <a16:creationId xmlns="" xmlns:a16="http://schemas.microsoft.com/office/drawing/2014/main" id="{F0FF436F-38C0-4143-8844-E4CC93DADE5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63597" y="4705564"/>
            <a:ext cx="486970" cy="486970"/>
          </a:xfrm>
          <a:prstGeom prst="rect">
            <a:avLst/>
          </a:prstGeom>
        </p:spPr>
      </p:pic>
      <p:pic>
        <p:nvPicPr>
          <p:cNvPr id="29" name="Gráfico 28">
            <a:extLst>
              <a:ext uri="{FF2B5EF4-FFF2-40B4-BE49-F238E27FC236}">
                <a16:creationId xmlns="" xmlns:a16="http://schemas.microsoft.com/office/drawing/2014/main" id="{969FBDF0-CAFE-454E-88B0-E7A2F013C99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65340" y="3862484"/>
            <a:ext cx="483485" cy="48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03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21"/>
          <p:cNvSpPr/>
          <p:nvPr/>
        </p:nvSpPr>
        <p:spPr>
          <a:xfrm>
            <a:off x="431624" y="2372800"/>
            <a:ext cx="8839201" cy="323819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21"/>
          <p:cNvSpPr/>
          <p:nvPr/>
        </p:nvSpPr>
        <p:spPr>
          <a:xfrm>
            <a:off x="5279923" y="7354529"/>
            <a:ext cx="2723535" cy="2051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21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TICKET DE SALIDA</a:t>
            </a:r>
            <a:endParaRPr sz="3100" b="1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21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TERMINAR:</a:t>
            </a: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531" y="2890682"/>
            <a:ext cx="2963594" cy="4629223"/>
          </a:xfrm>
          <a:prstGeom prst="rect">
            <a:avLst/>
          </a:prstGeom>
        </p:spPr>
      </p:pic>
      <p:sp>
        <p:nvSpPr>
          <p:cNvPr id="10" name="Google Shape;445;p20"/>
          <p:cNvSpPr txBox="1"/>
          <p:nvPr/>
        </p:nvSpPr>
        <p:spPr>
          <a:xfrm>
            <a:off x="958647" y="3641405"/>
            <a:ext cx="5107856" cy="774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pt-BR" sz="2200" b="1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ORGANIZANDO UN CENTRO DE DISTRIBUCIÓN</a:t>
            </a:r>
          </a:p>
          <a:p>
            <a:pPr lvl="0">
              <a:lnSpc>
                <a:spcPct val="115000"/>
              </a:lnSpc>
            </a:pPr>
            <a:endParaRPr sz="1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115000"/>
              </a:lnSpc>
            </a:pPr>
            <a:r>
              <a:rPr lang="es-CL" sz="1600" dirty="0">
                <a:latin typeface="Calibri"/>
                <a:ea typeface="Calibri"/>
                <a:cs typeface="Calibri"/>
                <a:sym typeface="Calibri"/>
              </a:rPr>
              <a:t>¡No olvides contestar </a:t>
            </a:r>
            <a:r>
              <a:rPr lang="es-CL" sz="1600" dirty="0" smtClean="0">
                <a:latin typeface="Calibri"/>
                <a:ea typeface="Calibri"/>
                <a:cs typeface="Calibri"/>
                <a:sym typeface="Calibri"/>
              </a:rPr>
              <a:t>la Autoevaluación y </a:t>
            </a:r>
            <a:r>
              <a:rPr lang="es-CL" sz="1600" dirty="0">
                <a:latin typeface="Calibri"/>
                <a:ea typeface="Calibri"/>
                <a:cs typeface="Calibri"/>
                <a:sym typeface="Calibri"/>
              </a:rPr>
              <a:t>entregar el </a:t>
            </a:r>
            <a:r>
              <a:rPr lang="es-CL" sz="1600" dirty="0" smtClean="0">
                <a:latin typeface="Calibri"/>
                <a:ea typeface="Calibri"/>
                <a:cs typeface="Calibri"/>
                <a:sym typeface="Calibri"/>
              </a:rPr>
              <a:t>Ticket </a:t>
            </a:r>
            <a:r>
              <a:rPr lang="es-CL" sz="1600" dirty="0">
                <a:latin typeface="Calibri"/>
                <a:ea typeface="Calibri"/>
                <a:cs typeface="Calibri"/>
                <a:sym typeface="Calibri"/>
              </a:rPr>
              <a:t>de </a:t>
            </a:r>
            <a:r>
              <a:rPr lang="es-CL" sz="1600" dirty="0" smtClean="0">
                <a:latin typeface="Calibri"/>
                <a:ea typeface="Calibri"/>
                <a:cs typeface="Calibri"/>
                <a:sym typeface="Calibri"/>
              </a:rPr>
              <a:t>Salida!</a:t>
            </a:r>
          </a:p>
          <a:p>
            <a:pPr lvl="0">
              <a:lnSpc>
                <a:spcPct val="115000"/>
              </a:lnSpc>
            </a:pPr>
            <a:endParaRPr lang="es-CL" sz="1600" dirty="0"/>
          </a:p>
          <a:p>
            <a:pPr lvl="0">
              <a:lnSpc>
                <a:spcPct val="115000"/>
              </a:lnSpc>
            </a:pPr>
            <a:r>
              <a:rPr lang="es-CL" sz="2100" b="1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¡Hasta la próxima! </a:t>
            </a:r>
            <a:endParaRPr lang="es-CL" sz="2100" b="1" dirty="0" smtClean="0">
              <a:solidFill>
                <a:srgbClr val="ED6B00"/>
              </a:solidFill>
            </a:endParaRPr>
          </a:p>
          <a:p>
            <a:r>
              <a:rPr lang="es-CL" sz="1600" dirty="0"/>
              <a:t/>
            </a:r>
            <a:br>
              <a:rPr lang="es-CL" sz="1600" dirty="0"/>
            </a:br>
            <a:endParaRPr sz="1600" b="1" i="0" u="none" strike="noStrike" cap="none" dirty="0">
              <a:solidFill>
                <a:srgbClr val="7638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624" y="4062361"/>
            <a:ext cx="673176" cy="60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33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3;p2"/>
          <p:cNvSpPr txBox="1"/>
          <p:nvPr/>
        </p:nvSpPr>
        <p:spPr>
          <a:xfrm>
            <a:off x="365425" y="2144650"/>
            <a:ext cx="1444325" cy="178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</a:t>
            </a:r>
            <a:r>
              <a:rPr lang="en-US" sz="1500" b="1" dirty="0" smtClean="0">
                <a:latin typeface="Calibri"/>
                <a:ea typeface="Calibri"/>
                <a:cs typeface="Calibri"/>
                <a:sym typeface="Calibri"/>
              </a:rPr>
              <a:t>11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5;p23"/>
          <p:cNvSpPr txBox="1"/>
          <p:nvPr/>
        </p:nvSpPr>
        <p:spPr>
          <a:xfrm>
            <a:off x="1139100" y="834800"/>
            <a:ext cx="4156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1100"/>
            </a:pPr>
            <a:r>
              <a:rPr lang="en-US" sz="1200" b="1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MÓDULO 1 </a:t>
            </a:r>
            <a:r>
              <a:rPr lang="en-US" sz="1200" b="0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| </a:t>
            </a:r>
            <a:r>
              <a:rPr lang="es-ES_tradnl" sz="1200" dirty="0">
                <a:solidFill>
                  <a:srgbClr val="ED6B00"/>
                </a:solidFill>
                <a:latin typeface="Calibri"/>
                <a:ea typeface="Calibri"/>
                <a:cs typeface="Calibri"/>
              </a:rPr>
              <a:t>OPERACIONES DE </a:t>
            </a:r>
            <a:r>
              <a:rPr lang="es-CL" sz="1200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Roboto"/>
              </a:rPr>
              <a:t>AL</a:t>
            </a:r>
            <a:r>
              <a:rPr lang="es-ES_tradnl" sz="1200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Roboto"/>
              </a:rPr>
              <a:t>MACENAMIENTO</a:t>
            </a:r>
            <a:endParaRPr lang="x-none" sz="1200" dirty="0">
              <a:solidFill>
                <a:srgbClr val="ED6B00"/>
              </a:solidFill>
              <a:latin typeface="Calibri"/>
              <a:ea typeface="Calibri"/>
              <a:cs typeface="Calibri"/>
              <a:sym typeface="Roboto"/>
            </a:endParaRPr>
          </a:p>
        </p:txBody>
      </p:sp>
      <p:sp>
        <p:nvSpPr>
          <p:cNvPr id="3" name="Google Shape;87;p2"/>
          <p:cNvSpPr txBox="1"/>
          <p:nvPr/>
        </p:nvSpPr>
        <p:spPr>
          <a:xfrm>
            <a:off x="326942" y="2331635"/>
            <a:ext cx="4811014" cy="13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s-ES_tradnl" sz="3600" b="1" dirty="0">
                <a:solidFill>
                  <a:srgbClr val="ED6B00"/>
                </a:solidFill>
                <a:latin typeface="Calibri"/>
                <a:ea typeface="Calibri"/>
                <a:cs typeface="Calibri"/>
              </a:rPr>
              <a:t>ORGANIZANDO UN </a:t>
            </a:r>
            <a:br>
              <a:rPr lang="es-ES_tradnl" sz="3600" b="1" dirty="0">
                <a:solidFill>
                  <a:srgbClr val="ED6B00"/>
                </a:solidFill>
                <a:latin typeface="Calibri"/>
                <a:ea typeface="Calibri"/>
                <a:cs typeface="Calibri"/>
              </a:rPr>
            </a:br>
            <a:r>
              <a:rPr lang="es-ES_tradnl" sz="3600" b="1" dirty="0">
                <a:solidFill>
                  <a:srgbClr val="ED6B00"/>
                </a:solidFill>
                <a:latin typeface="Calibri"/>
                <a:ea typeface="Calibri"/>
                <a:cs typeface="Calibri"/>
              </a:rPr>
              <a:t>CENTRO DE DISTRIBUCIÓN </a:t>
            </a:r>
          </a:p>
        </p:txBody>
      </p:sp>
      <p:grpSp>
        <p:nvGrpSpPr>
          <p:cNvPr id="12" name="Agrupar 11"/>
          <p:cNvGrpSpPr/>
          <p:nvPr/>
        </p:nvGrpSpPr>
        <p:grpSpPr>
          <a:xfrm>
            <a:off x="4005749" y="2061369"/>
            <a:ext cx="5050631" cy="5050631"/>
            <a:chOff x="4005749" y="2061369"/>
            <a:chExt cx="5050631" cy="5050631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05749" y="2061369"/>
              <a:ext cx="5050631" cy="5050631"/>
            </a:xfrm>
            <a:prstGeom prst="rect">
              <a:avLst/>
            </a:prstGeom>
          </p:spPr>
        </p:pic>
        <p:pic>
          <p:nvPicPr>
            <p:cNvPr id="10" name="Imagen 9" descr="Info Aci11 Logistica.psd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5107" y="2247900"/>
              <a:ext cx="4871915" cy="45861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268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99;p3"/>
          <p:cNvSpPr txBox="1"/>
          <p:nvPr/>
        </p:nvSpPr>
        <p:spPr>
          <a:xfrm>
            <a:off x="462115" y="2499449"/>
            <a:ext cx="2760221" cy="2491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  <a:buSzPts val="1600"/>
            </a:pPr>
            <a:r>
              <a:rPr lang="es-CL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OA 6</a:t>
            </a:r>
            <a:endParaRPr lang="es-C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_tradnl" dirty="0">
                <a:latin typeface="Calibri" panose="020F0502020204030204" pitchFamily="34" charset="0"/>
                <a:cs typeface="Calibri" panose="020F0502020204030204" pitchFamily="34" charset="0"/>
              </a:rPr>
              <a:t>Controlar las operaciones de almacenamiento y manejo de existencias de acuerdo a métodos establecidos, detectando el estado cualitativo y cuantitativo de los productos, signando ubicaciones y sistemas de localización inmediata, de manera manual </a:t>
            </a:r>
            <a:endParaRPr lang="es-ES_tradnl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_tradnl" dirty="0" smtClean="0">
                <a:latin typeface="Calibri" panose="020F0502020204030204" pitchFamily="34" charset="0"/>
                <a:cs typeface="Calibri" panose="020F0502020204030204" pitchFamily="34" charset="0"/>
              </a:rPr>
              <a:t>y digital.</a:t>
            </a:r>
            <a:endParaRPr lang="es-ES_tradn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CL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s-CL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OA </a:t>
            </a:r>
            <a:r>
              <a:rPr lang="es-CL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Genérico</a:t>
            </a:r>
          </a:p>
          <a:p>
            <a:pPr lvl="0"/>
            <a:r>
              <a:rPr lang="es-C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s-CL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C - H</a:t>
            </a:r>
            <a:endParaRPr lang="es-C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C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CL" dirty="0"/>
              <a:t/>
            </a:r>
            <a:br>
              <a:rPr lang="es-CL" dirty="0"/>
            </a:br>
            <a:endParaRPr b="1" i="0" u="none" strike="noStrike" cap="none" dirty="0">
              <a:solidFill>
                <a:srgbClr val="76384D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6" name="Google Shape;101;p3"/>
          <p:cNvSpPr/>
          <p:nvPr/>
        </p:nvSpPr>
        <p:spPr>
          <a:xfrm>
            <a:off x="252573" y="1472660"/>
            <a:ext cx="2980513" cy="4543828"/>
          </a:xfrm>
          <a:prstGeom prst="roundRect">
            <a:avLst>
              <a:gd name="adj" fmla="val 842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96;p3"/>
          <p:cNvSpPr txBox="1"/>
          <p:nvPr/>
        </p:nvSpPr>
        <p:spPr>
          <a:xfrm>
            <a:off x="358671" y="2041003"/>
            <a:ext cx="2768317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OBJETIVO DE APRENDIZAJE</a:t>
            </a:r>
            <a:endParaRPr sz="1800" b="0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122" y="1203013"/>
            <a:ext cx="702376" cy="669708"/>
          </a:xfrm>
          <a:prstGeom prst="rect">
            <a:avLst/>
          </a:prstGeom>
        </p:spPr>
      </p:pic>
      <p:sp>
        <p:nvSpPr>
          <p:cNvPr id="29" name="Google Shape;101;p3"/>
          <p:cNvSpPr/>
          <p:nvPr/>
        </p:nvSpPr>
        <p:spPr>
          <a:xfrm>
            <a:off x="3362219" y="1472660"/>
            <a:ext cx="2980513" cy="4543827"/>
          </a:xfrm>
          <a:prstGeom prst="roundRect">
            <a:avLst>
              <a:gd name="adj" fmla="val 842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99;p3"/>
          <p:cNvSpPr txBox="1"/>
          <p:nvPr/>
        </p:nvSpPr>
        <p:spPr>
          <a:xfrm>
            <a:off x="3561634" y="2499449"/>
            <a:ext cx="2781097" cy="2317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1600"/>
            </a:pPr>
            <a:r>
              <a:rPr lang="es-CL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s-CL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dirty="0">
                <a:latin typeface="Calibri" panose="020F0502020204030204" pitchFamily="34" charset="0"/>
                <a:cs typeface="Calibri" panose="020F0502020204030204" pitchFamily="34" charset="0"/>
              </a:rPr>
              <a:t>Controla las operaciones de almacenamiento de las existencias disponibles, de acuerdo a los procedimientos establecidos por la jefatura.</a:t>
            </a:r>
          </a:p>
        </p:txBody>
      </p:sp>
      <p:sp>
        <p:nvSpPr>
          <p:cNvPr id="33" name="Google Shape;96;p3"/>
          <p:cNvSpPr txBox="1"/>
          <p:nvPr/>
        </p:nvSpPr>
        <p:spPr>
          <a:xfrm>
            <a:off x="3561636" y="2041003"/>
            <a:ext cx="2609184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APRENDIZAJE ESPERADO</a:t>
            </a:r>
            <a:endParaRPr sz="1800" b="0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906" y="1203013"/>
            <a:ext cx="702376" cy="669708"/>
          </a:xfrm>
          <a:prstGeom prst="rect">
            <a:avLst/>
          </a:prstGeom>
        </p:spPr>
      </p:pic>
      <p:sp>
        <p:nvSpPr>
          <p:cNvPr id="37" name="Google Shape;101;p3"/>
          <p:cNvSpPr/>
          <p:nvPr/>
        </p:nvSpPr>
        <p:spPr>
          <a:xfrm>
            <a:off x="6473043" y="1472660"/>
            <a:ext cx="2980513" cy="5663580"/>
          </a:xfrm>
          <a:prstGeom prst="roundRect">
            <a:avLst>
              <a:gd name="adj" fmla="val 842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99;p3"/>
          <p:cNvSpPr txBox="1"/>
          <p:nvPr/>
        </p:nvSpPr>
        <p:spPr>
          <a:xfrm>
            <a:off x="6656439" y="2499449"/>
            <a:ext cx="2684206" cy="3957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fontAlgn="ctr"/>
            <a:r>
              <a:rPr lang="es-ES" b="1" dirty="0">
                <a:latin typeface="Calibri" panose="020F0502020204030204" pitchFamily="34" charset="0"/>
              </a:rPr>
              <a:t>4</a:t>
            </a:r>
            <a:r>
              <a:rPr lang="es-ES" b="1" dirty="0" smtClean="0">
                <a:latin typeface="Calibri" panose="020F0502020204030204" pitchFamily="34" charset="0"/>
              </a:rPr>
              <a:t>.1</a:t>
            </a:r>
            <a:r>
              <a:rPr lang="es-ES" dirty="0" smtClean="0">
                <a:latin typeface="Calibri" panose="020F0502020204030204" pitchFamily="34" charset="0"/>
              </a:rPr>
              <a:t> </a:t>
            </a:r>
            <a:r>
              <a:rPr lang="es-ES_tradnl" dirty="0">
                <a:latin typeface="Calibri" panose="020F0502020204030204" pitchFamily="34" charset="0"/>
              </a:rPr>
              <a:t>Organiza internamente del almacén o bodega implementada para el almacenamiento de las mercaderías, según indicaciones de jefatura.</a:t>
            </a:r>
            <a:br>
              <a:rPr lang="es-ES_tradnl" dirty="0">
                <a:latin typeface="Calibri" panose="020F0502020204030204" pitchFamily="34" charset="0"/>
              </a:rPr>
            </a:br>
            <a:r>
              <a:rPr lang="es-ES_tradnl" dirty="0">
                <a:latin typeface="Calibri" panose="020F0502020204030204" pitchFamily="34" charset="0"/>
              </a:rPr>
              <a:t/>
            </a:r>
            <a:br>
              <a:rPr lang="es-ES_tradnl" dirty="0">
                <a:latin typeface="Calibri" panose="020F0502020204030204" pitchFamily="34" charset="0"/>
              </a:rPr>
            </a:br>
            <a:r>
              <a:rPr lang="es-ES_tradnl" dirty="0">
                <a:latin typeface="Calibri" panose="020F0502020204030204" pitchFamily="34" charset="0"/>
              </a:rPr>
              <a:t>Elabora plano de un almacén distribuyendo las distintas áreas de acuerdo instrucciones </a:t>
            </a:r>
            <a:r>
              <a:rPr lang="es-ES_tradnl" dirty="0" smtClean="0">
                <a:latin typeface="Calibri" panose="020F0502020204030204" pitchFamily="34" charset="0"/>
              </a:rPr>
              <a:t>señaladas.</a:t>
            </a:r>
            <a:r>
              <a:rPr lang="es-ES" dirty="0">
                <a:latin typeface="Calibri" panose="020F0502020204030204" pitchFamily="34" charset="0"/>
              </a:rPr>
              <a:t/>
            </a:r>
            <a:br>
              <a:rPr lang="es-ES" dirty="0">
                <a:latin typeface="Calibri" panose="020F0502020204030204" pitchFamily="34" charset="0"/>
              </a:rPr>
            </a:br>
            <a:r>
              <a:rPr lang="es-ES" dirty="0">
                <a:latin typeface="Calibri" panose="020F0502020204030204" pitchFamily="34" charset="0"/>
              </a:rPr>
              <a:t/>
            </a:r>
            <a:br>
              <a:rPr lang="es-ES" dirty="0">
                <a:latin typeface="Calibri" panose="020F0502020204030204" pitchFamily="34" charset="0"/>
              </a:rPr>
            </a:br>
            <a:endParaRPr b="1" i="0" u="none" strike="noStrike" cap="none" dirty="0">
              <a:solidFill>
                <a:srgbClr val="76384D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39" name="Google Shape;96;p3"/>
          <p:cNvSpPr txBox="1"/>
          <p:nvPr/>
        </p:nvSpPr>
        <p:spPr>
          <a:xfrm>
            <a:off x="6554516" y="2041003"/>
            <a:ext cx="286226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CRITERIOS DE EVALUACIÓN</a:t>
            </a:r>
            <a:endParaRPr sz="1800" b="0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" name="Imagen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552" y="1203013"/>
            <a:ext cx="702376" cy="669708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1864" y="4448534"/>
            <a:ext cx="3103843" cy="2466270"/>
          </a:xfrm>
          <a:prstGeom prst="rect">
            <a:avLst/>
          </a:prstGeom>
        </p:spPr>
      </p:pic>
      <p:pic>
        <p:nvPicPr>
          <p:cNvPr id="44" name="Imagen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88297" y="3757726"/>
            <a:ext cx="3025211" cy="408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¿QUÉ APRENDIMOS LA ACTIVIDAD ANTERIOR?</a:t>
            </a:r>
            <a:endParaRPr sz="3100" b="1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3"/>
          <p:cNvSpPr txBox="1"/>
          <p:nvPr/>
        </p:nvSpPr>
        <p:spPr>
          <a:xfrm>
            <a:off x="371451" y="2146829"/>
            <a:ext cx="47784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PREPARACIÓN DE UN INFORME DE STOCK</a:t>
            </a:r>
            <a:endParaRPr sz="1800" b="0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70;p14">
            <a:extLst>
              <a:ext uri="{FF2B5EF4-FFF2-40B4-BE49-F238E27FC236}">
                <a16:creationId xmlns="" xmlns:a16="http://schemas.microsoft.com/office/drawing/2014/main" id="{3C5EA18A-4979-4B4F-89E8-76D78BAC99AB}"/>
              </a:ext>
            </a:extLst>
          </p:cNvPr>
          <p:cNvSpPr txBox="1">
            <a:spLocks/>
          </p:cNvSpPr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es-CL" b="1" dirty="0" smtClean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RECORDEMOS</a:t>
            </a:r>
            <a:endParaRPr lang="x-none" b="1" dirty="0"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  <a:p>
            <a:endParaRPr lang="x-none" b="1" dirty="0"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grpSp>
        <p:nvGrpSpPr>
          <p:cNvPr id="5" name="Agrupar 4"/>
          <p:cNvGrpSpPr/>
          <p:nvPr/>
        </p:nvGrpSpPr>
        <p:grpSpPr>
          <a:xfrm>
            <a:off x="949350" y="3358387"/>
            <a:ext cx="4117499" cy="1511286"/>
            <a:chOff x="949350" y="4327629"/>
            <a:chExt cx="4117499" cy="1511286"/>
          </a:xfrm>
        </p:grpSpPr>
        <p:sp>
          <p:nvSpPr>
            <p:cNvPr id="60" name="Google Shape;99;p3"/>
            <p:cNvSpPr txBox="1"/>
            <p:nvPr/>
          </p:nvSpPr>
          <p:spPr>
            <a:xfrm>
              <a:off x="957472" y="5300715"/>
              <a:ext cx="3960526" cy="53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1"/>
              <a:r>
                <a:rPr lang="es-CL" sz="1600" dirty="0">
                  <a:latin typeface="Calibri"/>
                  <a:cs typeface="Calibri"/>
                </a:rPr>
                <a:t>Días de Inventario</a:t>
              </a:r>
            </a:p>
          </p:txBody>
        </p:sp>
        <p:sp>
          <p:nvSpPr>
            <p:cNvPr id="92" name="Google Shape;99;p3"/>
            <p:cNvSpPr txBox="1"/>
            <p:nvPr/>
          </p:nvSpPr>
          <p:spPr>
            <a:xfrm>
              <a:off x="949350" y="4327629"/>
              <a:ext cx="4117499" cy="53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1"/>
              <a:r>
                <a:rPr lang="es-CL" sz="1600" dirty="0">
                  <a:latin typeface="Calibri"/>
                  <a:cs typeface="Calibri"/>
                </a:rPr>
                <a:t>Rotación de Inventario</a:t>
              </a:r>
            </a:p>
          </p:txBody>
        </p:sp>
      </p:grpSp>
      <p:sp>
        <p:nvSpPr>
          <p:cNvPr id="97" name="Marcador de contenido 2"/>
          <p:cNvSpPr txBox="1">
            <a:spLocks/>
          </p:cNvSpPr>
          <p:nvPr/>
        </p:nvSpPr>
        <p:spPr>
          <a:xfrm>
            <a:off x="3100783" y="2088092"/>
            <a:ext cx="7886700" cy="4351338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s-ES" sz="2400" dirty="0" smtClean="0"/>
          </a:p>
        </p:txBody>
      </p:sp>
      <p:sp>
        <p:nvSpPr>
          <p:cNvPr id="4" name="Rectángulo 3"/>
          <p:cNvSpPr/>
          <p:nvPr/>
        </p:nvSpPr>
        <p:spPr>
          <a:xfrm>
            <a:off x="411162" y="2591129"/>
            <a:ext cx="4253717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600" dirty="0">
                <a:latin typeface="Calibri"/>
                <a:cs typeface="Calibri"/>
              </a:rPr>
              <a:t>Conociste y aplicaste indicadores de Gestión relacionados </a:t>
            </a:r>
            <a:r>
              <a:rPr lang="es-CL" sz="1600" dirty="0" smtClean="0">
                <a:latin typeface="Calibri"/>
                <a:cs typeface="Calibri"/>
              </a:rPr>
              <a:t>con:</a:t>
            </a:r>
            <a:endParaRPr lang="es-ES" sz="1600" dirty="0">
              <a:latin typeface="Calibri"/>
              <a:cs typeface="Calibri"/>
            </a:endParaRPr>
          </a:p>
        </p:txBody>
      </p:sp>
      <p:sp>
        <p:nvSpPr>
          <p:cNvPr id="29" name="Google Shape;101;p3"/>
          <p:cNvSpPr/>
          <p:nvPr/>
        </p:nvSpPr>
        <p:spPr>
          <a:xfrm>
            <a:off x="564075" y="3296118"/>
            <a:ext cx="4587070" cy="7200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103;p3"/>
          <p:cNvSpPr/>
          <p:nvPr/>
        </p:nvSpPr>
        <p:spPr>
          <a:xfrm>
            <a:off x="375975" y="3434554"/>
            <a:ext cx="338580" cy="347220"/>
          </a:xfrm>
          <a:prstGeom prst="roundRect">
            <a:avLst>
              <a:gd name="adj" fmla="val 16667"/>
            </a:avLst>
          </a:prstGeom>
          <a:solidFill>
            <a:srgbClr val="ED6B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104;p3"/>
          <p:cNvSpPr txBox="1"/>
          <p:nvPr/>
        </p:nvSpPr>
        <p:spPr>
          <a:xfrm>
            <a:off x="384548" y="3425981"/>
            <a:ext cx="270270" cy="347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6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101;p3"/>
          <p:cNvSpPr/>
          <p:nvPr/>
        </p:nvSpPr>
        <p:spPr>
          <a:xfrm>
            <a:off x="574651" y="4256504"/>
            <a:ext cx="4589434" cy="7200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103;p3"/>
          <p:cNvSpPr/>
          <p:nvPr/>
        </p:nvSpPr>
        <p:spPr>
          <a:xfrm>
            <a:off x="386552" y="4407640"/>
            <a:ext cx="351999" cy="347220"/>
          </a:xfrm>
          <a:prstGeom prst="roundRect">
            <a:avLst>
              <a:gd name="adj" fmla="val 16667"/>
            </a:avLst>
          </a:prstGeom>
          <a:solidFill>
            <a:srgbClr val="ED6B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104;p3"/>
          <p:cNvSpPr txBox="1"/>
          <p:nvPr/>
        </p:nvSpPr>
        <p:spPr>
          <a:xfrm>
            <a:off x="395464" y="4382133"/>
            <a:ext cx="280982" cy="347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6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6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xmlns="" id="{97F78E1C-2545-824E-8231-C7C3CD4E3C3F}"/>
              </a:ext>
            </a:extLst>
          </p:cNvPr>
          <p:cNvSpPr/>
          <p:nvPr/>
        </p:nvSpPr>
        <p:spPr>
          <a:xfrm>
            <a:off x="5026616" y="3630160"/>
            <a:ext cx="696535" cy="6965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38" name="Imagen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518" y="2513152"/>
            <a:ext cx="4828328" cy="45744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5"/>
          <p:cNvGrpSpPr/>
          <p:nvPr/>
        </p:nvGrpSpPr>
        <p:grpSpPr>
          <a:xfrm flipH="1">
            <a:off x="536225" y="2440019"/>
            <a:ext cx="5348026" cy="2790742"/>
            <a:chOff x="3816593" y="2843142"/>
            <a:chExt cx="5348026" cy="2790742"/>
          </a:xfrm>
        </p:grpSpPr>
        <p:sp>
          <p:nvSpPr>
            <p:cNvPr id="5" name="Google Shape;101;p3"/>
            <p:cNvSpPr/>
            <p:nvPr/>
          </p:nvSpPr>
          <p:spPr>
            <a:xfrm>
              <a:off x="4506819" y="2843142"/>
              <a:ext cx="4657800" cy="2790742"/>
            </a:xfrm>
            <a:prstGeom prst="roundRect">
              <a:avLst>
                <a:gd name="adj" fmla="val 16667"/>
              </a:avLst>
            </a:prstGeom>
            <a:solidFill>
              <a:srgbClr val="F7E3D1"/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Triángulo isósceles 14"/>
            <p:cNvSpPr/>
            <p:nvPr/>
          </p:nvSpPr>
          <p:spPr>
            <a:xfrm rot="14571043">
              <a:off x="4111561" y="4473675"/>
              <a:ext cx="432619" cy="1022555"/>
            </a:xfrm>
            <a:prstGeom prst="triangle">
              <a:avLst/>
            </a:prstGeom>
            <a:solidFill>
              <a:srgbClr val="F7E3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2" name="Google Shape;95;p3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¿QUÉ APRENDIMOS LA ACTIVIDAD ANTERIOR?</a:t>
            </a:r>
            <a:endParaRPr sz="3100" b="1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70;p14">
            <a:extLst>
              <a:ext uri="{FF2B5EF4-FFF2-40B4-BE49-F238E27FC236}">
                <a16:creationId xmlns="" xmlns:a16="http://schemas.microsoft.com/office/drawing/2014/main" id="{3C5EA18A-4979-4B4F-89E8-76D78BAC99AB}"/>
              </a:ext>
            </a:extLst>
          </p:cNvPr>
          <p:cNvSpPr txBox="1">
            <a:spLocks/>
          </p:cNvSpPr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es-CL" b="1" dirty="0" smtClean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RECORDEMOS</a:t>
            </a:r>
            <a:endParaRPr lang="x-none" b="1" dirty="0"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  <a:p>
            <a:endParaRPr lang="x-none" b="1" dirty="0"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7" name="Google Shape;99;p3"/>
          <p:cNvSpPr txBox="1"/>
          <p:nvPr/>
        </p:nvSpPr>
        <p:spPr>
          <a:xfrm>
            <a:off x="814458" y="2800542"/>
            <a:ext cx="4056002" cy="1917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s-ES_tradnl" sz="1600" dirty="0">
                <a:latin typeface="Calibri"/>
                <a:cs typeface="Calibri"/>
              </a:rPr>
              <a:t>Para revisar los aprendizajes trabajados en actividad anterior, te invitamos a realizar </a:t>
            </a:r>
            <a:r>
              <a:rPr lang="es-ES_tradnl" sz="1600" b="1" dirty="0">
                <a:solidFill>
                  <a:srgbClr val="FF6600"/>
                </a:solidFill>
                <a:latin typeface="Calibri"/>
                <a:cs typeface="Calibri"/>
              </a:rPr>
              <a:t>Actividad 11 de Conocimientos Previos. </a:t>
            </a:r>
            <a:r>
              <a:rPr lang="es-ES_tradnl" sz="1600" dirty="0">
                <a:latin typeface="Calibri"/>
                <a:cs typeface="Calibri"/>
              </a:rPr>
              <a:t>Descarga el archivo y sigue sus instrucciones. </a:t>
            </a:r>
          </a:p>
        </p:txBody>
      </p:sp>
      <p:sp>
        <p:nvSpPr>
          <p:cNvPr id="17" name="Google Shape;318;p12"/>
          <p:cNvSpPr txBox="1"/>
          <p:nvPr/>
        </p:nvSpPr>
        <p:spPr>
          <a:xfrm>
            <a:off x="856788" y="5814477"/>
            <a:ext cx="4995614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¡</a:t>
            </a:r>
            <a:r>
              <a:rPr lang="es-CL" sz="2100" b="1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Muy bien!</a:t>
            </a:r>
            <a:endParaRPr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 dirty="0" err="1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Te</a:t>
            </a:r>
            <a:r>
              <a:rPr lang="en-US" sz="2100" b="0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100" b="0" i="0" u="none" strike="noStrike" cap="none" dirty="0" err="1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invitamos</a:t>
            </a:r>
            <a:r>
              <a:rPr lang="en-US" sz="2100" b="0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2100" b="0" i="0" u="none" strike="noStrike" cap="none" dirty="0" err="1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profundizar</a:t>
            </a:r>
            <a:r>
              <a:rPr lang="en-US" sz="2100" b="0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100" b="0" i="0" u="none" strike="noStrike" cap="none" dirty="0" err="1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revisando</a:t>
            </a:r>
            <a:endParaRPr dirty="0">
              <a:solidFill>
                <a:srgbClr val="ED6B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US" sz="2100" i="0" u="none" strike="noStrike" cap="none" dirty="0" err="1" smtClean="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siguiente</a:t>
            </a:r>
            <a:r>
              <a:rPr lang="en-US" sz="2100" i="0" u="none" strike="noStrike" cap="none" dirty="0" smtClean="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100" i="0" u="none" strike="noStrike" cap="none" dirty="0" err="1" smtClean="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presentación</a:t>
            </a:r>
            <a:r>
              <a:rPr lang="en-US" sz="2100" dirty="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rgbClr val="A93501"/>
              </a:solidFill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674" y="3333134"/>
            <a:ext cx="4585614" cy="434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00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5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MENÚ DE LA ACTIVIDAD</a:t>
            </a:r>
            <a:endParaRPr sz="3100" b="1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5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¿CUÁL ES EL TEMA DE HOY?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5"/>
          <p:cNvSpPr txBox="1"/>
          <p:nvPr/>
        </p:nvSpPr>
        <p:spPr>
          <a:xfrm>
            <a:off x="4063852" y="1209418"/>
            <a:ext cx="1016148" cy="530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 dirty="0" smtClean="0">
                <a:solidFill>
                  <a:srgbClr val="FFB375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endParaRPr sz="6000" b="0" i="0" u="none" strike="noStrike" cap="none" dirty="0">
              <a:solidFill>
                <a:srgbClr val="FFB3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9961563" y="1970417"/>
            <a:ext cx="485775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lvl="0"/>
            <a:endParaRPr lang="es-CL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>
              <a:lnSpc>
                <a:spcPts val="1200"/>
              </a:lnSpc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>
              <a:lnSpc>
                <a:spcPts val="1200"/>
              </a:lnSpc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Google Shape;154;p5"/>
          <p:cNvSpPr txBox="1"/>
          <p:nvPr/>
        </p:nvSpPr>
        <p:spPr>
          <a:xfrm>
            <a:off x="4063852" y="2664933"/>
            <a:ext cx="493240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s-CL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 término de la actividad estarás en condiciones de:</a:t>
            </a:r>
            <a:endParaRPr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Google Shape;152;p5"/>
          <p:cNvSpPr/>
          <p:nvPr/>
        </p:nvSpPr>
        <p:spPr>
          <a:xfrm>
            <a:off x="4063852" y="3185653"/>
            <a:ext cx="5081308" cy="3106992"/>
          </a:xfrm>
          <a:prstGeom prst="roundRect">
            <a:avLst>
              <a:gd name="adj" fmla="val 6741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155;p5"/>
          <p:cNvSpPr txBox="1"/>
          <p:nvPr/>
        </p:nvSpPr>
        <p:spPr>
          <a:xfrm>
            <a:off x="4578913" y="3701231"/>
            <a:ext cx="4462413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Diseñar de un </a:t>
            </a:r>
            <a:r>
              <a:rPr lang="es-ES_tradn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Almacén</a:t>
            </a:r>
          </a:p>
          <a:p>
            <a:pPr lvl="0"/>
            <a:endParaRPr lang="es-ES_tradn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Reconocer y organizar las áreas presentes en un </a:t>
            </a:r>
            <a:r>
              <a:rPr lang="es-ES_tradn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Almacén</a:t>
            </a:r>
          </a:p>
          <a:p>
            <a:pPr lvl="0"/>
            <a:endParaRPr lang="es-ES_tradn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Identificar el concepto de Manipulación o maquila</a:t>
            </a:r>
            <a:r>
              <a:rPr lang="es-ES_tradn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0"/>
            <a:endParaRPr lang="es-ES_tradn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Font typeface="Arial"/>
              <a:buChar char="•"/>
            </a:pPr>
            <a:r>
              <a:rPr lang="es-ES_tradnl" sz="1600" i="1" dirty="0">
                <a:latin typeface="Calibri" panose="020F0502020204030204" pitchFamily="34" charset="0"/>
                <a:cs typeface="Calibri" panose="020F0502020204030204" pitchFamily="34" charset="0"/>
              </a:rPr>
              <a:t>Qué es</a:t>
            </a:r>
          </a:p>
          <a:p>
            <a:pPr marL="285750" lvl="0" indent="-285750">
              <a:buFont typeface="Arial"/>
              <a:buChar char="•"/>
            </a:pPr>
            <a:r>
              <a:rPr lang="es-ES_tradnl" sz="1600" i="1" dirty="0">
                <a:latin typeface="Calibri" panose="020F0502020204030204" pitchFamily="34" charset="0"/>
                <a:cs typeface="Calibri" panose="020F0502020204030204" pitchFamily="34" charset="0"/>
              </a:rPr>
              <a:t>Ejemplos</a:t>
            </a:r>
          </a:p>
        </p:txBody>
      </p:sp>
      <p:grpSp>
        <p:nvGrpSpPr>
          <p:cNvPr id="28" name="Grupo 2"/>
          <p:cNvGrpSpPr/>
          <p:nvPr/>
        </p:nvGrpSpPr>
        <p:grpSpPr>
          <a:xfrm>
            <a:off x="3895220" y="3745439"/>
            <a:ext cx="375438" cy="362157"/>
            <a:chOff x="8933845" y="4538850"/>
            <a:chExt cx="376200" cy="385800"/>
          </a:xfrm>
        </p:grpSpPr>
        <p:sp>
          <p:nvSpPr>
            <p:cNvPr id="29" name="Google Shape;162;p5"/>
            <p:cNvSpPr/>
            <p:nvPr/>
          </p:nvSpPr>
          <p:spPr>
            <a:xfrm>
              <a:off x="8933845" y="4538850"/>
              <a:ext cx="376200" cy="385800"/>
            </a:xfrm>
            <a:prstGeom prst="roundRect">
              <a:avLst>
                <a:gd name="adj" fmla="val 16667"/>
              </a:avLst>
            </a:prstGeom>
            <a:solidFill>
              <a:srgbClr val="ED6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163;p5"/>
            <p:cNvSpPr txBox="1"/>
            <p:nvPr/>
          </p:nvSpPr>
          <p:spPr>
            <a:xfrm>
              <a:off x="8943370" y="4538850"/>
              <a:ext cx="300300" cy="3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2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" name="Grupo 3"/>
          <p:cNvGrpSpPr/>
          <p:nvPr/>
        </p:nvGrpSpPr>
        <p:grpSpPr>
          <a:xfrm>
            <a:off x="3895220" y="4344345"/>
            <a:ext cx="375438" cy="362157"/>
            <a:chOff x="8933845" y="6093269"/>
            <a:chExt cx="376200" cy="385800"/>
          </a:xfrm>
        </p:grpSpPr>
        <p:sp>
          <p:nvSpPr>
            <p:cNvPr id="33" name="Google Shape;164;p5"/>
            <p:cNvSpPr/>
            <p:nvPr/>
          </p:nvSpPr>
          <p:spPr>
            <a:xfrm>
              <a:off x="8933845" y="6093269"/>
              <a:ext cx="376200" cy="385800"/>
            </a:xfrm>
            <a:prstGeom prst="roundRect">
              <a:avLst>
                <a:gd name="adj" fmla="val 16667"/>
              </a:avLst>
            </a:prstGeom>
            <a:solidFill>
              <a:srgbClr val="ED6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165;p5"/>
            <p:cNvSpPr txBox="1"/>
            <p:nvPr/>
          </p:nvSpPr>
          <p:spPr>
            <a:xfrm>
              <a:off x="8943370" y="6093269"/>
              <a:ext cx="300300" cy="3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2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" name="Google Shape;167;p5"/>
          <p:cNvSpPr txBox="1"/>
          <p:nvPr/>
        </p:nvSpPr>
        <p:spPr>
          <a:xfrm>
            <a:off x="375974" y="1771953"/>
            <a:ext cx="5339615" cy="400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 smtClean="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ORGANIZANDO UN </a:t>
            </a:r>
            <a:r>
              <a:rPr lang="en-US" sz="2000" b="1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CENTRO DE DISTRIBUCIÓN</a:t>
            </a:r>
            <a:endParaRPr sz="2000" b="1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83" y="2382979"/>
            <a:ext cx="2950556" cy="4313787"/>
          </a:xfrm>
          <a:prstGeom prst="rect">
            <a:avLst/>
          </a:prstGeom>
        </p:spPr>
      </p:pic>
      <p:grpSp>
        <p:nvGrpSpPr>
          <p:cNvPr id="37" name="Grupo 3"/>
          <p:cNvGrpSpPr/>
          <p:nvPr/>
        </p:nvGrpSpPr>
        <p:grpSpPr>
          <a:xfrm>
            <a:off x="3895220" y="4895811"/>
            <a:ext cx="375438" cy="362157"/>
            <a:chOff x="8933845" y="6093269"/>
            <a:chExt cx="376200" cy="385800"/>
          </a:xfrm>
        </p:grpSpPr>
        <p:sp>
          <p:nvSpPr>
            <p:cNvPr id="38" name="Google Shape;164;p5"/>
            <p:cNvSpPr/>
            <p:nvPr/>
          </p:nvSpPr>
          <p:spPr>
            <a:xfrm>
              <a:off x="8933845" y="6093269"/>
              <a:ext cx="376200" cy="385800"/>
            </a:xfrm>
            <a:prstGeom prst="roundRect">
              <a:avLst>
                <a:gd name="adj" fmla="val 16667"/>
              </a:avLst>
            </a:prstGeom>
            <a:solidFill>
              <a:srgbClr val="ED6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165;p5"/>
            <p:cNvSpPr txBox="1"/>
            <p:nvPr/>
          </p:nvSpPr>
          <p:spPr>
            <a:xfrm>
              <a:off x="8943370" y="6093269"/>
              <a:ext cx="300300" cy="3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2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sultado de imagen para almacen en forma de u">
            <a:extLst>
              <a:ext uri="{FF2B5EF4-FFF2-40B4-BE49-F238E27FC236}">
                <a16:creationId xmlns="" xmlns:a16="http://schemas.microsoft.com/office/drawing/2014/main" id="{2103F709-6351-461B-9B34-EAB0E6E77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984" y="2420572"/>
            <a:ext cx="5008091" cy="3905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178;p6"/>
          <p:cNvSpPr txBox="1"/>
          <p:nvPr/>
        </p:nvSpPr>
        <p:spPr>
          <a:xfrm>
            <a:off x="475717" y="1145413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CL" sz="2800" b="1" dirty="0">
                <a:solidFill>
                  <a:srgbClr val="ED6B00"/>
                </a:solidFill>
                <a:latin typeface="Calibri"/>
                <a:ea typeface="Calibri"/>
                <a:cs typeface="Calibri"/>
              </a:rPr>
              <a:t>DISEÑOS CLÁSICOS DE ALMACENES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BD110B4D-CF58-4D19-8DCF-11D412A65A24}"/>
              </a:ext>
            </a:extLst>
          </p:cNvPr>
          <p:cNvSpPr txBox="1"/>
          <p:nvPr/>
        </p:nvSpPr>
        <p:spPr>
          <a:xfrm>
            <a:off x="7751285" y="5410312"/>
            <a:ext cx="1762021" cy="892552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lang="es-CL" sz="1300" b="1" dirty="0">
                <a:solidFill>
                  <a:schemeClr val="tx1"/>
                </a:solidFill>
                <a:latin typeface="Calibri"/>
                <a:cs typeface="Calibri"/>
              </a:rPr>
              <a:t>R</a:t>
            </a:r>
            <a:r>
              <a:rPr lang="es-CL" sz="1300" dirty="0">
                <a:solidFill>
                  <a:schemeClr val="tx1"/>
                </a:solidFill>
                <a:latin typeface="Calibri"/>
                <a:cs typeface="Calibri"/>
              </a:rPr>
              <a:t>: </a:t>
            </a:r>
            <a:r>
              <a:rPr lang="es-CL" sz="1300" dirty="0">
                <a:latin typeface="Calibri"/>
                <a:cs typeface="Calibri"/>
              </a:rPr>
              <a:t>Recepción</a:t>
            </a:r>
          </a:p>
          <a:p>
            <a:r>
              <a:rPr lang="es-CL" sz="1300" b="1" dirty="0">
                <a:latin typeface="Calibri"/>
                <a:cs typeface="Calibri"/>
              </a:rPr>
              <a:t>A</a:t>
            </a:r>
            <a:r>
              <a:rPr lang="es-CL" sz="1300" dirty="0">
                <a:latin typeface="Calibri"/>
                <a:cs typeface="Calibri"/>
              </a:rPr>
              <a:t>: Almacenamiento</a:t>
            </a:r>
          </a:p>
          <a:p>
            <a:r>
              <a:rPr lang="es-CL" sz="1300" b="1" dirty="0">
                <a:latin typeface="Calibri"/>
                <a:cs typeface="Calibri"/>
              </a:rPr>
              <a:t>P</a:t>
            </a:r>
            <a:r>
              <a:rPr lang="es-CL" sz="1300" dirty="0">
                <a:latin typeface="Calibri"/>
                <a:cs typeface="Calibri"/>
              </a:rPr>
              <a:t>: Preparación Pedidos</a:t>
            </a:r>
          </a:p>
          <a:p>
            <a:r>
              <a:rPr lang="es-CL" sz="1300" b="1" dirty="0">
                <a:latin typeface="Calibri"/>
                <a:cs typeface="Calibri"/>
              </a:rPr>
              <a:t>D</a:t>
            </a:r>
            <a:r>
              <a:rPr lang="es-CL" sz="1300" dirty="0">
                <a:latin typeface="Calibri"/>
                <a:cs typeface="Calibri"/>
              </a:rPr>
              <a:t>: Despacho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991F01AB-CE39-4942-9CBA-E49195F5D96C}"/>
              </a:ext>
            </a:extLst>
          </p:cNvPr>
          <p:cNvSpPr txBox="1"/>
          <p:nvPr/>
        </p:nvSpPr>
        <p:spPr>
          <a:xfrm>
            <a:off x="7707839" y="5058862"/>
            <a:ext cx="13451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600" b="1" dirty="0">
                <a:solidFill>
                  <a:srgbClr val="ED6B00"/>
                </a:solidFill>
                <a:latin typeface="Calibri"/>
                <a:cs typeface="Calibri"/>
              </a:rPr>
              <a:t>Áreas Básicas</a:t>
            </a:r>
          </a:p>
        </p:txBody>
      </p:sp>
      <p:grpSp>
        <p:nvGrpSpPr>
          <p:cNvPr id="3" name="Agrupar 2"/>
          <p:cNvGrpSpPr/>
          <p:nvPr/>
        </p:nvGrpSpPr>
        <p:grpSpPr>
          <a:xfrm>
            <a:off x="248759" y="2212632"/>
            <a:ext cx="2265705" cy="1588475"/>
            <a:chOff x="248759" y="2212632"/>
            <a:chExt cx="2265705" cy="1588475"/>
          </a:xfrm>
        </p:grpSpPr>
        <p:sp>
          <p:nvSpPr>
            <p:cNvPr id="11" name="CuadroTexto 10">
              <a:extLst>
                <a:ext uri="{FF2B5EF4-FFF2-40B4-BE49-F238E27FC236}">
                  <a16:creationId xmlns="" xmlns:a16="http://schemas.microsoft.com/office/drawing/2014/main" id="{90F8830F-D794-408B-9290-3DCA1623BF1A}"/>
                </a:ext>
              </a:extLst>
            </p:cNvPr>
            <p:cNvSpPr txBox="1"/>
            <p:nvPr/>
          </p:nvSpPr>
          <p:spPr>
            <a:xfrm>
              <a:off x="248759" y="2212632"/>
              <a:ext cx="12461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b="1" dirty="0">
                  <a:latin typeface="Calibri"/>
                  <a:cs typeface="Calibri"/>
                </a:rPr>
                <a:t>En forma de U</a:t>
              </a:r>
            </a:p>
          </p:txBody>
        </p:sp>
        <p:sp>
          <p:nvSpPr>
            <p:cNvPr id="14" name="Pentágono 13"/>
            <p:cNvSpPr/>
            <p:nvPr/>
          </p:nvSpPr>
          <p:spPr>
            <a:xfrm>
              <a:off x="296325" y="2531537"/>
              <a:ext cx="2218139" cy="1117595"/>
            </a:xfrm>
            <a:prstGeom prst="homePlat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CuadroTexto 6">
              <a:extLst>
                <a:ext uri="{FF2B5EF4-FFF2-40B4-BE49-F238E27FC236}">
                  <a16:creationId xmlns="" xmlns:a16="http://schemas.microsoft.com/office/drawing/2014/main" id="{13992515-D597-46A7-ADA8-57A4EE3050E2}"/>
                </a:ext>
              </a:extLst>
            </p:cNvPr>
            <p:cNvSpPr txBox="1"/>
            <p:nvPr/>
          </p:nvSpPr>
          <p:spPr>
            <a:xfrm>
              <a:off x="293269" y="2587099"/>
              <a:ext cx="2004459" cy="12140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2000" indent="-72000">
                <a:lnSpc>
                  <a:spcPts val="1400"/>
                </a:lnSpc>
                <a:spcBef>
                  <a:spcPts val="100"/>
                </a:spcBef>
                <a:buFont typeface="Arial"/>
                <a:buChar char="•"/>
              </a:pPr>
              <a:r>
                <a:rPr lang="es-CL" sz="1300" dirty="0">
                  <a:latin typeface="Calibri"/>
                  <a:cs typeface="Calibri"/>
                </a:rPr>
                <a:t>Unificación de andenes</a:t>
              </a:r>
            </a:p>
            <a:p>
              <a:pPr marL="72000" indent="-72000">
                <a:lnSpc>
                  <a:spcPts val="1400"/>
                </a:lnSpc>
                <a:spcBef>
                  <a:spcPts val="100"/>
                </a:spcBef>
                <a:buFont typeface="Arial"/>
                <a:buChar char="•"/>
              </a:pPr>
              <a:r>
                <a:rPr lang="es-CL" sz="1300" dirty="0">
                  <a:latin typeface="Calibri"/>
                  <a:cs typeface="Calibri"/>
                </a:rPr>
                <a:t>Ampliación de instalaciones</a:t>
              </a:r>
            </a:p>
            <a:p>
              <a:pPr marL="72000" indent="-72000">
                <a:lnSpc>
                  <a:spcPts val="1400"/>
                </a:lnSpc>
                <a:spcBef>
                  <a:spcPts val="100"/>
                </a:spcBef>
                <a:buFont typeface="Arial"/>
                <a:buChar char="•"/>
              </a:pPr>
              <a:r>
                <a:rPr lang="es-CL" sz="1300" dirty="0">
                  <a:latin typeface="Calibri"/>
                  <a:cs typeface="Calibri"/>
                </a:rPr>
                <a:t>Personal y equipo polivalente</a:t>
              </a:r>
            </a:p>
            <a:p>
              <a:pPr marL="72000" indent="-72000">
                <a:lnSpc>
                  <a:spcPts val="1400"/>
                </a:lnSpc>
                <a:spcBef>
                  <a:spcPts val="100"/>
                </a:spcBef>
                <a:buFont typeface="Arial"/>
                <a:buChar char="•"/>
              </a:pPr>
              <a:endParaRPr lang="es-CL" sz="1300" dirty="0">
                <a:latin typeface="Calibri"/>
                <a:cs typeface="Calibri"/>
              </a:endParaRPr>
            </a:p>
          </p:txBody>
        </p:sp>
      </p:grpSp>
      <p:grpSp>
        <p:nvGrpSpPr>
          <p:cNvPr id="13" name="Agrupar 12"/>
          <p:cNvGrpSpPr/>
          <p:nvPr/>
        </p:nvGrpSpPr>
        <p:grpSpPr>
          <a:xfrm>
            <a:off x="232947" y="4747160"/>
            <a:ext cx="2281517" cy="1433508"/>
            <a:chOff x="232947" y="4747160"/>
            <a:chExt cx="2281517" cy="1433508"/>
          </a:xfrm>
        </p:grpSpPr>
        <p:sp>
          <p:nvSpPr>
            <p:cNvPr id="9" name="CuadroTexto 8">
              <a:extLst>
                <a:ext uri="{FF2B5EF4-FFF2-40B4-BE49-F238E27FC236}">
                  <a16:creationId xmlns="" xmlns:a16="http://schemas.microsoft.com/office/drawing/2014/main" id="{3A6D0047-CB0B-4224-8B62-8A0FF1DEFAAF}"/>
                </a:ext>
              </a:extLst>
            </p:cNvPr>
            <p:cNvSpPr txBox="1"/>
            <p:nvPr/>
          </p:nvSpPr>
          <p:spPr>
            <a:xfrm>
              <a:off x="232947" y="4747160"/>
              <a:ext cx="21135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b="1" dirty="0">
                  <a:latin typeface="Calibri"/>
                  <a:cs typeface="Calibri"/>
                </a:rPr>
                <a:t>En forma de I (línea recta)</a:t>
              </a:r>
            </a:p>
          </p:txBody>
        </p:sp>
        <p:sp>
          <p:nvSpPr>
            <p:cNvPr id="16" name="Pentágono 15"/>
            <p:cNvSpPr/>
            <p:nvPr/>
          </p:nvSpPr>
          <p:spPr>
            <a:xfrm>
              <a:off x="296325" y="5063073"/>
              <a:ext cx="2218139" cy="1117595"/>
            </a:xfrm>
            <a:prstGeom prst="homePlat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CuadroTexto 9">
              <a:extLst>
                <a:ext uri="{FF2B5EF4-FFF2-40B4-BE49-F238E27FC236}">
                  <a16:creationId xmlns="" xmlns:a16="http://schemas.microsoft.com/office/drawing/2014/main" id="{3A394BAA-0294-45FE-8943-DE35DF457F71}"/>
                </a:ext>
              </a:extLst>
            </p:cNvPr>
            <p:cNvSpPr txBox="1"/>
            <p:nvPr/>
          </p:nvSpPr>
          <p:spPr>
            <a:xfrm>
              <a:off x="293269" y="5111230"/>
              <a:ext cx="2023421" cy="1019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2000" indent="-72000">
                <a:lnSpc>
                  <a:spcPts val="1400"/>
                </a:lnSpc>
                <a:spcBef>
                  <a:spcPts val="100"/>
                </a:spcBef>
                <a:buFont typeface="Arial"/>
                <a:buChar char="•"/>
              </a:pPr>
              <a:r>
                <a:rPr lang="es-CL" sz="1300" dirty="0">
                  <a:latin typeface="Calibri"/>
                  <a:cs typeface="Calibri"/>
                </a:rPr>
                <a:t>Especialización de </a:t>
              </a:r>
              <a:r>
                <a:rPr lang="es-CL" sz="1300" dirty="0" smtClean="0">
                  <a:latin typeface="Calibri"/>
                  <a:cs typeface="Calibri"/>
                </a:rPr>
                <a:t/>
              </a:r>
              <a:br>
                <a:rPr lang="es-CL" sz="1300" dirty="0" smtClean="0">
                  <a:latin typeface="Calibri"/>
                  <a:cs typeface="Calibri"/>
                </a:rPr>
              </a:br>
              <a:r>
                <a:rPr lang="es-CL" sz="1300" dirty="0" smtClean="0">
                  <a:latin typeface="Calibri"/>
                  <a:cs typeface="Calibri"/>
                </a:rPr>
                <a:t>los andenes.</a:t>
              </a:r>
              <a:endParaRPr lang="es-CL" sz="1300" dirty="0">
                <a:latin typeface="Calibri"/>
                <a:cs typeface="Calibri"/>
              </a:endParaRPr>
            </a:p>
            <a:p>
              <a:pPr marL="72000" indent="-72000">
                <a:lnSpc>
                  <a:spcPts val="1400"/>
                </a:lnSpc>
                <a:spcBef>
                  <a:spcPts val="100"/>
                </a:spcBef>
                <a:buFont typeface="Arial"/>
                <a:buChar char="•"/>
              </a:pPr>
              <a:r>
                <a:rPr lang="es-CL" sz="1300" dirty="0">
                  <a:latin typeface="Calibri"/>
                  <a:cs typeface="Calibri"/>
                </a:rPr>
                <a:t>Menos </a:t>
              </a:r>
              <a:r>
                <a:rPr lang="es-CL" sz="1300" dirty="0" smtClean="0">
                  <a:latin typeface="Calibri"/>
                  <a:cs typeface="Calibri"/>
                </a:rPr>
                <a:t>flexibilidad.</a:t>
              </a:r>
              <a:endParaRPr lang="es-CL" sz="1300" dirty="0">
                <a:latin typeface="Calibri"/>
                <a:cs typeface="Calibri"/>
              </a:endParaRPr>
            </a:p>
            <a:p>
              <a:pPr marL="72000" indent="-72000">
                <a:lnSpc>
                  <a:spcPts val="1400"/>
                </a:lnSpc>
                <a:spcBef>
                  <a:spcPts val="100"/>
                </a:spcBef>
                <a:buFont typeface="Arial"/>
                <a:buChar char="•"/>
              </a:pPr>
              <a:r>
                <a:rPr lang="es-CL" sz="1300" dirty="0">
                  <a:latin typeface="Calibri"/>
                  <a:cs typeface="Calibri"/>
                </a:rPr>
                <a:t>División funcional del personal y </a:t>
              </a:r>
              <a:r>
                <a:rPr lang="es-CL" sz="1300" dirty="0" smtClean="0">
                  <a:latin typeface="Calibri"/>
                  <a:cs typeface="Calibri"/>
                </a:rPr>
                <a:t>equipos.</a:t>
              </a:r>
              <a:endParaRPr lang="es-CL" sz="1300" dirty="0">
                <a:latin typeface="Calibri"/>
                <a:cs typeface="Calibri"/>
              </a:endParaRPr>
            </a:p>
          </p:txBody>
        </p:sp>
      </p:grpSp>
      <p:grpSp>
        <p:nvGrpSpPr>
          <p:cNvPr id="15" name="Agrupar 14"/>
          <p:cNvGrpSpPr/>
          <p:nvPr/>
        </p:nvGrpSpPr>
        <p:grpSpPr>
          <a:xfrm>
            <a:off x="7662979" y="2367265"/>
            <a:ext cx="1981090" cy="1053276"/>
            <a:chOff x="7662979" y="2367265"/>
            <a:chExt cx="1981090" cy="1053276"/>
          </a:xfrm>
        </p:grpSpPr>
        <p:sp>
          <p:nvSpPr>
            <p:cNvPr id="12" name="CuadroTexto 11">
              <a:extLst>
                <a:ext uri="{FF2B5EF4-FFF2-40B4-BE49-F238E27FC236}">
                  <a16:creationId xmlns="" xmlns:a16="http://schemas.microsoft.com/office/drawing/2014/main" id="{911DF6A3-0472-4058-8DEE-43718498DB47}"/>
                </a:ext>
              </a:extLst>
            </p:cNvPr>
            <p:cNvSpPr txBox="1"/>
            <p:nvPr/>
          </p:nvSpPr>
          <p:spPr>
            <a:xfrm>
              <a:off x="8025331" y="2367265"/>
              <a:ext cx="12490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b="1" dirty="0">
                  <a:latin typeface="Calibri"/>
                  <a:cs typeface="Calibri"/>
                </a:rPr>
                <a:t>En forma de V</a:t>
              </a:r>
            </a:p>
          </p:txBody>
        </p:sp>
        <p:sp>
          <p:nvSpPr>
            <p:cNvPr id="17" name="Pentágono 16"/>
            <p:cNvSpPr/>
            <p:nvPr/>
          </p:nvSpPr>
          <p:spPr>
            <a:xfrm rot="10800000">
              <a:off x="7662979" y="2683942"/>
              <a:ext cx="1912300" cy="736599"/>
            </a:xfrm>
            <a:prstGeom prst="homePlat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CuadroTexto 7">
              <a:extLst>
                <a:ext uri="{FF2B5EF4-FFF2-40B4-BE49-F238E27FC236}">
                  <a16:creationId xmlns="" xmlns:a16="http://schemas.microsoft.com/office/drawing/2014/main" id="{D082DD62-C824-4544-961D-B3321C9442C4}"/>
                </a:ext>
              </a:extLst>
            </p:cNvPr>
            <p:cNvSpPr txBox="1"/>
            <p:nvPr/>
          </p:nvSpPr>
          <p:spPr>
            <a:xfrm>
              <a:off x="7907658" y="2813593"/>
              <a:ext cx="1736411" cy="454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2000" indent="-72000">
                <a:lnSpc>
                  <a:spcPts val="1400"/>
                </a:lnSpc>
                <a:spcBef>
                  <a:spcPts val="100"/>
                </a:spcBef>
                <a:buFont typeface="Arial"/>
                <a:buChar char="•"/>
              </a:pPr>
              <a:r>
                <a:rPr lang="es-CL" sz="1300" dirty="0">
                  <a:latin typeface="Calibri"/>
                  <a:cs typeface="Calibri"/>
                </a:rPr>
                <a:t>Situación </a:t>
              </a:r>
              <a:r>
                <a:rPr lang="es-CL" sz="1300" dirty="0" smtClean="0">
                  <a:latin typeface="Calibri"/>
                  <a:cs typeface="Calibri"/>
                </a:rPr>
                <a:t>intermedia entre </a:t>
              </a:r>
              <a:r>
                <a:rPr lang="es-CL" sz="1300" dirty="0">
                  <a:latin typeface="Calibri"/>
                  <a:cs typeface="Calibri"/>
                </a:rPr>
                <a:t>“U” e “I”.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149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3;p6"/>
          <p:cNvSpPr/>
          <p:nvPr/>
        </p:nvSpPr>
        <p:spPr>
          <a:xfrm>
            <a:off x="356333" y="2326152"/>
            <a:ext cx="5849396" cy="3075581"/>
          </a:xfrm>
          <a:prstGeom prst="roundRect">
            <a:avLst>
              <a:gd name="adj" fmla="val 5667"/>
            </a:avLst>
          </a:prstGeom>
          <a:solidFill>
            <a:srgbClr val="F7E3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440902" y="2411656"/>
            <a:ext cx="5815623" cy="2788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180000">
              <a:lnSpc>
                <a:spcPct val="140000"/>
              </a:lnSpc>
              <a:buClr>
                <a:srgbClr val="ED6B00"/>
              </a:buClr>
              <a:buFont typeface="Arial"/>
              <a:buChar char="•"/>
            </a:pPr>
            <a:r>
              <a:rPr lang="es-CL" sz="1800" b="1" dirty="0">
                <a:latin typeface="Calibri"/>
                <a:cs typeface="Calibri"/>
              </a:rPr>
              <a:t>Oficinas</a:t>
            </a:r>
          </a:p>
          <a:p>
            <a:pPr marL="285750" indent="-180000">
              <a:lnSpc>
                <a:spcPct val="140000"/>
              </a:lnSpc>
              <a:buClr>
                <a:srgbClr val="ED6B00"/>
              </a:buClr>
              <a:buFont typeface="Arial"/>
              <a:buChar char="•"/>
            </a:pPr>
            <a:r>
              <a:rPr lang="es-CL" sz="1800" b="1" dirty="0">
                <a:latin typeface="Calibri"/>
                <a:cs typeface="Calibri"/>
              </a:rPr>
              <a:t>Manipulación</a:t>
            </a:r>
            <a:r>
              <a:rPr lang="es-CL" sz="1800" dirty="0">
                <a:latin typeface="Calibri"/>
                <a:cs typeface="Calibri"/>
              </a:rPr>
              <a:t> (maquila)</a:t>
            </a:r>
          </a:p>
          <a:p>
            <a:pPr marL="285750" indent="-180000">
              <a:lnSpc>
                <a:spcPct val="140000"/>
              </a:lnSpc>
              <a:buClr>
                <a:srgbClr val="ED6B00"/>
              </a:buClr>
              <a:buFont typeface="Arial"/>
              <a:buChar char="•"/>
            </a:pPr>
            <a:r>
              <a:rPr lang="es-CL" sz="1800" b="1" dirty="0">
                <a:latin typeface="Calibri"/>
                <a:cs typeface="Calibri"/>
              </a:rPr>
              <a:t>Estacionamiento de Equipos </a:t>
            </a:r>
            <a:r>
              <a:rPr lang="es-CL" sz="1800" dirty="0">
                <a:latin typeface="Calibri"/>
                <a:cs typeface="Calibri"/>
              </a:rPr>
              <a:t>(y recarga de baterías)</a:t>
            </a:r>
          </a:p>
          <a:p>
            <a:pPr marL="285750" indent="-180000">
              <a:lnSpc>
                <a:spcPct val="140000"/>
              </a:lnSpc>
              <a:buClr>
                <a:srgbClr val="ED6B00"/>
              </a:buClr>
              <a:buFont typeface="Arial"/>
              <a:buChar char="•"/>
            </a:pPr>
            <a:r>
              <a:rPr lang="es-CL" sz="1800" b="1" dirty="0">
                <a:latin typeface="Calibri"/>
                <a:cs typeface="Calibri"/>
              </a:rPr>
              <a:t>Almacenamiento de Pallets</a:t>
            </a:r>
          </a:p>
          <a:p>
            <a:pPr marL="285750" indent="-180000">
              <a:lnSpc>
                <a:spcPct val="140000"/>
              </a:lnSpc>
              <a:buClr>
                <a:srgbClr val="ED6B00"/>
              </a:buClr>
              <a:buFont typeface="Arial"/>
              <a:buChar char="•"/>
            </a:pPr>
            <a:r>
              <a:rPr lang="es-CL" sz="1800" b="1" dirty="0">
                <a:latin typeface="Calibri"/>
                <a:cs typeface="Calibri"/>
              </a:rPr>
              <a:t>Logística Inversa </a:t>
            </a:r>
            <a:r>
              <a:rPr lang="es-CL" sz="1800" dirty="0">
                <a:latin typeface="Calibri"/>
                <a:cs typeface="Calibri"/>
              </a:rPr>
              <a:t>(devoluciones, envases)</a:t>
            </a:r>
          </a:p>
          <a:p>
            <a:pPr marL="285750" indent="-180000">
              <a:lnSpc>
                <a:spcPct val="140000"/>
              </a:lnSpc>
              <a:buClr>
                <a:srgbClr val="ED6B00"/>
              </a:buClr>
              <a:buFont typeface="Arial"/>
              <a:buChar char="•"/>
            </a:pPr>
            <a:r>
              <a:rPr lang="es-CL" sz="1800" b="1" dirty="0">
                <a:latin typeface="Calibri"/>
                <a:cs typeface="Calibri"/>
              </a:rPr>
              <a:t>Camarines y baños</a:t>
            </a:r>
          </a:p>
          <a:p>
            <a:pPr marL="285750" indent="-180000">
              <a:lnSpc>
                <a:spcPct val="140000"/>
              </a:lnSpc>
              <a:buClr>
                <a:srgbClr val="ED6B00"/>
              </a:buClr>
              <a:buFont typeface="Arial"/>
              <a:buChar char="•"/>
            </a:pPr>
            <a:r>
              <a:rPr lang="es-CL" sz="1800" b="1" dirty="0">
                <a:latin typeface="Calibri"/>
                <a:cs typeface="Calibri"/>
              </a:rPr>
              <a:t>Casino y áreas de descanso</a:t>
            </a:r>
          </a:p>
        </p:txBody>
      </p:sp>
      <p:sp>
        <p:nvSpPr>
          <p:cNvPr id="8" name="Google Shape;178;p6"/>
          <p:cNvSpPr txBox="1"/>
          <p:nvPr/>
        </p:nvSpPr>
        <p:spPr>
          <a:xfrm>
            <a:off x="475717" y="1247017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CL" sz="2800" b="1" dirty="0" smtClean="0">
                <a:solidFill>
                  <a:srgbClr val="ED6B00"/>
                </a:solidFill>
                <a:latin typeface="Calibri"/>
                <a:ea typeface="Calibri"/>
                <a:cs typeface="Calibri"/>
              </a:rPr>
              <a:t>OTRAS ÁREAS DE UN ALMACÉN</a:t>
            </a:r>
            <a:endParaRPr lang="es-CL" sz="2800" b="1" dirty="0">
              <a:solidFill>
                <a:srgbClr val="ED6B00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004" y="2203424"/>
            <a:ext cx="632704" cy="60327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100" y="4660900"/>
            <a:ext cx="3464618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94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8DAA262E-5CF0-48FC-A16C-C449042213AE}"/>
              </a:ext>
            </a:extLst>
          </p:cNvPr>
          <p:cNvSpPr txBox="1">
            <a:spLocks/>
          </p:cNvSpPr>
          <p:nvPr/>
        </p:nvSpPr>
        <p:spPr>
          <a:xfrm>
            <a:off x="1670050" y="4606925"/>
            <a:ext cx="8153400" cy="4756150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s-CL" dirty="0"/>
          </a:p>
        </p:txBody>
      </p:sp>
      <p:sp>
        <p:nvSpPr>
          <p:cNvPr id="5" name="Google Shape;178;p6"/>
          <p:cNvSpPr txBox="1"/>
          <p:nvPr/>
        </p:nvSpPr>
        <p:spPr>
          <a:xfrm>
            <a:off x="475717" y="1263947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ES" sz="2600" b="1" dirty="0" smtClean="0">
                <a:solidFill>
                  <a:srgbClr val="ED6B00"/>
                </a:solidFill>
                <a:latin typeface="Calibri"/>
                <a:ea typeface="Calibri"/>
                <a:cs typeface="Calibri"/>
              </a:rPr>
              <a:t>MANIPULACIÓN O MAQUILA</a:t>
            </a:r>
            <a:endParaRPr lang="es-CL" sz="2600" b="1" dirty="0">
              <a:solidFill>
                <a:srgbClr val="ED6B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93700" y="2338065"/>
            <a:ext cx="8064499" cy="1493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spcBef>
                <a:spcPts val="900"/>
              </a:spcBef>
            </a:pPr>
            <a:r>
              <a:rPr lang="es-CL" sz="1700" dirty="0">
                <a:latin typeface="Calibri"/>
                <a:cs typeface="Calibri"/>
              </a:rPr>
              <a:t>Modificaciones que se realizan a los productos para poder comercializarlos (pueden afectar a la totalidad de los productos o a unos pocos).</a:t>
            </a:r>
          </a:p>
          <a:p>
            <a:pPr lvl="0">
              <a:lnSpc>
                <a:spcPct val="120000"/>
              </a:lnSpc>
              <a:spcBef>
                <a:spcPts val="900"/>
              </a:spcBef>
            </a:pPr>
            <a:r>
              <a:rPr lang="es-CL" sz="1700" dirty="0">
                <a:latin typeface="Calibri"/>
                <a:cs typeface="Calibri"/>
              </a:rPr>
              <a:t>Hay almacenes que lo hacen con personal interno (y por tanto tienen contempladas áreas dedicadas a ello) y hay otros que externalizan esta operación.</a:t>
            </a:r>
          </a:p>
        </p:txBody>
      </p:sp>
      <p:sp>
        <p:nvSpPr>
          <p:cNvPr id="7" name="Rectángulo 6"/>
          <p:cNvSpPr/>
          <p:nvPr/>
        </p:nvSpPr>
        <p:spPr>
          <a:xfrm>
            <a:off x="660936" y="4632965"/>
            <a:ext cx="7818437" cy="1884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5750">
              <a:lnSpc>
                <a:spcPct val="120000"/>
              </a:lnSpc>
              <a:spcBef>
                <a:spcPts val="600"/>
              </a:spcBef>
            </a:pPr>
            <a:r>
              <a:rPr lang="es-CL" sz="1700" dirty="0">
                <a:latin typeface="Calibri"/>
                <a:cs typeface="Calibri"/>
              </a:rPr>
              <a:t>Hay que incorporar manuales en el idioma local y/o códigos de barra al </a:t>
            </a:r>
            <a:r>
              <a:rPr lang="es-CL" sz="1700" dirty="0" smtClean="0">
                <a:latin typeface="Calibri"/>
                <a:cs typeface="Calibri"/>
              </a:rPr>
              <a:t>producto.</a:t>
            </a:r>
            <a:endParaRPr lang="es-CL" sz="1700" dirty="0">
              <a:latin typeface="Calibri"/>
              <a:cs typeface="Calibri"/>
            </a:endParaRPr>
          </a:p>
          <a:p>
            <a:pPr marL="105750">
              <a:lnSpc>
                <a:spcPct val="120000"/>
              </a:lnSpc>
              <a:spcBef>
                <a:spcPts val="600"/>
              </a:spcBef>
            </a:pPr>
            <a:r>
              <a:rPr lang="es-CL" sz="1700" dirty="0">
                <a:latin typeface="Calibri"/>
                <a:cs typeface="Calibri"/>
              </a:rPr>
              <a:t>Hay que ordenar, embolsar, poner precio y sensores antirrobo (típicamente ropa</a:t>
            </a:r>
            <a:r>
              <a:rPr lang="es-CL" sz="1700" dirty="0" smtClean="0">
                <a:latin typeface="Calibri"/>
                <a:cs typeface="Calibri"/>
              </a:rPr>
              <a:t>).</a:t>
            </a:r>
            <a:endParaRPr lang="es-CL" sz="1700" dirty="0">
              <a:latin typeface="Calibri"/>
              <a:cs typeface="Calibri"/>
            </a:endParaRPr>
          </a:p>
          <a:p>
            <a:pPr marL="105750">
              <a:lnSpc>
                <a:spcPct val="120000"/>
              </a:lnSpc>
              <a:spcBef>
                <a:spcPts val="600"/>
              </a:spcBef>
            </a:pPr>
            <a:r>
              <a:rPr lang="es-CL" sz="1700" dirty="0">
                <a:latin typeface="Calibri"/>
                <a:cs typeface="Calibri"/>
              </a:rPr>
              <a:t>Hay que armar packs de oferta (con 2 o más productos distintos</a:t>
            </a:r>
            <a:r>
              <a:rPr lang="es-CL" sz="1700" dirty="0" smtClean="0">
                <a:latin typeface="Calibri"/>
                <a:cs typeface="Calibri"/>
              </a:rPr>
              <a:t>).</a:t>
            </a:r>
            <a:endParaRPr lang="es-CL" sz="1700" dirty="0">
              <a:latin typeface="Calibri"/>
              <a:cs typeface="Calibri"/>
            </a:endParaRPr>
          </a:p>
          <a:p>
            <a:pPr marL="105750">
              <a:lnSpc>
                <a:spcPct val="120000"/>
              </a:lnSpc>
              <a:spcBef>
                <a:spcPts val="600"/>
              </a:spcBef>
            </a:pPr>
            <a:r>
              <a:rPr lang="es-CL" sz="1700" dirty="0">
                <a:latin typeface="Calibri"/>
                <a:cs typeface="Calibri"/>
              </a:rPr>
              <a:t>Hay que reducir la unidad de venta (ejemplo: se compra al por mayor, y se vende en unidades pequeñas</a:t>
            </a:r>
            <a:r>
              <a:rPr lang="es-CL" sz="1700" dirty="0" smtClean="0">
                <a:latin typeface="Calibri"/>
                <a:cs typeface="Calibri"/>
              </a:rPr>
              <a:t>).</a:t>
            </a:r>
            <a:endParaRPr lang="es-CL" sz="1700" dirty="0">
              <a:latin typeface="Calibri"/>
              <a:cs typeface="Calibri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70918" y="3956150"/>
            <a:ext cx="22087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800" b="1" dirty="0" smtClean="0">
                <a:latin typeface="Calibri"/>
                <a:cs typeface="Calibri"/>
              </a:rPr>
              <a:t>EJEMPLOS</a:t>
            </a:r>
            <a:endParaRPr lang="es-ES" sz="1800" b="1" dirty="0"/>
          </a:p>
        </p:txBody>
      </p:sp>
      <p:sp>
        <p:nvSpPr>
          <p:cNvPr id="21" name="Google Shape;101;p3"/>
          <p:cNvSpPr/>
          <p:nvPr/>
        </p:nvSpPr>
        <p:spPr>
          <a:xfrm>
            <a:off x="525975" y="4439118"/>
            <a:ext cx="8237025" cy="2304582"/>
          </a:xfrm>
          <a:prstGeom prst="roundRect">
            <a:avLst>
              <a:gd name="adj" fmla="val 9503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" name="Agrupar 26"/>
          <p:cNvGrpSpPr/>
          <p:nvPr/>
        </p:nvGrpSpPr>
        <p:grpSpPr>
          <a:xfrm>
            <a:off x="424606" y="4673592"/>
            <a:ext cx="265829" cy="323485"/>
            <a:chOff x="399200" y="4673592"/>
            <a:chExt cx="265829" cy="323485"/>
          </a:xfrm>
        </p:grpSpPr>
        <p:sp>
          <p:nvSpPr>
            <p:cNvPr id="10" name="Google Shape;103;p3"/>
            <p:cNvSpPr/>
            <p:nvPr/>
          </p:nvSpPr>
          <p:spPr>
            <a:xfrm>
              <a:off x="422494" y="4718524"/>
              <a:ext cx="242535" cy="248722"/>
            </a:xfrm>
            <a:prstGeom prst="roundRect">
              <a:avLst>
                <a:gd name="adj" fmla="val 16667"/>
              </a:avLst>
            </a:prstGeom>
            <a:solidFill>
              <a:srgbClr val="ED6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04;p3"/>
            <p:cNvSpPr txBox="1">
              <a:spLocks noChangeAspect="1"/>
            </p:cNvSpPr>
            <p:nvPr/>
          </p:nvSpPr>
          <p:spPr>
            <a:xfrm>
              <a:off x="399200" y="4673592"/>
              <a:ext cx="251782" cy="3234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16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" name="Agrupar 27"/>
          <p:cNvGrpSpPr/>
          <p:nvPr/>
        </p:nvGrpSpPr>
        <p:grpSpPr>
          <a:xfrm>
            <a:off x="424606" y="5444056"/>
            <a:ext cx="265829" cy="323485"/>
            <a:chOff x="399200" y="4673592"/>
            <a:chExt cx="265829" cy="323485"/>
          </a:xfrm>
        </p:grpSpPr>
        <p:sp>
          <p:nvSpPr>
            <p:cNvPr id="29" name="Google Shape;103;p3"/>
            <p:cNvSpPr/>
            <p:nvPr/>
          </p:nvSpPr>
          <p:spPr>
            <a:xfrm>
              <a:off x="422494" y="4718524"/>
              <a:ext cx="242535" cy="248722"/>
            </a:xfrm>
            <a:prstGeom prst="roundRect">
              <a:avLst>
                <a:gd name="adj" fmla="val 16667"/>
              </a:avLst>
            </a:prstGeom>
            <a:solidFill>
              <a:srgbClr val="ED6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104;p3"/>
            <p:cNvSpPr txBox="1">
              <a:spLocks noChangeAspect="1"/>
            </p:cNvSpPr>
            <p:nvPr/>
          </p:nvSpPr>
          <p:spPr>
            <a:xfrm>
              <a:off x="399200" y="4673592"/>
              <a:ext cx="251782" cy="3234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1600" b="1" i="0" u="none" strike="noStrike" cap="none" dirty="0" smtClea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" name="Agrupar 30"/>
          <p:cNvGrpSpPr/>
          <p:nvPr/>
        </p:nvGrpSpPr>
        <p:grpSpPr>
          <a:xfrm>
            <a:off x="424606" y="5867390"/>
            <a:ext cx="265829" cy="323485"/>
            <a:chOff x="399200" y="4673592"/>
            <a:chExt cx="265829" cy="323485"/>
          </a:xfrm>
        </p:grpSpPr>
        <p:sp>
          <p:nvSpPr>
            <p:cNvPr id="32" name="Google Shape;103;p3"/>
            <p:cNvSpPr/>
            <p:nvPr/>
          </p:nvSpPr>
          <p:spPr>
            <a:xfrm>
              <a:off x="422494" y="4718524"/>
              <a:ext cx="242535" cy="248722"/>
            </a:xfrm>
            <a:prstGeom prst="roundRect">
              <a:avLst>
                <a:gd name="adj" fmla="val 16667"/>
              </a:avLst>
            </a:prstGeom>
            <a:solidFill>
              <a:srgbClr val="ED6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104;p3"/>
            <p:cNvSpPr txBox="1">
              <a:spLocks noChangeAspect="1"/>
            </p:cNvSpPr>
            <p:nvPr/>
          </p:nvSpPr>
          <p:spPr>
            <a:xfrm>
              <a:off x="399200" y="4673592"/>
              <a:ext cx="251782" cy="3234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1600" b="1" i="0" u="none" strike="noStrike" cap="none" dirty="0" smtClea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" name="Agrupar 33"/>
          <p:cNvGrpSpPr/>
          <p:nvPr/>
        </p:nvGrpSpPr>
        <p:grpSpPr>
          <a:xfrm>
            <a:off x="424606" y="5037658"/>
            <a:ext cx="265829" cy="323485"/>
            <a:chOff x="399200" y="4673592"/>
            <a:chExt cx="265829" cy="323485"/>
          </a:xfrm>
        </p:grpSpPr>
        <p:sp>
          <p:nvSpPr>
            <p:cNvPr id="35" name="Google Shape;103;p3"/>
            <p:cNvSpPr/>
            <p:nvPr/>
          </p:nvSpPr>
          <p:spPr>
            <a:xfrm>
              <a:off x="422494" y="4718524"/>
              <a:ext cx="242535" cy="248722"/>
            </a:xfrm>
            <a:prstGeom prst="roundRect">
              <a:avLst>
                <a:gd name="adj" fmla="val 16667"/>
              </a:avLst>
            </a:prstGeom>
            <a:solidFill>
              <a:srgbClr val="ED6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104;p3"/>
            <p:cNvSpPr txBox="1">
              <a:spLocks noChangeAspect="1"/>
            </p:cNvSpPr>
            <p:nvPr/>
          </p:nvSpPr>
          <p:spPr>
            <a:xfrm>
              <a:off x="399200" y="4673592"/>
              <a:ext cx="251782" cy="3234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1600" b="1" i="0" u="none" strike="noStrike" cap="none" dirty="0" smtClea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159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1591</TotalTime>
  <Words>769</Words>
  <Application>Microsoft Office PowerPoint</Application>
  <PresentationFormat>Personalizado</PresentationFormat>
  <Paragraphs>145</Paragraphs>
  <Slides>14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Arial</vt:lpstr>
      <vt:lpstr>Calibri</vt:lpstr>
      <vt:lpstr>Roboto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Toledo</dc:creator>
  <cp:lastModifiedBy>Toledo</cp:lastModifiedBy>
  <cp:revision>117</cp:revision>
  <dcterms:modified xsi:type="dcterms:W3CDTF">2021-02-21T04:12:24Z</dcterms:modified>
</cp:coreProperties>
</file>