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7155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75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xfrm>
            <a:off x="1143000" y="685800"/>
            <a:ext cx="4572000" cy="3429000"/>
          </a:xfrm>
          <a:prstGeom prst="rect">
            <a:avLst/>
          </a:prstGeom>
        </p:spPr>
        <p:txBody>
          <a:bodyPr/>
          <a:lstStyle/>
          <a:p>
            <a:endParaRPr/>
          </a:p>
        </p:txBody>
      </p:sp>
      <p:sp>
        <p:nvSpPr>
          <p:cNvPr id="114" name="Shape 11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849592537"/>
      </p:ext>
    </p:extLst>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pic>
        <p:nvPicPr>
          <p:cNvPr id="22" name="Google Shape;16;p2" descr="Google Shape;16;p2"/>
          <p:cNvPicPr>
            <a:picLocks noChangeAspect="1"/>
          </p:cNvPicPr>
          <p:nvPr/>
        </p:nvPicPr>
        <p:blipFill>
          <a:blip r:embed="rId2">
            <a:extLst/>
          </a:blip>
          <a:stretch>
            <a:fillRect/>
          </a:stretch>
        </p:blipFill>
        <p:spPr>
          <a:xfrm>
            <a:off x="433440" y="418596"/>
            <a:ext cx="2897435" cy="680400"/>
          </a:xfrm>
          <a:prstGeom prst="rect">
            <a:avLst/>
          </a:prstGeom>
          <a:ln w="12700">
            <a:miter lim="400000"/>
          </a:ln>
        </p:spPr>
      </p:pic>
      <p:grpSp>
        <p:nvGrpSpPr>
          <p:cNvPr id="25" name="Google Shape;17;p2"/>
          <p:cNvGrpSpPr/>
          <p:nvPr/>
        </p:nvGrpSpPr>
        <p:grpSpPr>
          <a:xfrm>
            <a:off x="242851" y="1756545"/>
            <a:ext cx="9346508" cy="5675934"/>
            <a:chOff x="0" y="0"/>
            <a:chExt cx="9346507" cy="5675932"/>
          </a:xfrm>
        </p:grpSpPr>
        <p:sp>
          <p:nvSpPr>
            <p:cNvPr id="23" name="Google Shape;18;p2"/>
            <p:cNvSpPr/>
            <p:nvPr/>
          </p:nvSpPr>
          <p:spPr>
            <a:xfrm>
              <a:off x="-1" y="-1"/>
              <a:ext cx="9346508" cy="56759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F7E3D1"/>
            </a:solidFill>
            <a:ln w="12700" cap="flat">
              <a:noFill/>
              <a:miter lim="400000"/>
            </a:ln>
            <a:effectLst/>
          </p:spPr>
          <p:txBody>
            <a:bodyPr wrap="square" lIns="45719" tIns="45719" rIns="45719" bIns="45719" numCol="1" anchor="ctr">
              <a:noAutofit/>
            </a:bodyPr>
            <a:lstStyle/>
            <a:p>
              <a:endParaRPr/>
            </a:p>
          </p:txBody>
        </p:sp>
        <p:sp>
          <p:nvSpPr>
            <p:cNvPr id="24" name="Google Shape;19;p2"/>
            <p:cNvSpPr txBox="1"/>
            <p:nvPr/>
          </p:nvSpPr>
          <p:spPr>
            <a:xfrm>
              <a:off x="0" y="2647846"/>
              <a:ext cx="9091325"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pic>
        <p:nvPicPr>
          <p:cNvPr id="26" name="Google Shape;20;p2" descr="Google Shape;20;p2"/>
          <p:cNvPicPr>
            <a:picLocks noChangeAspect="1"/>
          </p:cNvPicPr>
          <p:nvPr/>
        </p:nvPicPr>
        <p:blipFill>
          <a:blip r:embed="rId3">
            <a:extLst/>
          </a:blip>
          <a:stretch>
            <a:fillRect/>
          </a:stretch>
        </p:blipFill>
        <p:spPr>
          <a:xfrm>
            <a:off x="8527725" y="6464000"/>
            <a:ext cx="747679" cy="680479"/>
          </a:xfrm>
          <a:prstGeom prst="rect">
            <a:avLst/>
          </a:prstGeom>
          <a:ln w="12700">
            <a:miter lim="400000"/>
          </a:ln>
        </p:spPr>
      </p:pic>
      <p:sp>
        <p:nvSpPr>
          <p:cNvPr id="27" name="Google Shape;21;p2"/>
          <p:cNvSpPr/>
          <p:nvPr/>
        </p:nvSpPr>
        <p:spPr>
          <a:xfrm>
            <a:off x="436350" y="6464001"/>
            <a:ext cx="7891862" cy="680478"/>
          </a:xfrm>
          <a:prstGeom prst="roundRect">
            <a:avLst>
              <a:gd name="adj" fmla="val 19335"/>
            </a:avLst>
          </a:prstGeom>
          <a:solidFill>
            <a:srgbClr val="FFB375"/>
          </a:solidFill>
          <a:ln w="12700">
            <a:miter lim="400000"/>
          </a:ln>
        </p:spPr>
        <p:txBody>
          <a:bodyPr lIns="45719" rIns="45719" anchor="ctr"/>
          <a:lstStyle/>
          <a:p>
            <a:pPr algn="ctr">
              <a:defRPr baseline="-25000">
                <a:solidFill>
                  <a:srgbClr val="FFFFFF"/>
                </a:solidFill>
              </a:defRPr>
            </a:pPr>
            <a:endParaRPr/>
          </a:p>
        </p:txBody>
      </p:sp>
      <p:pic>
        <p:nvPicPr>
          <p:cNvPr id="28" name="Google Shape;22;p2" descr="Google Shape;22;p2"/>
          <p:cNvPicPr>
            <a:picLocks noChangeAspect="1"/>
          </p:cNvPicPr>
          <p:nvPr/>
        </p:nvPicPr>
        <p:blipFill>
          <a:blip r:embed="rId4">
            <a:extLst/>
          </a:blip>
          <a:stretch>
            <a:fillRect/>
          </a:stretch>
        </p:blipFill>
        <p:spPr>
          <a:xfrm>
            <a:off x="433440" y="6462795"/>
            <a:ext cx="690486" cy="680479"/>
          </a:xfrm>
          <a:prstGeom prst="rect">
            <a:avLst/>
          </a:prstGeom>
          <a:ln w="12700">
            <a:miter lim="400000"/>
          </a:ln>
        </p:spPr>
      </p:pic>
      <p:pic>
        <p:nvPicPr>
          <p:cNvPr id="29" name="Google Shape;23;p2" descr="Google Shape;23;p2"/>
          <p:cNvPicPr>
            <a:picLocks noChangeAspect="1"/>
          </p:cNvPicPr>
          <p:nvPr/>
        </p:nvPicPr>
        <p:blipFill>
          <a:blip r:embed="rId5">
            <a:extLst/>
          </a:blip>
          <a:stretch>
            <a:fillRect/>
          </a:stretch>
        </p:blipFill>
        <p:spPr>
          <a:xfrm>
            <a:off x="8272364" y="1222172"/>
            <a:ext cx="1080002" cy="241875"/>
          </a:xfrm>
          <a:prstGeom prst="rect">
            <a:avLst/>
          </a:prstGeom>
          <a:ln w="12700">
            <a:miter lim="400000"/>
          </a:ln>
        </p:spPr>
      </p:pic>
      <p:pic>
        <p:nvPicPr>
          <p:cNvPr id="30" name="Google Shape;24;p2" descr="Google Shape;24;p2"/>
          <p:cNvPicPr>
            <a:picLocks noChangeAspect="1"/>
          </p:cNvPicPr>
          <p:nvPr/>
        </p:nvPicPr>
        <p:blipFill>
          <a:blip r:embed="rId6">
            <a:extLst/>
          </a:blip>
          <a:stretch>
            <a:fillRect/>
          </a:stretch>
        </p:blipFill>
        <p:spPr>
          <a:xfrm>
            <a:off x="8272364" y="418596"/>
            <a:ext cx="1080002" cy="664778"/>
          </a:xfrm>
          <a:prstGeom prst="rect">
            <a:avLst/>
          </a:prstGeom>
          <a:ln w="12700">
            <a:miter lim="400000"/>
          </a:ln>
        </p:spPr>
      </p:pic>
      <p:sp>
        <p:nvSpPr>
          <p:cNvPr id="31" name="Slide Number"/>
          <p:cNvSpPr txBox="1">
            <a:spLocks noGrp="1"/>
          </p:cNvSpPr>
          <p:nvPr>
            <p:ph type="sldNum" sz="quarter" idx="2"/>
          </p:nvPr>
        </p:nvSpPr>
        <p:spPr>
          <a:xfrm>
            <a:off x="6689210" y="6871674"/>
            <a:ext cx="273566" cy="264165"/>
          </a:xfrm>
          <a:prstGeom prst="rect">
            <a:avLst/>
          </a:prstGeom>
        </p:spPr>
        <p:txBody>
          <a:bodyPr lIns="45675" tIns="45675" rIns="45675" bIns="45675" anchor="ctr"/>
          <a:lstStyle>
            <a:lvl1pPr>
              <a:defRPr sz="1200">
                <a:latin typeface="+mj-lt"/>
                <a:ea typeface="+mj-ea"/>
                <a:cs typeface="+mj-cs"/>
                <a:sym typeface="Arial"/>
              </a:defRPr>
            </a:lvl1p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grpSp>
        <p:nvGrpSpPr>
          <p:cNvPr id="40" name="Google Shape;6;p1"/>
          <p:cNvGrpSpPr/>
          <p:nvPr/>
        </p:nvGrpSpPr>
        <p:grpSpPr>
          <a:xfrm>
            <a:off x="242851" y="1756545"/>
            <a:ext cx="9346508" cy="5675934"/>
            <a:chOff x="0" y="0"/>
            <a:chExt cx="9346507" cy="5675932"/>
          </a:xfrm>
        </p:grpSpPr>
        <p:sp>
          <p:nvSpPr>
            <p:cNvPr id="38" name="Google Shape;7;p1"/>
            <p:cNvSpPr/>
            <p:nvPr/>
          </p:nvSpPr>
          <p:spPr>
            <a:xfrm>
              <a:off x="-1" y="-1"/>
              <a:ext cx="9346508" cy="56759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EEEEE"/>
            </a:solidFill>
            <a:ln w="12700" cap="flat">
              <a:noFill/>
              <a:miter lim="400000"/>
            </a:ln>
            <a:effectLst/>
          </p:spPr>
          <p:txBody>
            <a:bodyPr wrap="square" lIns="45719" tIns="45719" rIns="45719" bIns="45719" numCol="1" anchor="ctr">
              <a:noAutofit/>
            </a:bodyPr>
            <a:lstStyle/>
            <a:p>
              <a:endParaRPr/>
            </a:p>
          </p:txBody>
        </p:sp>
        <p:sp>
          <p:nvSpPr>
            <p:cNvPr id="39" name="Google Shape;8;p1"/>
            <p:cNvSpPr txBox="1"/>
            <p:nvPr/>
          </p:nvSpPr>
          <p:spPr>
            <a:xfrm>
              <a:off x="0" y="2647846"/>
              <a:ext cx="9091325"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pic>
        <p:nvPicPr>
          <p:cNvPr id="41" name="Google Shape;9;p1" descr="Google Shape;9;p1"/>
          <p:cNvPicPr>
            <a:picLocks noChangeAspect="1"/>
          </p:cNvPicPr>
          <p:nvPr/>
        </p:nvPicPr>
        <p:blipFill>
          <a:blip r:embed="rId2">
            <a:extLst/>
          </a:blip>
          <a:stretch>
            <a:fillRect/>
          </a:stretch>
        </p:blipFill>
        <p:spPr>
          <a:xfrm>
            <a:off x="433440" y="418596"/>
            <a:ext cx="2897435" cy="680400"/>
          </a:xfrm>
          <a:prstGeom prst="rect">
            <a:avLst/>
          </a:prstGeom>
          <a:ln w="12700">
            <a:miter lim="400000"/>
          </a:ln>
        </p:spPr>
      </p:pic>
      <p:pic>
        <p:nvPicPr>
          <p:cNvPr id="42" name="Google Shape;10;p1" descr="Google Shape;10;p1"/>
          <p:cNvPicPr>
            <a:picLocks noChangeAspect="1"/>
          </p:cNvPicPr>
          <p:nvPr/>
        </p:nvPicPr>
        <p:blipFill>
          <a:blip r:embed="rId3">
            <a:extLst/>
          </a:blip>
          <a:stretch>
            <a:fillRect/>
          </a:stretch>
        </p:blipFill>
        <p:spPr>
          <a:xfrm>
            <a:off x="8272364" y="1222172"/>
            <a:ext cx="1080002" cy="241875"/>
          </a:xfrm>
          <a:prstGeom prst="rect">
            <a:avLst/>
          </a:prstGeom>
          <a:ln w="12700">
            <a:miter lim="400000"/>
          </a:ln>
        </p:spPr>
      </p:pic>
      <p:pic>
        <p:nvPicPr>
          <p:cNvPr id="43" name="Google Shape;11;p1" descr="Google Shape;11;p1"/>
          <p:cNvPicPr>
            <a:picLocks noChangeAspect="1"/>
          </p:cNvPicPr>
          <p:nvPr/>
        </p:nvPicPr>
        <p:blipFill>
          <a:blip r:embed="rId4">
            <a:extLst/>
          </a:blip>
          <a:stretch>
            <a:fillRect/>
          </a:stretch>
        </p:blipFill>
        <p:spPr>
          <a:xfrm>
            <a:off x="8272364" y="418596"/>
            <a:ext cx="1080002" cy="664778"/>
          </a:xfrm>
          <a:prstGeom prst="rect">
            <a:avLst/>
          </a:prstGeom>
          <a:ln w="12700">
            <a:miter lim="400000"/>
          </a:ln>
        </p:spPr>
      </p:pic>
      <p:sp>
        <p:nvSpPr>
          <p:cNvPr id="44" name="Slide Number"/>
          <p:cNvSpPr txBox="1">
            <a:spLocks noGrp="1"/>
          </p:cNvSpPr>
          <p:nvPr>
            <p:ph type="sldNum" sz="quarter" idx="2"/>
          </p:nvPr>
        </p:nvSpPr>
        <p:spPr>
          <a:xfrm>
            <a:off x="6689210" y="6871674"/>
            <a:ext cx="273566" cy="264165"/>
          </a:xfrm>
          <a:prstGeom prst="rect">
            <a:avLst/>
          </a:prstGeom>
        </p:spPr>
        <p:txBody>
          <a:bodyPr lIns="45675" tIns="45675" rIns="45675" bIns="45675" anchor="ctr"/>
          <a:lstStyle>
            <a:lvl1pPr>
              <a:defRPr sz="1200">
                <a:latin typeface="+mj-lt"/>
                <a:ea typeface="+mj-ea"/>
                <a:cs typeface="+mj-cs"/>
                <a:sym typeface="Arial"/>
              </a:defRPr>
            </a:lvl1p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BODY 2">
    <p:spTree>
      <p:nvGrpSpPr>
        <p:cNvPr id="1" name=""/>
        <p:cNvGrpSpPr/>
        <p:nvPr/>
      </p:nvGrpSpPr>
      <p:grpSpPr>
        <a:xfrm>
          <a:off x="0" y="0"/>
          <a:ext cx="0" cy="0"/>
          <a:chOff x="0" y="0"/>
          <a:chExt cx="0" cy="0"/>
        </a:xfrm>
      </p:grpSpPr>
      <p:sp>
        <p:nvSpPr>
          <p:cNvPr id="5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sp>
        <p:nvSpPr>
          <p:cNvPr id="58" name="Google Shape;42;p5"/>
          <p:cNvSpPr/>
          <p:nvPr/>
        </p:nvSpPr>
        <p:spPr>
          <a:xfrm rot="10800000" flipH="1">
            <a:off x="181647" y="822025"/>
            <a:ext cx="9356705" cy="6531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45719" rIns="45719" anchor="ctr"/>
          <a:lstStyle/>
          <a:p>
            <a:endParaRPr/>
          </a:p>
        </p:txBody>
      </p:sp>
      <p:sp>
        <p:nvSpPr>
          <p:cNvPr id="59" name="Google Shape;43;p5"/>
          <p:cNvSpPr/>
          <p:nvPr/>
        </p:nvSpPr>
        <p:spPr>
          <a:xfrm>
            <a:off x="180896" y="180897"/>
            <a:ext cx="7911006" cy="651006"/>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w="12700">
            <a:miter lim="400000"/>
          </a:ln>
        </p:spPr>
        <p:txBody>
          <a:bodyPr lIns="45719" rIns="45719" anchor="b"/>
          <a:lstStyle/>
          <a:p>
            <a:endParaRPr/>
          </a:p>
        </p:txBody>
      </p:sp>
      <p:grpSp>
        <p:nvGrpSpPr>
          <p:cNvPr id="62" name="Google Shape;44;p5"/>
          <p:cNvGrpSpPr/>
          <p:nvPr/>
        </p:nvGrpSpPr>
        <p:grpSpPr>
          <a:xfrm>
            <a:off x="8091896" y="451665"/>
            <a:ext cx="662109" cy="380239"/>
            <a:chOff x="0" y="0"/>
            <a:chExt cx="662107" cy="380238"/>
          </a:xfrm>
        </p:grpSpPr>
        <p:sp>
          <p:nvSpPr>
            <p:cNvPr id="60" name="Google Shape;45;p5"/>
            <p:cNvSpPr/>
            <p:nvPr/>
          </p:nvSpPr>
          <p:spPr>
            <a:xfrm>
              <a:off x="0" y="327735"/>
              <a:ext cx="662108" cy="52504"/>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61" name="Google Shape;46;p5"/>
            <p:cNvSpPr txBox="1"/>
            <p:nvPr/>
          </p:nvSpPr>
          <p:spPr>
            <a:xfrm>
              <a:off x="0" y="-1"/>
              <a:ext cx="662108"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b">
              <a:spAutoFit/>
            </a:bodyPr>
            <a:lstStyle/>
            <a:p>
              <a:r>
                <a:t> </a:t>
              </a:r>
            </a:p>
          </p:txBody>
        </p:sp>
      </p:grpSp>
      <p:grpSp>
        <p:nvGrpSpPr>
          <p:cNvPr id="65" name="Google Shape;47;p5"/>
          <p:cNvGrpSpPr/>
          <p:nvPr/>
        </p:nvGrpSpPr>
        <p:grpSpPr>
          <a:xfrm>
            <a:off x="8753995" y="451665"/>
            <a:ext cx="785409" cy="380239"/>
            <a:chOff x="0" y="0"/>
            <a:chExt cx="785408" cy="380238"/>
          </a:xfrm>
        </p:grpSpPr>
        <p:sp>
          <p:nvSpPr>
            <p:cNvPr id="63" name="Google Shape;48;p5"/>
            <p:cNvSpPr/>
            <p:nvPr/>
          </p:nvSpPr>
          <p:spPr>
            <a:xfrm>
              <a:off x="0" y="327735"/>
              <a:ext cx="785409" cy="52504"/>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64" name="Google Shape;49;p5"/>
            <p:cNvSpPr txBox="1"/>
            <p:nvPr/>
          </p:nvSpPr>
          <p:spPr>
            <a:xfrm>
              <a:off x="0" y="-1"/>
              <a:ext cx="785409"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b">
              <a:spAutoFit/>
            </a:bodyPr>
            <a:lstStyle/>
            <a:p>
              <a:r>
                <a:t> </a:t>
              </a:r>
            </a:p>
          </p:txBody>
        </p:sp>
      </p:grpSp>
      <p:sp>
        <p:nvSpPr>
          <p:cNvPr id="66" name="Google Shape;97;p3"/>
          <p:cNvSpPr txBox="1"/>
          <p:nvPr/>
        </p:nvSpPr>
        <p:spPr>
          <a:xfrm>
            <a:off x="375975" y="6881800"/>
            <a:ext cx="6786599" cy="3171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68" name="Google Shape;64;p6"/>
          <p:cNvSpPr txBox="1"/>
          <p:nvPr/>
        </p:nvSpPr>
        <p:spPr>
          <a:xfrm>
            <a:off x="8443617" y="271141"/>
            <a:ext cx="1166704" cy="3919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p>
            <a:pPr algn="r">
              <a:defRPr sz="1200">
                <a:latin typeface="Calibri"/>
                <a:ea typeface="Calibri"/>
                <a:cs typeface="Calibri"/>
                <a:sym typeface="Calibri"/>
              </a:defRPr>
            </a:pPr>
            <a:r>
              <a:t>Actividad 5|</a:t>
            </a:r>
            <a:r>
              <a:rPr sz="1600">
                <a:solidFill>
                  <a:srgbClr val="ED6B00"/>
                </a:solidFill>
              </a:rPr>
              <a:t>3</a:t>
            </a:r>
          </a:p>
        </p:txBody>
      </p:sp>
      <p:sp>
        <p:nvSpPr>
          <p:cNvPr id="69" name="Google Shape;39;p4"/>
          <p:cNvSpPr txBox="1"/>
          <p:nvPr/>
        </p:nvSpPr>
        <p:spPr>
          <a:xfrm>
            <a:off x="442650" y="350322"/>
            <a:ext cx="7441801" cy="372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p>
            <a:pPr>
              <a:defRPr b="1">
                <a:solidFill>
                  <a:srgbClr val="FFFFFF"/>
                </a:solidFill>
                <a:latin typeface="Calibri"/>
                <a:ea typeface="Calibri"/>
                <a:cs typeface="Calibri"/>
                <a:sym typeface="Calibri"/>
              </a:defRPr>
            </a:pPr>
            <a:r>
              <a:t>MÓDULO</a:t>
            </a:r>
            <a:r>
              <a:rPr b="0"/>
              <a:t> Aplicaciones Informáticas para la Gestión Administrativa</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_AND_TWO_COLUMNS">
    <p:spTree>
      <p:nvGrpSpPr>
        <p:cNvPr id="1" name=""/>
        <p:cNvGrpSpPr/>
        <p:nvPr/>
      </p:nvGrpSpPr>
      <p:grpSpPr>
        <a:xfrm>
          <a:off x="0" y="0"/>
          <a:ext cx="0" cy="0"/>
          <a:chOff x="0" y="0"/>
          <a:chExt cx="0" cy="0"/>
        </a:xfrm>
      </p:grpSpPr>
      <p:sp>
        <p:nvSpPr>
          <p:cNvPr id="76" name="Google Shape;55;p6"/>
          <p:cNvSpPr/>
          <p:nvPr/>
        </p:nvSpPr>
        <p:spPr>
          <a:xfrm rot="10800000" flipH="1">
            <a:off x="181647" y="822025"/>
            <a:ext cx="9356705" cy="6531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F7E3D1"/>
          </a:solidFill>
          <a:ln w="12700">
            <a:miter lim="400000"/>
          </a:ln>
        </p:spPr>
        <p:txBody>
          <a:bodyPr lIns="45719" rIns="45719" anchor="ctr"/>
          <a:lstStyle/>
          <a:p>
            <a:endParaRPr/>
          </a:p>
        </p:txBody>
      </p:sp>
      <p:sp>
        <p:nvSpPr>
          <p:cNvPr id="77" name="Google Shape;56;p6"/>
          <p:cNvSpPr/>
          <p:nvPr/>
        </p:nvSpPr>
        <p:spPr>
          <a:xfrm>
            <a:off x="180896" y="180897"/>
            <a:ext cx="7911006" cy="651006"/>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w="12700">
            <a:miter lim="400000"/>
          </a:ln>
        </p:spPr>
        <p:txBody>
          <a:bodyPr lIns="45719" rIns="45719" anchor="b"/>
          <a:lstStyle/>
          <a:p>
            <a:endParaRPr/>
          </a:p>
        </p:txBody>
      </p:sp>
      <p:grpSp>
        <p:nvGrpSpPr>
          <p:cNvPr id="80" name="Google Shape;57;p6"/>
          <p:cNvGrpSpPr/>
          <p:nvPr/>
        </p:nvGrpSpPr>
        <p:grpSpPr>
          <a:xfrm>
            <a:off x="8091896" y="451665"/>
            <a:ext cx="662109" cy="380239"/>
            <a:chOff x="0" y="0"/>
            <a:chExt cx="662107" cy="380238"/>
          </a:xfrm>
        </p:grpSpPr>
        <p:sp>
          <p:nvSpPr>
            <p:cNvPr id="78" name="Google Shape;58;p6"/>
            <p:cNvSpPr/>
            <p:nvPr/>
          </p:nvSpPr>
          <p:spPr>
            <a:xfrm>
              <a:off x="0" y="327735"/>
              <a:ext cx="662108" cy="52504"/>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79" name="Google Shape;59;p6"/>
            <p:cNvSpPr txBox="1"/>
            <p:nvPr/>
          </p:nvSpPr>
          <p:spPr>
            <a:xfrm>
              <a:off x="0" y="-1"/>
              <a:ext cx="662108"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b">
              <a:spAutoFit/>
            </a:bodyPr>
            <a:lstStyle/>
            <a:p>
              <a:r>
                <a:t> </a:t>
              </a:r>
            </a:p>
          </p:txBody>
        </p:sp>
      </p:grpSp>
      <p:grpSp>
        <p:nvGrpSpPr>
          <p:cNvPr id="83" name="Google Shape;60;p6"/>
          <p:cNvGrpSpPr/>
          <p:nvPr/>
        </p:nvGrpSpPr>
        <p:grpSpPr>
          <a:xfrm>
            <a:off x="8753995" y="451665"/>
            <a:ext cx="785409" cy="380239"/>
            <a:chOff x="0" y="0"/>
            <a:chExt cx="785408" cy="380238"/>
          </a:xfrm>
        </p:grpSpPr>
        <p:sp>
          <p:nvSpPr>
            <p:cNvPr id="81" name="Google Shape;61;p6"/>
            <p:cNvSpPr/>
            <p:nvPr/>
          </p:nvSpPr>
          <p:spPr>
            <a:xfrm>
              <a:off x="0" y="327735"/>
              <a:ext cx="785409" cy="52504"/>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82" name="Google Shape;62;p6"/>
            <p:cNvSpPr txBox="1"/>
            <p:nvPr/>
          </p:nvSpPr>
          <p:spPr>
            <a:xfrm>
              <a:off x="0" y="-1"/>
              <a:ext cx="785409"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b">
              <a:spAutoFit/>
            </a:bodyPr>
            <a:lstStyle/>
            <a:p>
              <a:r>
                <a:t> </a:t>
              </a:r>
            </a:p>
          </p:txBody>
        </p:sp>
      </p:grpSp>
      <p:sp>
        <p:nvSpPr>
          <p:cNvPr id="84" name="Google Shape;64;p6"/>
          <p:cNvSpPr txBox="1"/>
          <p:nvPr/>
        </p:nvSpPr>
        <p:spPr>
          <a:xfrm>
            <a:off x="8443617" y="271141"/>
            <a:ext cx="1166704" cy="3919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p>
            <a:pPr algn="r">
              <a:defRPr sz="1200">
                <a:latin typeface="Calibri"/>
                <a:ea typeface="Calibri"/>
                <a:cs typeface="Calibri"/>
                <a:sym typeface="Calibri"/>
              </a:defRPr>
            </a:pPr>
            <a:r>
              <a:t>Actividad 5|</a:t>
            </a:r>
            <a:r>
              <a:rPr sz="1600">
                <a:solidFill>
                  <a:srgbClr val="ED6B00"/>
                </a:solidFill>
              </a:rPr>
              <a:t>3</a:t>
            </a:r>
          </a:p>
        </p:txBody>
      </p:sp>
      <p:sp>
        <p:nvSpPr>
          <p:cNvPr id="85" name="Google Shape;97;p3"/>
          <p:cNvSpPr txBox="1"/>
          <p:nvPr/>
        </p:nvSpPr>
        <p:spPr>
          <a:xfrm>
            <a:off x="375975" y="6881800"/>
            <a:ext cx="6786599" cy="3171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87" name="Google Shape;39;p4"/>
          <p:cNvSpPr txBox="1"/>
          <p:nvPr/>
        </p:nvSpPr>
        <p:spPr>
          <a:xfrm>
            <a:off x="442650" y="350322"/>
            <a:ext cx="7441801" cy="372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p>
            <a:pPr>
              <a:defRPr b="1">
                <a:solidFill>
                  <a:srgbClr val="FFFFFF"/>
                </a:solidFill>
                <a:latin typeface="Calibri"/>
                <a:ea typeface="Calibri"/>
                <a:cs typeface="Calibri"/>
                <a:sym typeface="Calibri"/>
              </a:defRPr>
            </a:pPr>
            <a:r>
              <a:t>MÓDULO</a:t>
            </a:r>
            <a:r>
              <a:rPr b="0"/>
              <a:t> Aplicaciones Informáticas para la Gestión Administrativa</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One column text 2">
    <p:spTree>
      <p:nvGrpSpPr>
        <p:cNvPr id="1" name=""/>
        <p:cNvGrpSpPr/>
        <p:nvPr/>
      </p:nvGrpSpPr>
      <p:grpSpPr>
        <a:xfrm>
          <a:off x="0" y="0"/>
          <a:ext cx="0" cy="0"/>
          <a:chOff x="0" y="0"/>
          <a:chExt cx="0" cy="0"/>
        </a:xfrm>
      </p:grpSpPr>
      <p:sp>
        <p:nvSpPr>
          <p:cNvPr id="94" name="Google Shape;97;p3"/>
          <p:cNvSpPr txBox="1"/>
          <p:nvPr/>
        </p:nvSpPr>
        <p:spPr>
          <a:xfrm>
            <a:off x="375975" y="6881800"/>
            <a:ext cx="6786599" cy="3171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
        <p:nvSpPr>
          <p:cNvPr id="95" name="Google Shape;343;p14"/>
          <p:cNvSpPr txBox="1"/>
          <p:nvPr/>
        </p:nvSpPr>
        <p:spPr>
          <a:xfrm>
            <a:off x="180900" y="6881800"/>
            <a:ext cx="527946" cy="317118"/>
          </a:xfrm>
          <a:prstGeom prst="rect">
            <a:avLst/>
          </a:prstGeom>
          <a:ln w="12700">
            <a:miter lim="400000"/>
          </a:ln>
        </p:spPr>
        <p:txBody>
          <a:bodyPr lIns="91424" tIns="91424" rIns="91424" bIns="91424">
            <a:spAutoFit/>
          </a:bodyPr>
          <a:lstStyle/>
          <a:p>
            <a:pPr algn="r">
              <a:defRPr sz="1100">
                <a:latin typeface="Calibri"/>
                <a:ea typeface="Calibri"/>
                <a:cs typeface="Calibri"/>
                <a:sym typeface="Calibri"/>
              </a:defRPr>
            </a:pPr>
            <a:endParaRPr/>
          </a:p>
        </p:txBody>
      </p:sp>
      <p:sp>
        <p:nvSpPr>
          <p:cNvPr id="96" name="Google Shape;61;p30"/>
          <p:cNvSpPr/>
          <p:nvPr/>
        </p:nvSpPr>
        <p:spPr>
          <a:xfrm rot="10800000" flipH="1">
            <a:off x="334049" y="974425"/>
            <a:ext cx="9356702" cy="6531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45719" rIns="45719" anchor="ctr"/>
          <a:lstStyle/>
          <a:p>
            <a:endParaRPr/>
          </a:p>
        </p:txBody>
      </p:sp>
      <p:grpSp>
        <p:nvGrpSpPr>
          <p:cNvPr id="99" name="Google Shape;62;p30"/>
          <p:cNvGrpSpPr/>
          <p:nvPr/>
        </p:nvGrpSpPr>
        <p:grpSpPr>
          <a:xfrm>
            <a:off x="8244299" y="604066"/>
            <a:ext cx="662101" cy="380235"/>
            <a:chOff x="0" y="0"/>
            <a:chExt cx="662099" cy="380233"/>
          </a:xfrm>
        </p:grpSpPr>
        <p:sp>
          <p:nvSpPr>
            <p:cNvPr id="97" name="Rectangle"/>
            <p:cNvSpPr/>
            <p:nvPr/>
          </p:nvSpPr>
          <p:spPr>
            <a:xfrm>
              <a:off x="0" y="327733"/>
              <a:ext cx="662100" cy="52501"/>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98" name="Text"/>
            <p:cNvSpPr txBox="1"/>
            <p:nvPr/>
          </p:nvSpPr>
          <p:spPr>
            <a:xfrm>
              <a:off x="0" y="0"/>
              <a:ext cx="662100" cy="3802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b">
              <a:spAutoFit/>
            </a:bodyPr>
            <a:lstStyle/>
            <a:p>
              <a:r>
                <a:t> </a:t>
              </a:r>
            </a:p>
          </p:txBody>
        </p:sp>
      </p:grpSp>
      <p:grpSp>
        <p:nvGrpSpPr>
          <p:cNvPr id="102" name="Google Shape;63;p30"/>
          <p:cNvGrpSpPr/>
          <p:nvPr/>
        </p:nvGrpSpPr>
        <p:grpSpPr>
          <a:xfrm>
            <a:off x="8906399" y="604066"/>
            <a:ext cx="785401" cy="380235"/>
            <a:chOff x="0" y="0"/>
            <a:chExt cx="785400" cy="380233"/>
          </a:xfrm>
        </p:grpSpPr>
        <p:sp>
          <p:nvSpPr>
            <p:cNvPr id="100" name="Rectangle"/>
            <p:cNvSpPr/>
            <p:nvPr/>
          </p:nvSpPr>
          <p:spPr>
            <a:xfrm>
              <a:off x="0" y="327733"/>
              <a:ext cx="785401" cy="52501"/>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101" name="Text"/>
            <p:cNvSpPr txBox="1"/>
            <p:nvPr/>
          </p:nvSpPr>
          <p:spPr>
            <a:xfrm>
              <a:off x="0" y="0"/>
              <a:ext cx="785401" cy="3802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b">
              <a:spAutoFit/>
            </a:bodyPr>
            <a:lstStyle/>
            <a:p>
              <a:r>
                <a:t> </a:t>
              </a:r>
            </a:p>
          </p:txBody>
        </p:sp>
      </p:grpSp>
      <p:sp>
        <p:nvSpPr>
          <p:cNvPr id="103" name="Google Shape;31;p6"/>
          <p:cNvSpPr/>
          <p:nvPr/>
        </p:nvSpPr>
        <p:spPr>
          <a:xfrm>
            <a:off x="334050" y="333300"/>
            <a:ext cx="7909202" cy="651001"/>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a:blip r:embed="rId2"/>
          </a:blipFill>
          <a:ln w="12700">
            <a:miter lim="400000"/>
          </a:ln>
        </p:spPr>
        <p:txBody>
          <a:bodyPr lIns="45719" rIns="45719" anchor="b"/>
          <a:lstStyle/>
          <a:p>
            <a:endParaRPr/>
          </a:p>
        </p:txBody>
      </p:sp>
      <p:sp>
        <p:nvSpPr>
          <p:cNvPr id="104" name="Google Shape;343;p14"/>
          <p:cNvSpPr txBox="1"/>
          <p:nvPr/>
        </p:nvSpPr>
        <p:spPr>
          <a:xfrm>
            <a:off x="333300" y="7034200"/>
            <a:ext cx="527946" cy="317118"/>
          </a:xfrm>
          <a:prstGeom prst="rect">
            <a:avLst/>
          </a:prstGeom>
          <a:ln w="12700">
            <a:miter lim="400000"/>
          </a:ln>
        </p:spPr>
        <p:txBody>
          <a:bodyPr lIns="91424" tIns="91424" rIns="91424" bIns="91424">
            <a:spAutoFit/>
          </a:bodyPr>
          <a:lstStyle/>
          <a:p>
            <a:pPr algn="r">
              <a:defRPr sz="1100">
                <a:latin typeface="Calibri"/>
                <a:ea typeface="Calibri"/>
                <a:cs typeface="Calibri"/>
                <a:sym typeface="Calibri"/>
              </a:defRPr>
            </a:pPr>
            <a:endParaRPr/>
          </a:p>
        </p:txBody>
      </p:sp>
      <p:sp>
        <p:nvSpPr>
          <p:cNvPr id="105" name="Google Shape;92;p3"/>
          <p:cNvSpPr txBox="1"/>
          <p:nvPr/>
        </p:nvSpPr>
        <p:spPr>
          <a:xfrm>
            <a:off x="8323051" y="440849"/>
            <a:ext cx="1166701" cy="3722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r">
              <a:defRPr b="1">
                <a:latin typeface="Calibri"/>
                <a:ea typeface="Calibri"/>
                <a:cs typeface="Calibri"/>
                <a:sym typeface="Calibri"/>
              </a:defRPr>
            </a:lvl1pPr>
          </a:lstStyle>
          <a:p>
            <a:r>
              <a:t>¡Atención!</a:t>
            </a:r>
          </a:p>
        </p:txBody>
      </p:sp>
      <p:sp>
        <p:nvSpPr>
          <p:cNvPr id="106" name="Google Shape;97;p3"/>
          <p:cNvSpPr txBox="1"/>
          <p:nvPr/>
        </p:nvSpPr>
        <p:spPr>
          <a:xfrm>
            <a:off x="528375" y="7034200"/>
            <a:ext cx="6786599" cy="3171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
        <p:nvSpPr>
          <p:cNvPr id="107" name="Slide Number"/>
          <p:cNvSpPr txBox="1">
            <a:spLocks noGrp="1"/>
          </p:cNvSpPr>
          <p:nvPr>
            <p:ph type="sldNum" sz="quarter" idx="2"/>
          </p:nvPr>
        </p:nvSpPr>
        <p:spPr>
          <a:xfrm>
            <a:off x="371788" y="6881800"/>
            <a:ext cx="337061" cy="317018"/>
          </a:xfrm>
          <a:prstGeom prst="rect">
            <a:avLst/>
          </a:prstGeom>
        </p:spPr>
        <p:txBody>
          <a:bodyPr lIns="91375" tIns="91375" rIns="91375" bIns="91375"/>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29;p4"/>
          <p:cNvSpPr/>
          <p:nvPr/>
        </p:nvSpPr>
        <p:spPr>
          <a:xfrm rot="10800000" flipH="1">
            <a:off x="180974" y="832249"/>
            <a:ext cx="9358202" cy="1236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73" y="0"/>
                </a:lnTo>
                <a:cubicBezTo>
                  <a:pt x="20961" y="0"/>
                  <a:pt x="21600" y="4835"/>
                  <a:pt x="21600" y="10800"/>
                </a:cubicBezTo>
                <a:lnTo>
                  <a:pt x="21600" y="21600"/>
                </a:lnTo>
                <a:lnTo>
                  <a:pt x="0" y="21600"/>
                </a:lnTo>
                <a:close/>
              </a:path>
            </a:pathLst>
          </a:custGeom>
          <a:solidFill>
            <a:srgbClr val="EEEEEE"/>
          </a:solidFill>
          <a:ln w="12700">
            <a:miter lim="400000"/>
          </a:ln>
        </p:spPr>
        <p:txBody>
          <a:bodyPr lIns="45719" rIns="45719" anchor="ctr"/>
          <a:lstStyle/>
          <a:p>
            <a:endParaRPr/>
          </a:p>
        </p:txBody>
      </p:sp>
      <p:sp>
        <p:nvSpPr>
          <p:cNvPr id="3" name="Google Shape;30;p4"/>
          <p:cNvSpPr/>
          <p:nvPr/>
        </p:nvSpPr>
        <p:spPr>
          <a:xfrm>
            <a:off x="180896" y="180897"/>
            <a:ext cx="7911006" cy="651006"/>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w="12700">
            <a:miter lim="400000"/>
          </a:ln>
        </p:spPr>
        <p:txBody>
          <a:bodyPr lIns="45719" rIns="45719" anchor="b"/>
          <a:lstStyle/>
          <a:p>
            <a:endParaRPr/>
          </a:p>
        </p:txBody>
      </p:sp>
      <p:grpSp>
        <p:nvGrpSpPr>
          <p:cNvPr id="6" name="Google Shape;31;p4"/>
          <p:cNvGrpSpPr/>
          <p:nvPr/>
        </p:nvGrpSpPr>
        <p:grpSpPr>
          <a:xfrm>
            <a:off x="8091896" y="451665"/>
            <a:ext cx="662109" cy="380239"/>
            <a:chOff x="0" y="0"/>
            <a:chExt cx="662107" cy="380238"/>
          </a:xfrm>
        </p:grpSpPr>
        <p:sp>
          <p:nvSpPr>
            <p:cNvPr id="4" name="Google Shape;32;p4"/>
            <p:cNvSpPr/>
            <p:nvPr/>
          </p:nvSpPr>
          <p:spPr>
            <a:xfrm>
              <a:off x="0" y="327735"/>
              <a:ext cx="662108" cy="52504"/>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5" name="Google Shape;33;p4"/>
            <p:cNvSpPr txBox="1"/>
            <p:nvPr/>
          </p:nvSpPr>
          <p:spPr>
            <a:xfrm>
              <a:off x="0" y="-1"/>
              <a:ext cx="662108"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b">
              <a:spAutoFit/>
            </a:bodyPr>
            <a:lstStyle/>
            <a:p>
              <a:r>
                <a:t> </a:t>
              </a:r>
            </a:p>
          </p:txBody>
        </p:sp>
      </p:grpSp>
      <p:grpSp>
        <p:nvGrpSpPr>
          <p:cNvPr id="9" name="Google Shape;34;p4"/>
          <p:cNvGrpSpPr/>
          <p:nvPr/>
        </p:nvGrpSpPr>
        <p:grpSpPr>
          <a:xfrm>
            <a:off x="8753995" y="451665"/>
            <a:ext cx="785409" cy="380239"/>
            <a:chOff x="0" y="0"/>
            <a:chExt cx="785408" cy="380238"/>
          </a:xfrm>
        </p:grpSpPr>
        <p:sp>
          <p:nvSpPr>
            <p:cNvPr id="7" name="Google Shape;35;p4"/>
            <p:cNvSpPr/>
            <p:nvPr/>
          </p:nvSpPr>
          <p:spPr>
            <a:xfrm>
              <a:off x="0" y="327735"/>
              <a:ext cx="785409" cy="52504"/>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8" name="Google Shape;36;p4"/>
            <p:cNvSpPr txBox="1"/>
            <p:nvPr/>
          </p:nvSpPr>
          <p:spPr>
            <a:xfrm>
              <a:off x="0" y="-1"/>
              <a:ext cx="785409"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b">
              <a:spAutoFit/>
            </a:bodyPr>
            <a:lstStyle/>
            <a:p>
              <a:r>
                <a:t> </a:t>
              </a:r>
            </a:p>
          </p:txBody>
        </p:sp>
      </p:grpSp>
      <p:sp>
        <p:nvSpPr>
          <p:cNvPr id="10" name="Google Shape;38;p4"/>
          <p:cNvSpPr txBox="1"/>
          <p:nvPr/>
        </p:nvSpPr>
        <p:spPr>
          <a:xfrm>
            <a:off x="8443617" y="271141"/>
            <a:ext cx="1166704" cy="3919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p>
            <a:pPr algn="r">
              <a:defRPr sz="1200">
                <a:latin typeface="Calibri"/>
                <a:ea typeface="Calibri"/>
                <a:cs typeface="Calibri"/>
                <a:sym typeface="Calibri"/>
              </a:defRPr>
            </a:pPr>
            <a:r>
              <a:t>Actividad 5|</a:t>
            </a:r>
            <a:r>
              <a:rPr sz="1600">
                <a:solidFill>
                  <a:srgbClr val="ED6B00"/>
                </a:solidFill>
              </a:rPr>
              <a:t>3</a:t>
            </a:r>
          </a:p>
        </p:txBody>
      </p:sp>
      <p:sp>
        <p:nvSpPr>
          <p:cNvPr id="11" name="Google Shape;39;p4"/>
          <p:cNvSpPr txBox="1"/>
          <p:nvPr/>
        </p:nvSpPr>
        <p:spPr>
          <a:xfrm>
            <a:off x="442650" y="350322"/>
            <a:ext cx="7441801" cy="372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p>
            <a:pPr>
              <a:defRPr b="1">
                <a:solidFill>
                  <a:srgbClr val="FFFFFF"/>
                </a:solidFill>
                <a:latin typeface="Calibri"/>
                <a:ea typeface="Calibri"/>
                <a:cs typeface="Calibri"/>
                <a:sym typeface="Calibri"/>
              </a:defRPr>
            </a:pPr>
            <a:r>
              <a:t>MÓDULO</a:t>
            </a:r>
            <a:r>
              <a:rPr b="0"/>
              <a:t> Aplicaciones Informáticas para la Gestión Administrativa</a:t>
            </a:r>
          </a:p>
        </p:txBody>
      </p:sp>
      <p:sp>
        <p:nvSpPr>
          <p:cNvPr id="12" name="Google Shape;97;p3"/>
          <p:cNvSpPr txBox="1"/>
          <p:nvPr/>
        </p:nvSpPr>
        <p:spPr>
          <a:xfrm>
            <a:off x="375975" y="6881800"/>
            <a:ext cx="6786599" cy="3171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
        <p:nvSpPr>
          <p:cNvPr id="13" name="Slide Number"/>
          <p:cNvSpPr txBox="1">
            <a:spLocks noGrp="1"/>
          </p:cNvSpPr>
          <p:nvPr>
            <p:ph type="sldNum" sz="quarter" idx="2"/>
          </p:nvPr>
        </p:nvSpPr>
        <p:spPr>
          <a:xfrm>
            <a:off x="371685" y="6881800"/>
            <a:ext cx="337161" cy="317118"/>
          </a:xfrm>
          <a:prstGeom prst="rect">
            <a:avLst/>
          </a:prstGeom>
          <a:ln w="12700">
            <a:miter lim="400000"/>
          </a:ln>
        </p:spPr>
        <p:txBody>
          <a:bodyPr wrap="none" lIns="91424" tIns="91424" rIns="91424" bIns="91424">
            <a:spAutoFit/>
          </a:bodyPr>
          <a:lstStyle>
            <a:lvl1pPr algn="r">
              <a:defRPr sz="1100">
                <a:latin typeface="Calibri"/>
                <a:ea typeface="Calibri"/>
                <a:cs typeface="Calibri"/>
                <a:sym typeface="Calibri"/>
              </a:defRPr>
            </a:lvl1pPr>
          </a:lstStyle>
          <a:p>
            <a:fld id="{86CB4B4D-7CA3-9044-876B-883B54F8677D}" type="slidenum">
              <a:t>‹Nº›</a:t>
            </a:fld>
            <a:endParaRPr/>
          </a:p>
        </p:txBody>
      </p:sp>
      <p:sp>
        <p:nvSpPr>
          <p:cNvPr id="14" name="Title Text"/>
          <p:cNvSpPr txBox="1">
            <a:spLocks noGrp="1"/>
          </p:cNvSpPr>
          <p:nvPr>
            <p:ph type="title"/>
          </p:nvPr>
        </p:nvSpPr>
        <p:spPr>
          <a:xfrm>
            <a:off x="485775" y="101453"/>
            <a:ext cx="8743950" cy="16617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nchor="ctr"/>
          <a:lstStyle/>
          <a:p>
            <a:r>
              <a:t>Title Text</a:t>
            </a:r>
          </a:p>
        </p:txBody>
      </p:sp>
      <p:sp>
        <p:nvSpPr>
          <p:cNvPr id="15" name="Body Level One…"/>
          <p:cNvSpPr txBox="1">
            <a:spLocks noGrp="1"/>
          </p:cNvSpPr>
          <p:nvPr>
            <p:ph type="body" idx="1"/>
          </p:nvPr>
        </p:nvSpPr>
        <p:spPr>
          <a:xfrm>
            <a:off x="485775" y="1763183"/>
            <a:ext cx="8743950" cy="57933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9pPr>
    </p:titleStyle>
    <p:bodyStyle>
      <a:lvl1pPr marL="22860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1pPr>
      <a:lvl2pPr marL="228600" marR="0" indent="4572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2pPr>
      <a:lvl3pPr marL="228600" marR="0" indent="9144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3pPr>
      <a:lvl4pPr marL="228600" marR="0" indent="13716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4pPr>
      <a:lvl5pPr marL="228600" marR="0" indent="18288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5pPr>
      <a:lvl6pPr marL="228600" marR="0" indent="22860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6pPr>
      <a:lvl7pPr marL="228600" marR="0" indent="27432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7pPr>
      <a:lvl8pPr marL="228600" marR="0" indent="32004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8pPr>
      <a:lvl9pPr marL="228600" marR="0" indent="36576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microsoft.com/es-es/videoplayer/embed/RWfFrP" TargetMode="Externa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es.wikipedia.org/wiki/Microsoft_Word" TargetMode="External"/><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hyperlink" Target="https://www.microsoft.com/es-cl/microsoft-365/buy/microsoft-36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Google Shape;82;p8"/>
          <p:cNvSpPr txBox="1"/>
          <p:nvPr/>
        </p:nvSpPr>
        <p:spPr>
          <a:xfrm>
            <a:off x="1176618" y="6563127"/>
            <a:ext cx="7012135" cy="4821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p>
            <a:pPr lvl="1" algn="just">
              <a:defRPr sz="1100">
                <a:solidFill>
                  <a:srgbClr val="FFFFFF"/>
                </a:solidFill>
                <a:latin typeface="Calibri"/>
                <a:ea typeface="Calibri"/>
                <a:cs typeface="Calibri"/>
                <a:sym typeface="Calibri"/>
              </a:defRPr>
            </a:pPr>
            <a:r>
              <a:t>En estos documentos se utilizarán de manera inclusiva términos como: el estudiante, el docente, el compañero u otras palabras equivalentes y sus respectivos plurales, es decir, con ellas, se hace referencia tanto a hombres como a mujeres.</a:t>
            </a:r>
          </a:p>
        </p:txBody>
      </p:sp>
      <p:sp>
        <p:nvSpPr>
          <p:cNvPr id="117" name="Google Shape;83;p8"/>
          <p:cNvSpPr txBox="1"/>
          <p:nvPr/>
        </p:nvSpPr>
        <p:spPr>
          <a:xfrm>
            <a:off x="374946" y="2049159"/>
            <a:ext cx="1444332" cy="3693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defRPr sz="1500" b="1">
                <a:latin typeface="Calibri"/>
                <a:ea typeface="Calibri"/>
                <a:cs typeface="Calibri"/>
                <a:sym typeface="Calibri"/>
              </a:defRPr>
            </a:lvl1pPr>
          </a:lstStyle>
          <a:p>
            <a:r>
              <a:t>MÓDULO 6</a:t>
            </a:r>
          </a:p>
        </p:txBody>
      </p:sp>
      <p:sp>
        <p:nvSpPr>
          <p:cNvPr id="118" name="Google Shape;84;p8"/>
          <p:cNvSpPr txBox="1"/>
          <p:nvPr/>
        </p:nvSpPr>
        <p:spPr>
          <a:xfrm>
            <a:off x="1139097" y="834800"/>
            <a:ext cx="4156807" cy="3396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p>
            <a:pPr>
              <a:defRPr sz="1200" b="1">
                <a:solidFill>
                  <a:srgbClr val="ED6B00"/>
                </a:solidFill>
                <a:latin typeface="Calibri"/>
                <a:ea typeface="Calibri"/>
                <a:cs typeface="Calibri"/>
                <a:sym typeface="Calibri"/>
              </a:defRPr>
            </a:pPr>
            <a:r>
              <a:t>PLAN COMÚN </a:t>
            </a:r>
            <a:r>
              <a:rPr b="0"/>
              <a:t>| NIVEL 3° MEDIO</a:t>
            </a:r>
          </a:p>
        </p:txBody>
      </p:sp>
      <p:sp>
        <p:nvSpPr>
          <p:cNvPr id="119" name="Google Shape;98;p9"/>
          <p:cNvSpPr txBox="1"/>
          <p:nvPr/>
        </p:nvSpPr>
        <p:spPr>
          <a:xfrm>
            <a:off x="378121" y="2302285"/>
            <a:ext cx="4118092" cy="21796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p>
            <a:pPr>
              <a:lnSpc>
                <a:spcPct val="90000"/>
              </a:lnSpc>
              <a:defRPr sz="3600" b="1">
                <a:solidFill>
                  <a:srgbClr val="ED6B00"/>
                </a:solidFill>
                <a:latin typeface="Calibri"/>
                <a:ea typeface="Calibri"/>
                <a:cs typeface="Calibri"/>
                <a:sym typeface="Calibri"/>
              </a:defRPr>
            </a:pPr>
            <a:r>
              <a:t>APLICACIONES</a:t>
            </a:r>
          </a:p>
          <a:p>
            <a:pPr>
              <a:lnSpc>
                <a:spcPct val="90000"/>
              </a:lnSpc>
              <a:defRPr sz="3600" b="1">
                <a:solidFill>
                  <a:srgbClr val="ED6B00"/>
                </a:solidFill>
                <a:latin typeface="Calibri"/>
                <a:ea typeface="Calibri"/>
                <a:cs typeface="Calibri"/>
                <a:sym typeface="Calibri"/>
              </a:defRPr>
            </a:pPr>
            <a:r>
              <a:t>INFORMÁTICAS PARA LA GESTIÓN</a:t>
            </a:r>
          </a:p>
          <a:p>
            <a:pPr>
              <a:lnSpc>
                <a:spcPct val="90000"/>
              </a:lnSpc>
              <a:defRPr sz="3600" b="1">
                <a:solidFill>
                  <a:srgbClr val="ED6B00"/>
                </a:solidFill>
                <a:latin typeface="Calibri"/>
                <a:ea typeface="Calibri"/>
                <a:cs typeface="Calibri"/>
                <a:sym typeface="Calibri"/>
              </a:defRPr>
            </a:pPr>
            <a:r>
              <a:t>ADMINISTRATIVA</a:t>
            </a:r>
          </a:p>
        </p:txBody>
      </p:sp>
      <p:pic>
        <p:nvPicPr>
          <p:cNvPr id="120" name="Google Shape;99;p9" descr="Google Shape;99;p9"/>
          <p:cNvPicPr>
            <a:picLocks noChangeAspect="1"/>
          </p:cNvPicPr>
          <p:nvPr/>
        </p:nvPicPr>
        <p:blipFill>
          <a:blip r:embed="rId2">
            <a:extLst/>
          </a:blip>
          <a:stretch>
            <a:fillRect/>
          </a:stretch>
        </p:blipFill>
        <p:spPr>
          <a:xfrm>
            <a:off x="3577685" y="1979146"/>
            <a:ext cx="5191179" cy="4745729"/>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
        <p:nvSpPr>
          <p:cNvPr id="295" name="Google Shape;289;p17"/>
          <p:cNvSpPr txBox="1"/>
          <p:nvPr/>
        </p:nvSpPr>
        <p:spPr>
          <a:xfrm>
            <a:off x="371683" y="6881800"/>
            <a:ext cx="337110"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10</a:t>
            </a:r>
          </a:p>
        </p:txBody>
      </p:sp>
      <p:sp>
        <p:nvSpPr>
          <p:cNvPr id="296" name="Google Shape;290;p17"/>
          <p:cNvSpPr txBox="1"/>
          <p:nvPr/>
        </p:nvSpPr>
        <p:spPr>
          <a:xfrm>
            <a:off x="452171" y="1269909"/>
            <a:ext cx="8950508" cy="536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p>
            <a:pPr>
              <a:lnSpc>
                <a:spcPct val="80000"/>
              </a:lnSpc>
              <a:defRPr sz="2800" b="1">
                <a:solidFill>
                  <a:srgbClr val="ED6B00"/>
                </a:solidFill>
                <a:latin typeface="Calibri"/>
                <a:ea typeface="Calibri"/>
                <a:cs typeface="Calibri"/>
                <a:sym typeface="Calibri"/>
              </a:defRPr>
            </a:pPr>
            <a:r>
              <a:t>PARTES DEL </a:t>
            </a:r>
            <a:r>
              <a:rPr b="0">
                <a:solidFill>
                  <a:srgbClr val="A93501"/>
                </a:solidFill>
              </a:rPr>
              <a:t>DOCUMENTO</a:t>
            </a:r>
          </a:p>
        </p:txBody>
      </p:sp>
      <p:pic>
        <p:nvPicPr>
          <p:cNvPr id="297" name="Google Shape;291;p17" descr="Google Shape;291;p17"/>
          <p:cNvPicPr>
            <a:picLocks noChangeAspect="1"/>
          </p:cNvPicPr>
          <p:nvPr/>
        </p:nvPicPr>
        <p:blipFill>
          <a:blip r:embed="rId2">
            <a:extLst/>
          </a:blip>
          <a:stretch>
            <a:fillRect/>
          </a:stretch>
        </p:blipFill>
        <p:spPr>
          <a:xfrm>
            <a:off x="731519" y="1984013"/>
            <a:ext cx="8315419" cy="5260134"/>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sp>
        <p:nvSpPr>
          <p:cNvPr id="300" name="Google Shape;296;p18"/>
          <p:cNvSpPr txBox="1"/>
          <p:nvPr/>
        </p:nvSpPr>
        <p:spPr>
          <a:xfrm>
            <a:off x="371683" y="6881800"/>
            <a:ext cx="337110"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11</a:t>
            </a:r>
          </a:p>
        </p:txBody>
      </p:sp>
      <p:sp>
        <p:nvSpPr>
          <p:cNvPr id="301" name="Google Shape;297;p18"/>
          <p:cNvSpPr txBox="1"/>
          <p:nvPr/>
        </p:nvSpPr>
        <p:spPr>
          <a:xfrm>
            <a:off x="452171" y="1269909"/>
            <a:ext cx="8950508" cy="536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p>
            <a:pPr>
              <a:lnSpc>
                <a:spcPct val="80000"/>
              </a:lnSpc>
              <a:defRPr sz="2800" b="1">
                <a:solidFill>
                  <a:srgbClr val="ED6B00"/>
                </a:solidFill>
                <a:latin typeface="Calibri"/>
                <a:ea typeface="Calibri"/>
                <a:cs typeface="Calibri"/>
                <a:sym typeface="Calibri"/>
              </a:defRPr>
            </a:pPr>
            <a:r>
              <a:t>ABRIR UN </a:t>
            </a:r>
            <a:r>
              <a:rPr b="0">
                <a:solidFill>
                  <a:srgbClr val="A93501"/>
                </a:solidFill>
              </a:rPr>
              <a:t>DOCUMENTO WORD</a:t>
            </a:r>
          </a:p>
        </p:txBody>
      </p:sp>
      <p:grpSp>
        <p:nvGrpSpPr>
          <p:cNvPr id="304" name="Google Shape;298;p18"/>
          <p:cNvGrpSpPr/>
          <p:nvPr/>
        </p:nvGrpSpPr>
        <p:grpSpPr>
          <a:xfrm>
            <a:off x="5280355" y="2604301"/>
            <a:ext cx="3968743" cy="2927825"/>
            <a:chOff x="0" y="0"/>
            <a:chExt cx="3968741" cy="2927824"/>
          </a:xfrm>
        </p:grpSpPr>
        <p:sp>
          <p:nvSpPr>
            <p:cNvPr id="302" name="Google Shape;299;p18"/>
            <p:cNvSpPr/>
            <p:nvPr/>
          </p:nvSpPr>
          <p:spPr>
            <a:xfrm>
              <a:off x="0" y="0"/>
              <a:ext cx="3968742" cy="2927825"/>
            </a:xfrm>
            <a:prstGeom prst="roundRect">
              <a:avLst>
                <a:gd name="adj" fmla="val 10942"/>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303" name="Google Shape;300;p18"/>
            <p:cNvSpPr txBox="1"/>
            <p:nvPr/>
          </p:nvSpPr>
          <p:spPr>
            <a:xfrm>
              <a:off x="93830" y="1273793"/>
              <a:ext cx="3781080"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305" name="Google Shape;301;p18"/>
          <p:cNvSpPr txBox="1"/>
          <p:nvPr/>
        </p:nvSpPr>
        <p:spPr>
          <a:xfrm>
            <a:off x="5575296" y="2787604"/>
            <a:ext cx="3309626" cy="25865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p>
            <a:pPr marL="285750" indent="-285750">
              <a:buClr>
                <a:srgbClr val="000000"/>
              </a:buClr>
              <a:buSzPts val="1600"/>
              <a:buFont typeface="Arial"/>
              <a:buChar char="•"/>
              <a:defRPr sz="1600">
                <a:latin typeface="Calibri"/>
                <a:ea typeface="Calibri"/>
                <a:cs typeface="Calibri"/>
                <a:sym typeface="Calibri"/>
              </a:defRPr>
            </a:pPr>
            <a:r>
              <a:t>Al abrir un documento en Word, iniciamos con un “Documento en blanco”.</a:t>
            </a:r>
          </a:p>
          <a:p>
            <a:pPr indent="101600">
              <a:defRPr sz="1600">
                <a:latin typeface="Calibri"/>
                <a:ea typeface="Calibri"/>
                <a:cs typeface="Calibri"/>
                <a:sym typeface="Calibri"/>
              </a:defRPr>
            </a:pPr>
            <a:endParaRPr/>
          </a:p>
          <a:p>
            <a:pPr marL="285750" indent="-285750">
              <a:buClr>
                <a:srgbClr val="000000"/>
              </a:buClr>
              <a:buSzPts val="1600"/>
              <a:buFont typeface="Arial"/>
              <a:buChar char="•"/>
              <a:defRPr sz="1600">
                <a:latin typeface="Calibri"/>
                <a:ea typeface="Calibri"/>
                <a:cs typeface="Calibri"/>
                <a:sym typeface="Calibri"/>
              </a:defRPr>
            </a:pPr>
            <a:r>
              <a:t>Esto quiere decir que comenzamos desde cero ya sea una carta o reporte o informe.</a:t>
            </a:r>
          </a:p>
          <a:p>
            <a:pPr indent="101600">
              <a:defRPr sz="1600">
                <a:latin typeface="Calibri"/>
                <a:ea typeface="Calibri"/>
                <a:cs typeface="Calibri"/>
                <a:sym typeface="Calibri"/>
              </a:defRPr>
            </a:pPr>
            <a:endParaRPr/>
          </a:p>
          <a:p>
            <a:pPr marL="285750" indent="-285750">
              <a:buClr>
                <a:srgbClr val="000000"/>
              </a:buClr>
              <a:buSzPts val="1600"/>
              <a:buFont typeface="Arial"/>
              <a:buChar char="•"/>
              <a:defRPr sz="1600">
                <a:latin typeface="Calibri"/>
                <a:ea typeface="Calibri"/>
                <a:cs typeface="Calibri"/>
                <a:sym typeface="Calibri"/>
              </a:defRPr>
            </a:pPr>
            <a:r>
              <a:t>Vamos a utilizar un Documento en blanco. </a:t>
            </a:r>
          </a:p>
        </p:txBody>
      </p:sp>
      <p:pic>
        <p:nvPicPr>
          <p:cNvPr id="306" name="Google Shape;302;p18" descr="Google Shape;302;p18"/>
          <p:cNvPicPr>
            <a:picLocks noChangeAspect="1"/>
          </p:cNvPicPr>
          <p:nvPr/>
        </p:nvPicPr>
        <p:blipFill>
          <a:blip r:embed="rId2">
            <a:extLst/>
          </a:blip>
          <a:srcRect t="4870" r="69610" b="49997"/>
          <a:stretch>
            <a:fillRect/>
          </a:stretch>
        </p:blipFill>
        <p:spPr>
          <a:xfrm>
            <a:off x="471170" y="2403268"/>
            <a:ext cx="4622005" cy="3858999"/>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sp>
        <p:nvSpPr>
          <p:cNvPr id="309" name="Google Shape;307;p19"/>
          <p:cNvSpPr txBox="1"/>
          <p:nvPr/>
        </p:nvSpPr>
        <p:spPr>
          <a:xfrm>
            <a:off x="371683" y="6881800"/>
            <a:ext cx="337110"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12</a:t>
            </a:r>
          </a:p>
        </p:txBody>
      </p:sp>
      <p:sp>
        <p:nvSpPr>
          <p:cNvPr id="310" name="Google Shape;308;p19"/>
          <p:cNvSpPr txBox="1"/>
          <p:nvPr/>
        </p:nvSpPr>
        <p:spPr>
          <a:xfrm>
            <a:off x="452171" y="1269909"/>
            <a:ext cx="8950508" cy="536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p>
            <a:pPr>
              <a:lnSpc>
                <a:spcPct val="80000"/>
              </a:lnSpc>
              <a:defRPr sz="2800" b="1">
                <a:solidFill>
                  <a:srgbClr val="ED6B00"/>
                </a:solidFill>
                <a:latin typeface="Calibri"/>
                <a:ea typeface="Calibri"/>
                <a:cs typeface="Calibri"/>
                <a:sym typeface="Calibri"/>
              </a:defRPr>
            </a:pPr>
            <a:r>
              <a:t>PRACTICA DE FORMA </a:t>
            </a:r>
            <a:r>
              <a:rPr b="0">
                <a:solidFill>
                  <a:srgbClr val="A93501"/>
                </a:solidFill>
              </a:rPr>
              <a:t>INDIVIDUAL</a:t>
            </a:r>
          </a:p>
        </p:txBody>
      </p:sp>
      <p:pic>
        <p:nvPicPr>
          <p:cNvPr id="311" name="Google Shape;309;p19" descr="Google Shape;309;p19"/>
          <p:cNvPicPr>
            <a:picLocks noChangeAspect="1"/>
          </p:cNvPicPr>
          <p:nvPr/>
        </p:nvPicPr>
        <p:blipFill>
          <a:blip r:embed="rId2">
            <a:extLst/>
          </a:blip>
          <a:srcRect t="3297" b="7214"/>
          <a:stretch>
            <a:fillRect/>
          </a:stretch>
        </p:blipFill>
        <p:spPr>
          <a:xfrm>
            <a:off x="544907" y="3726466"/>
            <a:ext cx="6160695" cy="3139622"/>
          </a:xfrm>
          <a:prstGeom prst="rect">
            <a:avLst/>
          </a:prstGeom>
          <a:ln w="12700">
            <a:miter lim="400000"/>
          </a:ln>
        </p:spPr>
      </p:pic>
      <p:grpSp>
        <p:nvGrpSpPr>
          <p:cNvPr id="314" name="Google Shape;310;p19"/>
          <p:cNvGrpSpPr/>
          <p:nvPr/>
        </p:nvGrpSpPr>
        <p:grpSpPr>
          <a:xfrm>
            <a:off x="452175" y="2234337"/>
            <a:ext cx="8815917" cy="1357466"/>
            <a:chOff x="0" y="0"/>
            <a:chExt cx="8815916" cy="1357465"/>
          </a:xfrm>
        </p:grpSpPr>
        <p:sp>
          <p:nvSpPr>
            <p:cNvPr id="312" name="Google Shape;311;p19"/>
            <p:cNvSpPr/>
            <p:nvPr/>
          </p:nvSpPr>
          <p:spPr>
            <a:xfrm>
              <a:off x="0" y="0"/>
              <a:ext cx="8815917" cy="1357466"/>
            </a:xfrm>
            <a:prstGeom prst="roundRect">
              <a:avLst>
                <a:gd name="adj" fmla="val 10942"/>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313" name="Google Shape;312;p19"/>
            <p:cNvSpPr txBox="1"/>
            <p:nvPr/>
          </p:nvSpPr>
          <p:spPr>
            <a:xfrm>
              <a:off x="43502" y="488612"/>
              <a:ext cx="8728912"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315" name="Google Shape;313;p19"/>
          <p:cNvSpPr txBox="1"/>
          <p:nvPr/>
        </p:nvSpPr>
        <p:spPr>
          <a:xfrm>
            <a:off x="590625" y="2422244"/>
            <a:ext cx="8555543" cy="1195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p>
            <a:pPr algn="just">
              <a:defRPr>
                <a:latin typeface="Calibri"/>
                <a:ea typeface="Calibri"/>
                <a:cs typeface="Calibri"/>
                <a:sym typeface="Calibri"/>
              </a:defRPr>
            </a:pPr>
            <a:r>
              <a:t>Word tiene la opción de crear un </a:t>
            </a:r>
            <a:r>
              <a:rPr b="1"/>
              <a:t>Nuevo Documento en Blanco</a:t>
            </a:r>
            <a:r>
              <a:t>, al seleccionarlo, la aplicación crea un Documento en blanco con un nombre genérico </a:t>
            </a:r>
            <a:r>
              <a:rPr>
                <a:solidFill>
                  <a:srgbClr val="ED6B00"/>
                </a:solidFill>
              </a:rPr>
              <a:t>“Documento1”, </a:t>
            </a:r>
            <a:r>
              <a:t>si se continua abriendo más archivos, Word asignará el mismo nombre cambiando el correlativo numérico </a:t>
            </a:r>
            <a:r>
              <a:rPr>
                <a:solidFill>
                  <a:srgbClr val="ED6B00"/>
                </a:solidFill>
              </a:rPr>
              <a:t>“Documento2”</a:t>
            </a:r>
            <a:r>
              <a:t>,</a:t>
            </a:r>
            <a:r>
              <a:rPr>
                <a:solidFill>
                  <a:srgbClr val="ED6B00"/>
                </a:solidFill>
              </a:rPr>
              <a:t> “Documento3”</a:t>
            </a:r>
            <a:r>
              <a:t>,</a:t>
            </a:r>
            <a:r>
              <a:rPr>
                <a:solidFill>
                  <a:srgbClr val="ED6B00"/>
                </a:solidFill>
              </a:rPr>
              <a:t> </a:t>
            </a:r>
            <a:r>
              <a:t>y así sucesivamente, hasta que se </a:t>
            </a:r>
            <a:r>
              <a:rPr b="1"/>
              <a:t>“guarde” </a:t>
            </a:r>
            <a:r>
              <a:t>el archivo en el disco de almacenamiento. Es entonces cuando le darás un nombre nuevo al archivo, la idea es otorgar un nombre que indique el contenido del documento, por ejemplo </a:t>
            </a:r>
            <a:r>
              <a:rPr>
                <a:solidFill>
                  <a:srgbClr val="ED6B00"/>
                </a:solidFill>
              </a:rPr>
              <a:t>“Mi primer archivo”.</a:t>
            </a:r>
          </a:p>
        </p:txBody>
      </p:sp>
      <p:grpSp>
        <p:nvGrpSpPr>
          <p:cNvPr id="318" name="Google Shape;314;p19"/>
          <p:cNvGrpSpPr/>
          <p:nvPr/>
        </p:nvGrpSpPr>
        <p:grpSpPr>
          <a:xfrm>
            <a:off x="6838856" y="3726465"/>
            <a:ext cx="2445768" cy="3272300"/>
            <a:chOff x="0" y="0"/>
            <a:chExt cx="2445766" cy="3272299"/>
          </a:xfrm>
        </p:grpSpPr>
        <p:sp>
          <p:nvSpPr>
            <p:cNvPr id="316" name="Google Shape;315;p19"/>
            <p:cNvSpPr/>
            <p:nvPr/>
          </p:nvSpPr>
          <p:spPr>
            <a:xfrm>
              <a:off x="0" y="0"/>
              <a:ext cx="2445767" cy="3272300"/>
            </a:xfrm>
            <a:prstGeom prst="roundRect">
              <a:avLst>
                <a:gd name="adj" fmla="val 16792"/>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317" name="Google Shape;316;p19"/>
            <p:cNvSpPr txBox="1"/>
            <p:nvPr/>
          </p:nvSpPr>
          <p:spPr>
            <a:xfrm>
              <a:off x="120288" y="1446029"/>
              <a:ext cx="2205190"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319" name="Google Shape;317;p19"/>
          <p:cNvSpPr txBox="1"/>
          <p:nvPr/>
        </p:nvSpPr>
        <p:spPr>
          <a:xfrm>
            <a:off x="7071786" y="3951811"/>
            <a:ext cx="2167110" cy="28405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p>
            <a:pPr>
              <a:defRPr sz="1600">
                <a:latin typeface="Calibri"/>
                <a:ea typeface="Calibri"/>
                <a:cs typeface="Calibri"/>
                <a:sym typeface="Calibri"/>
              </a:defRPr>
            </a:pPr>
            <a:r>
              <a:t>La imagen muestra el archivo nuevo que estamos escribiendo, para guardarlo, debemos ir al Menú Archivo y seleccionar </a:t>
            </a:r>
            <a:r>
              <a:rPr>
                <a:solidFill>
                  <a:srgbClr val="ED6B00"/>
                </a:solidFill>
              </a:rPr>
              <a:t>“Guardar como”, </a:t>
            </a:r>
            <a:r>
              <a:t>seleccionar el destino donde quedará almacenado y asignar el nombre a nuestro archivo.</a:t>
            </a:r>
          </a:p>
        </p:txBody>
      </p:sp>
      <p:pic>
        <p:nvPicPr>
          <p:cNvPr id="320" name="Google Shape;318;p19" descr="Google Shape;318;p19"/>
          <p:cNvPicPr>
            <a:picLocks noChangeAspect="1"/>
          </p:cNvPicPr>
          <p:nvPr/>
        </p:nvPicPr>
        <p:blipFill>
          <a:blip r:embed="rId3">
            <a:extLst/>
          </a:blip>
          <a:stretch>
            <a:fillRect/>
          </a:stretch>
        </p:blipFill>
        <p:spPr>
          <a:xfrm>
            <a:off x="8974752" y="3619343"/>
            <a:ext cx="454545" cy="433403"/>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sp>
        <p:nvSpPr>
          <p:cNvPr id="323" name="Google Shape;323;p20"/>
          <p:cNvSpPr txBox="1"/>
          <p:nvPr/>
        </p:nvSpPr>
        <p:spPr>
          <a:xfrm>
            <a:off x="371683" y="6881800"/>
            <a:ext cx="337110"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13</a:t>
            </a:r>
          </a:p>
        </p:txBody>
      </p:sp>
      <p:sp>
        <p:nvSpPr>
          <p:cNvPr id="324" name="Google Shape;324;p20"/>
          <p:cNvSpPr/>
          <p:nvPr/>
        </p:nvSpPr>
        <p:spPr>
          <a:xfrm>
            <a:off x="1874521" y="2179484"/>
            <a:ext cx="7410099" cy="4587079"/>
          </a:xfrm>
          <a:prstGeom prst="roundRect">
            <a:avLst>
              <a:gd name="adj" fmla="val 10942"/>
            </a:avLst>
          </a:prstGeom>
          <a:solidFill>
            <a:srgbClr val="F3F3F3"/>
          </a:solidFill>
          <a:ln w="12700">
            <a:miter lim="400000"/>
          </a:ln>
        </p:spPr>
        <p:txBody>
          <a:bodyPr lIns="45719" rIns="45719" anchor="ctr"/>
          <a:lstStyle/>
          <a:p>
            <a:pPr algn="just">
              <a:defRPr>
                <a:latin typeface="Calibri"/>
                <a:ea typeface="Calibri"/>
                <a:cs typeface="Calibri"/>
                <a:sym typeface="Calibri"/>
              </a:defRPr>
            </a:pPr>
            <a:endParaRPr/>
          </a:p>
        </p:txBody>
      </p:sp>
      <p:sp>
        <p:nvSpPr>
          <p:cNvPr id="325" name="Google Shape;325;p20"/>
          <p:cNvSpPr txBox="1"/>
          <p:nvPr/>
        </p:nvSpPr>
        <p:spPr>
          <a:xfrm>
            <a:off x="452171" y="1269909"/>
            <a:ext cx="8950508" cy="536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p>
            <a:pPr>
              <a:lnSpc>
                <a:spcPct val="80000"/>
              </a:lnSpc>
              <a:defRPr sz="2800" b="1">
                <a:solidFill>
                  <a:srgbClr val="ED6B00"/>
                </a:solidFill>
                <a:latin typeface="Calibri"/>
                <a:ea typeface="Calibri"/>
                <a:cs typeface="Calibri"/>
                <a:sym typeface="Calibri"/>
              </a:defRPr>
            </a:pPr>
            <a:r>
              <a:t>MENÚ </a:t>
            </a:r>
            <a:r>
              <a:rPr b="0">
                <a:solidFill>
                  <a:srgbClr val="A93501"/>
                </a:solidFill>
              </a:rPr>
              <a:t>ARCHIVO</a:t>
            </a:r>
          </a:p>
        </p:txBody>
      </p:sp>
      <p:sp>
        <p:nvSpPr>
          <p:cNvPr id="326" name="Google Shape;326;p20"/>
          <p:cNvSpPr txBox="1"/>
          <p:nvPr/>
        </p:nvSpPr>
        <p:spPr>
          <a:xfrm>
            <a:off x="3212513" y="2261746"/>
            <a:ext cx="5669286" cy="1195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p>
            <a:pPr marL="285750" indent="-285750" algn="just">
              <a:buClr>
                <a:srgbClr val="000000"/>
              </a:buClr>
              <a:buSzPts val="1400"/>
              <a:buFont typeface="Arial"/>
              <a:buChar char="•"/>
              <a:defRPr>
                <a:latin typeface="Calibri"/>
                <a:ea typeface="Calibri"/>
                <a:cs typeface="Calibri"/>
                <a:sym typeface="Calibri"/>
              </a:defRPr>
            </a:pPr>
            <a:r>
              <a:t>El menú Archivo de Word, se encuentran las opciones de Abrir, Nuevo, Guardar, Guardar como…, Imprimir, compartir, entre otros.</a:t>
            </a:r>
          </a:p>
          <a:p>
            <a:pPr marL="285750" indent="-285750" algn="just">
              <a:buClr>
                <a:srgbClr val="000000"/>
              </a:buClr>
              <a:buSzPts val="1400"/>
              <a:buFont typeface="Arial"/>
              <a:buChar char="•"/>
              <a:defRPr>
                <a:latin typeface="Calibri"/>
                <a:ea typeface="Calibri"/>
                <a:cs typeface="Calibri"/>
                <a:sym typeface="Calibri"/>
              </a:defRPr>
            </a:pPr>
            <a:r>
              <a:t>Es todo lo que tenga que ver con el archivo en sí. Es importante guardar el archivo con un nombre que refleje ojalá el contenido del mismo.</a:t>
            </a:r>
          </a:p>
          <a:p>
            <a:pPr marL="285750" indent="-285750" algn="just">
              <a:buClr>
                <a:srgbClr val="000000"/>
              </a:buClr>
              <a:buSzPts val="1400"/>
              <a:buFont typeface="Arial"/>
              <a:buChar char="•"/>
              <a:defRPr>
                <a:latin typeface="Calibri"/>
                <a:ea typeface="Calibri"/>
                <a:cs typeface="Calibri"/>
                <a:sym typeface="Calibri"/>
              </a:defRPr>
            </a:pPr>
            <a:r>
              <a:t>Apliquemos la opción de Guardar como… al archivo abierto:</a:t>
            </a:r>
          </a:p>
        </p:txBody>
      </p:sp>
      <p:pic>
        <p:nvPicPr>
          <p:cNvPr id="327" name="Google Shape;327;p20" descr="Google Shape;327;p20"/>
          <p:cNvPicPr>
            <a:picLocks noChangeAspect="1"/>
          </p:cNvPicPr>
          <p:nvPr/>
        </p:nvPicPr>
        <p:blipFill>
          <a:blip r:embed="rId2">
            <a:extLst/>
          </a:blip>
          <a:stretch>
            <a:fillRect/>
          </a:stretch>
        </p:blipFill>
        <p:spPr>
          <a:xfrm>
            <a:off x="480329" y="2179484"/>
            <a:ext cx="1243955" cy="4587079"/>
          </a:xfrm>
          <a:prstGeom prst="rect">
            <a:avLst/>
          </a:prstGeom>
          <a:ln w="12700">
            <a:miter lim="400000"/>
          </a:ln>
        </p:spPr>
      </p:pic>
      <p:sp>
        <p:nvSpPr>
          <p:cNvPr id="328" name="Google Shape;328;p20"/>
          <p:cNvSpPr txBox="1"/>
          <p:nvPr/>
        </p:nvSpPr>
        <p:spPr>
          <a:xfrm>
            <a:off x="2032157" y="3321853"/>
            <a:ext cx="6942426" cy="5093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p>
            <a:pPr algn="just">
              <a:defRPr b="1">
                <a:solidFill>
                  <a:srgbClr val="ED6B00"/>
                </a:solidFill>
                <a:latin typeface="Calibri"/>
                <a:ea typeface="Calibri"/>
                <a:cs typeface="Calibri"/>
                <a:sym typeface="Calibri"/>
              </a:defRPr>
            </a:pPr>
            <a:r>
              <a:t>Ejercicio 1. </a:t>
            </a:r>
          </a:p>
          <a:p>
            <a:pPr algn="just">
              <a:defRPr b="1">
                <a:latin typeface="Calibri"/>
                <a:ea typeface="Calibri"/>
                <a:cs typeface="Calibri"/>
                <a:sym typeface="Calibri"/>
              </a:defRPr>
            </a:pPr>
            <a:r>
              <a:t>Guardar como:</a:t>
            </a:r>
          </a:p>
        </p:txBody>
      </p:sp>
      <p:sp>
        <p:nvSpPr>
          <p:cNvPr id="329" name="Google Shape;329;p20"/>
          <p:cNvSpPr txBox="1"/>
          <p:nvPr/>
        </p:nvSpPr>
        <p:spPr>
          <a:xfrm>
            <a:off x="2016916" y="3836520"/>
            <a:ext cx="7066124" cy="30239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p>
            <a:pPr marL="342900" indent="-342900" algn="just">
              <a:buClr>
                <a:srgbClr val="000000"/>
              </a:buClr>
              <a:buSzPts val="1400"/>
              <a:buAutoNum type="arabicPeriod"/>
              <a:defRPr>
                <a:latin typeface="Calibri"/>
                <a:ea typeface="Calibri"/>
                <a:cs typeface="Calibri"/>
                <a:sym typeface="Calibri"/>
              </a:defRPr>
            </a:pPr>
            <a:r>
              <a:t>Cierra la aplicación, en caso que esté abierta.</a:t>
            </a:r>
          </a:p>
          <a:p>
            <a:pPr marL="342900" indent="-342900" algn="just">
              <a:buClr>
                <a:srgbClr val="000000"/>
              </a:buClr>
              <a:buSzPts val="1400"/>
              <a:buAutoNum type="arabicPeriod"/>
              <a:defRPr>
                <a:latin typeface="Calibri"/>
                <a:ea typeface="Calibri"/>
                <a:cs typeface="Calibri"/>
                <a:sym typeface="Calibri"/>
              </a:defRPr>
            </a:pPr>
            <a:r>
              <a:t>Abre la aplicación Word desde el menú de Windows o de la Barra de Windows.</a:t>
            </a:r>
          </a:p>
          <a:p>
            <a:pPr marL="342900" indent="-342900" algn="just">
              <a:buClr>
                <a:srgbClr val="000000"/>
              </a:buClr>
              <a:buSzPts val="1400"/>
              <a:buAutoNum type="arabicPeriod"/>
              <a:defRPr>
                <a:latin typeface="Calibri"/>
                <a:ea typeface="Calibri"/>
                <a:cs typeface="Calibri"/>
                <a:sym typeface="Calibri"/>
              </a:defRPr>
            </a:pPr>
            <a:r>
              <a:t>Fíjate que se genera un archivo nuevo</a:t>
            </a:r>
          </a:p>
          <a:p>
            <a:pPr marL="342900" indent="-342900" algn="just">
              <a:buClr>
                <a:srgbClr val="000000"/>
              </a:buClr>
              <a:buSzPts val="1400"/>
              <a:buAutoNum type="arabicPeriod"/>
              <a:defRPr i="1">
                <a:latin typeface="Calibri"/>
                <a:ea typeface="Calibri"/>
                <a:cs typeface="Calibri"/>
                <a:sym typeface="Calibri"/>
              </a:defRPr>
            </a:pPr>
            <a:r>
              <a:t>La barra donde se ve el archivo se llama “Barra de Título” y generalmente es azul (el color que identifica Word.</a:t>
            </a:r>
          </a:p>
          <a:p>
            <a:pPr marL="342900" indent="-342900" algn="just">
              <a:buClr>
                <a:srgbClr val="000000"/>
              </a:buClr>
              <a:buSzPts val="1400"/>
              <a:buAutoNum type="arabicPeriod"/>
              <a:defRPr>
                <a:latin typeface="Calibri"/>
                <a:ea typeface="Calibri"/>
                <a:cs typeface="Calibri"/>
                <a:sym typeface="Calibri"/>
              </a:defRPr>
            </a:pPr>
            <a:r>
              <a:t>Haz clic en el Menú </a:t>
            </a:r>
            <a:r>
              <a:rPr b="1"/>
              <a:t>“Archivo” </a:t>
            </a:r>
            <a:r>
              <a:t>y selecciona la opción </a:t>
            </a:r>
            <a:r>
              <a:rPr b="1"/>
              <a:t>“Guardar como”</a:t>
            </a:r>
            <a:endParaRPr b="1">
              <a:latin typeface="+mj-lt"/>
              <a:ea typeface="+mj-ea"/>
              <a:cs typeface="+mj-cs"/>
              <a:sym typeface="Arial"/>
            </a:endParaRPr>
          </a:p>
          <a:p>
            <a:pPr lvl="1" indent="457200" algn="just">
              <a:defRPr>
                <a:latin typeface="Calibri"/>
                <a:ea typeface="Calibri"/>
                <a:cs typeface="Calibri"/>
                <a:sym typeface="Calibri"/>
              </a:defRPr>
            </a:pPr>
            <a:r>
              <a:t>a. </a:t>
            </a:r>
            <a:r>
              <a:rPr i="1"/>
              <a:t>Notarás que existen dos opciones de guardado: una es Guardar y la otra es Guardar como. La diferencia entre ambos es que Guardar se ocupa para darle nombre por primera vez al archivo (también lo hace guardar como), y la más importante es que guarda las modificaciones hechas al documento manteniendo el nombre. Cierra la aplicación, en caso que esté abierta. Guardar como, da la opción de guardar reemplazando el archivo existente y guardar con un nombre distinto, manteniendo el archivo original.</a:t>
            </a:r>
            <a:endParaRPr i="1">
              <a:latin typeface="+mj-lt"/>
              <a:ea typeface="+mj-ea"/>
              <a:cs typeface="+mj-cs"/>
              <a:sym typeface="Arial"/>
            </a:endParaRPr>
          </a:p>
          <a:p>
            <a:pPr marL="342900" indent="-342900" algn="just">
              <a:buClr>
                <a:srgbClr val="000000"/>
              </a:buClr>
              <a:buSzPts val="1400"/>
              <a:buAutoNum type="arabicPeriod"/>
              <a:defRPr>
                <a:latin typeface="Calibri"/>
                <a:ea typeface="Calibri"/>
                <a:cs typeface="Calibri"/>
                <a:sym typeface="Calibri"/>
              </a:defRPr>
            </a:pPr>
            <a:r>
              <a:t>Guarda el archivo como </a:t>
            </a:r>
            <a:r>
              <a:rPr b="1"/>
              <a:t>“Mi primer Archivo”.</a:t>
            </a:r>
          </a:p>
        </p:txBody>
      </p:sp>
      <p:pic>
        <p:nvPicPr>
          <p:cNvPr id="330" name="Google Shape;330;p20" descr="Google Shape;330;p20"/>
          <p:cNvPicPr>
            <a:picLocks noChangeAspect="1"/>
          </p:cNvPicPr>
          <p:nvPr/>
        </p:nvPicPr>
        <p:blipFill>
          <a:blip r:embed="rId3">
            <a:extLst/>
          </a:blip>
          <a:stretch>
            <a:fillRect/>
          </a:stretch>
        </p:blipFill>
        <p:spPr>
          <a:xfrm>
            <a:off x="2172440" y="2600973"/>
            <a:ext cx="541909" cy="516705"/>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sp>
        <p:nvSpPr>
          <p:cNvPr id="333" name="Google Shape;335;p21"/>
          <p:cNvSpPr txBox="1"/>
          <p:nvPr/>
        </p:nvSpPr>
        <p:spPr>
          <a:xfrm>
            <a:off x="371683" y="6881800"/>
            <a:ext cx="337110"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14</a:t>
            </a:r>
          </a:p>
        </p:txBody>
      </p:sp>
      <p:sp>
        <p:nvSpPr>
          <p:cNvPr id="334" name="Google Shape;336;p21"/>
          <p:cNvSpPr txBox="1"/>
          <p:nvPr/>
        </p:nvSpPr>
        <p:spPr>
          <a:xfrm>
            <a:off x="452171" y="1269909"/>
            <a:ext cx="8950508" cy="536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p>
            <a:pPr>
              <a:lnSpc>
                <a:spcPct val="80000"/>
              </a:lnSpc>
              <a:defRPr sz="2800" b="1">
                <a:solidFill>
                  <a:srgbClr val="ED6B00"/>
                </a:solidFill>
                <a:latin typeface="Calibri"/>
                <a:ea typeface="Calibri"/>
                <a:cs typeface="Calibri"/>
                <a:sym typeface="Calibri"/>
              </a:defRPr>
            </a:pPr>
            <a:r>
              <a:t>MENÚ </a:t>
            </a:r>
            <a:r>
              <a:rPr b="0">
                <a:solidFill>
                  <a:srgbClr val="A93501"/>
                </a:solidFill>
              </a:rPr>
              <a:t>INICIO</a:t>
            </a:r>
          </a:p>
        </p:txBody>
      </p:sp>
      <p:pic>
        <p:nvPicPr>
          <p:cNvPr id="335" name="Google Shape;337;p21" descr="Google Shape;337;p21"/>
          <p:cNvPicPr>
            <a:picLocks noChangeAspect="1"/>
          </p:cNvPicPr>
          <p:nvPr/>
        </p:nvPicPr>
        <p:blipFill>
          <a:blip r:embed="rId2">
            <a:extLst/>
          </a:blip>
          <a:stretch>
            <a:fillRect/>
          </a:stretch>
        </p:blipFill>
        <p:spPr>
          <a:xfrm>
            <a:off x="1451842" y="4275156"/>
            <a:ext cx="7146060" cy="1534574"/>
          </a:xfrm>
          <a:prstGeom prst="rect">
            <a:avLst/>
          </a:prstGeom>
          <a:ln w="12700">
            <a:miter lim="400000"/>
          </a:ln>
        </p:spPr>
      </p:pic>
      <p:grpSp>
        <p:nvGrpSpPr>
          <p:cNvPr id="338" name="Google Shape;338;p21"/>
          <p:cNvGrpSpPr/>
          <p:nvPr/>
        </p:nvGrpSpPr>
        <p:grpSpPr>
          <a:xfrm>
            <a:off x="728662" y="2604266"/>
            <a:ext cx="7869243" cy="1420227"/>
            <a:chOff x="0" y="0"/>
            <a:chExt cx="7869242" cy="1420226"/>
          </a:xfrm>
        </p:grpSpPr>
        <p:sp>
          <p:nvSpPr>
            <p:cNvPr id="336" name="Google Shape;339;p21"/>
            <p:cNvSpPr/>
            <p:nvPr/>
          </p:nvSpPr>
          <p:spPr>
            <a:xfrm>
              <a:off x="0" y="0"/>
              <a:ext cx="7869243" cy="1420227"/>
            </a:xfrm>
            <a:prstGeom prst="roundRect">
              <a:avLst>
                <a:gd name="adj" fmla="val 10942"/>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337" name="Google Shape;340;p21"/>
            <p:cNvSpPr txBox="1"/>
            <p:nvPr/>
          </p:nvSpPr>
          <p:spPr>
            <a:xfrm>
              <a:off x="45513" y="519993"/>
              <a:ext cx="7778214"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pic>
        <p:nvPicPr>
          <p:cNvPr id="339" name="Google Shape;341;p21" descr="Google Shape;341;p21"/>
          <p:cNvPicPr>
            <a:picLocks noChangeAspect="1"/>
          </p:cNvPicPr>
          <p:nvPr/>
        </p:nvPicPr>
        <p:blipFill>
          <a:blip r:embed="rId3">
            <a:extLst/>
          </a:blip>
          <a:stretch>
            <a:fillRect/>
          </a:stretch>
        </p:blipFill>
        <p:spPr>
          <a:xfrm>
            <a:off x="619502" y="2500496"/>
            <a:ext cx="411074" cy="391954"/>
          </a:xfrm>
          <a:prstGeom prst="rect">
            <a:avLst/>
          </a:prstGeom>
          <a:ln w="12700">
            <a:miter lim="400000"/>
          </a:ln>
        </p:spPr>
      </p:pic>
      <p:sp>
        <p:nvSpPr>
          <p:cNvPr id="340" name="Google Shape;342;p21"/>
          <p:cNvSpPr txBox="1"/>
          <p:nvPr/>
        </p:nvSpPr>
        <p:spPr>
          <a:xfrm>
            <a:off x="1497562" y="2854935"/>
            <a:ext cx="6859724" cy="9665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p>
            <a:pPr marL="285750" indent="-285750">
              <a:buClr>
                <a:srgbClr val="000000"/>
              </a:buClr>
              <a:buSzPts val="1400"/>
              <a:buFont typeface="Arial"/>
              <a:buChar char="•"/>
              <a:defRPr>
                <a:latin typeface="Calibri"/>
                <a:ea typeface="Calibri"/>
                <a:cs typeface="Calibri"/>
                <a:sym typeface="Calibri"/>
              </a:defRPr>
            </a:pPr>
            <a:r>
              <a:t>El menú inicio de Word, contiene bloques de Fuente y Párrafo. </a:t>
            </a:r>
          </a:p>
          <a:p>
            <a:pPr marL="19050" indent="69850">
              <a:defRPr>
                <a:latin typeface="Calibri"/>
                <a:ea typeface="Calibri"/>
                <a:cs typeface="Calibri"/>
                <a:sym typeface="Calibri"/>
              </a:defRPr>
            </a:pPr>
            <a:endParaRPr/>
          </a:p>
          <a:p>
            <a:pPr marL="285750" indent="-285750">
              <a:buClr>
                <a:srgbClr val="000000"/>
              </a:buClr>
              <a:buSzPts val="1400"/>
              <a:buFont typeface="Arial"/>
              <a:buChar char="•"/>
              <a:defRPr>
                <a:latin typeface="Calibri"/>
                <a:ea typeface="Calibri"/>
                <a:cs typeface="Calibri"/>
                <a:sym typeface="Calibri"/>
              </a:defRPr>
            </a:pPr>
            <a:r>
              <a:t>Ambos bloques son para darle forma a las letras, modificando el tamaño, el color, tipo de letra, Alineación del párrafo, utilizar viñetas, entre otras.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sp>
        <p:nvSpPr>
          <p:cNvPr id="343" name="Google Shape;347;p22"/>
          <p:cNvSpPr txBox="1"/>
          <p:nvPr/>
        </p:nvSpPr>
        <p:spPr>
          <a:xfrm>
            <a:off x="371683" y="6881800"/>
            <a:ext cx="337110"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15</a:t>
            </a:r>
          </a:p>
        </p:txBody>
      </p:sp>
      <p:sp>
        <p:nvSpPr>
          <p:cNvPr id="344" name="Google Shape;348;p22"/>
          <p:cNvSpPr txBox="1"/>
          <p:nvPr/>
        </p:nvSpPr>
        <p:spPr>
          <a:xfrm>
            <a:off x="452171" y="1269909"/>
            <a:ext cx="8950508" cy="536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FORMATO</a:t>
            </a:r>
          </a:p>
        </p:txBody>
      </p:sp>
      <p:grpSp>
        <p:nvGrpSpPr>
          <p:cNvPr id="347" name="Google Shape;349;p22"/>
          <p:cNvGrpSpPr/>
          <p:nvPr/>
        </p:nvGrpSpPr>
        <p:grpSpPr>
          <a:xfrm>
            <a:off x="728662" y="2604266"/>
            <a:ext cx="7869243" cy="1420227"/>
            <a:chOff x="0" y="0"/>
            <a:chExt cx="7869242" cy="1420226"/>
          </a:xfrm>
        </p:grpSpPr>
        <p:sp>
          <p:nvSpPr>
            <p:cNvPr id="345" name="Google Shape;350;p22"/>
            <p:cNvSpPr/>
            <p:nvPr/>
          </p:nvSpPr>
          <p:spPr>
            <a:xfrm>
              <a:off x="0" y="0"/>
              <a:ext cx="7869243" cy="1420227"/>
            </a:xfrm>
            <a:prstGeom prst="roundRect">
              <a:avLst>
                <a:gd name="adj" fmla="val 10942"/>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346" name="Google Shape;351;p22"/>
            <p:cNvSpPr txBox="1"/>
            <p:nvPr/>
          </p:nvSpPr>
          <p:spPr>
            <a:xfrm>
              <a:off x="45513" y="519993"/>
              <a:ext cx="7778214"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348" name="Google Shape;353;p22"/>
          <p:cNvSpPr txBox="1"/>
          <p:nvPr/>
        </p:nvSpPr>
        <p:spPr>
          <a:xfrm>
            <a:off x="1497562" y="2729600"/>
            <a:ext cx="6859724" cy="1195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p>
            <a:pPr marL="285750" indent="-285750">
              <a:buClr>
                <a:srgbClr val="000000"/>
              </a:buClr>
              <a:buSzPts val="1400"/>
              <a:buFont typeface="Arial"/>
              <a:buChar char="•"/>
              <a:defRPr>
                <a:latin typeface="Calibri"/>
                <a:ea typeface="Calibri"/>
                <a:cs typeface="Calibri"/>
                <a:sym typeface="Calibri"/>
              </a:defRPr>
            </a:pPr>
            <a:r>
              <a:t>Al comenzar a escribir un documento, Word ya posee un formato preestablecido, en este caso Calibri tamaño 11.</a:t>
            </a:r>
          </a:p>
          <a:p>
            <a:pPr marL="19050" indent="69850">
              <a:defRPr>
                <a:latin typeface="Calibri"/>
                <a:ea typeface="Calibri"/>
                <a:cs typeface="Calibri"/>
                <a:sym typeface="Calibri"/>
              </a:defRPr>
            </a:pPr>
            <a:endParaRPr/>
          </a:p>
          <a:p>
            <a:pPr marL="285750" indent="-285750">
              <a:buClr>
                <a:srgbClr val="000000"/>
              </a:buClr>
              <a:buSzPts val="1400"/>
              <a:buFont typeface="Arial"/>
              <a:buChar char="•"/>
              <a:defRPr>
                <a:latin typeface="Calibri"/>
                <a:ea typeface="Calibri"/>
                <a:cs typeface="Calibri"/>
                <a:sym typeface="Calibri"/>
              </a:defRPr>
            </a:pPr>
            <a:r>
              <a:t>El formato lo podemos adaptar para una mejor presentación del documento. Ya sea con letra Negrita, cambiando el color, destacando con el tamaño de la letra, entre otros</a:t>
            </a:r>
          </a:p>
        </p:txBody>
      </p:sp>
      <p:pic>
        <p:nvPicPr>
          <p:cNvPr id="349" name="Google Shape;354;p22" descr="Google Shape;354;p22"/>
          <p:cNvPicPr>
            <a:picLocks noChangeAspect="1"/>
          </p:cNvPicPr>
          <p:nvPr/>
        </p:nvPicPr>
        <p:blipFill>
          <a:blip r:embed="rId2">
            <a:extLst/>
          </a:blip>
          <a:stretch>
            <a:fillRect/>
          </a:stretch>
        </p:blipFill>
        <p:spPr>
          <a:xfrm>
            <a:off x="728662" y="4223865"/>
            <a:ext cx="6925703" cy="1856441"/>
          </a:xfrm>
          <a:prstGeom prst="rect">
            <a:avLst/>
          </a:prstGeom>
          <a:ln w="12700">
            <a:miter lim="400000"/>
          </a:ln>
        </p:spPr>
      </p:pic>
      <p:pic>
        <p:nvPicPr>
          <p:cNvPr id="350" name="Google Shape;355;p22" descr="Google Shape;355;p22"/>
          <p:cNvPicPr>
            <a:picLocks noChangeAspect="1"/>
          </p:cNvPicPr>
          <p:nvPr/>
        </p:nvPicPr>
        <p:blipFill>
          <a:blip r:embed="rId3">
            <a:extLst/>
          </a:blip>
          <a:stretch>
            <a:fillRect/>
          </a:stretch>
        </p:blipFill>
        <p:spPr>
          <a:xfrm>
            <a:off x="5186607" y="4223865"/>
            <a:ext cx="3411293" cy="1995156"/>
          </a:xfrm>
          <a:prstGeom prst="rect">
            <a:avLst/>
          </a:prstGeom>
          <a:ln w="12700">
            <a:miter lim="400000"/>
          </a:ln>
        </p:spPr>
      </p:pic>
      <p:grpSp>
        <p:nvGrpSpPr>
          <p:cNvPr id="353" name="Google Shape;356;p22"/>
          <p:cNvGrpSpPr/>
          <p:nvPr/>
        </p:nvGrpSpPr>
        <p:grpSpPr>
          <a:xfrm>
            <a:off x="5811997" y="4893145"/>
            <a:ext cx="1420229" cy="1420229"/>
            <a:chOff x="0" y="0"/>
            <a:chExt cx="1420227" cy="1420227"/>
          </a:xfrm>
        </p:grpSpPr>
        <p:sp>
          <p:nvSpPr>
            <p:cNvPr id="351" name="Google Shape;357;p22"/>
            <p:cNvSpPr/>
            <p:nvPr/>
          </p:nvSpPr>
          <p:spPr>
            <a:xfrm>
              <a:off x="0" y="0"/>
              <a:ext cx="1420228" cy="1420228"/>
            </a:xfrm>
            <a:prstGeom prst="ellipse">
              <a:avLst/>
            </a:prstGeom>
            <a:noFill/>
            <a:ln w="25400" cap="flat">
              <a:solidFill>
                <a:srgbClr val="ED6B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352" name="Google Shape;358;p22"/>
            <p:cNvSpPr txBox="1"/>
            <p:nvPr/>
          </p:nvSpPr>
          <p:spPr>
            <a:xfrm>
              <a:off x="266406" y="565699"/>
              <a:ext cx="887415" cy="2887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75" tIns="45675" rIns="45675" bIns="45675" numCol="1" anchor="ctr">
              <a:spAutoFit/>
            </a:bodyPr>
            <a:lstStyle>
              <a:lvl1pPr algn="ctr">
                <a:defRPr>
                  <a:solidFill>
                    <a:srgbClr val="FFFFFF"/>
                  </a:solidFill>
                </a:defRPr>
              </a:lvl1pPr>
            </a:lstStyle>
            <a:p>
              <a:r>
                <a:t>  </a:t>
              </a:r>
            </a:p>
          </p:txBody>
        </p:sp>
      </p:grpSp>
      <p:sp>
        <p:nvSpPr>
          <p:cNvPr id="354" name="Google Shape;359;p22"/>
          <p:cNvSpPr/>
          <p:nvPr/>
        </p:nvSpPr>
        <p:spPr>
          <a:xfrm>
            <a:off x="5166359" y="4223865"/>
            <a:ext cx="126930" cy="2222658"/>
          </a:xfrm>
          <a:prstGeom prst="rect">
            <a:avLst/>
          </a:prstGeom>
          <a:solidFill>
            <a:srgbClr val="ED6B00"/>
          </a:solidFill>
          <a:ln w="12700">
            <a:miter lim="400000"/>
          </a:ln>
        </p:spPr>
        <p:txBody>
          <a:bodyPr lIns="45719" rIns="45719" anchor="ctr"/>
          <a:lstStyle/>
          <a:p>
            <a:pPr algn="ctr"/>
            <a:endParaRPr/>
          </a:p>
        </p:txBody>
      </p:sp>
      <p:pic>
        <p:nvPicPr>
          <p:cNvPr id="355" name="Google Shape;341;p21" descr="Google Shape;341;p21"/>
          <p:cNvPicPr>
            <a:picLocks noChangeAspect="1"/>
          </p:cNvPicPr>
          <p:nvPr/>
        </p:nvPicPr>
        <p:blipFill>
          <a:blip r:embed="rId4">
            <a:extLst/>
          </a:blip>
          <a:stretch>
            <a:fillRect/>
          </a:stretch>
        </p:blipFill>
        <p:spPr>
          <a:xfrm>
            <a:off x="619502" y="2500496"/>
            <a:ext cx="411074" cy="391954"/>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sp>
        <p:nvSpPr>
          <p:cNvPr id="358" name="Google Shape;364;p23"/>
          <p:cNvSpPr txBox="1"/>
          <p:nvPr/>
        </p:nvSpPr>
        <p:spPr>
          <a:xfrm>
            <a:off x="371683" y="6881800"/>
            <a:ext cx="337110"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16</a:t>
            </a:r>
          </a:p>
        </p:txBody>
      </p:sp>
      <p:sp>
        <p:nvSpPr>
          <p:cNvPr id="359" name="Google Shape;365;p23"/>
          <p:cNvSpPr txBox="1"/>
          <p:nvPr/>
        </p:nvSpPr>
        <p:spPr>
          <a:xfrm>
            <a:off x="452171" y="1269909"/>
            <a:ext cx="8950508" cy="536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ALINEACIÓN</a:t>
            </a:r>
          </a:p>
        </p:txBody>
      </p:sp>
      <p:grpSp>
        <p:nvGrpSpPr>
          <p:cNvPr id="362" name="Google Shape;366;p23"/>
          <p:cNvGrpSpPr/>
          <p:nvPr/>
        </p:nvGrpSpPr>
        <p:grpSpPr>
          <a:xfrm>
            <a:off x="728662" y="2604266"/>
            <a:ext cx="7869243" cy="864005"/>
            <a:chOff x="0" y="0"/>
            <a:chExt cx="7869242" cy="864004"/>
          </a:xfrm>
        </p:grpSpPr>
        <p:sp>
          <p:nvSpPr>
            <p:cNvPr id="360" name="Google Shape;367;p23"/>
            <p:cNvSpPr/>
            <p:nvPr/>
          </p:nvSpPr>
          <p:spPr>
            <a:xfrm>
              <a:off x="0" y="0"/>
              <a:ext cx="7869243" cy="864005"/>
            </a:xfrm>
            <a:prstGeom prst="roundRect">
              <a:avLst>
                <a:gd name="adj" fmla="val 10942"/>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361" name="Google Shape;368;p23"/>
            <p:cNvSpPr txBox="1"/>
            <p:nvPr/>
          </p:nvSpPr>
          <p:spPr>
            <a:xfrm>
              <a:off x="27687" y="241882"/>
              <a:ext cx="7813866"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363" name="Google Shape;370;p23"/>
          <p:cNvSpPr txBox="1"/>
          <p:nvPr/>
        </p:nvSpPr>
        <p:spPr>
          <a:xfrm>
            <a:off x="1497562" y="2776491"/>
            <a:ext cx="6859724" cy="5093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lvl1pPr marL="285750" indent="-285750">
              <a:buClr>
                <a:srgbClr val="000000"/>
              </a:buClr>
              <a:buSzPts val="1400"/>
              <a:buFont typeface="Arial"/>
              <a:buChar char="•"/>
              <a:defRPr>
                <a:latin typeface="Calibri"/>
                <a:ea typeface="Calibri"/>
                <a:cs typeface="Calibri"/>
                <a:sym typeface="Calibri"/>
              </a:defRPr>
            </a:lvl1pPr>
          </a:lstStyle>
          <a:p>
            <a:r>
              <a:t>La alineación del texto escrito es muy utilizado en Word, por ejemplo los textos de una portada, se pueden centrar. Los títulos se centran. Las fechas se alinean a la derecha, etc.</a:t>
            </a:r>
          </a:p>
        </p:txBody>
      </p:sp>
      <p:pic>
        <p:nvPicPr>
          <p:cNvPr id="364" name="Google Shape;371;p23" descr="Google Shape;371;p23"/>
          <p:cNvPicPr>
            <a:picLocks noChangeAspect="1"/>
          </p:cNvPicPr>
          <p:nvPr/>
        </p:nvPicPr>
        <p:blipFill>
          <a:blip r:embed="rId2">
            <a:extLst/>
          </a:blip>
          <a:stretch>
            <a:fillRect/>
          </a:stretch>
        </p:blipFill>
        <p:spPr>
          <a:xfrm>
            <a:off x="1090026" y="3611112"/>
            <a:ext cx="5112655" cy="3188624"/>
          </a:xfrm>
          <a:prstGeom prst="rect">
            <a:avLst/>
          </a:prstGeom>
          <a:ln w="12700">
            <a:miter lim="400000"/>
          </a:ln>
        </p:spPr>
      </p:pic>
      <p:pic>
        <p:nvPicPr>
          <p:cNvPr id="365" name="Google Shape;372;p23" descr="Google Shape;372;p23"/>
          <p:cNvPicPr>
            <a:picLocks noChangeAspect="1"/>
          </p:cNvPicPr>
          <p:nvPr/>
        </p:nvPicPr>
        <p:blipFill>
          <a:blip r:embed="rId3">
            <a:extLst/>
          </a:blip>
          <a:stretch>
            <a:fillRect/>
          </a:stretch>
        </p:blipFill>
        <p:spPr>
          <a:xfrm>
            <a:off x="6413529" y="3593598"/>
            <a:ext cx="2665543" cy="2771461"/>
          </a:xfrm>
          <a:prstGeom prst="rect">
            <a:avLst/>
          </a:prstGeom>
          <a:ln w="12700">
            <a:miter lim="400000"/>
          </a:ln>
        </p:spPr>
      </p:pic>
      <p:pic>
        <p:nvPicPr>
          <p:cNvPr id="366" name="Google Shape;341;p21" descr="Google Shape;341;p21"/>
          <p:cNvPicPr>
            <a:picLocks noChangeAspect="1"/>
          </p:cNvPicPr>
          <p:nvPr/>
        </p:nvPicPr>
        <p:blipFill>
          <a:blip r:embed="rId4">
            <a:extLst/>
          </a:blip>
          <a:stretch>
            <a:fillRect/>
          </a:stretch>
        </p:blipFill>
        <p:spPr>
          <a:xfrm>
            <a:off x="619502" y="2500496"/>
            <a:ext cx="411074" cy="391954"/>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sp>
        <p:nvSpPr>
          <p:cNvPr id="369" name="Google Shape;377;p24"/>
          <p:cNvSpPr txBox="1"/>
          <p:nvPr/>
        </p:nvSpPr>
        <p:spPr>
          <a:xfrm>
            <a:off x="371683" y="6881800"/>
            <a:ext cx="337110"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17</a:t>
            </a:r>
          </a:p>
        </p:txBody>
      </p:sp>
      <p:sp>
        <p:nvSpPr>
          <p:cNvPr id="370" name="Google Shape;378;p24"/>
          <p:cNvSpPr txBox="1"/>
          <p:nvPr/>
        </p:nvSpPr>
        <p:spPr>
          <a:xfrm>
            <a:off x="452171" y="1269909"/>
            <a:ext cx="8950508" cy="536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VIÑETAS</a:t>
            </a:r>
          </a:p>
        </p:txBody>
      </p:sp>
      <p:grpSp>
        <p:nvGrpSpPr>
          <p:cNvPr id="373" name="Google Shape;379;p24"/>
          <p:cNvGrpSpPr/>
          <p:nvPr/>
        </p:nvGrpSpPr>
        <p:grpSpPr>
          <a:xfrm>
            <a:off x="728659" y="2604266"/>
            <a:ext cx="5203217" cy="1175578"/>
            <a:chOff x="0" y="0"/>
            <a:chExt cx="5203216" cy="1175576"/>
          </a:xfrm>
        </p:grpSpPr>
        <p:sp>
          <p:nvSpPr>
            <p:cNvPr id="371" name="Google Shape;380;p24"/>
            <p:cNvSpPr/>
            <p:nvPr/>
          </p:nvSpPr>
          <p:spPr>
            <a:xfrm>
              <a:off x="0" y="0"/>
              <a:ext cx="5203217" cy="1175577"/>
            </a:xfrm>
            <a:prstGeom prst="roundRect">
              <a:avLst>
                <a:gd name="adj" fmla="val 10942"/>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372" name="Google Shape;381;p24"/>
            <p:cNvSpPr txBox="1"/>
            <p:nvPr/>
          </p:nvSpPr>
          <p:spPr>
            <a:xfrm>
              <a:off x="37676" y="397668"/>
              <a:ext cx="4941473"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374" name="Google Shape;383;p24"/>
          <p:cNvSpPr txBox="1"/>
          <p:nvPr/>
        </p:nvSpPr>
        <p:spPr>
          <a:xfrm>
            <a:off x="1497560" y="2821039"/>
            <a:ext cx="4328193" cy="700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lvl1pPr marL="285750" indent="-285750">
              <a:lnSpc>
                <a:spcPct val="90000"/>
              </a:lnSpc>
              <a:buClr>
                <a:srgbClr val="000000"/>
              </a:buClr>
              <a:buSzPts val="1400"/>
              <a:buFont typeface="Arial"/>
              <a:buChar char="•"/>
              <a:defRPr>
                <a:latin typeface="Calibri"/>
                <a:ea typeface="Calibri"/>
                <a:cs typeface="Calibri"/>
                <a:sym typeface="Calibri"/>
              </a:defRPr>
            </a:lvl1pPr>
          </a:lstStyle>
          <a:p>
            <a:r>
              <a:t>Dentro del bloque de Párrafo, se encuentran las opciones (botones) para aplicar Viñetas, las cuales pueden usarse con números, letras, guiones o figuras.</a:t>
            </a:r>
          </a:p>
        </p:txBody>
      </p:sp>
      <p:pic>
        <p:nvPicPr>
          <p:cNvPr id="375" name="Google Shape;384;p24" descr="Google Shape;384;p24"/>
          <p:cNvPicPr>
            <a:picLocks noChangeAspect="1"/>
          </p:cNvPicPr>
          <p:nvPr/>
        </p:nvPicPr>
        <p:blipFill>
          <a:blip r:embed="rId2">
            <a:extLst/>
          </a:blip>
          <a:srcRect r="9647"/>
          <a:stretch>
            <a:fillRect/>
          </a:stretch>
        </p:blipFill>
        <p:spPr>
          <a:xfrm>
            <a:off x="6066154" y="2348905"/>
            <a:ext cx="3277663" cy="4709024"/>
          </a:xfrm>
          <a:prstGeom prst="rect">
            <a:avLst/>
          </a:prstGeom>
          <a:ln w="12700">
            <a:miter lim="400000"/>
          </a:ln>
        </p:spPr>
      </p:pic>
      <p:pic>
        <p:nvPicPr>
          <p:cNvPr id="376" name="Google Shape;385;p24" descr="Google Shape;385;p24"/>
          <p:cNvPicPr>
            <a:picLocks noChangeAspect="1"/>
          </p:cNvPicPr>
          <p:nvPr/>
        </p:nvPicPr>
        <p:blipFill>
          <a:blip r:embed="rId3">
            <a:extLst/>
          </a:blip>
          <a:stretch>
            <a:fillRect/>
          </a:stretch>
        </p:blipFill>
        <p:spPr>
          <a:xfrm>
            <a:off x="1611674" y="3996611"/>
            <a:ext cx="3248457" cy="2450045"/>
          </a:xfrm>
          <a:prstGeom prst="rect">
            <a:avLst/>
          </a:prstGeom>
          <a:ln w="12700">
            <a:miter lim="400000"/>
          </a:ln>
        </p:spPr>
      </p:pic>
      <p:pic>
        <p:nvPicPr>
          <p:cNvPr id="377" name="Google Shape;341;p21" descr="Google Shape;341;p21"/>
          <p:cNvPicPr>
            <a:picLocks noChangeAspect="1"/>
          </p:cNvPicPr>
          <p:nvPr/>
        </p:nvPicPr>
        <p:blipFill>
          <a:blip r:embed="rId4">
            <a:extLst/>
          </a:blip>
          <a:stretch>
            <a:fillRect/>
          </a:stretch>
        </p:blipFill>
        <p:spPr>
          <a:xfrm>
            <a:off x="619502" y="2500496"/>
            <a:ext cx="411074" cy="391954"/>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sp>
        <p:nvSpPr>
          <p:cNvPr id="380" name="Google Shape;390;p25"/>
          <p:cNvSpPr txBox="1"/>
          <p:nvPr/>
        </p:nvSpPr>
        <p:spPr>
          <a:xfrm>
            <a:off x="371683" y="6881800"/>
            <a:ext cx="337110"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18</a:t>
            </a:r>
          </a:p>
        </p:txBody>
      </p:sp>
      <p:grpSp>
        <p:nvGrpSpPr>
          <p:cNvPr id="383" name="Google Shape;391;p25"/>
          <p:cNvGrpSpPr/>
          <p:nvPr/>
        </p:nvGrpSpPr>
        <p:grpSpPr>
          <a:xfrm>
            <a:off x="5825733" y="5684380"/>
            <a:ext cx="2911005" cy="742025"/>
            <a:chOff x="0" y="0"/>
            <a:chExt cx="2911003" cy="742023"/>
          </a:xfrm>
        </p:grpSpPr>
        <p:sp>
          <p:nvSpPr>
            <p:cNvPr id="381" name="Google Shape;392;p25"/>
            <p:cNvSpPr/>
            <p:nvPr/>
          </p:nvSpPr>
          <p:spPr>
            <a:xfrm>
              <a:off x="0" y="0"/>
              <a:ext cx="2911004" cy="742024"/>
            </a:xfrm>
            <a:prstGeom prst="roundRect">
              <a:avLst>
                <a:gd name="adj" fmla="val 16792"/>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382" name="Google Shape;393;p25"/>
            <p:cNvSpPr txBox="1"/>
            <p:nvPr/>
          </p:nvSpPr>
          <p:spPr>
            <a:xfrm>
              <a:off x="36492" y="180891"/>
              <a:ext cx="2838019"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pic>
        <p:nvPicPr>
          <p:cNvPr id="384" name="Google Shape;394;p25" descr="Google Shape;394;p25"/>
          <p:cNvPicPr>
            <a:picLocks noChangeAspect="1"/>
          </p:cNvPicPr>
          <p:nvPr/>
        </p:nvPicPr>
        <p:blipFill>
          <a:blip r:embed="rId2">
            <a:extLst/>
          </a:blip>
          <a:stretch>
            <a:fillRect/>
          </a:stretch>
        </p:blipFill>
        <p:spPr>
          <a:xfrm>
            <a:off x="8431686" y="5447357"/>
            <a:ext cx="500378" cy="477104"/>
          </a:xfrm>
          <a:prstGeom prst="rect">
            <a:avLst/>
          </a:prstGeom>
          <a:ln w="12700">
            <a:miter lim="400000"/>
          </a:ln>
        </p:spPr>
      </p:pic>
      <p:sp>
        <p:nvSpPr>
          <p:cNvPr id="385" name="Google Shape;395;p25"/>
          <p:cNvSpPr txBox="1"/>
          <p:nvPr/>
        </p:nvSpPr>
        <p:spPr>
          <a:xfrm>
            <a:off x="6097373" y="5882449"/>
            <a:ext cx="2527061" cy="3005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p>
            <a:pPr algn="just">
              <a:defRPr sz="1600">
                <a:latin typeface="Calibri"/>
                <a:ea typeface="Calibri"/>
                <a:cs typeface="Calibri"/>
                <a:sym typeface="Calibri"/>
              </a:defRPr>
            </a:pPr>
            <a:r>
              <a:t>Veamos algunos </a:t>
            </a:r>
            <a:r>
              <a:rPr b="1">
                <a:solidFill>
                  <a:srgbClr val="ED6B00"/>
                </a:solidFill>
              </a:rPr>
              <a:t>ejemplos…</a:t>
            </a:r>
          </a:p>
        </p:txBody>
      </p:sp>
      <p:sp>
        <p:nvSpPr>
          <p:cNvPr id="386" name="Google Shape;396;p25"/>
          <p:cNvSpPr txBox="1"/>
          <p:nvPr/>
        </p:nvSpPr>
        <p:spPr>
          <a:xfrm>
            <a:off x="452171" y="1269909"/>
            <a:ext cx="8950508" cy="536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p>
            <a:pPr>
              <a:lnSpc>
                <a:spcPct val="80000"/>
              </a:lnSpc>
              <a:defRPr sz="2800" b="1">
                <a:solidFill>
                  <a:srgbClr val="ED6B00"/>
                </a:solidFill>
                <a:latin typeface="Calibri"/>
                <a:ea typeface="Calibri"/>
                <a:cs typeface="Calibri"/>
                <a:sym typeface="Calibri"/>
              </a:defRPr>
            </a:pPr>
            <a:r>
              <a:t>MENÚ </a:t>
            </a:r>
            <a:r>
              <a:rPr b="0">
                <a:solidFill>
                  <a:srgbClr val="A93501"/>
                </a:solidFill>
              </a:rPr>
              <a:t>INSERTAR</a:t>
            </a:r>
          </a:p>
        </p:txBody>
      </p:sp>
      <p:pic>
        <p:nvPicPr>
          <p:cNvPr id="387" name="Google Shape;397;p25" descr="Google Shape;397;p25"/>
          <p:cNvPicPr>
            <a:picLocks noChangeAspect="1"/>
          </p:cNvPicPr>
          <p:nvPr/>
        </p:nvPicPr>
        <p:blipFill>
          <a:blip r:embed="rId3">
            <a:extLst/>
          </a:blip>
          <a:stretch>
            <a:fillRect/>
          </a:stretch>
        </p:blipFill>
        <p:spPr>
          <a:xfrm>
            <a:off x="728659" y="4227531"/>
            <a:ext cx="8251912" cy="979044"/>
          </a:xfrm>
          <a:prstGeom prst="rect">
            <a:avLst/>
          </a:prstGeom>
          <a:ln w="12700">
            <a:miter lim="400000"/>
          </a:ln>
        </p:spPr>
      </p:pic>
      <p:grpSp>
        <p:nvGrpSpPr>
          <p:cNvPr id="390" name="Google Shape;398;p25"/>
          <p:cNvGrpSpPr/>
          <p:nvPr/>
        </p:nvGrpSpPr>
        <p:grpSpPr>
          <a:xfrm>
            <a:off x="728659" y="2604262"/>
            <a:ext cx="7988627" cy="1476761"/>
            <a:chOff x="0" y="0"/>
            <a:chExt cx="7988626" cy="1476759"/>
          </a:xfrm>
        </p:grpSpPr>
        <p:sp>
          <p:nvSpPr>
            <p:cNvPr id="388" name="Google Shape;399;p25"/>
            <p:cNvSpPr/>
            <p:nvPr/>
          </p:nvSpPr>
          <p:spPr>
            <a:xfrm>
              <a:off x="0" y="0"/>
              <a:ext cx="7988627" cy="1476760"/>
            </a:xfrm>
            <a:prstGeom prst="roundRect">
              <a:avLst>
                <a:gd name="adj" fmla="val 10942"/>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389" name="Google Shape;400;p25"/>
            <p:cNvSpPr txBox="1"/>
            <p:nvPr/>
          </p:nvSpPr>
          <p:spPr>
            <a:xfrm>
              <a:off x="47325" y="548260"/>
              <a:ext cx="7893974"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391" name="Google Shape;402;p25"/>
          <p:cNvSpPr txBox="1"/>
          <p:nvPr/>
        </p:nvSpPr>
        <p:spPr>
          <a:xfrm>
            <a:off x="1497562" y="2821040"/>
            <a:ext cx="7173998" cy="1195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p>
            <a:pPr marL="285750" indent="-285750">
              <a:buClr>
                <a:srgbClr val="000000"/>
              </a:buClr>
              <a:buSzPts val="1400"/>
              <a:buFont typeface="Arial"/>
              <a:buChar char="•"/>
              <a:defRPr>
                <a:latin typeface="Calibri"/>
                <a:ea typeface="Calibri"/>
                <a:cs typeface="Calibri"/>
                <a:sym typeface="Calibri"/>
              </a:defRPr>
            </a:pPr>
            <a:r>
              <a:t>El Menú Insertar contiene bloques que permiten incluir en un documento Word, elementos que llamaremos “objetos”, por ejemplo Tablas, Imágenes, Encabezado y Pie de página.</a:t>
            </a:r>
          </a:p>
          <a:p>
            <a:pPr>
              <a:defRPr>
                <a:latin typeface="Calibri"/>
                <a:ea typeface="Calibri"/>
                <a:cs typeface="Calibri"/>
                <a:sym typeface="Calibri"/>
              </a:defRPr>
            </a:pPr>
            <a:endParaRPr/>
          </a:p>
          <a:p>
            <a:pPr marL="285750" indent="-285750">
              <a:buClr>
                <a:srgbClr val="000000"/>
              </a:buClr>
              <a:buSzPts val="1400"/>
              <a:buFont typeface="Arial"/>
              <a:buChar char="•"/>
              <a:defRPr>
                <a:latin typeface="Calibri"/>
                <a:ea typeface="Calibri"/>
                <a:cs typeface="Calibri"/>
                <a:sym typeface="Calibri"/>
              </a:defRPr>
            </a:pPr>
            <a:r>
              <a:t>Los objetos insertos pueden modificarse en cuanto a color, tamaño, posición dentro del mismo documento.</a:t>
            </a:r>
          </a:p>
        </p:txBody>
      </p:sp>
      <p:pic>
        <p:nvPicPr>
          <p:cNvPr id="392" name="Google Shape;341;p21" descr="Google Shape;341;p21"/>
          <p:cNvPicPr>
            <a:picLocks noChangeAspect="1"/>
          </p:cNvPicPr>
          <p:nvPr/>
        </p:nvPicPr>
        <p:blipFill>
          <a:blip r:embed="rId2">
            <a:extLst/>
          </a:blip>
          <a:stretch>
            <a:fillRect/>
          </a:stretch>
        </p:blipFill>
        <p:spPr>
          <a:xfrm>
            <a:off x="619502" y="2500496"/>
            <a:ext cx="411074" cy="391954"/>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sp>
        <p:nvSpPr>
          <p:cNvPr id="395" name="Google Shape;407;p26"/>
          <p:cNvSpPr txBox="1"/>
          <p:nvPr/>
        </p:nvSpPr>
        <p:spPr>
          <a:xfrm>
            <a:off x="371683" y="6881800"/>
            <a:ext cx="337110"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19</a:t>
            </a:r>
          </a:p>
        </p:txBody>
      </p:sp>
      <p:grpSp>
        <p:nvGrpSpPr>
          <p:cNvPr id="398" name="Google Shape;408;p26"/>
          <p:cNvGrpSpPr/>
          <p:nvPr/>
        </p:nvGrpSpPr>
        <p:grpSpPr>
          <a:xfrm>
            <a:off x="728659" y="2604267"/>
            <a:ext cx="8384865" cy="1312420"/>
            <a:chOff x="0" y="0"/>
            <a:chExt cx="8384864" cy="1312419"/>
          </a:xfrm>
        </p:grpSpPr>
        <p:sp>
          <p:nvSpPr>
            <p:cNvPr id="396" name="Google Shape;409;p26"/>
            <p:cNvSpPr/>
            <p:nvPr/>
          </p:nvSpPr>
          <p:spPr>
            <a:xfrm>
              <a:off x="0" y="0"/>
              <a:ext cx="8384865" cy="1312420"/>
            </a:xfrm>
            <a:prstGeom prst="roundRect">
              <a:avLst>
                <a:gd name="adj" fmla="val 10942"/>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397" name="Google Shape;410;p26"/>
            <p:cNvSpPr txBox="1"/>
            <p:nvPr/>
          </p:nvSpPr>
          <p:spPr>
            <a:xfrm>
              <a:off x="42058" y="466090"/>
              <a:ext cx="8300747"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399" name="Google Shape;411;p26"/>
          <p:cNvSpPr txBox="1"/>
          <p:nvPr/>
        </p:nvSpPr>
        <p:spPr>
          <a:xfrm>
            <a:off x="1497562" y="2783420"/>
            <a:ext cx="7448320" cy="9665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p>
            <a:pPr marL="285750" indent="-285750">
              <a:buClr>
                <a:srgbClr val="000000"/>
              </a:buClr>
              <a:buSzPts val="1400"/>
              <a:buFont typeface="Arial"/>
              <a:buChar char="•"/>
              <a:defRPr>
                <a:latin typeface="Calibri"/>
                <a:ea typeface="Calibri"/>
                <a:cs typeface="Calibri"/>
                <a:sym typeface="Calibri"/>
              </a:defRPr>
            </a:pPr>
            <a:r>
              <a:t>Las tablas son objetos que permiten ordenar un poco los datos que se incluyen en un documento.</a:t>
            </a:r>
          </a:p>
          <a:p>
            <a:pPr marL="285750" indent="-285750">
              <a:buClr>
                <a:srgbClr val="000000"/>
              </a:buClr>
              <a:buSzPts val="1400"/>
              <a:buFont typeface="Arial"/>
              <a:buChar char="•"/>
              <a:defRPr>
                <a:latin typeface="Calibri"/>
                <a:ea typeface="Calibri"/>
                <a:cs typeface="Calibri"/>
                <a:sym typeface="Calibri"/>
              </a:defRPr>
            </a:pPr>
            <a:r>
              <a:t>Estos son insertos indicando cantidad de filas y cantidad de columnas.</a:t>
            </a:r>
          </a:p>
          <a:p>
            <a:pPr marL="285750" indent="-285750">
              <a:buClr>
                <a:srgbClr val="000000"/>
              </a:buClr>
              <a:buSzPts val="1400"/>
              <a:buFont typeface="Arial"/>
              <a:buChar char="•"/>
              <a:defRPr>
                <a:latin typeface="Calibri"/>
                <a:ea typeface="Calibri"/>
                <a:cs typeface="Calibri"/>
                <a:sym typeface="Calibri"/>
              </a:defRPr>
            </a:pPr>
            <a:r>
              <a:t>Selecciona en Menú Insertar una Tabla de 5 columnas y 4 filas.</a:t>
            </a:r>
          </a:p>
          <a:p>
            <a:pPr marL="285750" indent="-285750">
              <a:buClr>
                <a:srgbClr val="000000"/>
              </a:buClr>
              <a:buSzPts val="1400"/>
              <a:buFont typeface="Arial"/>
              <a:buChar char="•"/>
              <a:defRPr>
                <a:latin typeface="Calibri"/>
                <a:ea typeface="Calibri"/>
                <a:cs typeface="Calibri"/>
                <a:sym typeface="Calibri"/>
              </a:defRPr>
            </a:pPr>
            <a:r>
              <a:t>El resultado queda como muestra la imagen.</a:t>
            </a:r>
          </a:p>
        </p:txBody>
      </p:sp>
      <p:sp>
        <p:nvSpPr>
          <p:cNvPr id="400" name="Google Shape;412;p26"/>
          <p:cNvSpPr txBox="1"/>
          <p:nvPr/>
        </p:nvSpPr>
        <p:spPr>
          <a:xfrm>
            <a:off x="452171" y="1269909"/>
            <a:ext cx="8950508" cy="536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TABLAS</a:t>
            </a:r>
          </a:p>
        </p:txBody>
      </p:sp>
      <p:pic>
        <p:nvPicPr>
          <p:cNvPr id="401" name="Google Shape;413;p26" descr="Google Shape;413;p26"/>
          <p:cNvPicPr>
            <a:picLocks noChangeAspect="1"/>
          </p:cNvPicPr>
          <p:nvPr/>
        </p:nvPicPr>
        <p:blipFill>
          <a:blip r:embed="rId2">
            <a:extLst/>
          </a:blip>
          <a:srcRect l="9509" t="4585" r="26065" b="36805"/>
          <a:stretch>
            <a:fillRect/>
          </a:stretch>
        </p:blipFill>
        <p:spPr>
          <a:xfrm>
            <a:off x="2044601" y="3992879"/>
            <a:ext cx="5544921" cy="2835957"/>
          </a:xfrm>
          <a:prstGeom prst="rect">
            <a:avLst/>
          </a:prstGeom>
          <a:ln w="12700">
            <a:miter lim="400000"/>
          </a:ln>
        </p:spPr>
      </p:pic>
      <p:pic>
        <p:nvPicPr>
          <p:cNvPr id="402" name="Google Shape;341;p21" descr="Google Shape;341;p21"/>
          <p:cNvPicPr>
            <a:picLocks noChangeAspect="1"/>
          </p:cNvPicPr>
          <p:nvPr/>
        </p:nvPicPr>
        <p:blipFill>
          <a:blip r:embed="rId3">
            <a:extLst/>
          </a:blip>
          <a:stretch>
            <a:fillRect/>
          </a:stretch>
        </p:blipFill>
        <p:spPr>
          <a:xfrm>
            <a:off x="619502" y="2500496"/>
            <a:ext cx="411074" cy="391954"/>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Google Shape;91;p9"/>
          <p:cNvSpPr txBox="1"/>
          <p:nvPr/>
        </p:nvSpPr>
        <p:spPr>
          <a:xfrm>
            <a:off x="365421" y="2049159"/>
            <a:ext cx="1444332" cy="3693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defRPr sz="1500" b="1">
                <a:latin typeface="Calibri"/>
                <a:ea typeface="Calibri"/>
                <a:cs typeface="Calibri"/>
                <a:sym typeface="Calibri"/>
              </a:defRPr>
            </a:lvl1pPr>
          </a:lstStyle>
          <a:p>
            <a:r>
              <a:t>ACTIVIDAD 5</a:t>
            </a:r>
          </a:p>
        </p:txBody>
      </p:sp>
      <p:sp>
        <p:nvSpPr>
          <p:cNvPr id="123" name="Google Shape;92;p9"/>
          <p:cNvSpPr txBox="1"/>
          <p:nvPr/>
        </p:nvSpPr>
        <p:spPr>
          <a:xfrm>
            <a:off x="314621" y="2285051"/>
            <a:ext cx="3522717" cy="1153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p>
            <a:pPr>
              <a:lnSpc>
                <a:spcPct val="90000"/>
              </a:lnSpc>
              <a:defRPr sz="3600" b="1">
                <a:solidFill>
                  <a:srgbClr val="ED6B00"/>
                </a:solidFill>
                <a:latin typeface="Calibri"/>
                <a:ea typeface="Calibri"/>
                <a:cs typeface="Calibri"/>
                <a:sym typeface="Calibri"/>
              </a:defRPr>
            </a:pPr>
            <a:r>
              <a:t>CONOCIENDO</a:t>
            </a:r>
          </a:p>
          <a:p>
            <a:pPr>
              <a:lnSpc>
                <a:spcPct val="90000"/>
              </a:lnSpc>
              <a:defRPr sz="3600" b="1">
                <a:solidFill>
                  <a:srgbClr val="ED6B00"/>
                </a:solidFill>
                <a:latin typeface="Calibri"/>
                <a:ea typeface="Calibri"/>
                <a:cs typeface="Calibri"/>
                <a:sym typeface="Calibri"/>
              </a:defRPr>
            </a:pPr>
            <a:r>
              <a:t>WORD</a:t>
            </a:r>
          </a:p>
        </p:txBody>
      </p:sp>
      <p:pic>
        <p:nvPicPr>
          <p:cNvPr id="124" name="Google Shape;93;p9" descr="Google Shape;93;p9"/>
          <p:cNvPicPr>
            <a:picLocks noChangeAspect="1"/>
          </p:cNvPicPr>
          <p:nvPr/>
        </p:nvPicPr>
        <p:blipFill>
          <a:blip r:embed="rId2">
            <a:extLst/>
          </a:blip>
          <a:stretch>
            <a:fillRect/>
          </a:stretch>
        </p:blipFill>
        <p:spPr>
          <a:xfrm>
            <a:off x="3180445" y="1681315"/>
            <a:ext cx="5942799" cy="5878361"/>
          </a:xfrm>
          <a:prstGeom prst="rect">
            <a:avLst/>
          </a:prstGeom>
          <a:ln w="12700">
            <a:miter lim="400000"/>
          </a:ln>
        </p:spPr>
      </p:pic>
      <p:sp>
        <p:nvSpPr>
          <p:cNvPr id="125" name="Google Shape;94;p9"/>
          <p:cNvSpPr txBox="1"/>
          <p:nvPr/>
        </p:nvSpPr>
        <p:spPr>
          <a:xfrm>
            <a:off x="1139098" y="834800"/>
            <a:ext cx="5685772" cy="3396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p>
            <a:pPr>
              <a:defRPr sz="1200" b="1">
                <a:solidFill>
                  <a:srgbClr val="ED6B00"/>
                </a:solidFill>
                <a:latin typeface="Calibri"/>
                <a:ea typeface="Calibri"/>
                <a:cs typeface="Calibri"/>
                <a:sym typeface="Calibri"/>
              </a:defRPr>
            </a:pPr>
            <a:r>
              <a:t>MÓDULO 6 </a:t>
            </a:r>
            <a:r>
              <a:rPr b="0"/>
              <a:t>| APLICACIONES INFORMÁTICAS PARA LA GESTIÓN ADMINISTRATIVA</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sp>
        <p:nvSpPr>
          <p:cNvPr id="405" name="Google Shape;419;p27"/>
          <p:cNvSpPr txBox="1"/>
          <p:nvPr/>
        </p:nvSpPr>
        <p:spPr>
          <a:xfrm>
            <a:off x="371683" y="6881800"/>
            <a:ext cx="337110"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20</a:t>
            </a:r>
          </a:p>
        </p:txBody>
      </p:sp>
      <p:sp>
        <p:nvSpPr>
          <p:cNvPr id="406" name="Google Shape;420;p27"/>
          <p:cNvSpPr txBox="1"/>
          <p:nvPr/>
        </p:nvSpPr>
        <p:spPr>
          <a:xfrm>
            <a:off x="452171" y="1269909"/>
            <a:ext cx="8950508" cy="536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p>
            <a:pPr>
              <a:lnSpc>
                <a:spcPct val="80000"/>
              </a:lnSpc>
              <a:defRPr sz="2800" b="1">
                <a:solidFill>
                  <a:srgbClr val="ED6B00"/>
                </a:solidFill>
                <a:latin typeface="Calibri"/>
                <a:ea typeface="Calibri"/>
                <a:cs typeface="Calibri"/>
                <a:sym typeface="Calibri"/>
              </a:defRPr>
            </a:pPr>
            <a:r>
              <a:t>MENÚ </a:t>
            </a:r>
            <a:r>
              <a:rPr b="0">
                <a:solidFill>
                  <a:srgbClr val="A93501"/>
                </a:solidFill>
              </a:rPr>
              <a:t>TABLAS</a:t>
            </a:r>
          </a:p>
        </p:txBody>
      </p:sp>
      <p:grpSp>
        <p:nvGrpSpPr>
          <p:cNvPr id="409" name="Google Shape;421;p27"/>
          <p:cNvGrpSpPr/>
          <p:nvPr/>
        </p:nvGrpSpPr>
        <p:grpSpPr>
          <a:xfrm>
            <a:off x="728659" y="2604266"/>
            <a:ext cx="7988627" cy="1175578"/>
            <a:chOff x="0" y="0"/>
            <a:chExt cx="7988626" cy="1175576"/>
          </a:xfrm>
        </p:grpSpPr>
        <p:sp>
          <p:nvSpPr>
            <p:cNvPr id="407" name="Google Shape;422;p27"/>
            <p:cNvSpPr/>
            <p:nvPr/>
          </p:nvSpPr>
          <p:spPr>
            <a:xfrm>
              <a:off x="0" y="0"/>
              <a:ext cx="7988627" cy="1175577"/>
            </a:xfrm>
            <a:prstGeom prst="roundRect">
              <a:avLst>
                <a:gd name="adj" fmla="val 10942"/>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408" name="Google Shape;423;p27"/>
            <p:cNvSpPr txBox="1"/>
            <p:nvPr/>
          </p:nvSpPr>
          <p:spPr>
            <a:xfrm>
              <a:off x="37672" y="397668"/>
              <a:ext cx="7913279"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410" name="Google Shape;425;p27"/>
          <p:cNvSpPr txBox="1"/>
          <p:nvPr/>
        </p:nvSpPr>
        <p:spPr>
          <a:xfrm>
            <a:off x="1497562" y="2821040"/>
            <a:ext cx="7173998" cy="7379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p>
            <a:pPr marL="285750" indent="-285750">
              <a:buClr>
                <a:srgbClr val="000000"/>
              </a:buClr>
              <a:buSzPts val="1400"/>
              <a:buFont typeface="Arial"/>
              <a:buChar char="•"/>
              <a:defRPr>
                <a:latin typeface="Calibri"/>
                <a:ea typeface="Calibri"/>
                <a:cs typeface="Calibri"/>
                <a:sym typeface="Calibri"/>
              </a:defRPr>
            </a:pPr>
            <a:r>
              <a:t>Al insertar un objeto en el documento, note que en el Menú, se agrega una pestaña más acerca del objeto recién insertado.</a:t>
            </a:r>
          </a:p>
          <a:p>
            <a:pPr marL="285750" indent="-285750">
              <a:buClr>
                <a:srgbClr val="000000"/>
              </a:buClr>
              <a:buSzPts val="1400"/>
              <a:buFont typeface="Arial"/>
              <a:buChar char="•"/>
              <a:defRPr>
                <a:latin typeface="Calibri"/>
                <a:ea typeface="Calibri"/>
                <a:cs typeface="Calibri"/>
                <a:sym typeface="Calibri"/>
              </a:defRPr>
            </a:pPr>
            <a:r>
              <a:t>Esta pestaña, se activa cuando selecciono el objeto, se desactiva al no estar seleccionado.</a:t>
            </a:r>
          </a:p>
        </p:txBody>
      </p:sp>
      <p:pic>
        <p:nvPicPr>
          <p:cNvPr id="411" name="Google Shape;426;p27" descr="Google Shape;426;p27"/>
          <p:cNvPicPr>
            <a:picLocks noChangeAspect="1"/>
          </p:cNvPicPr>
          <p:nvPr/>
        </p:nvPicPr>
        <p:blipFill>
          <a:blip r:embed="rId2">
            <a:extLst/>
          </a:blip>
          <a:srcRect l="2295" t="4584" r="21148" b="49998"/>
          <a:stretch>
            <a:fillRect/>
          </a:stretch>
        </p:blipFill>
        <p:spPr>
          <a:xfrm>
            <a:off x="1050807" y="4146579"/>
            <a:ext cx="7000412" cy="2334723"/>
          </a:xfrm>
          <a:prstGeom prst="rect">
            <a:avLst/>
          </a:prstGeom>
          <a:ln w="12700">
            <a:miter lim="400000"/>
          </a:ln>
        </p:spPr>
      </p:pic>
      <p:grpSp>
        <p:nvGrpSpPr>
          <p:cNvPr id="414" name="Google Shape;427;p27"/>
          <p:cNvGrpSpPr/>
          <p:nvPr/>
        </p:nvGrpSpPr>
        <p:grpSpPr>
          <a:xfrm>
            <a:off x="6025355" y="3922681"/>
            <a:ext cx="969815" cy="969815"/>
            <a:chOff x="0" y="0"/>
            <a:chExt cx="969814" cy="969814"/>
          </a:xfrm>
        </p:grpSpPr>
        <p:sp>
          <p:nvSpPr>
            <p:cNvPr id="412" name="Google Shape;428;p27"/>
            <p:cNvSpPr/>
            <p:nvPr/>
          </p:nvSpPr>
          <p:spPr>
            <a:xfrm>
              <a:off x="-1" y="-1"/>
              <a:ext cx="969816" cy="969816"/>
            </a:xfrm>
            <a:prstGeom prst="ellipse">
              <a:avLst/>
            </a:prstGeom>
            <a:noFill/>
            <a:ln w="25400" cap="flat">
              <a:solidFill>
                <a:srgbClr val="ED6B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413" name="Google Shape;429;p27"/>
            <p:cNvSpPr txBox="1"/>
            <p:nvPr/>
          </p:nvSpPr>
          <p:spPr>
            <a:xfrm>
              <a:off x="200446" y="340491"/>
              <a:ext cx="568919" cy="2887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75" tIns="45675" rIns="45675" bIns="45675" numCol="1" anchor="ctr">
              <a:spAutoFit/>
            </a:bodyPr>
            <a:lstStyle>
              <a:lvl1pPr algn="ctr">
                <a:defRPr>
                  <a:solidFill>
                    <a:srgbClr val="FFFFFF"/>
                  </a:solidFill>
                </a:defRPr>
              </a:lvl1pPr>
            </a:lstStyle>
            <a:p>
              <a:r>
                <a:t>  </a:t>
              </a:r>
            </a:p>
          </p:txBody>
        </p:sp>
      </p:grpSp>
      <p:pic>
        <p:nvPicPr>
          <p:cNvPr id="415" name="Google Shape;341;p21" descr="Google Shape;341;p21"/>
          <p:cNvPicPr>
            <a:picLocks noChangeAspect="1"/>
          </p:cNvPicPr>
          <p:nvPr/>
        </p:nvPicPr>
        <p:blipFill>
          <a:blip r:embed="rId3">
            <a:extLst/>
          </a:blip>
          <a:stretch>
            <a:fillRect/>
          </a:stretch>
        </p:blipFill>
        <p:spPr>
          <a:xfrm>
            <a:off x="619502" y="2500496"/>
            <a:ext cx="411074" cy="391954"/>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sp>
        <p:nvSpPr>
          <p:cNvPr id="418" name="Google Shape;434;p28"/>
          <p:cNvSpPr txBox="1"/>
          <p:nvPr/>
        </p:nvSpPr>
        <p:spPr>
          <a:xfrm>
            <a:off x="371683" y="6881800"/>
            <a:ext cx="337110"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21</a:t>
            </a:r>
          </a:p>
        </p:txBody>
      </p:sp>
      <p:pic>
        <p:nvPicPr>
          <p:cNvPr id="419" name="Google Shape;435;p28" descr="Google Shape;435;p28"/>
          <p:cNvPicPr>
            <a:picLocks noChangeAspect="1"/>
          </p:cNvPicPr>
          <p:nvPr/>
        </p:nvPicPr>
        <p:blipFill>
          <a:blip r:embed="rId2">
            <a:extLst/>
          </a:blip>
          <a:stretch>
            <a:fillRect/>
          </a:stretch>
        </p:blipFill>
        <p:spPr>
          <a:xfrm>
            <a:off x="5660626" y="4198563"/>
            <a:ext cx="3330978" cy="2943412"/>
          </a:xfrm>
          <a:prstGeom prst="rect">
            <a:avLst/>
          </a:prstGeom>
          <a:ln w="12700">
            <a:miter lim="400000"/>
          </a:ln>
        </p:spPr>
      </p:pic>
      <p:sp>
        <p:nvSpPr>
          <p:cNvPr id="420" name="Google Shape;436;p28"/>
          <p:cNvSpPr txBox="1"/>
          <p:nvPr/>
        </p:nvSpPr>
        <p:spPr>
          <a:xfrm>
            <a:off x="452171" y="1269909"/>
            <a:ext cx="8950508" cy="536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IMÁGENES</a:t>
            </a:r>
          </a:p>
        </p:txBody>
      </p:sp>
      <p:grpSp>
        <p:nvGrpSpPr>
          <p:cNvPr id="423" name="Google Shape;437;p28"/>
          <p:cNvGrpSpPr/>
          <p:nvPr/>
        </p:nvGrpSpPr>
        <p:grpSpPr>
          <a:xfrm>
            <a:off x="728662" y="2604266"/>
            <a:ext cx="8555391" cy="1638068"/>
            <a:chOff x="0" y="0"/>
            <a:chExt cx="8555390" cy="1638067"/>
          </a:xfrm>
        </p:grpSpPr>
        <p:sp>
          <p:nvSpPr>
            <p:cNvPr id="421" name="Google Shape;438;p28"/>
            <p:cNvSpPr/>
            <p:nvPr/>
          </p:nvSpPr>
          <p:spPr>
            <a:xfrm>
              <a:off x="0" y="0"/>
              <a:ext cx="8555391" cy="1638068"/>
            </a:xfrm>
            <a:prstGeom prst="roundRect">
              <a:avLst>
                <a:gd name="adj" fmla="val 10942"/>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422" name="Google Shape;439;p28"/>
            <p:cNvSpPr txBox="1"/>
            <p:nvPr/>
          </p:nvSpPr>
          <p:spPr>
            <a:xfrm>
              <a:off x="52496" y="628914"/>
              <a:ext cx="8450397"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424" name="Google Shape;441;p28"/>
          <p:cNvSpPr txBox="1"/>
          <p:nvPr/>
        </p:nvSpPr>
        <p:spPr>
          <a:xfrm>
            <a:off x="1497561" y="2729600"/>
            <a:ext cx="7600720" cy="14237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p>
            <a:pPr marL="285750" indent="-285750">
              <a:buClr>
                <a:srgbClr val="000000"/>
              </a:buClr>
              <a:buSzPts val="1400"/>
              <a:buFont typeface="Arial"/>
              <a:buChar char="•"/>
              <a:defRPr>
                <a:latin typeface="Calibri"/>
                <a:ea typeface="Calibri"/>
                <a:cs typeface="Calibri"/>
                <a:sym typeface="Calibri"/>
              </a:defRPr>
            </a:pPr>
            <a:r>
              <a:t>Las imágenes sirven para complementar la información del documento que se está escribiendo.</a:t>
            </a:r>
          </a:p>
          <a:p>
            <a:pPr marL="285750" indent="-285750">
              <a:buClr>
                <a:srgbClr val="000000"/>
              </a:buClr>
              <a:buSzPts val="1400"/>
              <a:buFont typeface="Arial"/>
              <a:buChar char="•"/>
              <a:defRPr>
                <a:latin typeface="Calibri"/>
                <a:ea typeface="Calibri"/>
                <a:cs typeface="Calibri"/>
                <a:sym typeface="Calibri"/>
              </a:defRPr>
            </a:pPr>
            <a:r>
              <a:t>Así como las tablas, una imagen es un “objeto” inserto en el documento, pudiendo transformarla y adaptarla al documento en cuanto a tamaño o posicionar en línea con el texto, encima, en el encabezado (logo), entre otras especificaciones.</a:t>
            </a:r>
          </a:p>
          <a:p>
            <a:pPr marL="285750" indent="-285750">
              <a:buClr>
                <a:srgbClr val="000000"/>
              </a:buClr>
              <a:buSzPts val="1400"/>
              <a:buFont typeface="Arial"/>
              <a:buChar char="•"/>
              <a:defRPr>
                <a:latin typeface="Calibri"/>
                <a:ea typeface="Calibri"/>
                <a:cs typeface="Calibri"/>
                <a:sym typeface="Calibri"/>
              </a:defRPr>
            </a:pPr>
            <a:r>
              <a:t>Observa que al seleccionar la imagen, aparecen 8 puntos blancos de los cuales alargas o disminuyes su tamaño.</a:t>
            </a:r>
          </a:p>
        </p:txBody>
      </p:sp>
      <p:sp>
        <p:nvSpPr>
          <p:cNvPr id="425" name="Google Shape;442;p28"/>
          <p:cNvSpPr/>
          <p:nvPr/>
        </p:nvSpPr>
        <p:spPr>
          <a:xfrm>
            <a:off x="2468877" y="4912628"/>
            <a:ext cx="1737363" cy="472444"/>
          </a:xfrm>
          <a:prstGeom prst="roundRect">
            <a:avLst>
              <a:gd name="adj" fmla="val 16667"/>
            </a:avLst>
          </a:prstGeom>
          <a:solidFill>
            <a:srgbClr val="ED6B00"/>
          </a:solidFill>
          <a:ln w="12700">
            <a:miter lim="400000"/>
          </a:ln>
        </p:spPr>
        <p:txBody>
          <a:bodyPr lIns="45719" rIns="45719" anchor="ctr"/>
          <a:lstStyle/>
          <a:p>
            <a:pPr algn="ctr">
              <a:defRPr>
                <a:solidFill>
                  <a:srgbClr val="FFFFFF"/>
                </a:solidFill>
              </a:defRPr>
            </a:pPr>
            <a:endParaRPr/>
          </a:p>
        </p:txBody>
      </p:sp>
      <p:sp>
        <p:nvSpPr>
          <p:cNvPr id="426" name="Google Shape;443;p28"/>
          <p:cNvSpPr/>
          <p:nvPr/>
        </p:nvSpPr>
        <p:spPr>
          <a:xfrm>
            <a:off x="2468877" y="5708989"/>
            <a:ext cx="1737363" cy="472444"/>
          </a:xfrm>
          <a:prstGeom prst="roundRect">
            <a:avLst>
              <a:gd name="adj" fmla="val 16667"/>
            </a:avLst>
          </a:prstGeom>
          <a:solidFill>
            <a:srgbClr val="ED6B00"/>
          </a:solidFill>
          <a:ln w="12700">
            <a:miter lim="400000"/>
          </a:ln>
        </p:spPr>
        <p:txBody>
          <a:bodyPr lIns="45719" rIns="45719" anchor="ctr"/>
          <a:lstStyle/>
          <a:p>
            <a:pPr algn="ctr">
              <a:defRPr>
                <a:solidFill>
                  <a:srgbClr val="FFFFFF"/>
                </a:solidFill>
              </a:defRPr>
            </a:pPr>
            <a:endParaRPr/>
          </a:p>
        </p:txBody>
      </p:sp>
      <p:sp>
        <p:nvSpPr>
          <p:cNvPr id="427" name="Google Shape;444;p28"/>
          <p:cNvSpPr txBox="1"/>
          <p:nvPr/>
        </p:nvSpPr>
        <p:spPr>
          <a:xfrm>
            <a:off x="2693017" y="4979592"/>
            <a:ext cx="1467500" cy="3005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lvl1pPr>
              <a:defRPr sz="1600">
                <a:solidFill>
                  <a:srgbClr val="FFFFFF"/>
                </a:solidFill>
                <a:latin typeface="Calibri"/>
                <a:ea typeface="Calibri"/>
                <a:cs typeface="Calibri"/>
                <a:sym typeface="Calibri"/>
              </a:defRPr>
            </a:lvl1pPr>
          </a:lstStyle>
          <a:p>
            <a:r>
              <a:t>Gira la imagen</a:t>
            </a:r>
          </a:p>
        </p:txBody>
      </p:sp>
      <p:sp>
        <p:nvSpPr>
          <p:cNvPr id="428" name="Google Shape;445;p28"/>
          <p:cNvSpPr txBox="1"/>
          <p:nvPr/>
        </p:nvSpPr>
        <p:spPr>
          <a:xfrm>
            <a:off x="2524460" y="5794959"/>
            <a:ext cx="1919577" cy="3005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lvl1pPr>
              <a:defRPr sz="1600">
                <a:solidFill>
                  <a:srgbClr val="FFFFFF"/>
                </a:solidFill>
                <a:latin typeface="Calibri"/>
                <a:ea typeface="Calibri"/>
                <a:cs typeface="Calibri"/>
                <a:sym typeface="Calibri"/>
              </a:defRPr>
            </a:lvl1pPr>
          </a:lstStyle>
          <a:p>
            <a:r>
              <a:t>Cambia de tamaño</a:t>
            </a:r>
          </a:p>
        </p:txBody>
      </p:sp>
      <p:sp>
        <p:nvSpPr>
          <p:cNvPr id="429" name="Google Shape;446;p28"/>
          <p:cNvSpPr/>
          <p:nvPr/>
        </p:nvSpPr>
        <p:spPr>
          <a:xfrm flipV="1">
            <a:off x="4206240" y="4404360"/>
            <a:ext cx="2926084" cy="508272"/>
          </a:xfrm>
          <a:prstGeom prst="line">
            <a:avLst/>
          </a:prstGeom>
          <a:ln>
            <a:solidFill>
              <a:srgbClr val="FEA83A"/>
            </a:solidFill>
            <a:tailEnd type="triangle"/>
          </a:ln>
        </p:spPr>
        <p:txBody>
          <a:bodyPr lIns="45719" rIns="45719"/>
          <a:lstStyle/>
          <a:p>
            <a:endParaRPr/>
          </a:p>
        </p:txBody>
      </p:sp>
      <p:sp>
        <p:nvSpPr>
          <p:cNvPr id="430" name="Google Shape;447;p28"/>
          <p:cNvSpPr/>
          <p:nvPr/>
        </p:nvSpPr>
        <p:spPr>
          <a:xfrm>
            <a:off x="4206240" y="6141065"/>
            <a:ext cx="1569724" cy="732178"/>
          </a:xfrm>
          <a:prstGeom prst="line">
            <a:avLst/>
          </a:prstGeom>
          <a:ln>
            <a:solidFill>
              <a:srgbClr val="FEA83A"/>
            </a:solidFill>
            <a:tailEnd type="triangle"/>
          </a:ln>
        </p:spPr>
        <p:txBody>
          <a:bodyPr lIns="45719" rIns="45719"/>
          <a:lstStyle/>
          <a:p>
            <a:endParaRPr/>
          </a:p>
        </p:txBody>
      </p:sp>
      <p:pic>
        <p:nvPicPr>
          <p:cNvPr id="431" name="Google Shape;341;p21" descr="Google Shape;341;p21"/>
          <p:cNvPicPr>
            <a:picLocks noChangeAspect="1"/>
          </p:cNvPicPr>
          <p:nvPr/>
        </p:nvPicPr>
        <p:blipFill>
          <a:blip r:embed="rId3">
            <a:extLst/>
          </a:blip>
          <a:stretch>
            <a:fillRect/>
          </a:stretch>
        </p:blipFill>
        <p:spPr>
          <a:xfrm>
            <a:off x="619502" y="2500496"/>
            <a:ext cx="411074" cy="391954"/>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22</a:t>
            </a:fld>
            <a:endParaRPr/>
          </a:p>
        </p:txBody>
      </p:sp>
      <p:sp>
        <p:nvSpPr>
          <p:cNvPr id="434" name="Google Shape;452;p29"/>
          <p:cNvSpPr txBox="1"/>
          <p:nvPr/>
        </p:nvSpPr>
        <p:spPr>
          <a:xfrm>
            <a:off x="371683" y="6881800"/>
            <a:ext cx="337110"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22</a:t>
            </a:r>
          </a:p>
        </p:txBody>
      </p:sp>
      <p:sp>
        <p:nvSpPr>
          <p:cNvPr id="435" name="Google Shape;453;p29"/>
          <p:cNvSpPr txBox="1"/>
          <p:nvPr/>
        </p:nvSpPr>
        <p:spPr>
          <a:xfrm>
            <a:off x="452171" y="1269909"/>
            <a:ext cx="8950508" cy="536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p>
            <a:pPr>
              <a:lnSpc>
                <a:spcPct val="80000"/>
              </a:lnSpc>
              <a:defRPr sz="2800" b="1">
                <a:solidFill>
                  <a:srgbClr val="ED6B00"/>
                </a:solidFill>
                <a:latin typeface="Calibri"/>
                <a:ea typeface="Calibri"/>
                <a:cs typeface="Calibri"/>
                <a:sym typeface="Calibri"/>
              </a:defRPr>
            </a:pPr>
            <a:r>
              <a:t>ACTIVIDAD </a:t>
            </a:r>
            <a:r>
              <a:rPr b="0">
                <a:solidFill>
                  <a:srgbClr val="A93501"/>
                </a:solidFill>
              </a:rPr>
              <a:t>COMPLEMENTARIA</a:t>
            </a:r>
          </a:p>
        </p:txBody>
      </p:sp>
      <p:grpSp>
        <p:nvGrpSpPr>
          <p:cNvPr id="438" name="Google Shape;454;p29"/>
          <p:cNvGrpSpPr/>
          <p:nvPr/>
        </p:nvGrpSpPr>
        <p:grpSpPr>
          <a:xfrm>
            <a:off x="728659" y="2604266"/>
            <a:ext cx="7988627" cy="1175578"/>
            <a:chOff x="0" y="0"/>
            <a:chExt cx="7988626" cy="1175576"/>
          </a:xfrm>
        </p:grpSpPr>
        <p:sp>
          <p:nvSpPr>
            <p:cNvPr id="436" name="Google Shape;455;p29"/>
            <p:cNvSpPr/>
            <p:nvPr/>
          </p:nvSpPr>
          <p:spPr>
            <a:xfrm>
              <a:off x="0" y="0"/>
              <a:ext cx="7988627" cy="1175577"/>
            </a:xfrm>
            <a:prstGeom prst="roundRect">
              <a:avLst>
                <a:gd name="adj" fmla="val 10942"/>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437" name="Google Shape;456;p29"/>
            <p:cNvSpPr txBox="1"/>
            <p:nvPr/>
          </p:nvSpPr>
          <p:spPr>
            <a:xfrm>
              <a:off x="37672" y="397668"/>
              <a:ext cx="7913279"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439" name="Google Shape;458;p29"/>
          <p:cNvSpPr txBox="1"/>
          <p:nvPr/>
        </p:nvSpPr>
        <p:spPr>
          <a:xfrm>
            <a:off x="1497562" y="2821040"/>
            <a:ext cx="7173998" cy="7379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p>
            <a:pPr marL="342900" indent="-342900" algn="just">
              <a:buClr>
                <a:srgbClr val="000000"/>
              </a:buClr>
              <a:buSzPts val="1400"/>
              <a:buAutoNum type="arabicPeriod"/>
              <a:defRPr>
                <a:latin typeface="Calibri"/>
                <a:ea typeface="Calibri"/>
                <a:cs typeface="Calibri"/>
                <a:sym typeface="Calibri"/>
              </a:defRPr>
            </a:pPr>
            <a:r>
              <a:t>Abra el archivo “Bienvenido a Word” entregado por su docente.</a:t>
            </a:r>
          </a:p>
          <a:p>
            <a:pPr marL="342900" indent="-342900" algn="just">
              <a:buClr>
                <a:srgbClr val="000000"/>
              </a:buClr>
              <a:buSzPts val="1400"/>
              <a:buAutoNum type="arabicPeriod"/>
              <a:defRPr>
                <a:latin typeface="Calibri"/>
                <a:ea typeface="Calibri"/>
                <a:cs typeface="Calibri"/>
                <a:sym typeface="Calibri"/>
              </a:defRPr>
            </a:pPr>
            <a:r>
              <a:t>Realiza las actividades que en el documento se detallan.</a:t>
            </a:r>
          </a:p>
          <a:p>
            <a:pPr marL="342900" indent="-342900" algn="just">
              <a:buClr>
                <a:srgbClr val="000000"/>
              </a:buClr>
              <a:buSzPts val="1400"/>
              <a:buAutoNum type="arabicPeriod"/>
              <a:defRPr>
                <a:latin typeface="Calibri"/>
                <a:ea typeface="Calibri"/>
                <a:cs typeface="Calibri"/>
                <a:sym typeface="Calibri"/>
              </a:defRPr>
            </a:pPr>
            <a:r>
              <a:t>Vea el video </a:t>
            </a:r>
            <a:r>
              <a:rPr u="sng">
                <a:solidFill>
                  <a:srgbClr val="0000FF"/>
                </a:solidFill>
                <a:uFill>
                  <a:solidFill>
                    <a:srgbClr val="0000FF"/>
                  </a:solidFill>
                </a:uFill>
                <a:hlinkClick r:id="rId2"/>
              </a:rPr>
              <a:t>Bienvenido a Word</a:t>
            </a:r>
            <a:r>
              <a:rPr>
                <a:solidFill>
                  <a:srgbClr val="EB6B1F"/>
                </a:solidFill>
              </a:rPr>
              <a:t>.</a:t>
            </a:r>
          </a:p>
        </p:txBody>
      </p:sp>
      <p:pic>
        <p:nvPicPr>
          <p:cNvPr id="440" name="Google Shape;459;p29" descr="Google Shape;459;p29"/>
          <p:cNvPicPr>
            <a:picLocks noChangeAspect="1"/>
          </p:cNvPicPr>
          <p:nvPr/>
        </p:nvPicPr>
        <p:blipFill>
          <a:blip r:embed="rId3">
            <a:extLst/>
          </a:blip>
          <a:stretch>
            <a:fillRect/>
          </a:stretch>
        </p:blipFill>
        <p:spPr>
          <a:xfrm>
            <a:off x="2515177" y="3776478"/>
            <a:ext cx="4415588" cy="3045936"/>
          </a:xfrm>
          <a:prstGeom prst="rect">
            <a:avLst/>
          </a:prstGeom>
          <a:ln w="12700">
            <a:miter lim="400000"/>
          </a:ln>
        </p:spPr>
      </p:pic>
      <p:pic>
        <p:nvPicPr>
          <p:cNvPr id="441" name="Google Shape;341;p21" descr="Google Shape;341;p21"/>
          <p:cNvPicPr>
            <a:picLocks noChangeAspect="1"/>
          </p:cNvPicPr>
          <p:nvPr/>
        </p:nvPicPr>
        <p:blipFill>
          <a:blip r:embed="rId4">
            <a:extLst/>
          </a:blip>
          <a:stretch>
            <a:fillRect/>
          </a:stretch>
        </p:blipFill>
        <p:spPr>
          <a:xfrm>
            <a:off x="619502" y="2500496"/>
            <a:ext cx="411074" cy="391954"/>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sp>
        <p:nvSpPr>
          <p:cNvPr id="444" name="Google Shape;464;p30"/>
          <p:cNvSpPr txBox="1"/>
          <p:nvPr/>
        </p:nvSpPr>
        <p:spPr>
          <a:xfrm>
            <a:off x="371683" y="6881800"/>
            <a:ext cx="337110"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23</a:t>
            </a:r>
          </a:p>
        </p:txBody>
      </p:sp>
      <p:grpSp>
        <p:nvGrpSpPr>
          <p:cNvPr id="449" name="Google Shape;465;p30"/>
          <p:cNvGrpSpPr/>
          <p:nvPr/>
        </p:nvGrpSpPr>
        <p:grpSpPr>
          <a:xfrm>
            <a:off x="2035273" y="2911880"/>
            <a:ext cx="7111100" cy="2985912"/>
            <a:chOff x="0" y="0"/>
            <a:chExt cx="7111099" cy="2985910"/>
          </a:xfrm>
        </p:grpSpPr>
        <p:grpSp>
          <p:nvGrpSpPr>
            <p:cNvPr id="447" name="Google Shape;466;p30"/>
            <p:cNvGrpSpPr/>
            <p:nvPr/>
          </p:nvGrpSpPr>
          <p:grpSpPr>
            <a:xfrm>
              <a:off x="-1" y="0"/>
              <a:ext cx="6999681" cy="2985911"/>
              <a:chOff x="0" y="0"/>
              <a:chExt cx="6999679" cy="2985910"/>
            </a:xfrm>
          </p:grpSpPr>
          <p:sp>
            <p:nvSpPr>
              <p:cNvPr id="445" name="Google Shape;467;p30"/>
              <p:cNvSpPr/>
              <p:nvPr/>
            </p:nvSpPr>
            <p:spPr>
              <a:xfrm>
                <a:off x="0" y="0"/>
                <a:ext cx="6999680" cy="2985911"/>
              </a:xfrm>
              <a:prstGeom prst="roundRect">
                <a:avLst>
                  <a:gd name="adj" fmla="val 16667"/>
                </a:avLst>
              </a:prstGeom>
              <a:solidFill>
                <a:srgbClr val="FFFFFF"/>
              </a:solidFill>
              <a:ln w="9525" cap="flat">
                <a:solidFill>
                  <a:srgbClr val="585858"/>
                </a:solidFill>
                <a:prstDash val="solid"/>
                <a:round/>
              </a:ln>
              <a:effectLst/>
            </p:spPr>
            <p:txBody>
              <a:bodyPr wrap="square" lIns="45719" tIns="45719" rIns="45719" bIns="45719" numCol="1" anchor="ctr">
                <a:noAutofit/>
              </a:bodyPr>
              <a:lstStyle/>
              <a:p>
                <a:endParaRPr/>
              </a:p>
            </p:txBody>
          </p:sp>
          <p:sp>
            <p:nvSpPr>
              <p:cNvPr id="446" name="Google Shape;468;p30"/>
              <p:cNvSpPr txBox="1"/>
              <p:nvPr/>
            </p:nvSpPr>
            <p:spPr>
              <a:xfrm>
                <a:off x="150520" y="1302835"/>
                <a:ext cx="6698637"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448" name="Google Shape;469;p30"/>
            <p:cNvSpPr txBox="1"/>
            <p:nvPr/>
          </p:nvSpPr>
          <p:spPr>
            <a:xfrm>
              <a:off x="1419113" y="2214551"/>
              <a:ext cx="5691986" cy="3919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pPr>
                <a:lnSpc>
                  <a:spcPct val="115000"/>
                </a:lnSpc>
                <a:defRPr sz="1600" b="1">
                  <a:solidFill>
                    <a:srgbClr val="ED6B00"/>
                  </a:solidFill>
                  <a:latin typeface="Calibri"/>
                  <a:ea typeface="Calibri"/>
                  <a:cs typeface="Calibri"/>
                  <a:sym typeface="Calibri"/>
                </a:defRPr>
              </a:pPr>
              <a:r>
                <a:t>¡Muy Bien! </a:t>
              </a:r>
              <a:r>
                <a:rPr b="0">
                  <a:solidFill>
                    <a:srgbClr val="000000"/>
                  </a:solidFill>
                </a:rPr>
                <a:t>ahora te invitamos a seguir practicando. </a:t>
              </a:r>
            </a:p>
          </p:txBody>
        </p:sp>
      </p:grpSp>
      <p:pic>
        <p:nvPicPr>
          <p:cNvPr id="450" name="Google Shape;473;p30" descr="Google Shape;473;p30"/>
          <p:cNvPicPr>
            <a:picLocks noChangeAspect="1"/>
          </p:cNvPicPr>
          <p:nvPr/>
        </p:nvPicPr>
        <p:blipFill>
          <a:blip r:embed="rId2">
            <a:extLst/>
          </a:blip>
          <a:stretch>
            <a:fillRect/>
          </a:stretch>
        </p:blipFill>
        <p:spPr>
          <a:xfrm>
            <a:off x="530942" y="2715211"/>
            <a:ext cx="2812028" cy="3182574"/>
          </a:xfrm>
          <a:prstGeom prst="rect">
            <a:avLst/>
          </a:prstGeom>
          <a:ln w="12700">
            <a:miter lim="400000"/>
          </a:ln>
        </p:spPr>
      </p:pic>
      <p:pic>
        <p:nvPicPr>
          <p:cNvPr id="451" name="Google Shape;474;p30" descr="Google Shape;474;p30"/>
          <p:cNvPicPr>
            <a:picLocks noChangeAspect="1"/>
          </p:cNvPicPr>
          <p:nvPr/>
        </p:nvPicPr>
        <p:blipFill>
          <a:blip r:embed="rId3">
            <a:extLst/>
          </a:blip>
          <a:stretch>
            <a:fillRect/>
          </a:stretch>
        </p:blipFill>
        <p:spPr>
          <a:xfrm>
            <a:off x="7228123" y="5220268"/>
            <a:ext cx="1705023" cy="1272250"/>
          </a:xfrm>
          <a:prstGeom prst="rect">
            <a:avLst/>
          </a:prstGeom>
          <a:ln w="12700">
            <a:miter lim="400000"/>
          </a:ln>
        </p:spPr>
      </p:pic>
      <p:pic>
        <p:nvPicPr>
          <p:cNvPr id="452" name="Google Shape;475;p30" descr="Google Shape;475;p30"/>
          <p:cNvPicPr>
            <a:picLocks noChangeAspect="1"/>
          </p:cNvPicPr>
          <p:nvPr/>
        </p:nvPicPr>
        <p:blipFill>
          <a:blip r:embed="rId4">
            <a:extLst/>
          </a:blip>
          <a:stretch>
            <a:fillRect/>
          </a:stretch>
        </p:blipFill>
        <p:spPr>
          <a:xfrm>
            <a:off x="5474444" y="5545678"/>
            <a:ext cx="1651877" cy="884518"/>
          </a:xfrm>
          <a:prstGeom prst="rect">
            <a:avLst/>
          </a:prstGeom>
          <a:ln w="12700">
            <a:miter lim="400000"/>
          </a:ln>
        </p:spPr>
      </p:pic>
      <p:sp>
        <p:nvSpPr>
          <p:cNvPr id="453" name="Google Shape;391;p18"/>
          <p:cNvSpPr txBox="1"/>
          <p:nvPr/>
        </p:nvSpPr>
        <p:spPr>
          <a:xfrm>
            <a:off x="3342966" y="3095748"/>
            <a:ext cx="5261772" cy="21609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p>
            <a:pPr>
              <a:lnSpc>
                <a:spcPct val="115000"/>
              </a:lnSpc>
              <a:defRPr sz="2000">
                <a:solidFill>
                  <a:srgbClr val="A93501"/>
                </a:solidFill>
                <a:latin typeface="Calibri"/>
                <a:ea typeface="Calibri"/>
                <a:cs typeface="Calibri"/>
                <a:sym typeface="Calibri"/>
              </a:defRPr>
            </a:pPr>
            <a:r>
              <a:t>CONOCIENDO </a:t>
            </a:r>
            <a:r>
              <a:rPr b="1">
                <a:solidFill>
                  <a:srgbClr val="ED6B00"/>
                </a:solidFill>
              </a:rPr>
              <a:t>WORD</a:t>
            </a:r>
            <a:endParaRPr>
              <a:solidFill>
                <a:srgbClr val="ED6B00"/>
              </a:solidFill>
            </a:endParaRPr>
          </a:p>
          <a:p>
            <a:pPr>
              <a:lnSpc>
                <a:spcPct val="115000"/>
              </a:lnSpc>
              <a:defRPr sz="1600">
                <a:latin typeface="Calibri"/>
                <a:ea typeface="Calibri"/>
                <a:cs typeface="Calibri"/>
                <a:sym typeface="Calibri"/>
              </a:defRPr>
            </a:pPr>
            <a:r>
              <a:t>¡Para revisar los temas trabajados durante el desarrollo de la presentación, te invitamos a realizar la Actividad 5 Cuánto Aprendimos.</a:t>
            </a:r>
          </a:p>
          <a:p>
            <a:pPr>
              <a:lnSpc>
                <a:spcPct val="115000"/>
              </a:lnSpc>
              <a:defRPr sz="1600">
                <a:latin typeface="Calibri"/>
                <a:ea typeface="Calibri"/>
                <a:cs typeface="Calibri"/>
                <a:sym typeface="Calibri"/>
              </a:defRPr>
            </a:pPr>
            <a:r>
              <a:t>Descarga los archivos de imágenes y texto entregados por su docente.</a:t>
            </a:r>
          </a:p>
        </p:txBody>
      </p:sp>
      <p:sp>
        <p:nvSpPr>
          <p:cNvPr id="454" name="Google Shape;158;p5"/>
          <p:cNvSpPr txBox="1"/>
          <p:nvPr/>
        </p:nvSpPr>
        <p:spPr>
          <a:xfrm>
            <a:off x="375974" y="1265365"/>
            <a:ext cx="8950502" cy="5361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nSpc>
                <a:spcPct val="80000"/>
              </a:lnSpc>
              <a:defRPr sz="2800" b="1">
                <a:solidFill>
                  <a:srgbClr val="ED6B00"/>
                </a:solidFill>
                <a:latin typeface="Calibri"/>
                <a:ea typeface="Calibri"/>
                <a:cs typeface="Calibri"/>
                <a:sym typeface="Calibri"/>
              </a:defRPr>
            </a:lvl1pPr>
          </a:lstStyle>
          <a:p>
            <a:r>
              <a:t>¿CUÁNTO APRENDIMOS?</a:t>
            </a:r>
          </a:p>
        </p:txBody>
      </p:sp>
      <p:sp>
        <p:nvSpPr>
          <p:cNvPr id="455" name="Google Shape;159;p5"/>
          <p:cNvSpPr txBox="1"/>
          <p:nvPr/>
        </p:nvSpPr>
        <p:spPr>
          <a:xfrm>
            <a:off x="366450" y="1006327"/>
            <a:ext cx="4700400" cy="600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defRPr b="1">
                <a:latin typeface="Calibri"/>
                <a:ea typeface="Calibri"/>
                <a:cs typeface="Calibri"/>
                <a:sym typeface="Calibri"/>
              </a:defRPr>
            </a:lvl1pPr>
          </a:lstStyle>
          <a:p>
            <a:r>
              <a:t>REVISEMOS</a:t>
            </a:r>
          </a:p>
        </p:txBody>
      </p:sp>
      <p:sp>
        <p:nvSpPr>
          <p:cNvPr id="456" name="Google Shape;168;p5"/>
          <p:cNvSpPr txBox="1"/>
          <p:nvPr/>
        </p:nvSpPr>
        <p:spPr>
          <a:xfrm>
            <a:off x="4133506" y="1097762"/>
            <a:ext cx="466493" cy="8301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gn="r">
              <a:lnSpc>
                <a:spcPct val="90000"/>
              </a:lnSpc>
              <a:defRPr sz="5000">
                <a:solidFill>
                  <a:srgbClr val="FFB375"/>
                </a:solidFill>
                <a:latin typeface="Calibri"/>
                <a:ea typeface="Calibri"/>
                <a:cs typeface="Calibri"/>
                <a:sym typeface="Calibri"/>
              </a:defRPr>
            </a:lvl1pPr>
          </a:lstStyle>
          <a:p>
            <a:r>
              <a:t>5</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Google Shape;482;p31"/>
          <p:cNvSpPr txBox="1">
            <a:spLocks noGrp="1"/>
          </p:cNvSpPr>
          <p:nvPr>
            <p:ph type="sldNum" sz="quarter" idx="4294967295"/>
          </p:nvPr>
        </p:nvSpPr>
        <p:spPr>
          <a:xfrm>
            <a:off x="371683" y="6881800"/>
            <a:ext cx="337061" cy="3170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lstStyle/>
          <a:p>
            <a:fld id="{86CB4B4D-7CA3-9044-876B-883B54F8677D}" type="slidenum">
              <a:t>24</a:t>
            </a:fld>
            <a:endParaRPr/>
          </a:p>
        </p:txBody>
      </p:sp>
      <p:sp>
        <p:nvSpPr>
          <p:cNvPr id="459" name="Google Shape;483;p31"/>
          <p:cNvSpPr txBox="1"/>
          <p:nvPr/>
        </p:nvSpPr>
        <p:spPr>
          <a:xfrm>
            <a:off x="366450" y="1110819"/>
            <a:ext cx="4700400" cy="372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defRPr b="1">
                <a:latin typeface="Calibri"/>
                <a:ea typeface="Calibri"/>
                <a:cs typeface="Calibri"/>
                <a:sym typeface="Calibri"/>
              </a:defRPr>
            </a:lvl1pPr>
          </a:lstStyle>
          <a:p>
            <a:r>
              <a:t>ANTES DE COMENZAR A TRABAJAR</a:t>
            </a:r>
          </a:p>
        </p:txBody>
      </p:sp>
      <p:sp>
        <p:nvSpPr>
          <p:cNvPr id="460" name="Google Shape;484;p31"/>
          <p:cNvSpPr txBox="1"/>
          <p:nvPr/>
        </p:nvSpPr>
        <p:spPr>
          <a:xfrm>
            <a:off x="375977" y="1283909"/>
            <a:ext cx="7017881" cy="536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p>
            <a:pPr>
              <a:lnSpc>
                <a:spcPct val="80000"/>
              </a:lnSpc>
              <a:defRPr sz="2800">
                <a:solidFill>
                  <a:srgbClr val="A93501"/>
                </a:solidFill>
                <a:latin typeface="Calibri"/>
                <a:ea typeface="Calibri"/>
                <a:cs typeface="Calibri"/>
                <a:sym typeface="Calibri"/>
              </a:defRPr>
            </a:pPr>
            <a:r>
              <a:t>TOMA LAS SIGUIENTES </a:t>
            </a:r>
            <a:r>
              <a:rPr b="1">
                <a:solidFill>
                  <a:srgbClr val="ED6B00"/>
                </a:solidFill>
              </a:rPr>
              <a:t>PRECAUCIONES</a:t>
            </a:r>
          </a:p>
        </p:txBody>
      </p:sp>
      <p:grpSp>
        <p:nvGrpSpPr>
          <p:cNvPr id="465" name="Google Shape;485;p31"/>
          <p:cNvGrpSpPr/>
          <p:nvPr/>
        </p:nvGrpSpPr>
        <p:grpSpPr>
          <a:xfrm>
            <a:off x="-4662" y="4568176"/>
            <a:ext cx="9109195" cy="783017"/>
            <a:chOff x="0" y="0"/>
            <a:chExt cx="9109194" cy="783016"/>
          </a:xfrm>
        </p:grpSpPr>
        <p:sp>
          <p:nvSpPr>
            <p:cNvPr id="461" name="Google Shape;486;p31"/>
            <p:cNvSpPr txBox="1"/>
            <p:nvPr/>
          </p:nvSpPr>
          <p:spPr>
            <a:xfrm>
              <a:off x="1334837" y="222251"/>
              <a:ext cx="7774358" cy="3005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75" tIns="45675" rIns="45675" bIns="45675" numCol="1" anchor="t">
              <a:spAutoFit/>
            </a:bodyPr>
            <a:lstStyle/>
            <a:p>
              <a:pPr>
                <a:defRPr sz="1600">
                  <a:latin typeface="Calibri"/>
                  <a:ea typeface="Calibri"/>
                  <a:cs typeface="Calibri"/>
                  <a:sym typeface="Calibri"/>
                </a:defRPr>
              </a:pPr>
              <a:r>
                <a:t>Se </a:t>
              </a:r>
              <a:r>
                <a:rPr b="1">
                  <a:solidFill>
                    <a:srgbClr val="ED6B00"/>
                  </a:solidFill>
                </a:rPr>
                <a:t>riguroso</a:t>
              </a:r>
              <a:r>
                <a:t> y </a:t>
              </a:r>
              <a:r>
                <a:rPr b="1">
                  <a:solidFill>
                    <a:srgbClr val="ED6B00"/>
                  </a:solidFill>
                </a:rPr>
                <a:t>ordenado</a:t>
              </a:r>
              <a:r>
                <a:t> con los antecedentes que manejas.</a:t>
              </a:r>
            </a:p>
          </p:txBody>
        </p:sp>
        <p:grpSp>
          <p:nvGrpSpPr>
            <p:cNvPr id="464" name="Google Shape;487;p31"/>
            <p:cNvGrpSpPr/>
            <p:nvPr/>
          </p:nvGrpSpPr>
          <p:grpSpPr>
            <a:xfrm>
              <a:off x="0" y="-1"/>
              <a:ext cx="1135377" cy="783017"/>
              <a:chOff x="0" y="0"/>
              <a:chExt cx="1135376" cy="783016"/>
            </a:xfrm>
          </p:grpSpPr>
          <p:sp>
            <p:nvSpPr>
              <p:cNvPr id="462" name="Google Shape;488;p31"/>
              <p:cNvSpPr/>
              <p:nvPr/>
            </p:nvSpPr>
            <p:spPr>
              <a:xfrm rot="5400000">
                <a:off x="176180" y="-176181"/>
                <a:ext cx="783017" cy="1135377"/>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463" name="Google Shape;489;p31" descr="Google Shape;489;p31"/>
              <p:cNvPicPr>
                <a:picLocks noChangeAspect="1"/>
              </p:cNvPicPr>
              <p:nvPr/>
            </p:nvPicPr>
            <p:blipFill>
              <a:blip r:embed="rId2">
                <a:extLst/>
              </a:blip>
              <a:stretch>
                <a:fillRect/>
              </a:stretch>
            </p:blipFill>
            <p:spPr>
              <a:xfrm>
                <a:off x="286452" y="103503"/>
                <a:ext cx="683393" cy="576009"/>
              </a:xfrm>
              <a:prstGeom prst="rect">
                <a:avLst/>
              </a:prstGeom>
              <a:ln w="12700" cap="flat">
                <a:noFill/>
                <a:miter lim="400000"/>
              </a:ln>
              <a:effectLst/>
            </p:spPr>
          </p:pic>
        </p:grpSp>
      </p:grpSp>
      <p:grpSp>
        <p:nvGrpSpPr>
          <p:cNvPr id="470" name="Google Shape;490;p31"/>
          <p:cNvGrpSpPr/>
          <p:nvPr/>
        </p:nvGrpSpPr>
        <p:grpSpPr>
          <a:xfrm>
            <a:off x="-4660" y="3697440"/>
            <a:ext cx="6615380" cy="783017"/>
            <a:chOff x="0" y="0"/>
            <a:chExt cx="6615379" cy="783016"/>
          </a:xfrm>
        </p:grpSpPr>
        <p:sp>
          <p:nvSpPr>
            <p:cNvPr id="466" name="Google Shape;491;p31"/>
            <p:cNvSpPr txBox="1"/>
            <p:nvPr/>
          </p:nvSpPr>
          <p:spPr>
            <a:xfrm>
              <a:off x="1334837" y="94434"/>
              <a:ext cx="5280543" cy="5545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75" tIns="45675" rIns="45675" bIns="45675" numCol="1" anchor="t">
              <a:spAutoFit/>
            </a:bodyPr>
            <a:lstStyle/>
            <a:p>
              <a:pPr>
                <a:defRPr sz="1600">
                  <a:latin typeface="Calibri"/>
                  <a:ea typeface="Calibri"/>
                  <a:cs typeface="Calibri"/>
                  <a:sym typeface="Calibri"/>
                </a:defRPr>
              </a:pPr>
              <a:r>
                <a:t>Cuidado con los dispositivos externos,  asegura la información instalando </a:t>
              </a:r>
              <a:r>
                <a:rPr b="1">
                  <a:solidFill>
                    <a:srgbClr val="ED6B00"/>
                  </a:solidFill>
                </a:rPr>
                <a:t>antivirus</a:t>
              </a:r>
              <a:r>
                <a:rPr>
                  <a:solidFill>
                    <a:srgbClr val="ED6B00"/>
                  </a:solidFill>
                </a:rPr>
                <a:t>.</a:t>
              </a:r>
            </a:p>
          </p:txBody>
        </p:sp>
        <p:grpSp>
          <p:nvGrpSpPr>
            <p:cNvPr id="469" name="Google Shape;492;p31"/>
            <p:cNvGrpSpPr/>
            <p:nvPr/>
          </p:nvGrpSpPr>
          <p:grpSpPr>
            <a:xfrm>
              <a:off x="0" y="-1"/>
              <a:ext cx="1135378" cy="783017"/>
              <a:chOff x="0" y="0"/>
              <a:chExt cx="1135376" cy="783016"/>
            </a:xfrm>
          </p:grpSpPr>
          <p:sp>
            <p:nvSpPr>
              <p:cNvPr id="467" name="Google Shape;493;p31"/>
              <p:cNvSpPr/>
              <p:nvPr/>
            </p:nvSpPr>
            <p:spPr>
              <a:xfrm rot="5400000">
                <a:off x="176180" y="-176181"/>
                <a:ext cx="783017" cy="1135377"/>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468" name="Google Shape;494;p31" descr="Google Shape;494;p31"/>
              <p:cNvPicPr>
                <a:picLocks noChangeAspect="1"/>
              </p:cNvPicPr>
              <p:nvPr/>
            </p:nvPicPr>
            <p:blipFill>
              <a:blip r:embed="rId3">
                <a:extLst/>
              </a:blip>
              <a:stretch>
                <a:fillRect/>
              </a:stretch>
            </p:blipFill>
            <p:spPr>
              <a:xfrm>
                <a:off x="286453" y="103503"/>
                <a:ext cx="683394" cy="576009"/>
              </a:xfrm>
              <a:prstGeom prst="rect">
                <a:avLst/>
              </a:prstGeom>
              <a:ln w="12700" cap="flat">
                <a:noFill/>
                <a:miter lim="400000"/>
              </a:ln>
              <a:effectLst/>
            </p:spPr>
          </p:pic>
        </p:grpSp>
      </p:grpSp>
      <p:grpSp>
        <p:nvGrpSpPr>
          <p:cNvPr id="475" name="Google Shape;495;p31"/>
          <p:cNvGrpSpPr/>
          <p:nvPr/>
        </p:nvGrpSpPr>
        <p:grpSpPr>
          <a:xfrm>
            <a:off x="-4661" y="1955970"/>
            <a:ext cx="9178021" cy="783018"/>
            <a:chOff x="0" y="0"/>
            <a:chExt cx="9178020" cy="783017"/>
          </a:xfrm>
        </p:grpSpPr>
        <p:sp>
          <p:nvSpPr>
            <p:cNvPr id="471" name="Google Shape;496;p31"/>
            <p:cNvSpPr txBox="1"/>
            <p:nvPr/>
          </p:nvSpPr>
          <p:spPr>
            <a:xfrm>
              <a:off x="1334837" y="222251"/>
              <a:ext cx="7843184" cy="3005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75" tIns="45675" rIns="45675" bIns="45675" numCol="1" anchor="t">
              <a:spAutoFit/>
            </a:bodyPr>
            <a:lstStyle/>
            <a:p>
              <a:pPr>
                <a:defRPr sz="1600">
                  <a:latin typeface="Calibri"/>
                  <a:ea typeface="Calibri"/>
                  <a:cs typeface="Calibri"/>
                  <a:sym typeface="Calibri"/>
                </a:defRPr>
              </a:pPr>
              <a:r>
                <a:t>Cuida </a:t>
              </a:r>
              <a:r>
                <a:rPr b="1">
                  <a:solidFill>
                    <a:srgbClr val="ED6B00"/>
                  </a:solidFill>
                </a:rPr>
                <a:t>tus claves </a:t>
              </a:r>
              <a:r>
                <a:t>de acceso.</a:t>
              </a:r>
            </a:p>
          </p:txBody>
        </p:sp>
        <p:grpSp>
          <p:nvGrpSpPr>
            <p:cNvPr id="474" name="Google Shape;497;p31"/>
            <p:cNvGrpSpPr/>
            <p:nvPr/>
          </p:nvGrpSpPr>
          <p:grpSpPr>
            <a:xfrm>
              <a:off x="0" y="-1"/>
              <a:ext cx="1135376" cy="783018"/>
              <a:chOff x="0" y="0"/>
              <a:chExt cx="1135375" cy="783017"/>
            </a:xfrm>
          </p:grpSpPr>
          <p:sp>
            <p:nvSpPr>
              <p:cNvPr id="472" name="Google Shape;498;p31"/>
              <p:cNvSpPr/>
              <p:nvPr/>
            </p:nvSpPr>
            <p:spPr>
              <a:xfrm rot="5400000">
                <a:off x="176179" y="-176180"/>
                <a:ext cx="783018" cy="1135376"/>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473" name="Google Shape;499;p31" descr="Google Shape;499;p31"/>
              <p:cNvPicPr>
                <a:picLocks noChangeAspect="1"/>
              </p:cNvPicPr>
              <p:nvPr/>
            </p:nvPicPr>
            <p:blipFill>
              <a:blip r:embed="rId4">
                <a:extLst/>
              </a:blip>
              <a:stretch>
                <a:fillRect/>
              </a:stretch>
            </p:blipFill>
            <p:spPr>
              <a:xfrm>
                <a:off x="262216" y="83075"/>
                <a:ext cx="731866" cy="616866"/>
              </a:xfrm>
              <a:prstGeom prst="rect">
                <a:avLst/>
              </a:prstGeom>
              <a:ln w="12700" cap="flat">
                <a:noFill/>
                <a:miter lim="400000"/>
              </a:ln>
              <a:effectLst/>
            </p:spPr>
          </p:pic>
        </p:grpSp>
      </p:grpSp>
      <p:grpSp>
        <p:nvGrpSpPr>
          <p:cNvPr id="480" name="Google Shape;500;p31"/>
          <p:cNvGrpSpPr/>
          <p:nvPr/>
        </p:nvGrpSpPr>
        <p:grpSpPr>
          <a:xfrm>
            <a:off x="-4659" y="2826704"/>
            <a:ext cx="8912549" cy="783017"/>
            <a:chOff x="0" y="0"/>
            <a:chExt cx="8912547" cy="783016"/>
          </a:xfrm>
        </p:grpSpPr>
        <p:sp>
          <p:nvSpPr>
            <p:cNvPr id="476" name="Google Shape;501;p31"/>
            <p:cNvSpPr txBox="1"/>
            <p:nvPr/>
          </p:nvSpPr>
          <p:spPr>
            <a:xfrm>
              <a:off x="1334836" y="222251"/>
              <a:ext cx="7577713" cy="3005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75" tIns="45675" rIns="45675" bIns="45675" numCol="1" anchor="t">
              <a:spAutoFit/>
            </a:bodyPr>
            <a:lstStyle/>
            <a:p>
              <a:pPr>
                <a:defRPr sz="1600">
                  <a:latin typeface="Calibri"/>
                  <a:ea typeface="Calibri"/>
                  <a:cs typeface="Calibri"/>
                  <a:sym typeface="Calibri"/>
                </a:defRPr>
              </a:pPr>
              <a:r>
                <a:t>Resguarda la </a:t>
              </a:r>
              <a:r>
                <a:rPr b="1">
                  <a:solidFill>
                    <a:srgbClr val="ED6B00"/>
                  </a:solidFill>
                </a:rPr>
                <a:t>confidencialidad</a:t>
              </a:r>
              <a:r>
                <a:t> de la información.</a:t>
              </a:r>
            </a:p>
          </p:txBody>
        </p:sp>
        <p:grpSp>
          <p:nvGrpSpPr>
            <p:cNvPr id="479" name="Google Shape;502;p31"/>
            <p:cNvGrpSpPr/>
            <p:nvPr/>
          </p:nvGrpSpPr>
          <p:grpSpPr>
            <a:xfrm>
              <a:off x="0" y="-1"/>
              <a:ext cx="1135376" cy="783017"/>
              <a:chOff x="0" y="0"/>
              <a:chExt cx="1135374" cy="783016"/>
            </a:xfrm>
          </p:grpSpPr>
          <p:sp>
            <p:nvSpPr>
              <p:cNvPr id="477" name="Google Shape;503;p31"/>
              <p:cNvSpPr/>
              <p:nvPr/>
            </p:nvSpPr>
            <p:spPr>
              <a:xfrm rot="5400000">
                <a:off x="176180" y="-176180"/>
                <a:ext cx="783017" cy="1135375"/>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478" name="Google Shape;504;p31" descr="Google Shape;504;p31"/>
              <p:cNvPicPr>
                <a:picLocks noChangeAspect="1"/>
              </p:cNvPicPr>
              <p:nvPr/>
            </p:nvPicPr>
            <p:blipFill>
              <a:blip r:embed="rId5">
                <a:extLst/>
              </a:blip>
              <a:stretch>
                <a:fillRect/>
              </a:stretch>
            </p:blipFill>
            <p:spPr>
              <a:xfrm>
                <a:off x="286453" y="103503"/>
                <a:ext cx="683392" cy="576009"/>
              </a:xfrm>
              <a:prstGeom prst="rect">
                <a:avLst/>
              </a:prstGeom>
              <a:ln w="12700" cap="flat">
                <a:noFill/>
                <a:miter lim="400000"/>
              </a:ln>
              <a:effectLst/>
            </p:spPr>
          </p:pic>
        </p:grpSp>
      </p:grpSp>
      <p:grpSp>
        <p:nvGrpSpPr>
          <p:cNvPr id="485" name="Google Shape;505;p31"/>
          <p:cNvGrpSpPr/>
          <p:nvPr/>
        </p:nvGrpSpPr>
        <p:grpSpPr>
          <a:xfrm>
            <a:off x="-4658" y="5438910"/>
            <a:ext cx="6861183" cy="783017"/>
            <a:chOff x="0" y="0"/>
            <a:chExt cx="6861181" cy="783016"/>
          </a:xfrm>
        </p:grpSpPr>
        <p:sp>
          <p:nvSpPr>
            <p:cNvPr id="481" name="Google Shape;506;p31"/>
            <p:cNvSpPr txBox="1"/>
            <p:nvPr/>
          </p:nvSpPr>
          <p:spPr>
            <a:xfrm>
              <a:off x="1334835" y="123930"/>
              <a:ext cx="5526348" cy="5545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75" tIns="45675" rIns="45675" bIns="45675" numCol="1" anchor="t">
              <a:spAutoFit/>
            </a:bodyPr>
            <a:lstStyle/>
            <a:p>
              <a:pPr>
                <a:defRPr sz="1600">
                  <a:latin typeface="Calibri"/>
                  <a:ea typeface="Calibri"/>
                  <a:cs typeface="Calibri"/>
                  <a:sym typeface="Calibri"/>
                </a:defRPr>
              </a:pPr>
              <a:r>
                <a:t>Realiza trabajo en equipo con </a:t>
              </a:r>
              <a:r>
                <a:rPr b="1">
                  <a:solidFill>
                    <a:srgbClr val="ED6B00"/>
                  </a:solidFill>
                </a:rPr>
                <a:t>respeto</a:t>
              </a:r>
              <a:r>
                <a:t> en tus opiniones, </a:t>
              </a:r>
            </a:p>
            <a:p>
              <a:pPr>
                <a:defRPr sz="1600" b="1">
                  <a:solidFill>
                    <a:srgbClr val="ED6B00"/>
                  </a:solidFill>
                  <a:latin typeface="Calibri"/>
                  <a:ea typeface="Calibri"/>
                  <a:cs typeface="Calibri"/>
                  <a:sym typeface="Calibri"/>
                </a:defRPr>
              </a:pPr>
              <a:r>
                <a:t>escucha</a:t>
              </a:r>
              <a:r>
                <a:rPr b="0">
                  <a:solidFill>
                    <a:srgbClr val="000000"/>
                  </a:solidFill>
                </a:rPr>
                <a:t> a los demás. </a:t>
              </a:r>
            </a:p>
          </p:txBody>
        </p:sp>
        <p:grpSp>
          <p:nvGrpSpPr>
            <p:cNvPr id="484" name="Google Shape;507;p31"/>
            <p:cNvGrpSpPr/>
            <p:nvPr/>
          </p:nvGrpSpPr>
          <p:grpSpPr>
            <a:xfrm>
              <a:off x="0" y="-1"/>
              <a:ext cx="1135376" cy="783017"/>
              <a:chOff x="0" y="0"/>
              <a:chExt cx="1135375" cy="783016"/>
            </a:xfrm>
          </p:grpSpPr>
          <p:sp>
            <p:nvSpPr>
              <p:cNvPr id="482" name="Google Shape;508;p31"/>
              <p:cNvSpPr/>
              <p:nvPr/>
            </p:nvSpPr>
            <p:spPr>
              <a:xfrm rot="5400000">
                <a:off x="176180" y="-176181"/>
                <a:ext cx="783017" cy="1135377"/>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483" name="Google Shape;509;p31" descr="Google Shape;509;p31"/>
              <p:cNvPicPr>
                <a:picLocks noChangeAspect="1"/>
              </p:cNvPicPr>
              <p:nvPr/>
            </p:nvPicPr>
            <p:blipFill>
              <a:blip r:embed="rId6">
                <a:extLst/>
              </a:blip>
              <a:stretch>
                <a:fillRect/>
              </a:stretch>
            </p:blipFill>
            <p:spPr>
              <a:xfrm>
                <a:off x="286452" y="103503"/>
                <a:ext cx="683396" cy="576009"/>
              </a:xfrm>
              <a:prstGeom prst="rect">
                <a:avLst/>
              </a:prstGeom>
              <a:ln w="12700" cap="flat">
                <a:noFill/>
                <a:miter lim="400000"/>
              </a:ln>
              <a:effectLst/>
            </p:spPr>
          </p:pic>
        </p:grpSp>
      </p:grpSp>
      <p:pic>
        <p:nvPicPr>
          <p:cNvPr id="486" name="Google Shape;510;p31" descr="Google Shape;510;p31"/>
          <p:cNvPicPr>
            <a:picLocks noChangeAspect="1"/>
          </p:cNvPicPr>
          <p:nvPr/>
        </p:nvPicPr>
        <p:blipFill>
          <a:blip r:embed="rId7">
            <a:extLst/>
          </a:blip>
          <a:stretch>
            <a:fillRect/>
          </a:stretch>
        </p:blipFill>
        <p:spPr>
          <a:xfrm>
            <a:off x="5639332" y="1565094"/>
            <a:ext cx="3816537" cy="6006178"/>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25</a:t>
            </a:fld>
            <a:endParaRPr/>
          </a:p>
        </p:txBody>
      </p:sp>
      <p:sp>
        <p:nvSpPr>
          <p:cNvPr id="489" name="Google Shape;515;p32"/>
          <p:cNvSpPr txBox="1"/>
          <p:nvPr/>
        </p:nvSpPr>
        <p:spPr>
          <a:xfrm>
            <a:off x="371683" y="6881800"/>
            <a:ext cx="337110"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25</a:t>
            </a:r>
          </a:p>
        </p:txBody>
      </p:sp>
      <p:sp>
        <p:nvSpPr>
          <p:cNvPr id="490" name="Google Shape;516;p32"/>
          <p:cNvSpPr txBox="1"/>
          <p:nvPr/>
        </p:nvSpPr>
        <p:spPr>
          <a:xfrm>
            <a:off x="375971" y="1379665"/>
            <a:ext cx="8950508" cy="536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ACTIVIDAD PRÁCTICA</a:t>
            </a:r>
          </a:p>
        </p:txBody>
      </p:sp>
      <p:grpSp>
        <p:nvGrpSpPr>
          <p:cNvPr id="493" name="Google Shape;517;p32"/>
          <p:cNvGrpSpPr/>
          <p:nvPr/>
        </p:nvGrpSpPr>
        <p:grpSpPr>
          <a:xfrm>
            <a:off x="375973" y="2370246"/>
            <a:ext cx="8839207" cy="3238197"/>
            <a:chOff x="0" y="0"/>
            <a:chExt cx="8839206" cy="3238196"/>
          </a:xfrm>
        </p:grpSpPr>
        <p:sp>
          <p:nvSpPr>
            <p:cNvPr id="491" name="Google Shape;518;p32"/>
            <p:cNvSpPr/>
            <p:nvPr/>
          </p:nvSpPr>
          <p:spPr>
            <a:xfrm>
              <a:off x="0" y="0"/>
              <a:ext cx="8839207" cy="3238197"/>
            </a:xfrm>
            <a:prstGeom prst="roundRect">
              <a:avLst>
                <a:gd name="adj" fmla="val 16667"/>
              </a:avLst>
            </a:prstGeom>
            <a:solidFill>
              <a:srgbClr val="FFFFFF"/>
            </a:solidFill>
            <a:ln w="9525" cap="flat">
              <a:solidFill>
                <a:srgbClr val="585858"/>
              </a:solidFill>
              <a:prstDash val="solid"/>
              <a:round/>
            </a:ln>
            <a:effectLst/>
          </p:spPr>
          <p:txBody>
            <a:bodyPr wrap="square" lIns="45719" tIns="45719" rIns="45719" bIns="45719" numCol="1" anchor="ctr">
              <a:noAutofit/>
            </a:bodyPr>
            <a:lstStyle/>
            <a:p>
              <a:endParaRPr/>
            </a:p>
          </p:txBody>
        </p:sp>
        <p:sp>
          <p:nvSpPr>
            <p:cNvPr id="492" name="Google Shape;519;p32"/>
            <p:cNvSpPr txBox="1"/>
            <p:nvPr/>
          </p:nvSpPr>
          <p:spPr>
            <a:xfrm>
              <a:off x="162836" y="1428979"/>
              <a:ext cx="8513533"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494" name="Google Shape;520;p32"/>
          <p:cNvSpPr/>
          <p:nvPr/>
        </p:nvSpPr>
        <p:spPr>
          <a:xfrm>
            <a:off x="5279923" y="7354529"/>
            <a:ext cx="2723539" cy="205148"/>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95" name="Google Shape;521;p32"/>
          <p:cNvSpPr txBox="1"/>
          <p:nvPr/>
        </p:nvSpPr>
        <p:spPr>
          <a:xfrm>
            <a:off x="366450" y="1110819"/>
            <a:ext cx="4700400" cy="372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defRPr b="1">
                <a:latin typeface="Calibri"/>
                <a:ea typeface="Calibri"/>
                <a:cs typeface="Calibri"/>
                <a:sym typeface="Calibri"/>
              </a:defRPr>
            </a:lvl1pPr>
          </a:lstStyle>
          <a:p>
            <a:r>
              <a:t>¡PRACTIQUEMOS!</a:t>
            </a:r>
          </a:p>
        </p:txBody>
      </p:sp>
      <p:sp>
        <p:nvSpPr>
          <p:cNvPr id="496" name="Google Shape;522;p32"/>
          <p:cNvSpPr txBox="1"/>
          <p:nvPr/>
        </p:nvSpPr>
        <p:spPr>
          <a:xfrm>
            <a:off x="958643" y="2928280"/>
            <a:ext cx="6075205" cy="2529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p>
            <a:pPr>
              <a:lnSpc>
                <a:spcPct val="115000"/>
              </a:lnSpc>
              <a:defRPr sz="2000">
                <a:solidFill>
                  <a:srgbClr val="A93501"/>
                </a:solidFill>
                <a:latin typeface="Calibri"/>
                <a:ea typeface="Calibri"/>
                <a:cs typeface="Calibri"/>
                <a:sym typeface="Calibri"/>
              </a:defRPr>
            </a:pPr>
            <a:r>
              <a:t>CONOCIENDO </a:t>
            </a:r>
            <a:r>
              <a:rPr b="1">
                <a:solidFill>
                  <a:srgbClr val="ED6B00"/>
                </a:solidFill>
              </a:rPr>
              <a:t>WORD</a:t>
            </a:r>
            <a:endParaRPr b="1">
              <a:solidFill>
                <a:srgbClr val="ED6B00"/>
              </a:solidFill>
              <a:latin typeface="+mj-lt"/>
              <a:ea typeface="+mj-ea"/>
              <a:cs typeface="+mj-cs"/>
              <a:sym typeface="Arial"/>
            </a:endParaRPr>
          </a:p>
          <a:p>
            <a:pPr>
              <a:lnSpc>
                <a:spcPct val="115000"/>
              </a:lnSpc>
              <a:defRPr b="1">
                <a:solidFill>
                  <a:srgbClr val="ED6B00"/>
                </a:solidFill>
              </a:defRPr>
            </a:pPr>
            <a:endParaRPr b="1">
              <a:solidFill>
                <a:srgbClr val="ED6B00"/>
              </a:solidFill>
              <a:latin typeface="+mj-lt"/>
              <a:ea typeface="+mj-ea"/>
              <a:cs typeface="+mj-cs"/>
              <a:sym typeface="Arial"/>
            </a:endParaRPr>
          </a:p>
          <a:p>
            <a:pPr>
              <a:defRPr sz="1600">
                <a:latin typeface="Calibri"/>
                <a:ea typeface="Calibri"/>
                <a:cs typeface="Calibri"/>
                <a:sym typeface="Calibri"/>
              </a:defRPr>
            </a:pPr>
            <a:r>
              <a:t>Ahora realizaremos una actividad práctica, descarga el archivo</a:t>
            </a:r>
          </a:p>
          <a:p>
            <a:pPr>
              <a:defRPr sz="1600" b="1">
                <a:solidFill>
                  <a:srgbClr val="ED6B00"/>
                </a:solidFill>
                <a:latin typeface="Calibri"/>
                <a:ea typeface="Calibri"/>
                <a:cs typeface="Calibri"/>
                <a:sym typeface="Calibri"/>
              </a:defRPr>
            </a:pPr>
            <a:r>
              <a:t>Actividad Práctica</a:t>
            </a:r>
            <a:r>
              <a:rPr b="0">
                <a:solidFill>
                  <a:srgbClr val="000000"/>
                </a:solidFill>
              </a:rPr>
              <a:t>, y sigue las instrucciones señaladas.</a:t>
            </a:r>
          </a:p>
          <a:p>
            <a:pPr>
              <a:defRPr sz="1600" b="1">
                <a:solidFill>
                  <a:srgbClr val="ED6B00"/>
                </a:solidFill>
                <a:latin typeface="Calibri"/>
                <a:ea typeface="Calibri"/>
                <a:cs typeface="Calibri"/>
                <a:sym typeface="Calibri"/>
              </a:defRPr>
            </a:pPr>
            <a:endParaRPr b="0">
              <a:solidFill>
                <a:srgbClr val="000000"/>
              </a:solidFill>
            </a:endParaRPr>
          </a:p>
          <a:p>
            <a:pPr>
              <a:defRPr sz="2100" b="1">
                <a:solidFill>
                  <a:srgbClr val="ED6B00"/>
                </a:solidFill>
                <a:latin typeface="Calibri"/>
                <a:ea typeface="Calibri"/>
                <a:cs typeface="Calibri"/>
                <a:sym typeface="Calibri"/>
              </a:defRPr>
            </a:pPr>
            <a:r>
              <a:t>¡Éxito!  </a:t>
            </a:r>
          </a:p>
          <a:p>
            <a:pPr>
              <a:defRPr sz="1600"/>
            </a:pPr>
            <a:r>
              <a:t> </a:t>
            </a:r>
          </a:p>
          <a:p>
            <a:pPr>
              <a:defRPr sz="1600"/>
            </a:pPr>
            <a:r>
              <a:t/>
            </a:r>
            <a:br/>
            <a:endParaRPr/>
          </a:p>
        </p:txBody>
      </p:sp>
      <p:sp>
        <p:nvSpPr>
          <p:cNvPr id="497" name="Google Shape;523;p32"/>
          <p:cNvSpPr txBox="1"/>
          <p:nvPr/>
        </p:nvSpPr>
        <p:spPr>
          <a:xfrm>
            <a:off x="3670560" y="1133777"/>
            <a:ext cx="559360" cy="9416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lgn="r">
              <a:lnSpc>
                <a:spcPct val="90000"/>
              </a:lnSpc>
              <a:defRPr sz="6000">
                <a:solidFill>
                  <a:srgbClr val="FFB375"/>
                </a:solidFill>
                <a:latin typeface="Calibri"/>
                <a:ea typeface="Calibri"/>
                <a:cs typeface="Calibri"/>
                <a:sym typeface="Calibri"/>
              </a:defRPr>
            </a:lvl1pPr>
          </a:lstStyle>
          <a:p>
            <a:r>
              <a:t>5</a:t>
            </a:r>
          </a:p>
        </p:txBody>
      </p:sp>
      <p:pic>
        <p:nvPicPr>
          <p:cNvPr id="498" name="Google Shape;524;p32" descr="Google Shape;524;p32"/>
          <p:cNvPicPr>
            <a:picLocks noChangeAspect="1"/>
          </p:cNvPicPr>
          <p:nvPr/>
        </p:nvPicPr>
        <p:blipFill>
          <a:blip r:embed="rId2">
            <a:extLst/>
          </a:blip>
          <a:stretch>
            <a:fillRect/>
          </a:stretch>
        </p:blipFill>
        <p:spPr>
          <a:xfrm>
            <a:off x="2716053" y="3978569"/>
            <a:ext cx="6899896" cy="3974399"/>
          </a:xfrm>
          <a:prstGeom prst="rect">
            <a:avLst/>
          </a:prstGeom>
          <a:ln w="12700">
            <a:miter lim="400000"/>
          </a:ln>
        </p:spPr>
      </p:pic>
      <p:sp>
        <p:nvSpPr>
          <p:cNvPr id="499" name="Google Shape;525;p32"/>
          <p:cNvSpPr txBox="1"/>
          <p:nvPr/>
        </p:nvSpPr>
        <p:spPr>
          <a:xfrm>
            <a:off x="2710004" y="6881800"/>
            <a:ext cx="1639637"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defRPr sz="1100">
                <a:latin typeface="Calibri"/>
                <a:ea typeface="Calibri"/>
                <a:cs typeface="Calibri"/>
                <a:sym typeface="Calibri"/>
              </a:defRPr>
            </a:lvl1pPr>
          </a:lstStyle>
          <a:p>
            <a:r>
              <a:t>ción</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26</a:t>
            </a:fld>
            <a:endParaRPr/>
          </a:p>
        </p:txBody>
      </p:sp>
      <p:sp>
        <p:nvSpPr>
          <p:cNvPr id="502" name="Google Shape;530;p33"/>
          <p:cNvSpPr txBox="1"/>
          <p:nvPr/>
        </p:nvSpPr>
        <p:spPr>
          <a:xfrm>
            <a:off x="371683" y="6881800"/>
            <a:ext cx="337110"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26</a:t>
            </a:r>
          </a:p>
        </p:txBody>
      </p:sp>
      <p:grpSp>
        <p:nvGrpSpPr>
          <p:cNvPr id="505" name="Google Shape;531;p33"/>
          <p:cNvGrpSpPr/>
          <p:nvPr/>
        </p:nvGrpSpPr>
        <p:grpSpPr>
          <a:xfrm>
            <a:off x="431622" y="2372797"/>
            <a:ext cx="8839207" cy="3238200"/>
            <a:chOff x="0" y="0"/>
            <a:chExt cx="8839206" cy="3238198"/>
          </a:xfrm>
        </p:grpSpPr>
        <p:sp>
          <p:nvSpPr>
            <p:cNvPr id="503" name="Google Shape;532;p33"/>
            <p:cNvSpPr/>
            <p:nvPr/>
          </p:nvSpPr>
          <p:spPr>
            <a:xfrm>
              <a:off x="0" y="0"/>
              <a:ext cx="8839207" cy="3238199"/>
            </a:xfrm>
            <a:prstGeom prst="roundRect">
              <a:avLst>
                <a:gd name="adj" fmla="val 16667"/>
              </a:avLst>
            </a:prstGeom>
            <a:solidFill>
              <a:srgbClr val="FFFFFF"/>
            </a:solidFill>
            <a:ln w="9525" cap="flat">
              <a:solidFill>
                <a:srgbClr val="585858"/>
              </a:solidFill>
              <a:prstDash val="solid"/>
              <a:round/>
            </a:ln>
            <a:effectLst/>
          </p:spPr>
          <p:txBody>
            <a:bodyPr wrap="square" lIns="45719" tIns="45719" rIns="45719" bIns="45719" numCol="1" anchor="ctr">
              <a:noAutofit/>
            </a:bodyPr>
            <a:lstStyle/>
            <a:p>
              <a:endParaRPr/>
            </a:p>
          </p:txBody>
        </p:sp>
        <p:sp>
          <p:nvSpPr>
            <p:cNvPr id="504" name="Google Shape;533;p33"/>
            <p:cNvSpPr txBox="1"/>
            <p:nvPr/>
          </p:nvSpPr>
          <p:spPr>
            <a:xfrm>
              <a:off x="162836" y="1428979"/>
              <a:ext cx="8513533"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506" name="Google Shape;534;p33"/>
          <p:cNvSpPr/>
          <p:nvPr/>
        </p:nvSpPr>
        <p:spPr>
          <a:xfrm>
            <a:off x="5279923" y="7354529"/>
            <a:ext cx="2723539" cy="205148"/>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507" name="Google Shape;535;p33"/>
          <p:cNvSpPr txBox="1"/>
          <p:nvPr/>
        </p:nvSpPr>
        <p:spPr>
          <a:xfrm>
            <a:off x="337871" y="1379665"/>
            <a:ext cx="8950508" cy="536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TICKET DE SALIDA</a:t>
            </a:r>
          </a:p>
        </p:txBody>
      </p:sp>
      <p:sp>
        <p:nvSpPr>
          <p:cNvPr id="508" name="Google Shape;536;p33"/>
          <p:cNvSpPr txBox="1"/>
          <p:nvPr/>
        </p:nvSpPr>
        <p:spPr>
          <a:xfrm>
            <a:off x="366450" y="1110819"/>
            <a:ext cx="4700400" cy="372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defRPr b="1">
                <a:latin typeface="Calibri"/>
                <a:ea typeface="Calibri"/>
                <a:cs typeface="Calibri"/>
                <a:sym typeface="Calibri"/>
              </a:defRPr>
            </a:lvl1pPr>
          </a:lstStyle>
          <a:p>
            <a:r>
              <a:t>ANTES DE TERMINAR:</a:t>
            </a:r>
          </a:p>
        </p:txBody>
      </p:sp>
      <p:pic>
        <p:nvPicPr>
          <p:cNvPr id="509" name="Google Shape;537;p33" descr="Google Shape;537;p33"/>
          <p:cNvPicPr>
            <a:picLocks noChangeAspect="1"/>
          </p:cNvPicPr>
          <p:nvPr/>
        </p:nvPicPr>
        <p:blipFill>
          <a:blip r:embed="rId2">
            <a:extLst/>
          </a:blip>
          <a:stretch>
            <a:fillRect/>
          </a:stretch>
        </p:blipFill>
        <p:spPr>
          <a:xfrm>
            <a:off x="6006376" y="2890682"/>
            <a:ext cx="2963594" cy="4629223"/>
          </a:xfrm>
          <a:prstGeom prst="rect">
            <a:avLst/>
          </a:prstGeom>
          <a:ln w="12700">
            <a:miter lim="400000"/>
          </a:ln>
        </p:spPr>
      </p:pic>
      <p:sp>
        <p:nvSpPr>
          <p:cNvPr id="510" name="Google Shape;538;p33"/>
          <p:cNvSpPr txBox="1"/>
          <p:nvPr/>
        </p:nvSpPr>
        <p:spPr>
          <a:xfrm>
            <a:off x="958643" y="2878219"/>
            <a:ext cx="6004868" cy="2300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p>
            <a:pPr>
              <a:lnSpc>
                <a:spcPct val="115000"/>
              </a:lnSpc>
              <a:defRPr sz="2000">
                <a:solidFill>
                  <a:srgbClr val="A93501"/>
                </a:solidFill>
                <a:latin typeface="Calibri"/>
                <a:ea typeface="Calibri"/>
                <a:cs typeface="Calibri"/>
                <a:sym typeface="Calibri"/>
              </a:defRPr>
            </a:pPr>
            <a:r>
              <a:t>CONOCIENDO </a:t>
            </a:r>
            <a:r>
              <a:rPr b="1">
                <a:solidFill>
                  <a:srgbClr val="ED6B00"/>
                </a:solidFill>
              </a:rPr>
              <a:t>WORD</a:t>
            </a:r>
            <a:endParaRPr b="1">
              <a:solidFill>
                <a:srgbClr val="ED6B00"/>
              </a:solidFill>
              <a:latin typeface="+mj-lt"/>
              <a:ea typeface="+mj-ea"/>
              <a:cs typeface="+mj-cs"/>
              <a:sym typeface="Arial"/>
            </a:endParaRPr>
          </a:p>
          <a:p>
            <a:pPr>
              <a:lnSpc>
                <a:spcPct val="115000"/>
              </a:lnSpc>
              <a:defRPr b="1">
                <a:solidFill>
                  <a:srgbClr val="ED6B00"/>
                </a:solidFill>
              </a:defRPr>
            </a:pPr>
            <a:endParaRPr b="1">
              <a:solidFill>
                <a:srgbClr val="ED6B00"/>
              </a:solidFill>
              <a:latin typeface="+mj-lt"/>
              <a:ea typeface="+mj-ea"/>
              <a:cs typeface="+mj-cs"/>
              <a:sym typeface="Arial"/>
            </a:endParaRPr>
          </a:p>
          <a:p>
            <a:pPr>
              <a:lnSpc>
                <a:spcPct val="115000"/>
              </a:lnSpc>
              <a:defRPr sz="1600">
                <a:latin typeface="Calibri"/>
                <a:ea typeface="Calibri"/>
                <a:cs typeface="Calibri"/>
                <a:sym typeface="Calibri"/>
              </a:defRPr>
            </a:pPr>
            <a:r>
              <a:t>¡No olvides contestar la Autoevalución y el Ticket de Salida!</a:t>
            </a:r>
          </a:p>
          <a:p>
            <a:pPr>
              <a:lnSpc>
                <a:spcPct val="115000"/>
              </a:lnSpc>
              <a:defRPr sz="1600">
                <a:latin typeface="Calibri"/>
                <a:ea typeface="Calibri"/>
                <a:cs typeface="Calibri"/>
                <a:sym typeface="Calibri"/>
              </a:defRPr>
            </a:pPr>
            <a:endParaRPr/>
          </a:p>
          <a:p>
            <a:pPr>
              <a:lnSpc>
                <a:spcPct val="115000"/>
              </a:lnSpc>
              <a:defRPr sz="2100" b="1">
                <a:solidFill>
                  <a:srgbClr val="ED6B00"/>
                </a:solidFill>
                <a:latin typeface="Calibri"/>
                <a:ea typeface="Calibri"/>
                <a:cs typeface="Calibri"/>
                <a:sym typeface="Calibri"/>
              </a:defRPr>
            </a:pPr>
            <a:r>
              <a:t>¡Hasta la próxima! </a:t>
            </a:r>
          </a:p>
          <a:p>
            <a:pPr>
              <a:defRPr sz="2100" b="1">
                <a:solidFill>
                  <a:srgbClr val="ED6B00"/>
                </a:solidFill>
                <a:latin typeface="Calibri"/>
                <a:ea typeface="Calibri"/>
                <a:cs typeface="Calibri"/>
                <a:sym typeface="Calibri"/>
              </a:defRPr>
            </a:pPr>
            <a:r>
              <a:t/>
            </a:r>
            <a:br/>
            <a:endParaRPr/>
          </a:p>
        </p:txBody>
      </p:sp>
      <p:pic>
        <p:nvPicPr>
          <p:cNvPr id="511" name="Google Shape;539;p33" descr="Google Shape;539;p33"/>
          <p:cNvPicPr>
            <a:picLocks noChangeAspect="1"/>
          </p:cNvPicPr>
          <p:nvPr/>
        </p:nvPicPr>
        <p:blipFill>
          <a:blip r:embed="rId3">
            <a:extLst/>
          </a:blip>
          <a:stretch>
            <a:fillRect/>
          </a:stretch>
        </p:blipFill>
        <p:spPr>
          <a:xfrm>
            <a:off x="3220622" y="4011560"/>
            <a:ext cx="673180" cy="603725"/>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
        <p:nvSpPr>
          <p:cNvPr id="128" name="Google Shape;100;p10"/>
          <p:cNvSpPr/>
          <p:nvPr/>
        </p:nvSpPr>
        <p:spPr>
          <a:xfrm>
            <a:off x="103238" y="825907"/>
            <a:ext cx="9497963" cy="1401102"/>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29" name="Google Shape;99;p10"/>
          <p:cNvSpPr txBox="1"/>
          <p:nvPr/>
        </p:nvSpPr>
        <p:spPr>
          <a:xfrm>
            <a:off x="442488" y="6881800"/>
            <a:ext cx="266355" cy="317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spAutoFit/>
          </a:bodyPr>
          <a:lstStyle>
            <a:lvl1pPr algn="r">
              <a:defRPr sz="1100">
                <a:latin typeface="Calibri"/>
                <a:ea typeface="Calibri"/>
                <a:cs typeface="Calibri"/>
                <a:sym typeface="Calibri"/>
              </a:defRPr>
            </a:lvl1pPr>
          </a:lstStyle>
          <a:p>
            <a:r>
              <a:t>3</a:t>
            </a:r>
          </a:p>
        </p:txBody>
      </p:sp>
      <p:sp>
        <p:nvSpPr>
          <p:cNvPr id="130" name="Google Shape;99;p3"/>
          <p:cNvSpPr txBox="1"/>
          <p:nvPr/>
        </p:nvSpPr>
        <p:spPr>
          <a:xfrm>
            <a:off x="462114" y="2476003"/>
            <a:ext cx="2760223" cy="29152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lnSpc>
                <a:spcPct val="115000"/>
              </a:lnSpc>
              <a:defRPr b="1">
                <a:latin typeface="Calibri"/>
                <a:ea typeface="Calibri"/>
                <a:cs typeface="Calibri"/>
                <a:sym typeface="Calibri"/>
              </a:defRPr>
            </a:pPr>
            <a:r>
              <a:t>OA 6</a:t>
            </a:r>
          </a:p>
          <a:p>
            <a:pPr>
              <a:defRPr>
                <a:latin typeface="Calibri"/>
                <a:ea typeface="Calibri"/>
                <a:cs typeface="Calibri"/>
                <a:sym typeface="Calibri"/>
              </a:defRPr>
            </a:pPr>
            <a:r>
              <a:t>Utilizar los equipos y herramientas tecnológicas en la gestión administrativa, considerando un uso eficiente de la energía, de los materiales y los insumos.</a:t>
            </a:r>
          </a:p>
          <a:p>
            <a:pPr>
              <a:defRPr>
                <a:latin typeface="Calibri"/>
                <a:ea typeface="Calibri"/>
                <a:cs typeface="Calibri"/>
                <a:sym typeface="Calibri"/>
              </a:defRPr>
            </a:pPr>
            <a:endParaRPr/>
          </a:p>
          <a:p>
            <a:pPr>
              <a:defRPr b="1">
                <a:latin typeface="Calibri"/>
                <a:ea typeface="Calibri"/>
                <a:cs typeface="Calibri"/>
                <a:sym typeface="Calibri"/>
              </a:defRPr>
            </a:pPr>
            <a:r>
              <a:t>OA Genérico</a:t>
            </a:r>
          </a:p>
          <a:p>
            <a:pPr>
              <a:defRPr>
                <a:latin typeface="Calibri"/>
                <a:ea typeface="Calibri"/>
                <a:cs typeface="Calibri"/>
                <a:sym typeface="Calibri"/>
              </a:defRPr>
            </a:pPr>
            <a:r>
              <a:t>B - C - H</a:t>
            </a:r>
          </a:p>
          <a:p>
            <a:pPr>
              <a:defRPr>
                <a:latin typeface="Calibri"/>
                <a:ea typeface="Calibri"/>
                <a:cs typeface="Calibri"/>
                <a:sym typeface="Calibri"/>
              </a:defRPr>
            </a:pPr>
            <a:endParaRPr/>
          </a:p>
          <a:p>
            <a:r>
              <a:rPr>
                <a:latin typeface="Calibri"/>
                <a:ea typeface="Calibri"/>
                <a:cs typeface="Calibri"/>
                <a:sym typeface="Calibri"/>
              </a:rPr>
              <a:t/>
            </a:r>
            <a:br>
              <a:rPr>
                <a:latin typeface="Calibri"/>
                <a:ea typeface="Calibri"/>
                <a:cs typeface="Calibri"/>
                <a:sym typeface="Calibri"/>
              </a:rPr>
            </a:br>
            <a:endParaRPr>
              <a:latin typeface="Calibri"/>
              <a:ea typeface="Calibri"/>
              <a:cs typeface="Calibri"/>
              <a:sym typeface="Calibri"/>
            </a:endParaRPr>
          </a:p>
        </p:txBody>
      </p:sp>
      <p:grpSp>
        <p:nvGrpSpPr>
          <p:cNvPr id="133" name="Google Shape;101;p3"/>
          <p:cNvGrpSpPr/>
          <p:nvPr/>
        </p:nvGrpSpPr>
        <p:grpSpPr>
          <a:xfrm>
            <a:off x="252573" y="1472660"/>
            <a:ext cx="2980514" cy="4543829"/>
            <a:chOff x="0" y="0"/>
            <a:chExt cx="2980513" cy="4543828"/>
          </a:xfrm>
        </p:grpSpPr>
        <p:sp>
          <p:nvSpPr>
            <p:cNvPr id="131" name="Rounded Rectangle"/>
            <p:cNvSpPr/>
            <p:nvPr/>
          </p:nvSpPr>
          <p:spPr>
            <a:xfrm>
              <a:off x="0" y="0"/>
              <a:ext cx="2980514" cy="4543829"/>
            </a:xfrm>
            <a:prstGeom prst="roundRect">
              <a:avLst>
                <a:gd name="adj" fmla="val 8420"/>
              </a:avLst>
            </a:prstGeom>
            <a:noFill/>
            <a:ln w="9525" cap="flat">
              <a:solidFill>
                <a:srgbClr val="A7A7A7"/>
              </a:solidFill>
              <a:prstDash val="solid"/>
              <a:round/>
            </a:ln>
            <a:effectLst/>
          </p:spPr>
          <p:txBody>
            <a:bodyPr wrap="square" lIns="45719" tIns="45719" rIns="45719" bIns="45719" numCol="1" anchor="ctr">
              <a:noAutofit/>
            </a:bodyPr>
            <a:lstStyle/>
            <a:p>
              <a:endParaRPr/>
            </a:p>
          </p:txBody>
        </p:sp>
        <p:sp>
          <p:nvSpPr>
            <p:cNvPr id="132" name="Text"/>
            <p:cNvSpPr txBox="1"/>
            <p:nvPr/>
          </p:nvSpPr>
          <p:spPr>
            <a:xfrm>
              <a:off x="78265" y="2081797"/>
              <a:ext cx="2823983" cy="3802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p>
              <a:r>
                <a:t>    </a:t>
              </a:r>
            </a:p>
          </p:txBody>
        </p:sp>
      </p:grpSp>
      <p:sp>
        <p:nvSpPr>
          <p:cNvPr id="134" name="Google Shape;96;p3"/>
          <p:cNvSpPr txBox="1"/>
          <p:nvPr/>
        </p:nvSpPr>
        <p:spPr>
          <a:xfrm>
            <a:off x="358670" y="2033504"/>
            <a:ext cx="2768319" cy="4244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gn="ctr">
              <a:lnSpc>
                <a:spcPct val="90000"/>
              </a:lnSpc>
              <a:defRPr sz="1800" b="1">
                <a:solidFill>
                  <a:srgbClr val="ED6B00"/>
                </a:solidFill>
                <a:latin typeface="Calibri"/>
                <a:ea typeface="Calibri"/>
                <a:cs typeface="Calibri"/>
                <a:sym typeface="Calibri"/>
              </a:defRPr>
            </a:lvl1pPr>
          </a:lstStyle>
          <a:p>
            <a:r>
              <a:t>OBJETIVO DE APRENDIZAJE</a:t>
            </a:r>
          </a:p>
        </p:txBody>
      </p:sp>
      <p:pic>
        <p:nvPicPr>
          <p:cNvPr id="135" name="Imagen 26" descr="Imagen 26"/>
          <p:cNvPicPr>
            <a:picLocks noChangeAspect="1"/>
          </p:cNvPicPr>
          <p:nvPr/>
        </p:nvPicPr>
        <p:blipFill>
          <a:blip r:embed="rId2">
            <a:extLst/>
          </a:blip>
          <a:stretch>
            <a:fillRect/>
          </a:stretch>
        </p:blipFill>
        <p:spPr>
          <a:xfrm>
            <a:off x="1410121" y="1203013"/>
            <a:ext cx="702377" cy="669709"/>
          </a:xfrm>
          <a:prstGeom prst="rect">
            <a:avLst/>
          </a:prstGeom>
          <a:ln w="12700">
            <a:miter lim="400000"/>
          </a:ln>
        </p:spPr>
      </p:pic>
      <p:grpSp>
        <p:nvGrpSpPr>
          <p:cNvPr id="138" name="Google Shape;101;p3"/>
          <p:cNvGrpSpPr/>
          <p:nvPr/>
        </p:nvGrpSpPr>
        <p:grpSpPr>
          <a:xfrm>
            <a:off x="3362219" y="1472660"/>
            <a:ext cx="2980514" cy="4543827"/>
            <a:chOff x="0" y="0"/>
            <a:chExt cx="2980513" cy="4543826"/>
          </a:xfrm>
        </p:grpSpPr>
        <p:sp>
          <p:nvSpPr>
            <p:cNvPr id="136" name="Rounded Rectangle"/>
            <p:cNvSpPr/>
            <p:nvPr/>
          </p:nvSpPr>
          <p:spPr>
            <a:xfrm>
              <a:off x="0" y="0"/>
              <a:ext cx="2980514" cy="4543827"/>
            </a:xfrm>
            <a:prstGeom prst="roundRect">
              <a:avLst>
                <a:gd name="adj" fmla="val 8420"/>
              </a:avLst>
            </a:prstGeom>
            <a:noFill/>
            <a:ln w="9525" cap="flat">
              <a:solidFill>
                <a:srgbClr val="A7A7A7"/>
              </a:solidFill>
              <a:prstDash val="solid"/>
              <a:round/>
            </a:ln>
            <a:effectLst/>
          </p:spPr>
          <p:txBody>
            <a:bodyPr wrap="square" lIns="45719" tIns="45719" rIns="45719" bIns="45719" numCol="1" anchor="ctr">
              <a:noAutofit/>
            </a:bodyPr>
            <a:lstStyle/>
            <a:p>
              <a:endParaRPr/>
            </a:p>
          </p:txBody>
        </p:sp>
        <p:sp>
          <p:nvSpPr>
            <p:cNvPr id="137" name="Text"/>
            <p:cNvSpPr txBox="1"/>
            <p:nvPr/>
          </p:nvSpPr>
          <p:spPr>
            <a:xfrm>
              <a:off x="78265" y="2081796"/>
              <a:ext cx="2823983" cy="3802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p>
              <a:r>
                <a:t>    </a:t>
              </a:r>
            </a:p>
          </p:txBody>
        </p:sp>
      </p:grpSp>
      <p:sp>
        <p:nvSpPr>
          <p:cNvPr id="139" name="Google Shape;99;p3"/>
          <p:cNvSpPr txBox="1"/>
          <p:nvPr/>
        </p:nvSpPr>
        <p:spPr>
          <a:xfrm>
            <a:off x="3561634" y="2499448"/>
            <a:ext cx="2781098" cy="1286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defRPr b="1">
                <a:latin typeface="Calibri"/>
                <a:ea typeface="Calibri"/>
                <a:cs typeface="Calibri"/>
                <a:sym typeface="Calibri"/>
              </a:defRPr>
            </a:pPr>
            <a:r>
              <a:t>3. </a:t>
            </a:r>
            <a:r>
              <a:rPr b="0"/>
              <a:t>Maneja a nivel intermedio software de propósito general, para desarrollar las tareas administrativas con eficiencia </a:t>
            </a:r>
          </a:p>
          <a:p>
            <a:pPr>
              <a:defRPr>
                <a:latin typeface="Calibri"/>
                <a:ea typeface="Calibri"/>
                <a:cs typeface="Calibri"/>
                <a:sym typeface="Calibri"/>
              </a:defRPr>
            </a:pPr>
            <a:r>
              <a:t>y eficacia.</a:t>
            </a:r>
          </a:p>
        </p:txBody>
      </p:sp>
      <p:sp>
        <p:nvSpPr>
          <p:cNvPr id="140" name="Google Shape;96;p3"/>
          <p:cNvSpPr txBox="1"/>
          <p:nvPr/>
        </p:nvSpPr>
        <p:spPr>
          <a:xfrm>
            <a:off x="3561636" y="2033504"/>
            <a:ext cx="2609185" cy="4244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gn="ctr">
              <a:lnSpc>
                <a:spcPct val="90000"/>
              </a:lnSpc>
              <a:defRPr sz="1800" b="1">
                <a:solidFill>
                  <a:srgbClr val="ED6B00"/>
                </a:solidFill>
                <a:latin typeface="Calibri"/>
                <a:ea typeface="Calibri"/>
                <a:cs typeface="Calibri"/>
                <a:sym typeface="Calibri"/>
              </a:defRPr>
            </a:lvl1pPr>
          </a:lstStyle>
          <a:p>
            <a:r>
              <a:t>APRENDIZAJE ESPERADO</a:t>
            </a:r>
          </a:p>
        </p:txBody>
      </p:sp>
      <p:pic>
        <p:nvPicPr>
          <p:cNvPr id="141" name="Imagen 30" descr="Imagen 30"/>
          <p:cNvPicPr>
            <a:picLocks noChangeAspect="1"/>
          </p:cNvPicPr>
          <p:nvPr/>
        </p:nvPicPr>
        <p:blipFill>
          <a:blip r:embed="rId3">
            <a:extLst/>
          </a:blip>
          <a:stretch>
            <a:fillRect/>
          </a:stretch>
        </p:blipFill>
        <p:spPr>
          <a:xfrm>
            <a:off x="4539905" y="1203013"/>
            <a:ext cx="702377" cy="669709"/>
          </a:xfrm>
          <a:prstGeom prst="rect">
            <a:avLst/>
          </a:prstGeom>
          <a:ln w="12700">
            <a:miter lim="400000"/>
          </a:ln>
        </p:spPr>
      </p:pic>
      <p:grpSp>
        <p:nvGrpSpPr>
          <p:cNvPr id="144" name="Google Shape;101;p3"/>
          <p:cNvGrpSpPr/>
          <p:nvPr/>
        </p:nvGrpSpPr>
        <p:grpSpPr>
          <a:xfrm>
            <a:off x="6473042" y="1472660"/>
            <a:ext cx="2980514" cy="5663580"/>
            <a:chOff x="0" y="0"/>
            <a:chExt cx="2980513" cy="5663579"/>
          </a:xfrm>
        </p:grpSpPr>
        <p:sp>
          <p:nvSpPr>
            <p:cNvPr id="142" name="Rounded Rectangle"/>
            <p:cNvSpPr/>
            <p:nvPr/>
          </p:nvSpPr>
          <p:spPr>
            <a:xfrm>
              <a:off x="0" y="0"/>
              <a:ext cx="2980514" cy="5663580"/>
            </a:xfrm>
            <a:prstGeom prst="roundRect">
              <a:avLst>
                <a:gd name="adj" fmla="val 8420"/>
              </a:avLst>
            </a:prstGeom>
            <a:noFill/>
            <a:ln w="9525" cap="flat">
              <a:solidFill>
                <a:srgbClr val="A7A7A7"/>
              </a:solidFill>
              <a:prstDash val="solid"/>
              <a:round/>
            </a:ln>
            <a:effectLst/>
          </p:spPr>
          <p:txBody>
            <a:bodyPr wrap="square" lIns="45719" tIns="45719" rIns="45719" bIns="45719" numCol="1" anchor="ctr">
              <a:noAutofit/>
            </a:bodyPr>
            <a:lstStyle/>
            <a:p>
              <a:endParaRPr/>
            </a:p>
          </p:txBody>
        </p:sp>
        <p:sp>
          <p:nvSpPr>
            <p:cNvPr id="143" name="Text"/>
            <p:cNvSpPr txBox="1"/>
            <p:nvPr/>
          </p:nvSpPr>
          <p:spPr>
            <a:xfrm>
              <a:off x="78265" y="2641673"/>
              <a:ext cx="2823983" cy="3802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p>
              <a:r>
                <a:t>    </a:t>
              </a:r>
            </a:p>
          </p:txBody>
        </p:sp>
      </p:grpSp>
      <p:sp>
        <p:nvSpPr>
          <p:cNvPr id="145" name="Google Shape;99;p3"/>
          <p:cNvSpPr txBox="1"/>
          <p:nvPr/>
        </p:nvSpPr>
        <p:spPr>
          <a:xfrm>
            <a:off x="6656438" y="2499448"/>
            <a:ext cx="2684207" cy="33440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defRPr b="1">
                <a:latin typeface="Calibri"/>
                <a:ea typeface="Calibri"/>
                <a:cs typeface="Calibri"/>
                <a:sym typeface="Calibri"/>
              </a:defRPr>
            </a:pPr>
            <a:r>
              <a:t>3.1.</a:t>
            </a:r>
            <a:r>
              <a:rPr b="0"/>
              <a:t> Elabora documentos e informes con el procesador de textos Word, de manera ordenada considerando los criterios</a:t>
            </a:r>
          </a:p>
          <a:p>
            <a:pPr>
              <a:defRPr>
                <a:latin typeface="Calibri"/>
                <a:ea typeface="Calibri"/>
                <a:cs typeface="Calibri"/>
                <a:sym typeface="Calibri"/>
              </a:defRPr>
            </a:pPr>
            <a:r>
              <a:t>definidos para ello.</a:t>
            </a:r>
          </a:p>
          <a:p>
            <a:pPr>
              <a:defRPr>
                <a:latin typeface="Calibri"/>
                <a:ea typeface="Calibri"/>
                <a:cs typeface="Calibri"/>
                <a:sym typeface="Calibri"/>
              </a:defRPr>
            </a:pPr>
            <a:endParaRPr/>
          </a:p>
          <a:p>
            <a:pPr>
              <a:defRPr>
                <a:latin typeface="Calibri"/>
                <a:ea typeface="Calibri"/>
                <a:cs typeface="Calibri"/>
                <a:sym typeface="Calibri"/>
              </a:defRPr>
            </a:pPr>
            <a:r>
              <a:t>Elabora  documento  aplicando Diseño de página, alineación de párrafo, cambio de fuentes, insertando tablas e imágenes, de acuerdo a los requerimientos de la organización. </a:t>
            </a:r>
            <a:br/>
            <a:r>
              <a:t/>
            </a:r>
            <a:br/>
            <a:endParaRPr/>
          </a:p>
        </p:txBody>
      </p:sp>
      <p:sp>
        <p:nvSpPr>
          <p:cNvPr id="146" name="Google Shape;96;p3"/>
          <p:cNvSpPr txBox="1"/>
          <p:nvPr/>
        </p:nvSpPr>
        <p:spPr>
          <a:xfrm>
            <a:off x="6554516" y="2033504"/>
            <a:ext cx="2862261" cy="4244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gn="ctr">
              <a:lnSpc>
                <a:spcPct val="90000"/>
              </a:lnSpc>
              <a:defRPr sz="1800" b="1">
                <a:solidFill>
                  <a:srgbClr val="ED6B00"/>
                </a:solidFill>
                <a:latin typeface="Calibri"/>
                <a:ea typeface="Calibri"/>
                <a:cs typeface="Calibri"/>
                <a:sym typeface="Calibri"/>
              </a:defRPr>
            </a:lvl1pPr>
          </a:lstStyle>
          <a:p>
            <a:r>
              <a:t>CRITERIOS DE EVALUACIÓN</a:t>
            </a:r>
          </a:p>
        </p:txBody>
      </p:sp>
      <p:pic>
        <p:nvPicPr>
          <p:cNvPr id="147" name="Imagen 34" descr="Imagen 34"/>
          <p:cNvPicPr>
            <a:picLocks noChangeAspect="1"/>
          </p:cNvPicPr>
          <p:nvPr/>
        </p:nvPicPr>
        <p:blipFill>
          <a:blip r:embed="rId4">
            <a:extLst/>
          </a:blip>
          <a:stretch>
            <a:fillRect/>
          </a:stretch>
        </p:blipFill>
        <p:spPr>
          <a:xfrm>
            <a:off x="7649551" y="1203013"/>
            <a:ext cx="702377" cy="669709"/>
          </a:xfrm>
          <a:prstGeom prst="rect">
            <a:avLst/>
          </a:prstGeom>
          <a:ln w="12700">
            <a:miter lim="400000"/>
          </a:ln>
        </p:spPr>
      </p:pic>
      <p:pic>
        <p:nvPicPr>
          <p:cNvPr id="148" name="Imagen 35" descr="Imagen 35"/>
          <p:cNvPicPr>
            <a:picLocks noChangeAspect="1"/>
          </p:cNvPicPr>
          <p:nvPr/>
        </p:nvPicPr>
        <p:blipFill>
          <a:blip r:embed="rId5">
            <a:extLst/>
          </a:blip>
          <a:stretch>
            <a:fillRect/>
          </a:stretch>
        </p:blipFill>
        <p:spPr>
          <a:xfrm flipH="1">
            <a:off x="511864" y="4448533"/>
            <a:ext cx="3103843" cy="2466271"/>
          </a:xfrm>
          <a:prstGeom prst="rect">
            <a:avLst/>
          </a:prstGeom>
          <a:ln w="12700">
            <a:miter lim="400000"/>
          </a:ln>
        </p:spPr>
      </p:pic>
      <p:pic>
        <p:nvPicPr>
          <p:cNvPr id="149" name="Imagen 36" descr="Imagen 36"/>
          <p:cNvPicPr>
            <a:picLocks noChangeAspect="1"/>
          </p:cNvPicPr>
          <p:nvPr/>
        </p:nvPicPr>
        <p:blipFill>
          <a:blip r:embed="rId6">
            <a:extLst/>
          </a:blip>
          <a:stretch>
            <a:fillRect/>
          </a:stretch>
        </p:blipFill>
        <p:spPr>
          <a:xfrm flipH="1">
            <a:off x="3588296" y="3757726"/>
            <a:ext cx="3025212" cy="4082384"/>
          </a:xfrm>
          <a:prstGeom prst="rect">
            <a:avLst/>
          </a:prstGeom>
          <a:ln w="12700">
            <a:miter lim="400000"/>
          </a:ln>
        </p:spPr>
      </p:pic>
      <p:sp>
        <p:nvSpPr>
          <p:cNvPr id="150" name="Conector recto 39"/>
          <p:cNvSpPr/>
          <p:nvPr/>
        </p:nvSpPr>
        <p:spPr>
          <a:xfrm>
            <a:off x="6782330" y="3761492"/>
            <a:ext cx="2359742" cy="1"/>
          </a:xfrm>
          <a:prstGeom prst="line">
            <a:avLst/>
          </a:prstGeom>
          <a:ln>
            <a:solidFill>
              <a:srgbClr val="FEA83A"/>
            </a:solidFill>
          </a:ln>
        </p:spPr>
        <p:txBody>
          <a:bodyPr lIns="45719" rIns="45719"/>
          <a:lstStyle/>
          <a:p>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
        <p:nvSpPr>
          <p:cNvPr id="153" name="Google Shape;124;p11"/>
          <p:cNvSpPr txBox="1"/>
          <p:nvPr/>
        </p:nvSpPr>
        <p:spPr>
          <a:xfrm>
            <a:off x="442488" y="6881800"/>
            <a:ext cx="266305"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4</a:t>
            </a:r>
          </a:p>
        </p:txBody>
      </p:sp>
      <p:grpSp>
        <p:nvGrpSpPr>
          <p:cNvPr id="160" name="Google Shape;125;p11"/>
          <p:cNvGrpSpPr/>
          <p:nvPr/>
        </p:nvGrpSpPr>
        <p:grpSpPr>
          <a:xfrm>
            <a:off x="375969" y="3182486"/>
            <a:ext cx="4845913" cy="698297"/>
            <a:chOff x="0" y="0"/>
            <a:chExt cx="4845912" cy="698295"/>
          </a:xfrm>
        </p:grpSpPr>
        <p:grpSp>
          <p:nvGrpSpPr>
            <p:cNvPr id="156" name="Google Shape;126;p11"/>
            <p:cNvGrpSpPr/>
            <p:nvPr/>
          </p:nvGrpSpPr>
          <p:grpSpPr>
            <a:xfrm>
              <a:off x="188102" y="0"/>
              <a:ext cx="4657811" cy="698296"/>
              <a:chOff x="0" y="0"/>
              <a:chExt cx="4657809" cy="698295"/>
            </a:xfrm>
          </p:grpSpPr>
          <p:sp>
            <p:nvSpPr>
              <p:cNvPr id="154" name="Google Shape;127;p11"/>
              <p:cNvSpPr/>
              <p:nvPr/>
            </p:nvSpPr>
            <p:spPr>
              <a:xfrm>
                <a:off x="0" y="0"/>
                <a:ext cx="4657810" cy="698296"/>
              </a:xfrm>
              <a:prstGeom prst="roundRect">
                <a:avLst>
                  <a:gd name="adj" fmla="val 16667"/>
                </a:avLst>
              </a:prstGeom>
              <a:noFill/>
              <a:ln w="9525" cap="flat">
                <a:solidFill>
                  <a:srgbClr val="585858"/>
                </a:solidFill>
                <a:prstDash val="solid"/>
                <a:round/>
              </a:ln>
              <a:effectLst/>
            </p:spPr>
            <p:txBody>
              <a:bodyPr wrap="square" lIns="45719" tIns="45719" rIns="45719" bIns="45719" numCol="1" anchor="ctr">
                <a:noAutofit/>
              </a:bodyPr>
              <a:lstStyle/>
              <a:p>
                <a:endParaRPr/>
              </a:p>
            </p:txBody>
          </p:sp>
          <p:sp>
            <p:nvSpPr>
              <p:cNvPr id="155" name="Google Shape;128;p11"/>
              <p:cNvSpPr txBox="1"/>
              <p:nvPr/>
            </p:nvSpPr>
            <p:spPr>
              <a:xfrm>
                <a:off x="38848" y="159026"/>
                <a:ext cx="4580112"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grpSp>
          <p:nvGrpSpPr>
            <p:cNvPr id="159" name="Google Shape;129;p11"/>
            <p:cNvGrpSpPr/>
            <p:nvPr/>
          </p:nvGrpSpPr>
          <p:grpSpPr>
            <a:xfrm>
              <a:off x="0" y="78975"/>
              <a:ext cx="376209" cy="536069"/>
              <a:chOff x="0" y="0"/>
              <a:chExt cx="376208" cy="536067"/>
            </a:xfrm>
          </p:grpSpPr>
          <p:sp>
            <p:nvSpPr>
              <p:cNvPr id="157" name="Google Shape;130;p11"/>
              <p:cNvSpPr/>
              <p:nvPr/>
            </p:nvSpPr>
            <p:spPr>
              <a:xfrm>
                <a:off x="0" y="81950"/>
                <a:ext cx="376209" cy="385811"/>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158" name="Google Shape;131;p11"/>
              <p:cNvSpPr txBox="1"/>
              <p:nvPr/>
            </p:nvSpPr>
            <p:spPr>
              <a:xfrm>
                <a:off x="9525" y="0"/>
                <a:ext cx="300307" cy="5360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lvl1pPr>
                  <a:defRPr sz="2800" b="1">
                    <a:solidFill>
                      <a:srgbClr val="FFFFFF"/>
                    </a:solidFill>
                    <a:latin typeface="Calibri"/>
                    <a:ea typeface="Calibri"/>
                    <a:cs typeface="Calibri"/>
                    <a:sym typeface="Calibri"/>
                  </a:defRPr>
                </a:lvl1pPr>
              </a:lstStyle>
              <a:p>
                <a:r>
                  <a:t>2</a:t>
                </a:r>
              </a:p>
            </p:txBody>
          </p:sp>
        </p:grpSp>
      </p:grpSp>
      <p:grpSp>
        <p:nvGrpSpPr>
          <p:cNvPr id="167" name="Google Shape;133;p11"/>
          <p:cNvGrpSpPr/>
          <p:nvPr/>
        </p:nvGrpSpPr>
        <p:grpSpPr>
          <a:xfrm>
            <a:off x="375969" y="2428384"/>
            <a:ext cx="4845913" cy="698297"/>
            <a:chOff x="0" y="0"/>
            <a:chExt cx="4845912" cy="698295"/>
          </a:xfrm>
        </p:grpSpPr>
        <p:grpSp>
          <p:nvGrpSpPr>
            <p:cNvPr id="163" name="Google Shape;134;p11"/>
            <p:cNvGrpSpPr/>
            <p:nvPr/>
          </p:nvGrpSpPr>
          <p:grpSpPr>
            <a:xfrm>
              <a:off x="188102" y="0"/>
              <a:ext cx="4657811" cy="698296"/>
              <a:chOff x="0" y="0"/>
              <a:chExt cx="4657809" cy="698295"/>
            </a:xfrm>
          </p:grpSpPr>
          <p:sp>
            <p:nvSpPr>
              <p:cNvPr id="161" name="Google Shape;135;p11"/>
              <p:cNvSpPr/>
              <p:nvPr/>
            </p:nvSpPr>
            <p:spPr>
              <a:xfrm>
                <a:off x="0" y="0"/>
                <a:ext cx="4657810" cy="698296"/>
              </a:xfrm>
              <a:prstGeom prst="roundRect">
                <a:avLst>
                  <a:gd name="adj" fmla="val 16667"/>
                </a:avLst>
              </a:prstGeom>
              <a:noFill/>
              <a:ln w="9525" cap="flat">
                <a:solidFill>
                  <a:srgbClr val="585858"/>
                </a:solidFill>
                <a:prstDash val="solid"/>
                <a:round/>
              </a:ln>
              <a:effectLst/>
            </p:spPr>
            <p:txBody>
              <a:bodyPr wrap="square" lIns="45719" tIns="45719" rIns="45719" bIns="45719" numCol="1" anchor="ctr">
                <a:noAutofit/>
              </a:bodyPr>
              <a:lstStyle/>
              <a:p>
                <a:endParaRPr/>
              </a:p>
            </p:txBody>
          </p:sp>
          <p:sp>
            <p:nvSpPr>
              <p:cNvPr id="162" name="Google Shape;136;p11"/>
              <p:cNvSpPr txBox="1"/>
              <p:nvPr/>
            </p:nvSpPr>
            <p:spPr>
              <a:xfrm>
                <a:off x="38848" y="159026"/>
                <a:ext cx="4580112"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grpSp>
          <p:nvGrpSpPr>
            <p:cNvPr id="166" name="Google Shape;137;p11"/>
            <p:cNvGrpSpPr/>
            <p:nvPr/>
          </p:nvGrpSpPr>
          <p:grpSpPr>
            <a:xfrm>
              <a:off x="0" y="78975"/>
              <a:ext cx="376209" cy="536069"/>
              <a:chOff x="0" y="0"/>
              <a:chExt cx="376208" cy="536067"/>
            </a:xfrm>
          </p:grpSpPr>
          <p:sp>
            <p:nvSpPr>
              <p:cNvPr id="164" name="Google Shape;138;p11"/>
              <p:cNvSpPr/>
              <p:nvPr/>
            </p:nvSpPr>
            <p:spPr>
              <a:xfrm>
                <a:off x="0" y="81950"/>
                <a:ext cx="376209" cy="385811"/>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165" name="Google Shape;139;p11"/>
              <p:cNvSpPr txBox="1"/>
              <p:nvPr/>
            </p:nvSpPr>
            <p:spPr>
              <a:xfrm>
                <a:off x="9525" y="0"/>
                <a:ext cx="300307" cy="5360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lvl1pPr>
                  <a:defRPr sz="2800" b="1">
                    <a:solidFill>
                      <a:srgbClr val="FFFFFF"/>
                    </a:solidFill>
                    <a:latin typeface="Calibri"/>
                    <a:ea typeface="Calibri"/>
                    <a:cs typeface="Calibri"/>
                    <a:sym typeface="Calibri"/>
                  </a:defRPr>
                </a:lvl1pPr>
              </a:lstStyle>
              <a:p>
                <a:r>
                  <a:t>1</a:t>
                </a:r>
              </a:p>
            </p:txBody>
          </p:sp>
        </p:grpSp>
      </p:grpSp>
      <p:sp>
        <p:nvSpPr>
          <p:cNvPr id="168" name="Google Shape;142;p11"/>
          <p:cNvSpPr txBox="1"/>
          <p:nvPr/>
        </p:nvSpPr>
        <p:spPr>
          <a:xfrm>
            <a:off x="363271" y="1417765"/>
            <a:ext cx="8950508" cy="536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¿QUÉ APRENDIMOS LA ACTIVIDAD ANTERIOR?</a:t>
            </a:r>
          </a:p>
        </p:txBody>
      </p:sp>
      <p:sp>
        <p:nvSpPr>
          <p:cNvPr id="169" name="Google Shape;143;p11"/>
          <p:cNvSpPr txBox="1"/>
          <p:nvPr/>
        </p:nvSpPr>
        <p:spPr>
          <a:xfrm>
            <a:off x="366450" y="1110819"/>
            <a:ext cx="4700400" cy="372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defRPr b="1">
                <a:latin typeface="Calibri"/>
                <a:ea typeface="Calibri"/>
                <a:cs typeface="Calibri"/>
                <a:sym typeface="Calibri"/>
              </a:defRPr>
            </a:lvl1pPr>
          </a:lstStyle>
          <a:p>
            <a:r>
              <a:t>RECORDEMOS</a:t>
            </a:r>
          </a:p>
        </p:txBody>
      </p:sp>
      <p:grpSp>
        <p:nvGrpSpPr>
          <p:cNvPr id="176" name="Google Shape;144;p11"/>
          <p:cNvGrpSpPr/>
          <p:nvPr/>
        </p:nvGrpSpPr>
        <p:grpSpPr>
          <a:xfrm>
            <a:off x="385500" y="3932451"/>
            <a:ext cx="4845906" cy="698297"/>
            <a:chOff x="0" y="0"/>
            <a:chExt cx="4845905" cy="698295"/>
          </a:xfrm>
        </p:grpSpPr>
        <p:grpSp>
          <p:nvGrpSpPr>
            <p:cNvPr id="172" name="Google Shape;145;p11"/>
            <p:cNvGrpSpPr/>
            <p:nvPr/>
          </p:nvGrpSpPr>
          <p:grpSpPr>
            <a:xfrm>
              <a:off x="188100" y="0"/>
              <a:ext cx="4657806" cy="698296"/>
              <a:chOff x="0" y="0"/>
              <a:chExt cx="4657805" cy="698295"/>
            </a:xfrm>
          </p:grpSpPr>
          <p:sp>
            <p:nvSpPr>
              <p:cNvPr id="170" name="Google Shape;146;p11"/>
              <p:cNvSpPr/>
              <p:nvPr/>
            </p:nvSpPr>
            <p:spPr>
              <a:xfrm>
                <a:off x="0" y="0"/>
                <a:ext cx="4657806" cy="698296"/>
              </a:xfrm>
              <a:prstGeom prst="roundRect">
                <a:avLst>
                  <a:gd name="adj" fmla="val 16667"/>
                </a:avLst>
              </a:prstGeom>
              <a:noFill/>
              <a:ln w="9525" cap="flat">
                <a:solidFill>
                  <a:srgbClr val="585858"/>
                </a:solidFill>
                <a:prstDash val="solid"/>
                <a:round/>
              </a:ln>
              <a:effectLst/>
            </p:spPr>
            <p:txBody>
              <a:bodyPr wrap="square" lIns="45719" tIns="45719" rIns="45719" bIns="45719" numCol="1" anchor="ctr">
                <a:noAutofit/>
              </a:bodyPr>
              <a:lstStyle/>
              <a:p>
                <a:endParaRPr/>
              </a:p>
            </p:txBody>
          </p:sp>
          <p:sp>
            <p:nvSpPr>
              <p:cNvPr id="171" name="Google Shape;147;p11"/>
              <p:cNvSpPr txBox="1"/>
              <p:nvPr/>
            </p:nvSpPr>
            <p:spPr>
              <a:xfrm>
                <a:off x="38849" y="159026"/>
                <a:ext cx="4580108"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grpSp>
          <p:nvGrpSpPr>
            <p:cNvPr id="175" name="Google Shape;148;p11"/>
            <p:cNvGrpSpPr/>
            <p:nvPr/>
          </p:nvGrpSpPr>
          <p:grpSpPr>
            <a:xfrm>
              <a:off x="0" y="78975"/>
              <a:ext cx="376207" cy="536069"/>
              <a:chOff x="0" y="0"/>
              <a:chExt cx="376206" cy="536067"/>
            </a:xfrm>
          </p:grpSpPr>
          <p:sp>
            <p:nvSpPr>
              <p:cNvPr id="173" name="Google Shape;149;p11"/>
              <p:cNvSpPr/>
              <p:nvPr/>
            </p:nvSpPr>
            <p:spPr>
              <a:xfrm>
                <a:off x="0" y="81950"/>
                <a:ext cx="376207" cy="385811"/>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174" name="Google Shape;150;p11"/>
              <p:cNvSpPr txBox="1"/>
              <p:nvPr/>
            </p:nvSpPr>
            <p:spPr>
              <a:xfrm>
                <a:off x="9524" y="0"/>
                <a:ext cx="300305" cy="5360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lvl1pPr>
                  <a:defRPr sz="2800" b="1">
                    <a:solidFill>
                      <a:srgbClr val="FFFFFF"/>
                    </a:solidFill>
                    <a:latin typeface="Calibri"/>
                    <a:ea typeface="Calibri"/>
                    <a:cs typeface="Calibri"/>
                    <a:sym typeface="Calibri"/>
                  </a:defRPr>
                </a:lvl1pPr>
              </a:lstStyle>
              <a:p>
                <a:r>
                  <a:t>3</a:t>
                </a:r>
              </a:p>
            </p:txBody>
          </p:sp>
        </p:grpSp>
      </p:grpSp>
      <p:grpSp>
        <p:nvGrpSpPr>
          <p:cNvPr id="183" name="Google Shape;152;p11"/>
          <p:cNvGrpSpPr/>
          <p:nvPr/>
        </p:nvGrpSpPr>
        <p:grpSpPr>
          <a:xfrm>
            <a:off x="375969" y="4689547"/>
            <a:ext cx="4845913" cy="698297"/>
            <a:chOff x="0" y="0"/>
            <a:chExt cx="4845912" cy="698295"/>
          </a:xfrm>
        </p:grpSpPr>
        <p:grpSp>
          <p:nvGrpSpPr>
            <p:cNvPr id="179" name="Google Shape;153;p11"/>
            <p:cNvGrpSpPr/>
            <p:nvPr/>
          </p:nvGrpSpPr>
          <p:grpSpPr>
            <a:xfrm>
              <a:off x="188102" y="0"/>
              <a:ext cx="4657811" cy="698296"/>
              <a:chOff x="0" y="0"/>
              <a:chExt cx="4657809" cy="698295"/>
            </a:xfrm>
          </p:grpSpPr>
          <p:sp>
            <p:nvSpPr>
              <p:cNvPr id="177" name="Google Shape;154;p11"/>
              <p:cNvSpPr/>
              <p:nvPr/>
            </p:nvSpPr>
            <p:spPr>
              <a:xfrm>
                <a:off x="0" y="0"/>
                <a:ext cx="4657810" cy="698296"/>
              </a:xfrm>
              <a:prstGeom prst="roundRect">
                <a:avLst>
                  <a:gd name="adj" fmla="val 16667"/>
                </a:avLst>
              </a:prstGeom>
              <a:noFill/>
              <a:ln w="9525" cap="flat">
                <a:solidFill>
                  <a:srgbClr val="585858"/>
                </a:solidFill>
                <a:prstDash val="solid"/>
                <a:round/>
              </a:ln>
              <a:effectLst/>
            </p:spPr>
            <p:txBody>
              <a:bodyPr wrap="square" lIns="45719" tIns="45719" rIns="45719" bIns="45719" numCol="1" anchor="ctr">
                <a:noAutofit/>
              </a:bodyPr>
              <a:lstStyle/>
              <a:p>
                <a:endParaRPr/>
              </a:p>
            </p:txBody>
          </p:sp>
          <p:sp>
            <p:nvSpPr>
              <p:cNvPr id="178" name="Google Shape;155;p11"/>
              <p:cNvSpPr txBox="1"/>
              <p:nvPr/>
            </p:nvSpPr>
            <p:spPr>
              <a:xfrm>
                <a:off x="38848" y="159026"/>
                <a:ext cx="4580112"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grpSp>
          <p:nvGrpSpPr>
            <p:cNvPr id="182" name="Google Shape;156;p11"/>
            <p:cNvGrpSpPr/>
            <p:nvPr/>
          </p:nvGrpSpPr>
          <p:grpSpPr>
            <a:xfrm>
              <a:off x="0" y="78975"/>
              <a:ext cx="376209" cy="536069"/>
              <a:chOff x="0" y="0"/>
              <a:chExt cx="376208" cy="536067"/>
            </a:xfrm>
          </p:grpSpPr>
          <p:sp>
            <p:nvSpPr>
              <p:cNvPr id="180" name="Google Shape;157;p11"/>
              <p:cNvSpPr/>
              <p:nvPr/>
            </p:nvSpPr>
            <p:spPr>
              <a:xfrm>
                <a:off x="0" y="81950"/>
                <a:ext cx="376209" cy="385811"/>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181" name="Google Shape;158;p11"/>
              <p:cNvSpPr txBox="1"/>
              <p:nvPr/>
            </p:nvSpPr>
            <p:spPr>
              <a:xfrm>
                <a:off x="9525" y="0"/>
                <a:ext cx="300307" cy="5360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lvl1pPr>
                  <a:defRPr sz="2800" b="1">
                    <a:solidFill>
                      <a:srgbClr val="FFFFFF"/>
                    </a:solidFill>
                    <a:latin typeface="Calibri"/>
                    <a:ea typeface="Calibri"/>
                    <a:cs typeface="Calibri"/>
                    <a:sym typeface="Calibri"/>
                  </a:defRPr>
                </a:lvl1pPr>
              </a:lstStyle>
              <a:p>
                <a:r>
                  <a:t>4</a:t>
                </a:r>
              </a:p>
            </p:txBody>
          </p:sp>
        </p:grpSp>
      </p:grpSp>
      <p:grpSp>
        <p:nvGrpSpPr>
          <p:cNvPr id="190" name="Google Shape;161;p11"/>
          <p:cNvGrpSpPr/>
          <p:nvPr/>
        </p:nvGrpSpPr>
        <p:grpSpPr>
          <a:xfrm>
            <a:off x="375972" y="5437054"/>
            <a:ext cx="4845909" cy="698293"/>
            <a:chOff x="0" y="0"/>
            <a:chExt cx="4845908" cy="698292"/>
          </a:xfrm>
        </p:grpSpPr>
        <p:grpSp>
          <p:nvGrpSpPr>
            <p:cNvPr id="186" name="Google Shape;162;p11"/>
            <p:cNvGrpSpPr/>
            <p:nvPr/>
          </p:nvGrpSpPr>
          <p:grpSpPr>
            <a:xfrm>
              <a:off x="188099" y="0"/>
              <a:ext cx="4657810" cy="698293"/>
              <a:chOff x="0" y="0"/>
              <a:chExt cx="4657809" cy="698292"/>
            </a:xfrm>
          </p:grpSpPr>
          <p:sp>
            <p:nvSpPr>
              <p:cNvPr id="184" name="Google Shape;163;p11"/>
              <p:cNvSpPr/>
              <p:nvPr/>
            </p:nvSpPr>
            <p:spPr>
              <a:xfrm>
                <a:off x="0" y="0"/>
                <a:ext cx="4657810" cy="698293"/>
              </a:xfrm>
              <a:prstGeom prst="roundRect">
                <a:avLst>
                  <a:gd name="adj" fmla="val 16667"/>
                </a:avLst>
              </a:prstGeom>
              <a:noFill/>
              <a:ln w="9525" cap="flat">
                <a:solidFill>
                  <a:srgbClr val="585858"/>
                </a:solidFill>
                <a:prstDash val="solid"/>
                <a:round/>
              </a:ln>
              <a:effectLst/>
            </p:spPr>
            <p:txBody>
              <a:bodyPr wrap="square" lIns="45719" tIns="45719" rIns="45719" bIns="45719" numCol="1" anchor="ctr">
                <a:noAutofit/>
              </a:bodyPr>
              <a:lstStyle/>
              <a:p>
                <a:endParaRPr/>
              </a:p>
            </p:txBody>
          </p:sp>
          <p:sp>
            <p:nvSpPr>
              <p:cNvPr id="185" name="Google Shape;164;p11"/>
              <p:cNvSpPr txBox="1"/>
              <p:nvPr/>
            </p:nvSpPr>
            <p:spPr>
              <a:xfrm>
                <a:off x="38847" y="159025"/>
                <a:ext cx="4580113"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grpSp>
          <p:nvGrpSpPr>
            <p:cNvPr id="189" name="Google Shape;165;p11"/>
            <p:cNvGrpSpPr/>
            <p:nvPr/>
          </p:nvGrpSpPr>
          <p:grpSpPr>
            <a:xfrm>
              <a:off x="0" y="78973"/>
              <a:ext cx="376207" cy="536069"/>
              <a:chOff x="0" y="0"/>
              <a:chExt cx="376206" cy="536067"/>
            </a:xfrm>
          </p:grpSpPr>
          <p:sp>
            <p:nvSpPr>
              <p:cNvPr id="187" name="Google Shape;166;p11"/>
              <p:cNvSpPr/>
              <p:nvPr/>
            </p:nvSpPr>
            <p:spPr>
              <a:xfrm>
                <a:off x="0" y="81950"/>
                <a:ext cx="376207" cy="385810"/>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188" name="Google Shape;167;p11"/>
              <p:cNvSpPr txBox="1"/>
              <p:nvPr/>
            </p:nvSpPr>
            <p:spPr>
              <a:xfrm>
                <a:off x="9524" y="-1"/>
                <a:ext cx="300305" cy="5360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lvl1pPr>
                  <a:defRPr sz="2800" b="1">
                    <a:solidFill>
                      <a:srgbClr val="FFFFFF"/>
                    </a:solidFill>
                    <a:latin typeface="Calibri"/>
                    <a:ea typeface="Calibri"/>
                    <a:cs typeface="Calibri"/>
                    <a:sym typeface="Calibri"/>
                  </a:defRPr>
                </a:lvl1pPr>
              </a:lstStyle>
              <a:p>
                <a:r>
                  <a:t>5</a:t>
                </a:r>
              </a:p>
            </p:txBody>
          </p:sp>
        </p:grpSp>
      </p:grpSp>
      <p:grpSp>
        <p:nvGrpSpPr>
          <p:cNvPr id="197" name="Google Shape;169;p11"/>
          <p:cNvGrpSpPr/>
          <p:nvPr/>
        </p:nvGrpSpPr>
        <p:grpSpPr>
          <a:xfrm>
            <a:off x="375969" y="6189217"/>
            <a:ext cx="4845913" cy="698297"/>
            <a:chOff x="0" y="0"/>
            <a:chExt cx="4845912" cy="698295"/>
          </a:xfrm>
        </p:grpSpPr>
        <p:grpSp>
          <p:nvGrpSpPr>
            <p:cNvPr id="193" name="Google Shape;170;p11"/>
            <p:cNvGrpSpPr/>
            <p:nvPr/>
          </p:nvGrpSpPr>
          <p:grpSpPr>
            <a:xfrm>
              <a:off x="188102" y="0"/>
              <a:ext cx="4657811" cy="698296"/>
              <a:chOff x="0" y="0"/>
              <a:chExt cx="4657809" cy="698295"/>
            </a:xfrm>
          </p:grpSpPr>
          <p:sp>
            <p:nvSpPr>
              <p:cNvPr id="191" name="Google Shape;171;p11"/>
              <p:cNvSpPr/>
              <p:nvPr/>
            </p:nvSpPr>
            <p:spPr>
              <a:xfrm>
                <a:off x="0" y="0"/>
                <a:ext cx="4657810" cy="698296"/>
              </a:xfrm>
              <a:prstGeom prst="roundRect">
                <a:avLst>
                  <a:gd name="adj" fmla="val 16667"/>
                </a:avLst>
              </a:prstGeom>
              <a:noFill/>
              <a:ln w="9525" cap="flat">
                <a:solidFill>
                  <a:srgbClr val="585858"/>
                </a:solidFill>
                <a:prstDash val="solid"/>
                <a:round/>
              </a:ln>
              <a:effectLst/>
            </p:spPr>
            <p:txBody>
              <a:bodyPr wrap="square" lIns="45719" tIns="45719" rIns="45719" bIns="45719" numCol="1" anchor="ctr">
                <a:noAutofit/>
              </a:bodyPr>
              <a:lstStyle/>
              <a:p>
                <a:endParaRPr/>
              </a:p>
            </p:txBody>
          </p:sp>
          <p:sp>
            <p:nvSpPr>
              <p:cNvPr id="192" name="Google Shape;172;p11"/>
              <p:cNvSpPr txBox="1"/>
              <p:nvPr/>
            </p:nvSpPr>
            <p:spPr>
              <a:xfrm>
                <a:off x="38848" y="159026"/>
                <a:ext cx="4580112"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grpSp>
          <p:nvGrpSpPr>
            <p:cNvPr id="196" name="Google Shape;173;p11"/>
            <p:cNvGrpSpPr/>
            <p:nvPr/>
          </p:nvGrpSpPr>
          <p:grpSpPr>
            <a:xfrm>
              <a:off x="0" y="78975"/>
              <a:ext cx="376209" cy="536069"/>
              <a:chOff x="0" y="0"/>
              <a:chExt cx="376208" cy="536067"/>
            </a:xfrm>
          </p:grpSpPr>
          <p:sp>
            <p:nvSpPr>
              <p:cNvPr id="194" name="Google Shape;174;p11"/>
              <p:cNvSpPr/>
              <p:nvPr/>
            </p:nvSpPr>
            <p:spPr>
              <a:xfrm>
                <a:off x="0" y="81950"/>
                <a:ext cx="376209" cy="385811"/>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195" name="Google Shape;175;p11"/>
              <p:cNvSpPr txBox="1"/>
              <p:nvPr/>
            </p:nvSpPr>
            <p:spPr>
              <a:xfrm>
                <a:off x="9525" y="0"/>
                <a:ext cx="300307" cy="5360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lvl1pPr>
                  <a:defRPr sz="2800" b="1">
                    <a:solidFill>
                      <a:srgbClr val="FFFFFF"/>
                    </a:solidFill>
                    <a:latin typeface="Calibri"/>
                    <a:ea typeface="Calibri"/>
                    <a:cs typeface="Calibri"/>
                    <a:sym typeface="Calibri"/>
                  </a:defRPr>
                </a:lvl1pPr>
              </a:lstStyle>
              <a:p>
                <a:r>
                  <a:t>6</a:t>
                </a:r>
              </a:p>
            </p:txBody>
          </p:sp>
        </p:grpSp>
      </p:grpSp>
      <p:sp>
        <p:nvSpPr>
          <p:cNvPr id="198" name="Google Shape;132;p11"/>
          <p:cNvSpPr txBox="1"/>
          <p:nvPr/>
        </p:nvSpPr>
        <p:spPr>
          <a:xfrm>
            <a:off x="831939" y="3962948"/>
            <a:ext cx="4285767" cy="6459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defRPr sz="1600">
                <a:latin typeface="Calibri"/>
                <a:ea typeface="Calibri"/>
                <a:cs typeface="Calibri"/>
                <a:sym typeface="Calibri"/>
              </a:defRPr>
            </a:lvl1pPr>
          </a:lstStyle>
          <a:p>
            <a:r>
              <a:rPr sz="1500"/>
              <a:t>Calendarizamos actividades con sus compañeros y profesor. </a:t>
            </a:r>
          </a:p>
        </p:txBody>
      </p:sp>
      <p:sp>
        <p:nvSpPr>
          <p:cNvPr id="199" name="Google Shape;132;p11"/>
          <p:cNvSpPr txBox="1"/>
          <p:nvPr/>
        </p:nvSpPr>
        <p:spPr>
          <a:xfrm>
            <a:off x="831939" y="3315677"/>
            <a:ext cx="4285767" cy="415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defRPr sz="1600">
                <a:latin typeface="Calibri"/>
                <a:ea typeface="Calibri"/>
                <a:cs typeface="Calibri"/>
                <a:sym typeface="Calibri"/>
              </a:defRPr>
            </a:lvl1pPr>
          </a:lstStyle>
          <a:p>
            <a:r>
              <a:rPr sz="1500"/>
              <a:t>Elaboramos una cuenta de  correo electrónico.</a:t>
            </a:r>
          </a:p>
        </p:txBody>
      </p:sp>
      <p:sp>
        <p:nvSpPr>
          <p:cNvPr id="200" name="Google Shape;132;p11"/>
          <p:cNvSpPr txBox="1"/>
          <p:nvPr/>
        </p:nvSpPr>
        <p:spPr>
          <a:xfrm>
            <a:off x="831939" y="2578197"/>
            <a:ext cx="4285767" cy="415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defRPr sz="1600">
                <a:latin typeface="Calibri"/>
                <a:ea typeface="Calibri"/>
                <a:cs typeface="Calibri"/>
                <a:sym typeface="Calibri"/>
              </a:defRPr>
            </a:lvl1pPr>
          </a:lstStyle>
          <a:p>
            <a:r>
              <a:rPr sz="1500" dirty="0" err="1"/>
              <a:t>Conocimos</a:t>
            </a:r>
            <a:r>
              <a:rPr sz="1500" dirty="0"/>
              <a:t> el </a:t>
            </a:r>
            <a:r>
              <a:rPr sz="1500" dirty="0" err="1"/>
              <a:t>uso</a:t>
            </a:r>
            <a:r>
              <a:rPr sz="1500" dirty="0"/>
              <a:t> de </a:t>
            </a:r>
            <a:r>
              <a:rPr sz="1500" dirty="0" err="1"/>
              <a:t>herramientas</a:t>
            </a:r>
            <a:r>
              <a:rPr sz="1500" dirty="0"/>
              <a:t> de internet.</a:t>
            </a:r>
          </a:p>
        </p:txBody>
      </p:sp>
      <p:sp>
        <p:nvSpPr>
          <p:cNvPr id="201" name="Google Shape;132;p11"/>
          <p:cNvSpPr txBox="1"/>
          <p:nvPr/>
        </p:nvSpPr>
        <p:spPr>
          <a:xfrm>
            <a:off x="831939" y="4830983"/>
            <a:ext cx="4285767" cy="415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defRPr sz="1600">
                <a:latin typeface="Calibri"/>
                <a:ea typeface="Calibri"/>
                <a:cs typeface="Calibri"/>
                <a:sym typeface="Calibri"/>
              </a:defRPr>
            </a:lvl1pPr>
          </a:lstStyle>
          <a:p>
            <a:r>
              <a:rPr sz="1500"/>
              <a:t>Preparamos Video llamadas.</a:t>
            </a:r>
          </a:p>
        </p:txBody>
      </p:sp>
      <p:sp>
        <p:nvSpPr>
          <p:cNvPr id="202" name="Google Shape;132;p11"/>
          <p:cNvSpPr txBox="1"/>
          <p:nvPr/>
        </p:nvSpPr>
        <p:spPr>
          <a:xfrm>
            <a:off x="831939" y="5322759"/>
            <a:ext cx="4285767" cy="899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defRPr sz="1600">
                <a:latin typeface="Calibri"/>
                <a:ea typeface="Calibri"/>
                <a:cs typeface="Calibri"/>
                <a:sym typeface="Calibri"/>
              </a:defRPr>
            </a:lvl1pPr>
          </a:lstStyle>
          <a:p>
            <a:r>
              <a:rPr sz="1500"/>
              <a:t>Utilizamos procesador de texto, planillas de cálculo y presentaciones en línea (Docs, Hoja de cálculo, Presentaciones de Google).</a:t>
            </a:r>
          </a:p>
        </p:txBody>
      </p:sp>
      <p:sp>
        <p:nvSpPr>
          <p:cNvPr id="203" name="Google Shape;132;p11"/>
          <p:cNvSpPr txBox="1"/>
          <p:nvPr/>
        </p:nvSpPr>
        <p:spPr>
          <a:xfrm>
            <a:off x="831939" y="6314499"/>
            <a:ext cx="4285767" cy="415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defRPr sz="1600">
                <a:latin typeface="Calibri"/>
                <a:ea typeface="Calibri"/>
                <a:cs typeface="Calibri"/>
                <a:sym typeface="Calibri"/>
              </a:defRPr>
            </a:lvl1pPr>
          </a:lstStyle>
          <a:p>
            <a:r>
              <a:rPr sz="1500"/>
              <a:t>Respetamos los protocolos de comunicación.</a:t>
            </a:r>
          </a:p>
        </p:txBody>
      </p:sp>
      <p:sp>
        <p:nvSpPr>
          <p:cNvPr id="204" name="Google Shape;141;p11"/>
          <p:cNvSpPr/>
          <p:nvPr/>
        </p:nvSpPr>
        <p:spPr>
          <a:xfrm>
            <a:off x="5026616" y="3630159"/>
            <a:ext cx="696543" cy="696541"/>
          </a:xfrm>
          <a:prstGeom prst="ellipse">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205" name="Google Shape;160;p11" descr="Google Shape;160;p11"/>
          <p:cNvPicPr>
            <a:picLocks noChangeAspect="1"/>
          </p:cNvPicPr>
          <p:nvPr/>
        </p:nvPicPr>
        <p:blipFill>
          <a:blip r:embed="rId2">
            <a:extLst/>
          </a:blip>
          <a:stretch>
            <a:fillRect/>
          </a:stretch>
        </p:blipFill>
        <p:spPr>
          <a:xfrm>
            <a:off x="4870517" y="2513152"/>
            <a:ext cx="4828329" cy="4574479"/>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sp>
        <p:nvSpPr>
          <p:cNvPr id="208" name="Google Shape;181;p12"/>
          <p:cNvSpPr txBox="1"/>
          <p:nvPr/>
        </p:nvSpPr>
        <p:spPr>
          <a:xfrm>
            <a:off x="442488" y="6881800"/>
            <a:ext cx="266305"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5</a:t>
            </a:r>
          </a:p>
        </p:txBody>
      </p:sp>
      <p:grpSp>
        <p:nvGrpSpPr>
          <p:cNvPr id="213" name="Google Shape;182;p12"/>
          <p:cNvGrpSpPr/>
          <p:nvPr/>
        </p:nvGrpSpPr>
        <p:grpSpPr>
          <a:xfrm>
            <a:off x="536221" y="2440016"/>
            <a:ext cx="5390409" cy="2790753"/>
            <a:chOff x="0" y="0"/>
            <a:chExt cx="5390407" cy="2790751"/>
          </a:xfrm>
        </p:grpSpPr>
        <p:grpSp>
          <p:nvGrpSpPr>
            <p:cNvPr id="211" name="Google Shape;183;p12"/>
            <p:cNvGrpSpPr/>
            <p:nvPr/>
          </p:nvGrpSpPr>
          <p:grpSpPr>
            <a:xfrm>
              <a:off x="0" y="0"/>
              <a:ext cx="4657810" cy="2790752"/>
              <a:chOff x="0" y="0"/>
              <a:chExt cx="4657809" cy="2790751"/>
            </a:xfrm>
          </p:grpSpPr>
          <p:sp>
            <p:nvSpPr>
              <p:cNvPr id="209" name="Google Shape;184;p12"/>
              <p:cNvSpPr/>
              <p:nvPr/>
            </p:nvSpPr>
            <p:spPr>
              <a:xfrm flipH="1">
                <a:off x="0" y="0"/>
                <a:ext cx="4657810" cy="2790752"/>
              </a:xfrm>
              <a:prstGeom prst="roundRect">
                <a:avLst>
                  <a:gd name="adj" fmla="val 16667"/>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210" name="Google Shape;185;p12"/>
              <p:cNvSpPr txBox="1"/>
              <p:nvPr/>
            </p:nvSpPr>
            <p:spPr>
              <a:xfrm>
                <a:off x="136234" y="1205256"/>
                <a:ext cx="4385343"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212" name="Google Shape;186;p12"/>
            <p:cNvSpPr/>
            <p:nvPr/>
          </p:nvSpPr>
          <p:spPr>
            <a:xfrm rot="7028958" flipH="1">
              <a:off x="4620444" y="1630534"/>
              <a:ext cx="432623" cy="1022560"/>
            </a:xfrm>
            <a:prstGeom prst="triangle">
              <a:avLst/>
            </a:prstGeom>
            <a:solidFill>
              <a:srgbClr val="F7E3D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14" name="Google Shape;187;p12"/>
          <p:cNvSpPr txBox="1"/>
          <p:nvPr/>
        </p:nvSpPr>
        <p:spPr>
          <a:xfrm>
            <a:off x="375971" y="1392365"/>
            <a:ext cx="8950508" cy="536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¿QUÉ APRENDIMOS LA ACTIVIDAD ANTERIOR?</a:t>
            </a:r>
          </a:p>
        </p:txBody>
      </p:sp>
      <p:sp>
        <p:nvSpPr>
          <p:cNvPr id="215" name="Google Shape;188;p12"/>
          <p:cNvSpPr txBox="1"/>
          <p:nvPr/>
        </p:nvSpPr>
        <p:spPr>
          <a:xfrm>
            <a:off x="366450" y="1110819"/>
            <a:ext cx="4700400" cy="372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defRPr b="1">
                <a:latin typeface="Calibri"/>
                <a:ea typeface="Calibri"/>
                <a:cs typeface="Calibri"/>
                <a:sym typeface="Calibri"/>
              </a:defRPr>
            </a:lvl1pPr>
          </a:lstStyle>
          <a:p>
            <a:r>
              <a:t>RECORDEMOS</a:t>
            </a:r>
          </a:p>
        </p:txBody>
      </p:sp>
      <p:sp>
        <p:nvSpPr>
          <p:cNvPr id="216" name="Google Shape;189;p12"/>
          <p:cNvSpPr txBox="1"/>
          <p:nvPr/>
        </p:nvSpPr>
        <p:spPr>
          <a:xfrm>
            <a:off x="856784" y="2930375"/>
            <a:ext cx="4210070" cy="2023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p>
            <a:pPr>
              <a:lnSpc>
                <a:spcPct val="90000"/>
              </a:lnSpc>
              <a:defRPr sz="1600">
                <a:latin typeface="Calibri"/>
                <a:ea typeface="Calibri"/>
                <a:cs typeface="Calibri"/>
                <a:sym typeface="Calibri"/>
              </a:defRPr>
            </a:pPr>
            <a:r>
              <a:t>Para recordar los aprendizajes trabajados en la actividad anterior, te invitamos a desarrollar la Actividad 5 </a:t>
            </a:r>
            <a:r>
              <a:rPr b="1">
                <a:solidFill>
                  <a:srgbClr val="ED6B00"/>
                </a:solidFill>
              </a:rPr>
              <a:t>Conocimientos Previos</a:t>
            </a:r>
            <a:r>
              <a:t>, que consiste en utilizar las herramientas de internet como correo, agenda y video llamada y Responder algunas preguntas de Verdadero y Falso.</a:t>
            </a:r>
            <a:br/>
            <a:r>
              <a:t/>
            </a:r>
            <a:br/>
            <a:endParaRPr/>
          </a:p>
        </p:txBody>
      </p:sp>
      <p:sp>
        <p:nvSpPr>
          <p:cNvPr id="217" name="Google Shape;190;p12"/>
          <p:cNvSpPr txBox="1"/>
          <p:nvPr/>
        </p:nvSpPr>
        <p:spPr>
          <a:xfrm>
            <a:off x="856785" y="5416932"/>
            <a:ext cx="4995621" cy="1114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p>
            <a:pPr>
              <a:defRPr sz="2100" b="1">
                <a:solidFill>
                  <a:srgbClr val="ED6B00"/>
                </a:solidFill>
                <a:latin typeface="Calibri"/>
                <a:ea typeface="Calibri"/>
                <a:cs typeface="Calibri"/>
                <a:sym typeface="Calibri"/>
              </a:defRPr>
            </a:pPr>
            <a:r>
              <a:t>¡Muy bien!</a:t>
            </a:r>
          </a:p>
          <a:p>
            <a:pPr>
              <a:defRPr sz="2100">
                <a:solidFill>
                  <a:srgbClr val="ED6B00"/>
                </a:solidFill>
                <a:latin typeface="Calibri"/>
                <a:ea typeface="Calibri"/>
                <a:cs typeface="Calibri"/>
                <a:sym typeface="Calibri"/>
              </a:defRPr>
            </a:pPr>
            <a:r>
              <a:t>Te invitamos a profundizar revisando</a:t>
            </a:r>
          </a:p>
          <a:p>
            <a:pPr>
              <a:defRPr sz="2100">
                <a:solidFill>
                  <a:srgbClr val="ED6B00"/>
                </a:solidFill>
                <a:latin typeface="Calibri"/>
                <a:ea typeface="Calibri"/>
                <a:cs typeface="Calibri"/>
                <a:sym typeface="Calibri"/>
              </a:defRPr>
            </a:pPr>
            <a:r>
              <a:t>la </a:t>
            </a:r>
            <a:r>
              <a:rPr>
                <a:solidFill>
                  <a:srgbClr val="A93501"/>
                </a:solidFill>
              </a:rPr>
              <a:t>siguiente presentación.</a:t>
            </a:r>
          </a:p>
        </p:txBody>
      </p:sp>
      <p:pic>
        <p:nvPicPr>
          <p:cNvPr id="218" name="Google Shape;191;p12" descr="Google Shape;191;p12"/>
          <p:cNvPicPr>
            <a:picLocks noChangeAspect="1"/>
          </p:cNvPicPr>
          <p:nvPr/>
        </p:nvPicPr>
        <p:blipFill>
          <a:blip r:embed="rId2">
            <a:extLst/>
          </a:blip>
          <a:stretch>
            <a:fillRect/>
          </a:stretch>
        </p:blipFill>
        <p:spPr>
          <a:xfrm>
            <a:off x="5135674" y="3333134"/>
            <a:ext cx="4585616" cy="4344528"/>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sp>
        <p:nvSpPr>
          <p:cNvPr id="221" name="Google Shape;154;p5"/>
          <p:cNvSpPr txBox="1"/>
          <p:nvPr/>
        </p:nvSpPr>
        <p:spPr>
          <a:xfrm>
            <a:off x="4107562" y="2663892"/>
            <a:ext cx="4838586" cy="2779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7" tIns="45677" rIns="45677" bIns="45677">
            <a:spAutoFit/>
          </a:bodyPr>
          <a:lstStyle>
            <a:lvl1pPr>
              <a:defRPr sz="1500" b="1">
                <a:latin typeface="Calibri"/>
                <a:ea typeface="Calibri"/>
                <a:cs typeface="Calibri"/>
                <a:sym typeface="Calibri"/>
              </a:defRPr>
            </a:lvl1pPr>
          </a:lstStyle>
          <a:p>
            <a:r>
              <a:t>Al término de la actividad estarás en condiciones de:</a:t>
            </a:r>
          </a:p>
        </p:txBody>
      </p:sp>
      <p:grpSp>
        <p:nvGrpSpPr>
          <p:cNvPr id="224" name="Google Shape;152;p5"/>
          <p:cNvGrpSpPr/>
          <p:nvPr/>
        </p:nvGrpSpPr>
        <p:grpSpPr>
          <a:xfrm>
            <a:off x="4061860" y="3184356"/>
            <a:ext cx="5078819" cy="3105471"/>
            <a:chOff x="0" y="0"/>
            <a:chExt cx="5078817" cy="3105469"/>
          </a:xfrm>
        </p:grpSpPr>
        <p:sp>
          <p:nvSpPr>
            <p:cNvPr id="222" name="Rounded Rectangle"/>
            <p:cNvSpPr/>
            <p:nvPr/>
          </p:nvSpPr>
          <p:spPr>
            <a:xfrm>
              <a:off x="0" y="0"/>
              <a:ext cx="5078818" cy="3105470"/>
            </a:xfrm>
            <a:prstGeom prst="roundRect">
              <a:avLst>
                <a:gd name="adj" fmla="val 6741"/>
              </a:avLst>
            </a:prstGeom>
            <a:solidFill>
              <a:srgbClr val="FFFFFF"/>
            </a:solidFill>
            <a:ln w="9525" cap="flat">
              <a:solidFill>
                <a:srgbClr val="A7A7A7"/>
              </a:solidFill>
              <a:prstDash val="solid"/>
              <a:round/>
            </a:ln>
            <a:effectLst/>
          </p:spPr>
          <p:txBody>
            <a:bodyPr wrap="square" lIns="45719" tIns="45719" rIns="45719" bIns="45719" numCol="1" anchor="ctr">
              <a:noAutofit/>
            </a:bodyPr>
            <a:lstStyle/>
            <a:p>
              <a:pPr>
                <a:defRPr sz="1300"/>
              </a:pPr>
              <a:endParaRPr/>
            </a:p>
          </p:txBody>
        </p:sp>
        <p:sp>
          <p:nvSpPr>
            <p:cNvPr id="223" name="Text"/>
            <p:cNvSpPr txBox="1"/>
            <p:nvPr/>
          </p:nvSpPr>
          <p:spPr>
            <a:xfrm>
              <a:off x="66076" y="1368805"/>
              <a:ext cx="4946666" cy="3678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80" tIns="91380" rIns="91380" bIns="91380" numCol="1" anchor="ctr">
              <a:spAutoFit/>
            </a:bodyPr>
            <a:lstStyle>
              <a:lvl1pPr>
                <a:defRPr sz="1300"/>
              </a:lvl1pPr>
            </a:lstStyle>
            <a:p>
              <a:r>
                <a:t>             </a:t>
              </a:r>
            </a:p>
          </p:txBody>
        </p:sp>
      </p:grpSp>
      <p:sp>
        <p:nvSpPr>
          <p:cNvPr id="225" name="Google Shape;155;p5"/>
          <p:cNvSpPr txBox="1"/>
          <p:nvPr/>
        </p:nvSpPr>
        <p:spPr>
          <a:xfrm>
            <a:off x="4622373" y="3437378"/>
            <a:ext cx="3921106" cy="338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7" tIns="45677" rIns="45677" bIns="45677">
            <a:spAutoFit/>
          </a:bodyPr>
          <a:lstStyle>
            <a:lvl1pPr>
              <a:defRPr sz="1500">
                <a:latin typeface="Calibri"/>
                <a:ea typeface="Calibri"/>
                <a:cs typeface="Calibri"/>
                <a:sym typeface="Calibri"/>
              </a:defRPr>
            </a:lvl1pPr>
          </a:lstStyle>
          <a:p>
            <a:r>
              <a:rPr sz="1600" dirty="0" err="1"/>
              <a:t>Utilizar</a:t>
            </a:r>
            <a:r>
              <a:rPr sz="1600" dirty="0"/>
              <a:t> </a:t>
            </a:r>
            <a:r>
              <a:rPr sz="1600" dirty="0" err="1"/>
              <a:t>procesador</a:t>
            </a:r>
            <a:r>
              <a:rPr sz="1600" dirty="0"/>
              <a:t> de </a:t>
            </a:r>
            <a:r>
              <a:rPr sz="1600" dirty="0" err="1"/>
              <a:t>texto</a:t>
            </a:r>
            <a:r>
              <a:rPr sz="1600" dirty="0"/>
              <a:t> Word</a:t>
            </a:r>
          </a:p>
        </p:txBody>
      </p:sp>
      <p:grpSp>
        <p:nvGrpSpPr>
          <p:cNvPr id="228" name="Grupo 2"/>
          <p:cNvGrpSpPr/>
          <p:nvPr/>
        </p:nvGrpSpPr>
        <p:grpSpPr>
          <a:xfrm>
            <a:off x="3893311" y="3361267"/>
            <a:ext cx="375255" cy="526182"/>
            <a:chOff x="0" y="0"/>
            <a:chExt cx="375254" cy="526180"/>
          </a:xfrm>
        </p:grpSpPr>
        <p:sp>
          <p:nvSpPr>
            <p:cNvPr id="226" name="Google Shape;162;p5"/>
            <p:cNvSpPr/>
            <p:nvPr/>
          </p:nvSpPr>
          <p:spPr>
            <a:xfrm>
              <a:off x="0" y="82100"/>
              <a:ext cx="375255" cy="361981"/>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pPr>
                <a:defRPr sz="1300"/>
              </a:pPr>
              <a:endParaRPr/>
            </a:p>
          </p:txBody>
        </p:sp>
        <p:sp>
          <p:nvSpPr>
            <p:cNvPr id="227" name="Google Shape;163;p5"/>
            <p:cNvSpPr txBox="1"/>
            <p:nvPr/>
          </p:nvSpPr>
          <p:spPr>
            <a:xfrm>
              <a:off x="9501" y="0"/>
              <a:ext cx="299545" cy="52618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80" tIns="91380" rIns="91380" bIns="91380" numCol="1" anchor="ctr">
              <a:spAutoFit/>
            </a:bodyPr>
            <a:lstStyle>
              <a:lvl1pPr>
                <a:defRPr sz="2700" b="1">
                  <a:solidFill>
                    <a:srgbClr val="FFFFFF"/>
                  </a:solidFill>
                  <a:latin typeface="Calibri"/>
                  <a:ea typeface="Calibri"/>
                  <a:cs typeface="Calibri"/>
                  <a:sym typeface="Calibri"/>
                </a:defRPr>
              </a:lvl1pPr>
            </a:lstStyle>
            <a:p>
              <a:r>
                <a:t>1</a:t>
              </a:r>
            </a:p>
          </p:txBody>
        </p:sp>
      </p:grpSp>
      <p:sp>
        <p:nvSpPr>
          <p:cNvPr id="229" name="Google Shape;157;p5"/>
          <p:cNvSpPr txBox="1"/>
          <p:nvPr/>
        </p:nvSpPr>
        <p:spPr>
          <a:xfrm>
            <a:off x="4653278" y="3993005"/>
            <a:ext cx="3890200" cy="338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7" tIns="45677" rIns="45677" bIns="45677">
            <a:spAutoFit/>
          </a:bodyPr>
          <a:lstStyle>
            <a:lvl1pPr>
              <a:defRPr sz="1500">
                <a:latin typeface="Calibri"/>
                <a:ea typeface="Calibri"/>
                <a:cs typeface="Calibri"/>
                <a:sym typeface="Calibri"/>
              </a:defRPr>
            </a:lvl1pPr>
          </a:lstStyle>
          <a:p>
            <a:r>
              <a:rPr sz="1600"/>
              <a:t>Identificar partes de un documento</a:t>
            </a:r>
          </a:p>
        </p:txBody>
      </p:sp>
      <p:grpSp>
        <p:nvGrpSpPr>
          <p:cNvPr id="232" name="Grupo 3"/>
          <p:cNvGrpSpPr/>
          <p:nvPr/>
        </p:nvGrpSpPr>
        <p:grpSpPr>
          <a:xfrm>
            <a:off x="3893311" y="4474001"/>
            <a:ext cx="375255" cy="526182"/>
            <a:chOff x="0" y="0"/>
            <a:chExt cx="375254" cy="526180"/>
          </a:xfrm>
        </p:grpSpPr>
        <p:sp>
          <p:nvSpPr>
            <p:cNvPr id="230" name="Google Shape;164;p5"/>
            <p:cNvSpPr/>
            <p:nvPr/>
          </p:nvSpPr>
          <p:spPr>
            <a:xfrm>
              <a:off x="0" y="82100"/>
              <a:ext cx="375255" cy="361981"/>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pPr>
                <a:defRPr sz="1300"/>
              </a:pPr>
              <a:endParaRPr/>
            </a:p>
          </p:txBody>
        </p:sp>
        <p:sp>
          <p:nvSpPr>
            <p:cNvPr id="231" name="Google Shape;165;p5"/>
            <p:cNvSpPr txBox="1"/>
            <p:nvPr/>
          </p:nvSpPr>
          <p:spPr>
            <a:xfrm>
              <a:off x="9501" y="0"/>
              <a:ext cx="299545" cy="52618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80" tIns="91380" rIns="91380" bIns="91380" numCol="1" anchor="ctr">
              <a:spAutoFit/>
            </a:bodyPr>
            <a:lstStyle>
              <a:lvl1pPr>
                <a:defRPr sz="2700" b="1">
                  <a:solidFill>
                    <a:srgbClr val="FFFFFF"/>
                  </a:solidFill>
                  <a:latin typeface="Calibri"/>
                  <a:ea typeface="Calibri"/>
                  <a:cs typeface="Calibri"/>
                  <a:sym typeface="Calibri"/>
                </a:defRPr>
              </a:lvl1pPr>
            </a:lstStyle>
            <a:p>
              <a:r>
                <a:t>3</a:t>
              </a:r>
            </a:p>
          </p:txBody>
        </p:sp>
      </p:grpSp>
      <p:sp>
        <p:nvSpPr>
          <p:cNvPr id="233" name="Google Shape;167;p5"/>
          <p:cNvSpPr txBox="1"/>
          <p:nvPr/>
        </p:nvSpPr>
        <p:spPr>
          <a:xfrm>
            <a:off x="375791" y="1765197"/>
            <a:ext cx="4995051" cy="4216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80" tIns="91380" rIns="91380" bIns="91380" anchor="ctr">
            <a:spAutoFit/>
          </a:bodyPr>
          <a:lstStyle/>
          <a:p>
            <a:pPr>
              <a:lnSpc>
                <a:spcPct val="90000"/>
              </a:lnSpc>
              <a:defRPr sz="1900">
                <a:solidFill>
                  <a:srgbClr val="A93501"/>
                </a:solidFill>
                <a:latin typeface="Calibri"/>
                <a:ea typeface="Calibri"/>
                <a:cs typeface="Calibri"/>
                <a:sym typeface="Calibri"/>
              </a:defRPr>
            </a:pPr>
            <a:r>
              <a:t>CONOCIENDO </a:t>
            </a:r>
            <a:r>
              <a:rPr b="1">
                <a:solidFill>
                  <a:srgbClr val="ED6B00"/>
                </a:solidFill>
              </a:rPr>
              <a:t>WORD</a:t>
            </a:r>
          </a:p>
        </p:txBody>
      </p:sp>
      <p:sp>
        <p:nvSpPr>
          <p:cNvPr id="234" name="Google Shape;168;p5"/>
          <p:cNvSpPr txBox="1"/>
          <p:nvPr/>
        </p:nvSpPr>
        <p:spPr>
          <a:xfrm>
            <a:off x="4015049" y="1040595"/>
            <a:ext cx="466264" cy="8074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80" tIns="91380" rIns="91380" bIns="91380" anchor="ctr">
            <a:spAutoFit/>
          </a:bodyPr>
          <a:lstStyle>
            <a:lvl1pPr algn="r">
              <a:lnSpc>
                <a:spcPct val="90000"/>
              </a:lnSpc>
              <a:defRPr sz="4900">
                <a:solidFill>
                  <a:srgbClr val="FFB375"/>
                </a:solidFill>
                <a:latin typeface="Calibri"/>
                <a:ea typeface="Calibri"/>
                <a:cs typeface="Calibri"/>
                <a:sym typeface="Calibri"/>
              </a:defRPr>
            </a:lvl1pPr>
          </a:lstStyle>
          <a:p>
            <a:r>
              <a:t>5</a:t>
            </a:r>
          </a:p>
        </p:txBody>
      </p:sp>
      <p:pic>
        <p:nvPicPr>
          <p:cNvPr id="235" name="Imagen 20" descr="Imagen 20"/>
          <p:cNvPicPr>
            <a:picLocks noChangeAspect="1"/>
          </p:cNvPicPr>
          <p:nvPr/>
        </p:nvPicPr>
        <p:blipFill>
          <a:blip r:embed="rId2">
            <a:extLst/>
          </a:blip>
          <a:stretch>
            <a:fillRect/>
          </a:stretch>
        </p:blipFill>
        <p:spPr>
          <a:xfrm>
            <a:off x="678051" y="2382077"/>
            <a:ext cx="2949110" cy="4311673"/>
          </a:xfrm>
          <a:prstGeom prst="rect">
            <a:avLst/>
          </a:prstGeom>
          <a:ln w="12700">
            <a:miter lim="400000"/>
          </a:ln>
        </p:spPr>
      </p:pic>
      <p:sp>
        <p:nvSpPr>
          <p:cNvPr id="236" name="Google Shape;95;p3"/>
          <p:cNvSpPr txBox="1"/>
          <p:nvPr/>
        </p:nvSpPr>
        <p:spPr>
          <a:xfrm>
            <a:off x="375792" y="1269873"/>
            <a:ext cx="4105522" cy="526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80" tIns="91380" rIns="91380" bIns="91380" anchor="ctr">
            <a:spAutoFit/>
          </a:bodyPr>
          <a:lstStyle>
            <a:lvl1pPr>
              <a:lnSpc>
                <a:spcPct val="80000"/>
              </a:lnSpc>
              <a:defRPr sz="2700" b="1">
                <a:solidFill>
                  <a:srgbClr val="ED6B00"/>
                </a:solidFill>
                <a:latin typeface="Calibri"/>
                <a:ea typeface="Calibri"/>
                <a:cs typeface="Calibri"/>
                <a:sym typeface="Calibri"/>
              </a:defRPr>
            </a:lvl1pPr>
          </a:lstStyle>
          <a:p>
            <a:r>
              <a:t>MENÚ DE LA ACTIVIDAD</a:t>
            </a:r>
          </a:p>
        </p:txBody>
      </p:sp>
      <p:sp>
        <p:nvSpPr>
          <p:cNvPr id="237" name="Google Shape;157;p5"/>
          <p:cNvSpPr txBox="1"/>
          <p:nvPr/>
        </p:nvSpPr>
        <p:spPr>
          <a:xfrm>
            <a:off x="4653278" y="4538514"/>
            <a:ext cx="3890200" cy="1569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7" tIns="45677" rIns="45677" bIns="45677">
            <a:spAutoFit/>
          </a:bodyPr>
          <a:lstStyle/>
          <a:p>
            <a:pPr>
              <a:defRPr sz="1500">
                <a:latin typeface="Calibri"/>
                <a:ea typeface="Calibri"/>
                <a:cs typeface="Calibri"/>
                <a:sym typeface="Calibri"/>
              </a:defRPr>
            </a:pPr>
            <a:r>
              <a:rPr sz="1600"/>
              <a:t>Aplicar Diseño de página:</a:t>
            </a:r>
          </a:p>
          <a:p>
            <a:pPr marL="285750" indent="-285750">
              <a:buClr>
                <a:srgbClr val="000000"/>
              </a:buClr>
              <a:buSzPct val="100000"/>
              <a:buFont typeface="Arial"/>
              <a:buChar char="•"/>
              <a:defRPr sz="1500">
                <a:latin typeface="Calibri"/>
                <a:ea typeface="Calibri"/>
                <a:cs typeface="Calibri"/>
                <a:sym typeface="Calibri"/>
              </a:defRPr>
            </a:pPr>
            <a:r>
              <a:rPr sz="1600"/>
              <a:t>Márgenes</a:t>
            </a:r>
          </a:p>
          <a:p>
            <a:pPr marL="285750" indent="-285750">
              <a:buClr>
                <a:srgbClr val="000000"/>
              </a:buClr>
              <a:buSzPct val="100000"/>
              <a:buFont typeface="Arial"/>
              <a:buChar char="•"/>
              <a:defRPr sz="1500">
                <a:latin typeface="Calibri"/>
                <a:ea typeface="Calibri"/>
                <a:cs typeface="Calibri"/>
                <a:sym typeface="Calibri"/>
              </a:defRPr>
            </a:pPr>
            <a:r>
              <a:rPr sz="1600"/>
              <a:t>Orientación</a:t>
            </a:r>
          </a:p>
          <a:p>
            <a:pPr marL="285750" indent="-285750">
              <a:buClr>
                <a:srgbClr val="000000"/>
              </a:buClr>
              <a:buSzPct val="100000"/>
              <a:buFont typeface="Arial"/>
              <a:buChar char="•"/>
              <a:defRPr sz="1500">
                <a:latin typeface="Calibri"/>
                <a:ea typeface="Calibri"/>
                <a:cs typeface="Calibri"/>
                <a:sym typeface="Calibri"/>
              </a:defRPr>
            </a:pPr>
            <a:r>
              <a:rPr sz="1600"/>
              <a:t>Tamaño</a:t>
            </a:r>
          </a:p>
          <a:p>
            <a:pPr marL="285750" indent="-285750">
              <a:buClr>
                <a:srgbClr val="000000"/>
              </a:buClr>
              <a:buSzPct val="100000"/>
              <a:buFont typeface="Arial"/>
              <a:buChar char="•"/>
              <a:defRPr sz="1500">
                <a:latin typeface="Calibri"/>
                <a:ea typeface="Calibri"/>
                <a:cs typeface="Calibri"/>
                <a:sym typeface="Calibri"/>
              </a:defRPr>
            </a:pPr>
            <a:r>
              <a:rPr sz="1600"/>
              <a:t>Párrafo</a:t>
            </a:r>
          </a:p>
          <a:p>
            <a:pPr marL="285750" indent="-285750">
              <a:buClr>
                <a:srgbClr val="000000"/>
              </a:buClr>
              <a:buSzPct val="100000"/>
              <a:buFont typeface="Arial"/>
              <a:buChar char="•"/>
              <a:defRPr sz="1500">
                <a:latin typeface="Calibri"/>
                <a:ea typeface="Calibri"/>
                <a:cs typeface="Calibri"/>
                <a:sym typeface="Calibri"/>
              </a:defRPr>
            </a:pPr>
            <a:r>
              <a:rPr sz="1600"/>
              <a:t>Fuente</a:t>
            </a:r>
          </a:p>
        </p:txBody>
      </p:sp>
      <p:grpSp>
        <p:nvGrpSpPr>
          <p:cNvPr id="240" name="Grupo 17"/>
          <p:cNvGrpSpPr/>
          <p:nvPr/>
        </p:nvGrpSpPr>
        <p:grpSpPr>
          <a:xfrm>
            <a:off x="3893311" y="3891303"/>
            <a:ext cx="375255" cy="526182"/>
            <a:chOff x="0" y="0"/>
            <a:chExt cx="375254" cy="526180"/>
          </a:xfrm>
        </p:grpSpPr>
        <p:sp>
          <p:nvSpPr>
            <p:cNvPr id="238" name="Google Shape;162;p5"/>
            <p:cNvSpPr/>
            <p:nvPr/>
          </p:nvSpPr>
          <p:spPr>
            <a:xfrm>
              <a:off x="0" y="82100"/>
              <a:ext cx="375255" cy="361981"/>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pPr>
                <a:defRPr sz="1300"/>
              </a:pPr>
              <a:endParaRPr/>
            </a:p>
          </p:txBody>
        </p:sp>
        <p:sp>
          <p:nvSpPr>
            <p:cNvPr id="239" name="Google Shape;163;p5"/>
            <p:cNvSpPr txBox="1"/>
            <p:nvPr/>
          </p:nvSpPr>
          <p:spPr>
            <a:xfrm>
              <a:off x="9501" y="0"/>
              <a:ext cx="299545" cy="52618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80" tIns="91380" rIns="91380" bIns="91380" numCol="1" anchor="ctr">
              <a:spAutoFit/>
            </a:bodyPr>
            <a:lstStyle>
              <a:lvl1pPr>
                <a:defRPr sz="2700" b="1">
                  <a:solidFill>
                    <a:srgbClr val="FFFFFF"/>
                  </a:solidFill>
                  <a:latin typeface="Calibri"/>
                  <a:ea typeface="Calibri"/>
                  <a:cs typeface="Calibri"/>
                  <a:sym typeface="Calibri"/>
                </a:defRPr>
              </a:lvl1pPr>
            </a:lstStyle>
            <a:p>
              <a:r>
                <a:t>2</a:t>
              </a:r>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sp>
        <p:nvSpPr>
          <p:cNvPr id="243" name="Google Shape;231;p14"/>
          <p:cNvSpPr txBox="1"/>
          <p:nvPr/>
        </p:nvSpPr>
        <p:spPr>
          <a:xfrm>
            <a:off x="442488" y="6881800"/>
            <a:ext cx="266305"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7</a:t>
            </a:r>
          </a:p>
        </p:txBody>
      </p:sp>
      <p:grpSp>
        <p:nvGrpSpPr>
          <p:cNvPr id="246" name="Google Shape;232;p14"/>
          <p:cNvGrpSpPr/>
          <p:nvPr/>
        </p:nvGrpSpPr>
        <p:grpSpPr>
          <a:xfrm>
            <a:off x="452172" y="2450357"/>
            <a:ext cx="4620342" cy="1788657"/>
            <a:chOff x="0" y="0"/>
            <a:chExt cx="4620340" cy="1788656"/>
          </a:xfrm>
        </p:grpSpPr>
        <p:sp>
          <p:nvSpPr>
            <p:cNvPr id="244" name="Google Shape;233;p14"/>
            <p:cNvSpPr/>
            <p:nvPr/>
          </p:nvSpPr>
          <p:spPr>
            <a:xfrm>
              <a:off x="0" y="0"/>
              <a:ext cx="4620341" cy="1788657"/>
            </a:xfrm>
            <a:prstGeom prst="roundRect">
              <a:avLst>
                <a:gd name="adj" fmla="val 16792"/>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245" name="Google Shape;234;p14"/>
            <p:cNvSpPr txBox="1"/>
            <p:nvPr/>
          </p:nvSpPr>
          <p:spPr>
            <a:xfrm>
              <a:off x="87969" y="704209"/>
              <a:ext cx="4444403"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247" name="Google Shape;235;p14"/>
          <p:cNvSpPr txBox="1"/>
          <p:nvPr/>
        </p:nvSpPr>
        <p:spPr>
          <a:xfrm>
            <a:off x="703981" y="2678363"/>
            <a:ext cx="4322803" cy="20785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p>
            <a:pPr>
              <a:defRPr sz="1600" b="1">
                <a:latin typeface="Calibri"/>
                <a:ea typeface="Calibri"/>
                <a:cs typeface="Calibri"/>
                <a:sym typeface="Calibri"/>
              </a:defRPr>
            </a:pPr>
            <a:r>
              <a:t>Microsoft Word </a:t>
            </a:r>
            <a:r>
              <a:rPr b="0"/>
              <a:t>es un programa informático orientado al procesamiento de textos. Fue creado por la empresa Microsoft, y viene integrado de manera predeterminada en el paquete ofimático denominado Microsoft Office.</a:t>
            </a:r>
          </a:p>
          <a:p>
            <a:pPr>
              <a:defRPr sz="1600">
                <a:latin typeface="Calibri"/>
                <a:ea typeface="Calibri"/>
                <a:cs typeface="Calibri"/>
                <a:sym typeface="Calibri"/>
              </a:defRPr>
            </a:pPr>
            <a:endParaRPr b="0"/>
          </a:p>
          <a:p>
            <a:pPr>
              <a:defRPr sz="1600">
                <a:latin typeface="Calibri"/>
                <a:ea typeface="Calibri"/>
                <a:cs typeface="Calibri"/>
                <a:sym typeface="Calibri"/>
              </a:defRPr>
            </a:pPr>
            <a:r>
              <a:t/>
            </a:r>
            <a:br/>
            <a:endParaRPr/>
          </a:p>
        </p:txBody>
      </p:sp>
      <p:pic>
        <p:nvPicPr>
          <p:cNvPr id="248" name="Google Shape;236;p14" descr="Google Shape;236;p14"/>
          <p:cNvPicPr>
            <a:picLocks noChangeAspect="1"/>
          </p:cNvPicPr>
          <p:nvPr/>
        </p:nvPicPr>
        <p:blipFill>
          <a:blip r:embed="rId2">
            <a:extLst/>
          </a:blip>
          <a:stretch>
            <a:fillRect/>
          </a:stretch>
        </p:blipFill>
        <p:spPr>
          <a:xfrm>
            <a:off x="4778216" y="2213335"/>
            <a:ext cx="500378" cy="477104"/>
          </a:xfrm>
          <a:prstGeom prst="rect">
            <a:avLst/>
          </a:prstGeom>
          <a:ln w="12700">
            <a:miter lim="400000"/>
          </a:ln>
        </p:spPr>
      </p:pic>
      <p:sp>
        <p:nvSpPr>
          <p:cNvPr id="249" name="Google Shape;237;p14"/>
          <p:cNvSpPr txBox="1"/>
          <p:nvPr/>
        </p:nvSpPr>
        <p:spPr>
          <a:xfrm>
            <a:off x="452171" y="1269909"/>
            <a:ext cx="8950508" cy="536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p>
            <a:pPr>
              <a:lnSpc>
                <a:spcPct val="80000"/>
              </a:lnSpc>
              <a:defRPr sz="2800" b="1">
                <a:solidFill>
                  <a:srgbClr val="ED6B00"/>
                </a:solidFill>
                <a:latin typeface="Calibri"/>
                <a:ea typeface="Calibri"/>
                <a:cs typeface="Calibri"/>
                <a:sym typeface="Calibri"/>
              </a:defRPr>
            </a:pPr>
            <a:r>
              <a:t>USO DE </a:t>
            </a:r>
            <a:r>
              <a:rPr b="0">
                <a:solidFill>
                  <a:srgbClr val="A93501"/>
                </a:solidFill>
              </a:rPr>
              <a:t>MICROSOFT WORD</a:t>
            </a:r>
          </a:p>
        </p:txBody>
      </p:sp>
      <p:grpSp>
        <p:nvGrpSpPr>
          <p:cNvPr id="252" name="Google Shape;238;p14"/>
          <p:cNvGrpSpPr/>
          <p:nvPr/>
        </p:nvGrpSpPr>
        <p:grpSpPr>
          <a:xfrm>
            <a:off x="452172" y="4481643"/>
            <a:ext cx="6553318" cy="1694528"/>
            <a:chOff x="0" y="0"/>
            <a:chExt cx="6553317" cy="1694526"/>
          </a:xfrm>
        </p:grpSpPr>
        <p:sp>
          <p:nvSpPr>
            <p:cNvPr id="250" name="Google Shape;239;p14"/>
            <p:cNvSpPr/>
            <p:nvPr/>
          </p:nvSpPr>
          <p:spPr>
            <a:xfrm>
              <a:off x="0" y="0"/>
              <a:ext cx="6553318" cy="1694527"/>
            </a:xfrm>
            <a:prstGeom prst="roundRect">
              <a:avLst>
                <a:gd name="adj" fmla="val 16792"/>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251" name="Google Shape;240;p14"/>
            <p:cNvSpPr txBox="1"/>
            <p:nvPr/>
          </p:nvSpPr>
          <p:spPr>
            <a:xfrm>
              <a:off x="83338" y="657143"/>
              <a:ext cx="6386638"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253" name="Google Shape;241;p14"/>
          <p:cNvSpPr txBox="1"/>
          <p:nvPr/>
        </p:nvSpPr>
        <p:spPr>
          <a:xfrm>
            <a:off x="703978" y="4674480"/>
            <a:ext cx="6034559" cy="20785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p>
            <a:pPr>
              <a:defRPr sz="1600">
                <a:latin typeface="Calibri"/>
                <a:ea typeface="Calibri"/>
                <a:cs typeface="Calibri"/>
                <a:sym typeface="Calibri"/>
              </a:defRPr>
            </a:pPr>
            <a:r>
              <a:t>Originalmente, fue desarrollado por Richard Brodie para el computador de IBM, con el sistema operativo DOS, en 1981. Se programaron versiones posteriores para muchas otras plataformas, incluidas las computadoras IBM, que funcionaban con el sistema MS-DOS (1983). Es un componente de la suite ofimática Microsoft Office.</a:t>
            </a:r>
          </a:p>
          <a:p>
            <a:pPr>
              <a:defRPr sz="1600">
                <a:latin typeface="Calibri"/>
                <a:ea typeface="Calibri"/>
                <a:cs typeface="Calibri"/>
                <a:sym typeface="Calibri"/>
              </a:defRPr>
            </a:pPr>
            <a:endParaRPr/>
          </a:p>
          <a:p>
            <a:pPr>
              <a:defRPr sz="1600">
                <a:latin typeface="Calibri"/>
                <a:ea typeface="Calibri"/>
                <a:cs typeface="Calibri"/>
                <a:sym typeface="Calibri"/>
              </a:defRPr>
            </a:pPr>
            <a:r>
              <a:t/>
            </a:r>
            <a:br/>
            <a:endParaRPr/>
          </a:p>
        </p:txBody>
      </p:sp>
      <p:pic>
        <p:nvPicPr>
          <p:cNvPr id="254" name="Google Shape;242;p14" descr="Google Shape;242;p14"/>
          <p:cNvPicPr>
            <a:picLocks noChangeAspect="1"/>
          </p:cNvPicPr>
          <p:nvPr/>
        </p:nvPicPr>
        <p:blipFill>
          <a:blip r:embed="rId2">
            <a:extLst/>
          </a:blip>
          <a:stretch>
            <a:fillRect/>
          </a:stretch>
        </p:blipFill>
        <p:spPr>
          <a:xfrm>
            <a:off x="6637111" y="4244618"/>
            <a:ext cx="500378" cy="477104"/>
          </a:xfrm>
          <a:prstGeom prst="rect">
            <a:avLst/>
          </a:prstGeom>
          <a:ln w="12700">
            <a:miter lim="400000"/>
          </a:ln>
        </p:spPr>
      </p:pic>
      <p:grpSp>
        <p:nvGrpSpPr>
          <p:cNvPr id="257" name="Google Shape;243;p14"/>
          <p:cNvGrpSpPr/>
          <p:nvPr/>
        </p:nvGrpSpPr>
        <p:grpSpPr>
          <a:xfrm>
            <a:off x="5262907" y="2493091"/>
            <a:ext cx="2692380" cy="1694526"/>
            <a:chOff x="0" y="0"/>
            <a:chExt cx="2692379" cy="1694525"/>
          </a:xfrm>
        </p:grpSpPr>
        <p:sp>
          <p:nvSpPr>
            <p:cNvPr id="255" name="Google Shape;244;p14"/>
            <p:cNvSpPr/>
            <p:nvPr/>
          </p:nvSpPr>
          <p:spPr>
            <a:xfrm>
              <a:off x="0" y="0"/>
              <a:ext cx="2692380" cy="1694526"/>
            </a:xfrm>
            <a:prstGeom prst="roundRect">
              <a:avLst>
                <a:gd name="adj" fmla="val 16792"/>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256" name="Google Shape;245;p14"/>
            <p:cNvSpPr txBox="1"/>
            <p:nvPr/>
          </p:nvSpPr>
          <p:spPr>
            <a:xfrm>
              <a:off x="83337" y="657143"/>
              <a:ext cx="2525703"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258" name="Google Shape;246;p14"/>
          <p:cNvSpPr txBox="1"/>
          <p:nvPr/>
        </p:nvSpPr>
        <p:spPr>
          <a:xfrm>
            <a:off x="5514709" y="2685926"/>
            <a:ext cx="2394847" cy="13165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lvl1pPr>
              <a:defRPr sz="1600">
                <a:latin typeface="Calibri"/>
                <a:ea typeface="Calibri"/>
                <a:cs typeface="Calibri"/>
                <a:sym typeface="Calibri"/>
              </a:defRPr>
            </a:lvl1pPr>
          </a:lstStyle>
          <a:p>
            <a:r>
              <a:rPr dirty="0"/>
              <a:t>Su </a:t>
            </a:r>
            <a:r>
              <a:rPr dirty="0" err="1"/>
              <a:t>última</a:t>
            </a:r>
            <a:r>
              <a:rPr dirty="0"/>
              <a:t> </a:t>
            </a:r>
            <a:r>
              <a:rPr dirty="0" err="1"/>
              <a:t>versión</a:t>
            </a:r>
            <a:r>
              <a:rPr dirty="0"/>
              <a:t> </a:t>
            </a:r>
            <a:r>
              <a:rPr dirty="0" err="1"/>
              <a:t>es</a:t>
            </a:r>
            <a:r>
              <a:rPr dirty="0"/>
              <a:t> Microsoft Word 2019 para Windows y Mac. Al 2019, </a:t>
            </a:r>
            <a:r>
              <a:rPr dirty="0" err="1"/>
              <a:t>es</a:t>
            </a:r>
            <a:r>
              <a:rPr dirty="0"/>
              <a:t> el </a:t>
            </a:r>
            <a:r>
              <a:rPr dirty="0" err="1"/>
              <a:t>procesador</a:t>
            </a:r>
            <a:r>
              <a:rPr dirty="0"/>
              <a:t> de </a:t>
            </a:r>
            <a:r>
              <a:rPr dirty="0" err="1"/>
              <a:t>texto</a:t>
            </a:r>
            <a:r>
              <a:rPr dirty="0"/>
              <a:t> </a:t>
            </a:r>
            <a:r>
              <a:rPr dirty="0" err="1"/>
              <a:t>más</a:t>
            </a:r>
            <a:r>
              <a:rPr dirty="0"/>
              <a:t> popular del </a:t>
            </a:r>
            <a:r>
              <a:rPr dirty="0" err="1"/>
              <a:t>mundo</a:t>
            </a:r>
            <a:r>
              <a:rPr dirty="0" smtClean="0"/>
              <a:t>.      </a:t>
            </a:r>
            <a:endParaRPr dirty="0"/>
          </a:p>
        </p:txBody>
      </p:sp>
      <p:pic>
        <p:nvPicPr>
          <p:cNvPr id="259" name="Google Shape;247;p14" descr="Google Shape;247;p14"/>
          <p:cNvPicPr>
            <a:picLocks noChangeAspect="1"/>
          </p:cNvPicPr>
          <p:nvPr/>
        </p:nvPicPr>
        <p:blipFill>
          <a:blip r:embed="rId2">
            <a:extLst/>
          </a:blip>
          <a:stretch>
            <a:fillRect/>
          </a:stretch>
        </p:blipFill>
        <p:spPr>
          <a:xfrm>
            <a:off x="7599581" y="2256065"/>
            <a:ext cx="500378" cy="477104"/>
          </a:xfrm>
          <a:prstGeom prst="rect">
            <a:avLst/>
          </a:prstGeom>
          <a:ln w="12700">
            <a:miter lim="400000"/>
          </a:ln>
        </p:spPr>
      </p:pic>
      <p:grpSp>
        <p:nvGrpSpPr>
          <p:cNvPr id="262" name="Google Shape;248;p14"/>
          <p:cNvGrpSpPr/>
          <p:nvPr/>
        </p:nvGrpSpPr>
        <p:grpSpPr>
          <a:xfrm>
            <a:off x="4984539" y="6413184"/>
            <a:ext cx="4359561" cy="514080"/>
            <a:chOff x="0" y="0"/>
            <a:chExt cx="4359559" cy="514078"/>
          </a:xfrm>
        </p:grpSpPr>
        <p:sp>
          <p:nvSpPr>
            <p:cNvPr id="260" name="Google Shape;249;p14"/>
            <p:cNvSpPr/>
            <p:nvPr/>
          </p:nvSpPr>
          <p:spPr>
            <a:xfrm>
              <a:off x="0" y="0"/>
              <a:ext cx="4359560" cy="514079"/>
            </a:xfrm>
            <a:prstGeom prst="roundRect">
              <a:avLst>
                <a:gd name="adj" fmla="val 16792"/>
              </a:avLst>
            </a:prstGeom>
            <a:solidFill>
              <a:srgbClr val="DEDEDE"/>
            </a:solidFill>
            <a:ln w="12700" cap="flat">
              <a:noFill/>
              <a:miter lim="400000"/>
            </a:ln>
            <a:effectLst/>
          </p:spPr>
          <p:txBody>
            <a:bodyPr wrap="square" lIns="45719" tIns="45719" rIns="45719" bIns="45719" numCol="1" anchor="ctr">
              <a:noAutofit/>
            </a:bodyPr>
            <a:lstStyle/>
            <a:p>
              <a:endParaRPr/>
            </a:p>
          </p:txBody>
        </p:sp>
        <p:sp>
          <p:nvSpPr>
            <p:cNvPr id="261" name="Google Shape;250;p14"/>
            <p:cNvSpPr txBox="1"/>
            <p:nvPr/>
          </p:nvSpPr>
          <p:spPr>
            <a:xfrm>
              <a:off x="21827" y="66920"/>
              <a:ext cx="4315904"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263" name="Google Shape;251;p14"/>
          <p:cNvSpPr txBox="1"/>
          <p:nvPr/>
        </p:nvSpPr>
        <p:spPr>
          <a:xfrm>
            <a:off x="5114916" y="6510970"/>
            <a:ext cx="4029086" cy="3005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p>
            <a:pPr>
              <a:defRPr sz="1600" i="1">
                <a:solidFill>
                  <a:srgbClr val="EB6B1F"/>
                </a:solidFill>
                <a:latin typeface="Calibri"/>
                <a:ea typeface="Calibri"/>
                <a:cs typeface="Calibri"/>
                <a:sym typeface="Calibri"/>
              </a:defRPr>
            </a:pPr>
            <a:r>
              <a:t>Fuente:</a:t>
            </a:r>
            <a:r>
              <a:rPr u="sng">
                <a:solidFill>
                  <a:srgbClr val="0000FF"/>
                </a:solidFill>
                <a:uFill>
                  <a:solidFill>
                    <a:srgbClr val="0000FF"/>
                  </a:solidFill>
                </a:uFill>
                <a:hlinkClick r:id="rId3"/>
              </a:rPr>
              <a:t>es.wikipedia.org/wiki/Microsoft_Word</a:t>
            </a:r>
          </a:p>
        </p:txBody>
      </p:sp>
      <p:pic>
        <p:nvPicPr>
          <p:cNvPr id="264" name="Google Shape;252;p14" descr="Google Shape;252;p14"/>
          <p:cNvPicPr>
            <a:picLocks noChangeAspect="1"/>
          </p:cNvPicPr>
          <p:nvPr/>
        </p:nvPicPr>
        <p:blipFill>
          <a:blip r:embed="rId4">
            <a:extLst/>
          </a:blip>
          <a:stretch>
            <a:fillRect/>
          </a:stretch>
        </p:blipFill>
        <p:spPr>
          <a:xfrm>
            <a:off x="7342233" y="4534691"/>
            <a:ext cx="1886338" cy="1641477"/>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sp>
        <p:nvSpPr>
          <p:cNvPr id="267" name="Google Shape;257;p15"/>
          <p:cNvSpPr txBox="1"/>
          <p:nvPr/>
        </p:nvSpPr>
        <p:spPr>
          <a:xfrm>
            <a:off x="442488" y="6881800"/>
            <a:ext cx="266305"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8</a:t>
            </a:r>
          </a:p>
        </p:txBody>
      </p:sp>
      <p:pic>
        <p:nvPicPr>
          <p:cNvPr id="268" name="Google Shape;258;p15" descr="Google Shape;258;p15"/>
          <p:cNvPicPr>
            <a:picLocks noChangeAspect="1"/>
          </p:cNvPicPr>
          <p:nvPr/>
        </p:nvPicPr>
        <p:blipFill>
          <a:blip r:embed="rId2">
            <a:extLst/>
          </a:blip>
          <a:stretch>
            <a:fillRect/>
          </a:stretch>
        </p:blipFill>
        <p:spPr>
          <a:xfrm>
            <a:off x="5505293" y="3920156"/>
            <a:ext cx="4214970" cy="2571134"/>
          </a:xfrm>
          <a:prstGeom prst="rect">
            <a:avLst/>
          </a:prstGeom>
          <a:ln w="12700">
            <a:miter lim="400000"/>
          </a:ln>
        </p:spPr>
      </p:pic>
      <p:grpSp>
        <p:nvGrpSpPr>
          <p:cNvPr id="271" name="Google Shape;259;p15"/>
          <p:cNvGrpSpPr/>
          <p:nvPr/>
        </p:nvGrpSpPr>
        <p:grpSpPr>
          <a:xfrm>
            <a:off x="563723" y="2298741"/>
            <a:ext cx="8691830" cy="1788659"/>
            <a:chOff x="0" y="0"/>
            <a:chExt cx="8691829" cy="1788658"/>
          </a:xfrm>
        </p:grpSpPr>
        <p:sp>
          <p:nvSpPr>
            <p:cNvPr id="269" name="Google Shape;260;p15"/>
            <p:cNvSpPr/>
            <p:nvPr/>
          </p:nvSpPr>
          <p:spPr>
            <a:xfrm>
              <a:off x="0" y="0"/>
              <a:ext cx="8691830" cy="1788659"/>
            </a:xfrm>
            <a:prstGeom prst="roundRect">
              <a:avLst>
                <a:gd name="adj" fmla="val 16792"/>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270" name="Google Shape;261;p15"/>
            <p:cNvSpPr txBox="1"/>
            <p:nvPr/>
          </p:nvSpPr>
          <p:spPr>
            <a:xfrm>
              <a:off x="87969" y="704209"/>
              <a:ext cx="8515889"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pic>
        <p:nvPicPr>
          <p:cNvPr id="272" name="Google Shape;262;p15" descr="Google Shape;262;p15"/>
          <p:cNvPicPr>
            <a:picLocks noChangeAspect="1"/>
          </p:cNvPicPr>
          <p:nvPr/>
        </p:nvPicPr>
        <p:blipFill>
          <a:blip r:embed="rId3">
            <a:extLst/>
          </a:blip>
          <a:stretch>
            <a:fillRect/>
          </a:stretch>
        </p:blipFill>
        <p:spPr>
          <a:xfrm>
            <a:off x="8980568" y="2061716"/>
            <a:ext cx="500378" cy="477102"/>
          </a:xfrm>
          <a:prstGeom prst="rect">
            <a:avLst/>
          </a:prstGeom>
          <a:ln w="12700">
            <a:miter lim="400000"/>
          </a:ln>
        </p:spPr>
      </p:pic>
      <p:sp>
        <p:nvSpPr>
          <p:cNvPr id="273" name="Google Shape;263;p15"/>
          <p:cNvSpPr txBox="1"/>
          <p:nvPr/>
        </p:nvSpPr>
        <p:spPr>
          <a:xfrm>
            <a:off x="744218" y="2403026"/>
            <a:ext cx="8354063" cy="15705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p>
            <a:pPr>
              <a:defRPr sz="1600">
                <a:latin typeface="Calibri"/>
                <a:ea typeface="Calibri"/>
                <a:cs typeface="Calibri"/>
                <a:sym typeface="Calibri"/>
              </a:defRPr>
            </a:pPr>
            <a:r>
              <a:t>Word es un procesador de texto de la empresa Microsoft y pertenece a un pack denominado “Office”, de aquí nace el concepto de </a:t>
            </a:r>
            <a:r>
              <a:rPr b="1" i="1">
                <a:solidFill>
                  <a:srgbClr val="ED6B00"/>
                </a:solidFill>
              </a:rPr>
              <a:t>ofimática lo que significa que como conocimientos básicos en ofimática son Word, Excel y PowerPoint. </a:t>
            </a:r>
            <a:r>
              <a:t>Para instalar Office en tu computador puedes adquirir una licencia en </a:t>
            </a:r>
            <a:r>
              <a:rPr u="sng">
                <a:solidFill>
                  <a:srgbClr val="0000FF"/>
                </a:solidFill>
                <a:uFill>
                  <a:solidFill>
                    <a:srgbClr val="0000FF"/>
                  </a:solidFill>
                </a:uFill>
                <a:hlinkClick r:id="rId4"/>
              </a:rPr>
              <a:t>https://www.microsoft.com/es-cl/microsoft-365/buy/microsoft-365</a:t>
            </a:r>
            <a:r>
              <a:rPr>
                <a:solidFill>
                  <a:srgbClr val="ED6B00"/>
                </a:solidFill>
              </a:rPr>
              <a:t>, </a:t>
            </a:r>
            <a:r>
              <a:t>Microsoft posee planes mensuales y anuales. Por otra parte, Microsoft ofrece a instituciones educacionales la posibilidad de obtener de forma gratuita el Office.</a:t>
            </a:r>
          </a:p>
        </p:txBody>
      </p:sp>
      <p:sp>
        <p:nvSpPr>
          <p:cNvPr id="274" name="Google Shape;264;p15"/>
          <p:cNvSpPr txBox="1"/>
          <p:nvPr/>
        </p:nvSpPr>
        <p:spPr>
          <a:xfrm>
            <a:off x="452171" y="1269909"/>
            <a:ext cx="8950508" cy="536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p>
            <a:pPr>
              <a:lnSpc>
                <a:spcPct val="80000"/>
              </a:lnSpc>
              <a:defRPr sz="2800" b="1">
                <a:solidFill>
                  <a:srgbClr val="ED6B00"/>
                </a:solidFill>
                <a:latin typeface="Calibri"/>
                <a:ea typeface="Calibri"/>
                <a:cs typeface="Calibri"/>
                <a:sym typeface="Calibri"/>
              </a:defRPr>
            </a:pPr>
            <a:r>
              <a:t>¿QUÉ NECESITO PARA INSTALAR </a:t>
            </a:r>
            <a:r>
              <a:rPr b="0">
                <a:solidFill>
                  <a:srgbClr val="A93501"/>
                </a:solidFill>
              </a:rPr>
              <a:t>MICROSOFT WORD?</a:t>
            </a:r>
          </a:p>
        </p:txBody>
      </p:sp>
      <p:grpSp>
        <p:nvGrpSpPr>
          <p:cNvPr id="277" name="Google Shape;265;p15"/>
          <p:cNvGrpSpPr/>
          <p:nvPr/>
        </p:nvGrpSpPr>
        <p:grpSpPr>
          <a:xfrm>
            <a:off x="563718" y="4463581"/>
            <a:ext cx="5303687" cy="2027711"/>
            <a:chOff x="0" y="0"/>
            <a:chExt cx="5303685" cy="2027710"/>
          </a:xfrm>
        </p:grpSpPr>
        <p:sp>
          <p:nvSpPr>
            <p:cNvPr id="275" name="Google Shape;266;p15"/>
            <p:cNvSpPr/>
            <p:nvPr/>
          </p:nvSpPr>
          <p:spPr>
            <a:xfrm>
              <a:off x="0" y="0"/>
              <a:ext cx="5303686" cy="2027711"/>
            </a:xfrm>
            <a:prstGeom prst="roundRect">
              <a:avLst>
                <a:gd name="adj" fmla="val 10942"/>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276" name="Google Shape;267;p15"/>
            <p:cNvSpPr txBox="1"/>
            <p:nvPr/>
          </p:nvSpPr>
          <p:spPr>
            <a:xfrm>
              <a:off x="64983" y="823735"/>
              <a:ext cx="5173718"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278" name="Google Shape;268;p15"/>
          <p:cNvSpPr txBox="1"/>
          <p:nvPr/>
        </p:nvSpPr>
        <p:spPr>
          <a:xfrm>
            <a:off x="744215" y="4692603"/>
            <a:ext cx="4850138" cy="15705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p>
            <a:pPr marL="285750" indent="-285750">
              <a:buClr>
                <a:srgbClr val="000000"/>
              </a:buClr>
              <a:buSzPts val="1600"/>
              <a:buFont typeface="Arial"/>
              <a:buChar char="•"/>
              <a:defRPr sz="1600">
                <a:latin typeface="Calibri"/>
                <a:ea typeface="Calibri"/>
                <a:cs typeface="Calibri"/>
                <a:sym typeface="Calibri"/>
              </a:defRPr>
            </a:pPr>
            <a:r>
              <a:t>La aplicación se puede instalar en tu computador, laptop, tablet, Mac, iPhone y Smartphones. </a:t>
            </a:r>
          </a:p>
          <a:p>
            <a:pPr>
              <a:defRPr sz="1600">
                <a:latin typeface="Calibri"/>
                <a:ea typeface="Calibri"/>
                <a:cs typeface="Calibri"/>
                <a:sym typeface="Calibri"/>
              </a:defRPr>
            </a:pPr>
            <a:endParaRPr/>
          </a:p>
          <a:p>
            <a:pPr marL="285750" indent="-285750">
              <a:buClr>
                <a:srgbClr val="000000"/>
              </a:buClr>
              <a:buSzPts val="1600"/>
              <a:buFont typeface="Arial"/>
              <a:buChar char="•"/>
              <a:defRPr sz="1600">
                <a:latin typeface="Calibri"/>
                <a:ea typeface="Calibri"/>
                <a:cs typeface="Calibri"/>
                <a:sym typeface="Calibri"/>
              </a:defRPr>
            </a:pPr>
            <a:r>
              <a:t>Para identificar la aplicación de Word, busca en el menú de inicio de Windows o en la barra de Windows el siguiente Logo y selecciona el de Word (azul).</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
        <p:nvSpPr>
          <p:cNvPr id="281" name="Google Shape;273;p16"/>
          <p:cNvSpPr txBox="1"/>
          <p:nvPr/>
        </p:nvSpPr>
        <p:spPr>
          <a:xfrm>
            <a:off x="442488" y="6881800"/>
            <a:ext cx="266305"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9</a:t>
            </a:r>
          </a:p>
        </p:txBody>
      </p:sp>
      <p:grpSp>
        <p:nvGrpSpPr>
          <p:cNvPr id="284" name="Google Shape;274;p16"/>
          <p:cNvGrpSpPr/>
          <p:nvPr/>
        </p:nvGrpSpPr>
        <p:grpSpPr>
          <a:xfrm>
            <a:off x="452175" y="2234339"/>
            <a:ext cx="8815917" cy="954113"/>
            <a:chOff x="0" y="0"/>
            <a:chExt cx="8815916" cy="954112"/>
          </a:xfrm>
        </p:grpSpPr>
        <p:sp>
          <p:nvSpPr>
            <p:cNvPr id="282" name="Google Shape;275;p16"/>
            <p:cNvSpPr/>
            <p:nvPr/>
          </p:nvSpPr>
          <p:spPr>
            <a:xfrm>
              <a:off x="0" y="0"/>
              <a:ext cx="8815917" cy="954113"/>
            </a:xfrm>
            <a:prstGeom prst="roundRect">
              <a:avLst>
                <a:gd name="adj" fmla="val 10942"/>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283" name="Google Shape;276;p16"/>
            <p:cNvSpPr txBox="1"/>
            <p:nvPr/>
          </p:nvSpPr>
          <p:spPr>
            <a:xfrm>
              <a:off x="30576" y="286936"/>
              <a:ext cx="8754763"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285" name="Google Shape;277;p16"/>
          <p:cNvSpPr txBox="1"/>
          <p:nvPr/>
        </p:nvSpPr>
        <p:spPr>
          <a:xfrm>
            <a:off x="452171" y="1269909"/>
            <a:ext cx="8950508" cy="536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p>
            <a:pPr>
              <a:lnSpc>
                <a:spcPct val="80000"/>
              </a:lnSpc>
              <a:defRPr sz="2800" b="1">
                <a:solidFill>
                  <a:srgbClr val="ED6B00"/>
                </a:solidFill>
                <a:latin typeface="Calibri"/>
                <a:ea typeface="Calibri"/>
                <a:cs typeface="Calibri"/>
                <a:sym typeface="Calibri"/>
              </a:defRPr>
            </a:pPr>
            <a:r>
              <a:t>MENÚ </a:t>
            </a:r>
            <a:r>
              <a:rPr b="0">
                <a:solidFill>
                  <a:srgbClr val="A93501"/>
                </a:solidFill>
              </a:rPr>
              <a:t>PRINCIPAL</a:t>
            </a:r>
          </a:p>
        </p:txBody>
      </p:sp>
      <p:pic>
        <p:nvPicPr>
          <p:cNvPr id="286" name="Google Shape;278;p16" descr="Google Shape;278;p16"/>
          <p:cNvPicPr>
            <a:picLocks noChangeAspect="1"/>
          </p:cNvPicPr>
          <p:nvPr/>
        </p:nvPicPr>
        <p:blipFill>
          <a:blip r:embed="rId2">
            <a:extLst/>
          </a:blip>
          <a:stretch>
            <a:fillRect/>
          </a:stretch>
        </p:blipFill>
        <p:spPr>
          <a:xfrm>
            <a:off x="610721" y="3254316"/>
            <a:ext cx="8515351" cy="1184423"/>
          </a:xfrm>
          <a:prstGeom prst="rect">
            <a:avLst/>
          </a:prstGeom>
          <a:ln w="12700">
            <a:miter lim="400000"/>
          </a:ln>
        </p:spPr>
      </p:pic>
      <p:sp>
        <p:nvSpPr>
          <p:cNvPr id="287" name="Google Shape;279;p16"/>
          <p:cNvSpPr txBox="1"/>
          <p:nvPr/>
        </p:nvSpPr>
        <p:spPr>
          <a:xfrm>
            <a:off x="590625" y="2422244"/>
            <a:ext cx="8555543" cy="5093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lvl1pPr>
              <a:defRPr>
                <a:latin typeface="Calibri"/>
                <a:ea typeface="Calibri"/>
                <a:cs typeface="Calibri"/>
                <a:sym typeface="Calibri"/>
              </a:defRPr>
            </a:lvl1pPr>
          </a:lstStyle>
          <a:p>
            <a:r>
              <a:t>El menú principal de Word, muestra el nombre del documento, el nombre de usuario. Está compuesto de una serie de menús separados por pestañas. En las imágenes más abajo se muestran las pestañas Correspondencia y de Inicio.</a:t>
            </a:r>
          </a:p>
        </p:txBody>
      </p:sp>
      <p:pic>
        <p:nvPicPr>
          <p:cNvPr id="288" name="Google Shape;280;p16" descr="Google Shape;280;p16"/>
          <p:cNvPicPr>
            <a:picLocks noChangeAspect="1"/>
          </p:cNvPicPr>
          <p:nvPr/>
        </p:nvPicPr>
        <p:blipFill>
          <a:blip r:embed="rId3">
            <a:extLst/>
          </a:blip>
          <a:stretch>
            <a:fillRect/>
          </a:stretch>
        </p:blipFill>
        <p:spPr>
          <a:xfrm>
            <a:off x="646056" y="5580064"/>
            <a:ext cx="8515351" cy="1153254"/>
          </a:xfrm>
          <a:prstGeom prst="rect">
            <a:avLst/>
          </a:prstGeom>
          <a:ln w="12700">
            <a:miter lim="400000"/>
          </a:ln>
        </p:spPr>
      </p:pic>
      <p:grpSp>
        <p:nvGrpSpPr>
          <p:cNvPr id="291" name="Google Shape;281;p16"/>
          <p:cNvGrpSpPr/>
          <p:nvPr/>
        </p:nvGrpSpPr>
        <p:grpSpPr>
          <a:xfrm>
            <a:off x="452175" y="4550821"/>
            <a:ext cx="8815917" cy="954114"/>
            <a:chOff x="0" y="0"/>
            <a:chExt cx="8815916" cy="954112"/>
          </a:xfrm>
        </p:grpSpPr>
        <p:sp>
          <p:nvSpPr>
            <p:cNvPr id="289" name="Google Shape;282;p16"/>
            <p:cNvSpPr/>
            <p:nvPr/>
          </p:nvSpPr>
          <p:spPr>
            <a:xfrm>
              <a:off x="0" y="0"/>
              <a:ext cx="8815917" cy="954113"/>
            </a:xfrm>
            <a:prstGeom prst="roundRect">
              <a:avLst>
                <a:gd name="adj" fmla="val 10942"/>
              </a:avLst>
            </a:prstGeom>
            <a:solidFill>
              <a:srgbClr val="F3F3F3"/>
            </a:solidFill>
            <a:ln w="12700" cap="flat">
              <a:noFill/>
              <a:miter lim="400000"/>
            </a:ln>
            <a:effectLst/>
          </p:spPr>
          <p:txBody>
            <a:bodyPr wrap="square" lIns="45719" tIns="45719" rIns="45719" bIns="45719" numCol="1" anchor="ctr">
              <a:noAutofit/>
            </a:bodyPr>
            <a:lstStyle/>
            <a:p>
              <a:endParaRPr/>
            </a:p>
          </p:txBody>
        </p:sp>
        <p:sp>
          <p:nvSpPr>
            <p:cNvPr id="290" name="Google Shape;283;p16"/>
            <p:cNvSpPr txBox="1"/>
            <p:nvPr/>
          </p:nvSpPr>
          <p:spPr>
            <a:xfrm>
              <a:off x="30576" y="286936"/>
              <a:ext cx="8754763"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292" name="Google Shape;284;p16"/>
          <p:cNvSpPr txBox="1"/>
          <p:nvPr/>
        </p:nvSpPr>
        <p:spPr>
          <a:xfrm>
            <a:off x="590625" y="4769206"/>
            <a:ext cx="8555543" cy="5093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lvl1pPr>
              <a:defRPr>
                <a:latin typeface="Calibri"/>
                <a:ea typeface="Calibri"/>
                <a:cs typeface="Calibri"/>
                <a:sym typeface="Calibri"/>
              </a:defRPr>
            </a:lvl1pPr>
          </a:lstStyle>
          <a:p>
            <a:r>
              <a:t>La pestaña inicio están las utilidades más frecuentes que se pueden realizar en un documento. Fuente (cambio de letra, color de letra) Párrafo (alineación, viñetas, etc.), entre otras utilidades. Te invito a recorrerlas todas.</a:t>
            </a:r>
          </a:p>
        </p:txBody>
      </p:sp>
    </p:spTree>
  </p:cSld>
  <p:clrMapOvr>
    <a:masterClrMapping/>
  </p:clrMapOvr>
  <p:transition spd="med"/>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1786</Words>
  <Application>Microsoft Office PowerPoint</Application>
  <PresentationFormat>Personalizado</PresentationFormat>
  <Paragraphs>254</Paragraphs>
  <Slides>26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26</vt:i4>
      </vt:variant>
    </vt:vector>
  </HeadingPairs>
  <TitlesOfParts>
    <vt:vector size="29" baseType="lpstr">
      <vt:lpstr>Arial</vt:lpstr>
      <vt:lpstr>Calibri</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Toledo</cp:lastModifiedBy>
  <cp:revision>2</cp:revision>
  <dcterms:modified xsi:type="dcterms:W3CDTF">2021-01-09T23:43:19Z</dcterms:modified>
</cp:coreProperties>
</file>