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7559675" cx="9720250"/>
  <p:notesSz cx="6858000" cy="9144000"/>
  <p:embeddedFontLst>
    <p:embeddedFont>
      <p:font typeface="Asap"/>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1411">
          <p15:clr>
            <a:srgbClr val="A4A3A4"/>
          </p15:clr>
        </p15:guide>
        <p15:guide id="4" pos="5880">
          <p15:clr>
            <a:srgbClr val="A4A3A4"/>
          </p15:clr>
        </p15:guide>
      </p15:sldGuideLst>
    </p:ext>
    <p:ext uri="http://customooxmlschemas.google.com/">
      <go:slidesCustomData xmlns:go="http://customooxmlschemas.google.com/" r:id="rId29" roundtripDataSignature="AMtx7mhiRq20AAdjZkaxbjFKyy10y/bfy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niella Toled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2FA970-FECD-4B60-8928-2CDEF7920BA3}">
  <a:tblStyle styleId="{2D2FA970-FECD-4B60-8928-2CDEF7920BA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1411" orient="horz"/>
        <p:guide pos="5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Asap-bold.fntdata"/><Relationship Id="rId25" Type="http://schemas.openxmlformats.org/officeDocument/2006/relationships/font" Target="fonts/Asap-regular.fntdata"/><Relationship Id="rId28" Type="http://schemas.openxmlformats.org/officeDocument/2006/relationships/font" Target="fonts/Asap-boldItalic.fntdata"/><Relationship Id="rId27" Type="http://schemas.openxmlformats.org/officeDocument/2006/relationships/font" Target="fonts/Asap-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customschemas.google.com/relationships/presentationmetadata" Target="meta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12T13:21:52.104">
    <p:pos x="6000" y="0"/>
    <p:text>Recordar cambiar el número de la actividad. El número verde no cambia.</p:text>
    <p:extLst>
      <p:ext uri="{C676402C-5697-4E1C-873F-D02D1690AC5C}">
        <p15:threadingInfo timeZoneBias="0"/>
      </p:ext>
      <p:ext uri="http://customooxmlschemas.google.com/">
        <go:slidesCustomData xmlns:go="http://customooxmlschemas.google.com/" commentPostId="AAAAHQMen-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4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23"/>
          <p:cNvSpPr/>
          <p:nvPr/>
        </p:nvSpPr>
        <p:spPr>
          <a:xfrm>
            <a:off x="270565" y="1747314"/>
            <a:ext cx="9346500" cy="5675922"/>
          </a:xfrm>
          <a:prstGeom prst="round1Rect">
            <a:avLst>
              <a:gd fmla="val 15350" name="adj"/>
            </a:avLst>
          </a:prstGeom>
          <a:solidFill>
            <a:srgbClr val="C4D7CD">
              <a:alpha val="8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23"/>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23"/>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23"/>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23"/>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pic>
        <p:nvPicPr>
          <p:cNvPr id="15" name="Google Shape;15;p2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6" name="Google Shape;16;p2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7" name="Google Shape;17;p24"/>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
        <p:nvSpPr>
          <p:cNvPr id="18" name="Google Shape;18;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5" name="Google Shape;25;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6" name="Google Shape;26;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Instalaciones Eléctricas Industriales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 name="Google Shape;27;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6" name="Google Shape;36;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Instalaciones Eléctricas Industriales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28"/>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4" name="Google Shape;44;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Instalaciones Eléctricas Industriales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 name="Google Shape;45;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46" name="Shape 46"/>
        <p:cNvGrpSpPr/>
        <p:nvPr/>
      </p:nvGrpSpPr>
      <p:grpSpPr>
        <a:xfrm>
          <a:off x="0" y="0"/>
          <a:ext cx="0" cy="0"/>
          <a:chOff x="0" y="0"/>
          <a:chExt cx="0" cy="0"/>
        </a:xfrm>
      </p:grpSpPr>
      <p:sp>
        <p:nvSpPr>
          <p:cNvPr id="47" name="Google Shape;47;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52" name="Google Shape;52;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2.png"/><Relationship Id="rId11" Type="http://schemas.openxmlformats.org/officeDocument/2006/relationships/image" Target="../media/image16.png"/><Relationship Id="rId10" Type="http://schemas.openxmlformats.org/officeDocument/2006/relationships/image" Target="../media/image23.png"/><Relationship Id="rId9"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26.jpg"/><Relationship Id="rId7" Type="http://schemas.openxmlformats.org/officeDocument/2006/relationships/image" Target="../media/image21.png"/><Relationship Id="rId8"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5.png"/><Relationship Id="rId11" Type="http://schemas.openxmlformats.org/officeDocument/2006/relationships/image" Target="../media/image33.png"/><Relationship Id="rId10" Type="http://schemas.openxmlformats.org/officeDocument/2006/relationships/image" Target="../media/image38.png"/><Relationship Id="rId9" Type="http://schemas.openxmlformats.org/officeDocument/2006/relationships/image" Target="../media/image37.png"/><Relationship Id="rId5" Type="http://schemas.openxmlformats.org/officeDocument/2006/relationships/image" Target="../media/image39.png"/><Relationship Id="rId6" Type="http://schemas.openxmlformats.org/officeDocument/2006/relationships/image" Target="../media/image29.png"/><Relationship Id="rId7" Type="http://schemas.openxmlformats.org/officeDocument/2006/relationships/image" Target="../media/image32.png"/><Relationship Id="rId8"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18.png"/><Relationship Id="rId5" Type="http://schemas.openxmlformats.org/officeDocument/2006/relationships/image" Target="../media/image27.png"/><Relationship Id="rId6" Type="http://schemas.openxmlformats.org/officeDocument/2006/relationships/image" Target="../media/image8.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59" name="Google Shape;59;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a:t>
            </a:r>
            <a:r>
              <a:rPr lang="en-US" sz="1200">
                <a:solidFill>
                  <a:srgbClr val="29754D"/>
                </a:solidFill>
                <a:latin typeface="Calibri"/>
                <a:ea typeface="Calibri"/>
                <a:cs typeface="Calibri"/>
                <a:sym typeface="Calibri"/>
              </a:rPr>
              <a:t>4</a:t>
            </a:r>
            <a:r>
              <a:rPr b="0" i="0" lang="en-US" sz="1200" u="none" cap="none" strike="noStrike">
                <a:solidFill>
                  <a:srgbClr val="29754D"/>
                </a:solidFill>
                <a:latin typeface="Calibri"/>
                <a:ea typeface="Calibri"/>
                <a:cs typeface="Calibri"/>
                <a:sym typeface="Calibri"/>
              </a:rPr>
              <a:t>° MEDIO</a:t>
            </a:r>
            <a:endParaRPr b="0" i="0" sz="1200" u="none" cap="none" strike="noStrike">
              <a:solidFill>
                <a:srgbClr val="29754D"/>
              </a:solidFill>
              <a:latin typeface="Calibri"/>
              <a:ea typeface="Calibri"/>
              <a:cs typeface="Calibri"/>
              <a:sym typeface="Calibri"/>
            </a:endParaRPr>
          </a:p>
        </p:txBody>
      </p:sp>
      <p:sp>
        <p:nvSpPr>
          <p:cNvPr id="60" name="Google Shape;60;p1"/>
          <p:cNvSpPr txBox="1"/>
          <p:nvPr/>
        </p:nvSpPr>
        <p:spPr>
          <a:xfrm>
            <a:off x="3622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1" name="Google Shape;61;p1"/>
          <p:cNvSpPr/>
          <p:nvPr/>
        </p:nvSpPr>
        <p:spPr>
          <a:xfrm>
            <a:off x="360362" y="2242106"/>
            <a:ext cx="8605837" cy="94692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400" u="none" cap="none" strike="noStrike">
                <a:solidFill>
                  <a:srgbClr val="29754D"/>
                </a:solidFill>
                <a:latin typeface="Calibri"/>
                <a:ea typeface="Calibri"/>
                <a:cs typeface="Calibri"/>
                <a:sym typeface="Calibri"/>
              </a:rPr>
              <a:t>INSTALACIONES </a:t>
            </a:r>
            <a:br>
              <a:rPr b="1" i="0" lang="en-US" sz="3400" u="none" cap="none" strike="noStrike">
                <a:solidFill>
                  <a:srgbClr val="29754D"/>
                </a:solidFill>
                <a:latin typeface="Calibri"/>
                <a:ea typeface="Calibri"/>
                <a:cs typeface="Calibri"/>
                <a:sym typeface="Calibri"/>
              </a:rPr>
            </a:br>
            <a:r>
              <a:rPr b="1" i="0" lang="en-US" sz="3400" u="none" cap="none" strike="noStrike">
                <a:solidFill>
                  <a:srgbClr val="29754D"/>
                </a:solidFill>
                <a:latin typeface="Calibri"/>
                <a:ea typeface="Calibri"/>
                <a:cs typeface="Calibri"/>
                <a:sym typeface="Calibri"/>
              </a:rPr>
              <a:t>ELÉCTRICAS INDUSTRIALES </a:t>
            </a:r>
            <a:endParaRPr b="1" i="0" sz="3400" u="none" cap="none" strike="noStrike">
              <a:solidFill>
                <a:srgbClr val="29754D"/>
              </a:solidFill>
              <a:latin typeface="Calibri"/>
              <a:ea typeface="Calibri"/>
              <a:cs typeface="Calibri"/>
              <a:sym typeface="Calibri"/>
            </a:endParaRPr>
          </a:p>
        </p:txBody>
      </p:sp>
      <p:pic>
        <p:nvPicPr>
          <p:cNvPr descr="PortadaMODULO6.png" id="62" name="Google Shape;62;p1"/>
          <p:cNvPicPr preferRelativeResize="0"/>
          <p:nvPr/>
        </p:nvPicPr>
        <p:blipFill rotWithShape="1">
          <a:blip r:embed="rId3">
            <a:alphaModFix/>
          </a:blip>
          <a:srcRect b="19502" l="0" r="0" t="0"/>
          <a:stretch/>
        </p:blipFill>
        <p:spPr>
          <a:xfrm>
            <a:off x="1803400" y="2768600"/>
            <a:ext cx="7277781" cy="368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3"/>
          <p:cNvSpPr/>
          <p:nvPr/>
        </p:nvSpPr>
        <p:spPr>
          <a:xfrm>
            <a:off x="482601" y="2340179"/>
            <a:ext cx="8610600" cy="6770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100"/>
              </a:spcBef>
              <a:spcAft>
                <a:spcPts val="0"/>
              </a:spcAft>
              <a:buNone/>
            </a:pPr>
            <a:r>
              <a:rPr b="0" i="0" lang="en-US" sz="1900" u="none" cap="none" strike="noStrike">
                <a:solidFill>
                  <a:schemeClr val="dk1"/>
                </a:solidFill>
                <a:latin typeface="Calibri"/>
                <a:ea typeface="Calibri"/>
                <a:cs typeface="Calibri"/>
                <a:sym typeface="Calibri"/>
              </a:rPr>
              <a:t>Dentro de los ítems a considerar en el desarrollo de un informe técnico tipo diagnóstico son los siguientes:</a:t>
            </a:r>
            <a:endParaRPr/>
          </a:p>
        </p:txBody>
      </p:sp>
      <p:sp>
        <p:nvSpPr>
          <p:cNvPr id="174" name="Google Shape;174;p43"/>
          <p:cNvSpPr/>
          <p:nvPr/>
        </p:nvSpPr>
        <p:spPr>
          <a:xfrm>
            <a:off x="447681" y="1303286"/>
            <a:ext cx="9030789" cy="54369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29754D"/>
                </a:solidFill>
                <a:latin typeface="Calibri"/>
                <a:ea typeface="Calibri"/>
                <a:cs typeface="Calibri"/>
                <a:sym typeface="Calibri"/>
              </a:rPr>
              <a:t>INFORME TÉCNICO, </a:t>
            </a:r>
            <a:r>
              <a:rPr b="0" i="0" lang="en-US" sz="3200" u="none" cap="none" strike="noStrike">
                <a:solidFill>
                  <a:srgbClr val="C73E32"/>
                </a:solidFill>
                <a:latin typeface="Calibri"/>
                <a:ea typeface="Calibri"/>
                <a:cs typeface="Calibri"/>
                <a:sym typeface="Calibri"/>
              </a:rPr>
              <a:t>DIAGNÓSTICO</a:t>
            </a:r>
            <a:endParaRPr/>
          </a:p>
        </p:txBody>
      </p:sp>
      <p:graphicFrame>
        <p:nvGraphicFramePr>
          <p:cNvPr id="175" name="Google Shape;175;p43"/>
          <p:cNvGraphicFramePr/>
          <p:nvPr/>
        </p:nvGraphicFramePr>
        <p:xfrm>
          <a:off x="631904" y="3165930"/>
          <a:ext cx="3000000" cy="3000000"/>
        </p:xfrm>
        <a:graphic>
          <a:graphicData uri="http://schemas.openxmlformats.org/drawingml/2006/table">
            <a:tbl>
              <a:tblPr>
                <a:noFill/>
                <a:tableStyleId>{2D2FA970-FECD-4B60-8928-2CDEF7920BA3}</a:tableStyleId>
              </a:tblPr>
              <a:tblGrid>
                <a:gridCol w="6235850"/>
              </a:tblGrid>
              <a:tr h="399800">
                <a:tc>
                  <a:txBody>
                    <a:bodyPr/>
                    <a:lstStyle/>
                    <a:p>
                      <a:pPr indent="0" lvl="0" marL="0" marR="0" rtl="0" algn="l">
                        <a:lnSpc>
                          <a:spcPct val="100000"/>
                        </a:lnSpc>
                        <a:spcBef>
                          <a:spcPts val="0"/>
                        </a:spcBef>
                        <a:spcAft>
                          <a:spcPts val="0"/>
                        </a:spcAft>
                        <a:buClr>
                          <a:schemeClr val="dk1"/>
                        </a:buClr>
                        <a:buSzPts val="1800"/>
                        <a:buFont typeface="Arial"/>
                        <a:buNone/>
                      </a:pPr>
                      <a:r>
                        <a:rPr b="1" lang="en-US" sz="1800" u="none" cap="none" strike="noStrike">
                          <a:latin typeface="Calibri"/>
                          <a:ea typeface="Calibri"/>
                          <a:cs typeface="Calibri"/>
                          <a:sym typeface="Calibri"/>
                        </a:rPr>
                        <a:t>Informe Diagnóstico </a:t>
                      </a:r>
                      <a:endParaRPr b="1" sz="1800" u="none" cap="none" strike="noStrike">
                        <a:latin typeface="Calibri"/>
                        <a:ea typeface="Calibri"/>
                        <a:cs typeface="Calibri"/>
                        <a:sym typeface="Calibri"/>
                      </a:endParaRPr>
                    </a:p>
                  </a:txBody>
                  <a:tcPr marT="45725" marB="45725" marR="91450" marL="91450">
                    <a:solidFill>
                      <a:srgbClr val="8EB99F">
                        <a:alpha val="65882"/>
                      </a:srgbClr>
                    </a:solidFill>
                  </a:tcPr>
                </a:tc>
              </a:tr>
              <a:tr h="2198900">
                <a:tc>
                  <a:txBody>
                    <a:bodyPr/>
                    <a:lstStyle/>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Introducción</a:t>
                      </a:r>
                      <a:endParaRPr sz="14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Alcances</a:t>
                      </a:r>
                      <a:endParaRPr sz="14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Condiciones Generales</a:t>
                      </a:r>
                      <a:endParaRPr sz="14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Normas y documentos de referencias</a:t>
                      </a:r>
                      <a:endParaRPr b="0" sz="18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Descripción situación existente (diagnóstico)</a:t>
                      </a:r>
                      <a:endParaRPr sz="14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Resumen de diagnóstico según norma</a:t>
                      </a:r>
                      <a:endParaRPr sz="14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Propuesta de mejora</a:t>
                      </a:r>
                      <a:endParaRPr b="0" sz="1800" u="none" cap="none" strike="noStrike">
                        <a:latin typeface="Calibri"/>
                        <a:ea typeface="Calibri"/>
                        <a:cs typeface="Calibri"/>
                        <a:sym typeface="Calibri"/>
                      </a:endParaRPr>
                    </a:p>
                  </a:txBody>
                  <a:tcPr marT="45725" marB="45725" marR="91450" marL="91450"/>
                </a:tc>
              </a:tr>
              <a:tr h="399800">
                <a:tc>
                  <a:txBody>
                    <a:bodyPr/>
                    <a:lstStyle/>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Planos eléctricos</a:t>
                      </a:r>
                      <a:endParaRPr b="0" sz="1800" u="none" cap="none" strike="noStrike">
                        <a:latin typeface="Calibri"/>
                        <a:ea typeface="Calibri"/>
                        <a:cs typeface="Calibri"/>
                        <a:sym typeface="Calibri"/>
                      </a:endParaRPr>
                    </a:p>
                  </a:txBody>
                  <a:tcPr marT="45725" marB="45725" marR="91450" marL="91450">
                    <a:solidFill>
                      <a:srgbClr val="8EB99F">
                        <a:alpha val="72941"/>
                      </a:srgbClr>
                    </a:solidFill>
                  </a:tcPr>
                </a:tc>
              </a:tr>
              <a:tr h="399800">
                <a:tc>
                  <a:txBody>
                    <a:bodyPr/>
                    <a:lstStyle/>
                    <a:p>
                      <a:pPr indent="-285750" lvl="0" marL="285750" marR="0" rtl="0" algn="l">
                        <a:lnSpc>
                          <a:spcPct val="100000"/>
                        </a:lnSpc>
                        <a:spcBef>
                          <a:spcPts val="0"/>
                        </a:spcBef>
                        <a:spcAft>
                          <a:spcPts val="0"/>
                        </a:spcAft>
                        <a:buClr>
                          <a:schemeClr val="dk1"/>
                        </a:buClr>
                        <a:buSzPts val="1800"/>
                        <a:buFont typeface="Arial"/>
                        <a:buChar char="•"/>
                      </a:pPr>
                      <a:r>
                        <a:rPr b="0" lang="en-US" sz="1800" u="none" cap="none" strike="noStrike">
                          <a:latin typeface="Calibri"/>
                          <a:ea typeface="Calibri"/>
                          <a:cs typeface="Calibri"/>
                          <a:sym typeface="Calibri"/>
                        </a:rPr>
                        <a:t>Cubicación </a:t>
                      </a:r>
                      <a:endParaRPr b="0" sz="1800" u="none" cap="none" strike="noStrike">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4"/>
          <p:cNvSpPr/>
          <p:nvPr/>
        </p:nvSpPr>
        <p:spPr>
          <a:xfrm>
            <a:off x="563498" y="2387600"/>
            <a:ext cx="7666102" cy="43053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1" name="Google Shape;181;p44"/>
          <p:cNvSpPr/>
          <p:nvPr/>
        </p:nvSpPr>
        <p:spPr>
          <a:xfrm rot="10800000">
            <a:off x="5537200" y="4216400"/>
            <a:ext cx="2667000" cy="533400"/>
          </a:xfrm>
          <a:prstGeom prst="homePlate">
            <a:avLst>
              <a:gd fmla="val 50000" name="adj"/>
            </a:avLst>
          </a:prstGeom>
          <a:solidFill>
            <a:srgbClr val="8EB99F">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2" name="Google Shape;182;p44"/>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83" name="Google Shape;183;p44"/>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84" name="Google Shape;184;p44"/>
          <p:cNvSpPr/>
          <p:nvPr/>
        </p:nvSpPr>
        <p:spPr>
          <a:xfrm>
            <a:off x="766762" y="2902080"/>
            <a:ext cx="6205538" cy="36445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Realizaremos un informe técnico compuesto por levantamiento de la información e indicación para la ejecución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C73E32"/>
                </a:solidFill>
                <a:latin typeface="Calibri"/>
                <a:ea typeface="Calibri"/>
                <a:cs typeface="Calibri"/>
                <a:sym typeface="Calibri"/>
              </a:rPr>
              <a:t>Parte 1 : </a:t>
            </a:r>
            <a:r>
              <a:rPr b="0" i="0" lang="en-US" sz="1800" u="none" cap="none" strike="noStrike">
                <a:solidFill>
                  <a:schemeClr val="dk1"/>
                </a:solidFill>
                <a:latin typeface="Calibri"/>
                <a:ea typeface="Calibri"/>
                <a:cs typeface="Calibri"/>
                <a:sym typeface="Calibri"/>
              </a:rPr>
              <a:t>Informe Técnico Diagnóstico.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C73E32"/>
                </a:solidFill>
                <a:latin typeface="Calibri"/>
                <a:ea typeface="Calibri"/>
                <a:cs typeface="Calibri"/>
                <a:sym typeface="Calibri"/>
              </a:rPr>
              <a:t>Parte 2: </a:t>
            </a:r>
            <a:r>
              <a:rPr b="0" i="0" lang="en-US" sz="1800" u="none" cap="none" strike="noStrike">
                <a:solidFill>
                  <a:schemeClr val="dk1"/>
                </a:solidFill>
                <a:latin typeface="Calibri"/>
                <a:ea typeface="Calibri"/>
                <a:cs typeface="Calibri"/>
                <a:sym typeface="Calibri"/>
              </a:rPr>
              <a:t>Informe Técnico Memoria Explicativa,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EETT y memoria de cálculo.</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Referencias</a:t>
            </a:r>
            <a:endParaRPr/>
          </a:p>
          <a:p>
            <a:pPr indent="0" lvl="0" marL="0" marR="0" rtl="0" algn="l">
              <a:lnSpc>
                <a:spcPct val="100000"/>
              </a:lnSpc>
              <a:spcBef>
                <a:spcPts val="0"/>
              </a:spcBef>
              <a:spcAft>
                <a:spcPts val="0"/>
              </a:spcAft>
              <a:buNone/>
            </a:pPr>
            <a:r>
              <a:rPr b="0" i="0" lang="en-US" sz="1800" u="sng" cap="none" strike="noStrike">
                <a:solidFill>
                  <a:srgbClr val="1CA848"/>
                </a:solidFill>
                <a:latin typeface="Calibri"/>
                <a:ea typeface="Calibri"/>
                <a:cs typeface="Calibri"/>
                <a:sym typeface="Calibri"/>
              </a:rPr>
              <a:t>https://www.corfo.cl/sites/cpp/sobrecorfo/licitaciones/licitacion_publica_hotel_villarrrica</a:t>
            </a:r>
            <a:endParaRPr b="0" i="0" sz="1800" u="sng" cap="none" strike="noStrike">
              <a:solidFill>
                <a:srgbClr val="1CA848"/>
              </a:solidFill>
              <a:latin typeface="Calibri"/>
              <a:ea typeface="Calibri"/>
              <a:cs typeface="Calibri"/>
              <a:sym typeface="Calibri"/>
            </a:endParaRPr>
          </a:p>
          <a:p>
            <a:pPr indent="-49400" lvl="0" marL="176400" marR="0" rtl="0" algn="l">
              <a:lnSpc>
                <a:spcPct val="110000"/>
              </a:lnSpc>
              <a:spcBef>
                <a:spcPts val="1600"/>
              </a:spcBef>
              <a:spcAft>
                <a:spcPts val="0"/>
              </a:spcAft>
              <a:buClr>
                <a:schemeClr val="dk1"/>
              </a:buClr>
              <a:buSzPts val="2000"/>
              <a:buFont typeface="Arial"/>
              <a:buNone/>
            </a:pPr>
            <a:r>
              <a:t/>
            </a:r>
            <a:endParaRPr b="0" i="0" sz="1800" u="none" cap="none" strike="noStrike">
              <a:solidFill>
                <a:srgbClr val="000000"/>
              </a:solidFill>
              <a:latin typeface="Calibri"/>
              <a:ea typeface="Calibri"/>
              <a:cs typeface="Calibri"/>
              <a:sym typeface="Calibri"/>
            </a:endParaRPr>
          </a:p>
        </p:txBody>
      </p:sp>
      <p:pic>
        <p:nvPicPr>
          <p:cNvPr id="185" name="Google Shape;185;p44"/>
          <p:cNvPicPr preferRelativeResize="0"/>
          <p:nvPr/>
        </p:nvPicPr>
        <p:blipFill rotWithShape="1">
          <a:blip r:embed="rId3">
            <a:alphaModFix/>
          </a:blip>
          <a:srcRect b="0" l="0" r="0" t="0"/>
          <a:stretch/>
        </p:blipFill>
        <p:spPr>
          <a:xfrm>
            <a:off x="8029868" y="2374583"/>
            <a:ext cx="436880" cy="416560"/>
          </a:xfrm>
          <a:prstGeom prst="rect">
            <a:avLst/>
          </a:prstGeom>
          <a:noFill/>
          <a:ln>
            <a:noFill/>
          </a:ln>
        </p:spPr>
      </p:pic>
      <p:pic>
        <p:nvPicPr>
          <p:cNvPr id="186" name="Google Shape;186;p44"/>
          <p:cNvPicPr preferRelativeResize="0"/>
          <p:nvPr/>
        </p:nvPicPr>
        <p:blipFill rotWithShape="1">
          <a:blip r:embed="rId4">
            <a:alphaModFix/>
          </a:blip>
          <a:srcRect b="0" l="0" r="0" t="0"/>
          <a:stretch/>
        </p:blipFill>
        <p:spPr>
          <a:xfrm>
            <a:off x="7647839" y="2983433"/>
            <a:ext cx="1681047" cy="2991275"/>
          </a:xfrm>
          <a:prstGeom prst="rect">
            <a:avLst/>
          </a:prstGeom>
          <a:noFill/>
          <a:ln>
            <a:noFill/>
          </a:ln>
        </p:spPr>
      </p:pic>
      <p:sp>
        <p:nvSpPr>
          <p:cNvPr id="187" name="Google Shape;187;p44"/>
          <p:cNvSpPr/>
          <p:nvPr/>
        </p:nvSpPr>
        <p:spPr>
          <a:xfrm>
            <a:off x="447681" y="1303286"/>
            <a:ext cx="9030789" cy="54369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29754D"/>
                </a:solidFill>
                <a:latin typeface="Calibri"/>
                <a:ea typeface="Calibri"/>
                <a:cs typeface="Calibri"/>
                <a:sym typeface="Calibri"/>
              </a:rPr>
              <a:t>INFORME TÉCNICO</a:t>
            </a:r>
            <a:endParaRPr b="0" i="0" sz="3200" u="none" cap="none" strike="noStrike">
              <a:solidFill>
                <a:srgbClr val="C73E32"/>
              </a:solidFill>
              <a:latin typeface="Calibri"/>
              <a:ea typeface="Calibri"/>
              <a:cs typeface="Calibri"/>
              <a:sym typeface="Calibri"/>
            </a:endParaRPr>
          </a:p>
        </p:txBody>
      </p:sp>
      <p:sp>
        <p:nvSpPr>
          <p:cNvPr id="188" name="Google Shape;188;p44"/>
          <p:cNvSpPr/>
          <p:nvPr/>
        </p:nvSpPr>
        <p:spPr>
          <a:xfrm>
            <a:off x="5994004" y="4273650"/>
            <a:ext cx="18162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29754D"/>
                </a:solidFill>
                <a:latin typeface="Calibri"/>
                <a:ea typeface="Calibri"/>
                <a:cs typeface="Calibri"/>
                <a:sym typeface="Calibri"/>
              </a:rPr>
              <a:t>AQUÍ ESTAMOS</a:t>
            </a:r>
            <a:endParaRPr b="0" i="0" sz="2000" u="none" cap="none" strike="noStrike">
              <a:solidFill>
                <a:srgbClr val="29754D"/>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5"/>
          <p:cNvSpPr/>
          <p:nvPr/>
        </p:nvSpPr>
        <p:spPr>
          <a:xfrm>
            <a:off x="550798" y="2247900"/>
            <a:ext cx="8085202" cy="43053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4" name="Google Shape;194;p45"/>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95" name="Google Shape;195;p45"/>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pic>
        <p:nvPicPr>
          <p:cNvPr id="196" name="Google Shape;196;p45"/>
          <p:cNvPicPr preferRelativeResize="0"/>
          <p:nvPr/>
        </p:nvPicPr>
        <p:blipFill rotWithShape="1">
          <a:blip r:embed="rId3">
            <a:alphaModFix/>
          </a:blip>
          <a:srcRect b="0" l="0" r="0" t="0"/>
          <a:stretch/>
        </p:blipFill>
        <p:spPr>
          <a:xfrm>
            <a:off x="8398168" y="2285683"/>
            <a:ext cx="436880" cy="416560"/>
          </a:xfrm>
          <a:prstGeom prst="rect">
            <a:avLst/>
          </a:prstGeom>
          <a:noFill/>
          <a:ln>
            <a:noFill/>
          </a:ln>
        </p:spPr>
      </p:pic>
      <p:sp>
        <p:nvSpPr>
          <p:cNvPr id="197" name="Google Shape;197;p45"/>
          <p:cNvSpPr/>
          <p:nvPr/>
        </p:nvSpPr>
        <p:spPr>
          <a:xfrm>
            <a:off x="447681" y="1303286"/>
            <a:ext cx="9030789" cy="54369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29754D"/>
                </a:solidFill>
                <a:latin typeface="Calibri"/>
                <a:ea typeface="Calibri"/>
                <a:cs typeface="Calibri"/>
                <a:sym typeface="Calibri"/>
              </a:rPr>
              <a:t>INFORME TÉCNICO, </a:t>
            </a:r>
            <a:r>
              <a:rPr b="0" i="0" lang="en-US" sz="3200" u="none" cap="none" strike="noStrike">
                <a:solidFill>
                  <a:srgbClr val="C73E32"/>
                </a:solidFill>
                <a:latin typeface="Calibri"/>
                <a:ea typeface="Calibri"/>
                <a:cs typeface="Calibri"/>
                <a:sym typeface="Calibri"/>
              </a:rPr>
              <a:t>MÉTODO DE PROYECTOS</a:t>
            </a:r>
            <a:endParaRPr/>
          </a:p>
        </p:txBody>
      </p:sp>
      <p:sp>
        <p:nvSpPr>
          <p:cNvPr id="198" name="Google Shape;198;p45"/>
          <p:cNvSpPr/>
          <p:nvPr/>
        </p:nvSpPr>
        <p:spPr>
          <a:xfrm>
            <a:off x="700700" y="2468600"/>
            <a:ext cx="7744800" cy="397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 realizará un informe de diagnóstico en </a:t>
            </a:r>
            <a:r>
              <a:rPr b="1" i="0" lang="en-US" sz="1800" u="none" cap="none" strike="noStrike">
                <a:solidFill>
                  <a:schemeClr val="dk1"/>
                </a:solidFill>
                <a:latin typeface="Calibri"/>
                <a:ea typeface="Calibri"/>
                <a:cs typeface="Calibri"/>
                <a:sym typeface="Calibri"/>
              </a:rPr>
              <a:t>PAREJA (2 ESTUDIANTES).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Considere las siguientes etapas para el desarrollo de esta actividad.</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900"/>
              </a:spcBef>
              <a:spcAft>
                <a:spcPts val="0"/>
              </a:spcAft>
              <a:buClr>
                <a:schemeClr val="dk1"/>
              </a:buClr>
              <a:buSzPts val="2000"/>
              <a:buFont typeface="Arial"/>
              <a:buChar char="•"/>
            </a:pPr>
            <a:r>
              <a:rPr b="1" i="0" lang="en-US" sz="1800" u="none" cap="none" strike="noStrike">
                <a:solidFill>
                  <a:schemeClr val="dk1"/>
                </a:solidFill>
                <a:latin typeface="Calibri"/>
                <a:ea typeface="Calibri"/>
                <a:cs typeface="Calibri"/>
                <a:sym typeface="Calibri"/>
              </a:rPr>
              <a:t>Revisión</a:t>
            </a:r>
            <a:r>
              <a:rPr b="0" i="0" lang="en-US" sz="1800" u="none" cap="none" strike="noStrike">
                <a:solidFill>
                  <a:schemeClr val="dk1"/>
                </a:solidFill>
                <a:latin typeface="Calibri"/>
                <a:ea typeface="Calibri"/>
                <a:cs typeface="Calibri"/>
                <a:sym typeface="Calibri"/>
              </a:rPr>
              <a:t>, en esta fase considere revisar el marco teórico para  entender el encargo y asimilar el conocimiento necesario para llevar a cabo la actividad. </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900"/>
              </a:spcBef>
              <a:spcAft>
                <a:spcPts val="0"/>
              </a:spcAft>
              <a:buClr>
                <a:schemeClr val="dk1"/>
              </a:buClr>
              <a:buSzPts val="2000"/>
              <a:buFont typeface="Arial"/>
              <a:buChar char="•"/>
            </a:pPr>
            <a:r>
              <a:rPr b="1" i="0" lang="en-US" sz="1800" u="none" cap="none" strike="noStrike">
                <a:solidFill>
                  <a:schemeClr val="dk1"/>
                </a:solidFill>
                <a:latin typeface="Calibri"/>
                <a:ea typeface="Calibri"/>
                <a:cs typeface="Calibri"/>
                <a:sym typeface="Calibri"/>
              </a:rPr>
              <a:t>Planificación, </a:t>
            </a:r>
            <a:r>
              <a:rPr b="0" i="0" lang="en-US" sz="1800" u="none" cap="none" strike="noStrike">
                <a:solidFill>
                  <a:schemeClr val="dk1"/>
                </a:solidFill>
                <a:latin typeface="Calibri"/>
                <a:ea typeface="Calibri"/>
                <a:cs typeface="Calibri"/>
                <a:sym typeface="Calibri"/>
              </a:rPr>
              <a:t>desarrollar la estrategia que le permitirá llevar a cabo la actividad, en este caso el informe. Considere lo necesario para realizar el diagnóstico</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900"/>
              </a:spcBef>
              <a:spcAft>
                <a:spcPts val="0"/>
              </a:spcAft>
              <a:buClr>
                <a:schemeClr val="dk1"/>
              </a:buClr>
              <a:buSzPts val="2000"/>
              <a:buFont typeface="Arial"/>
              <a:buChar char="•"/>
            </a:pPr>
            <a:r>
              <a:rPr b="1" i="0" lang="en-US" sz="1800" u="none" cap="none" strike="noStrike">
                <a:solidFill>
                  <a:schemeClr val="dk1"/>
                </a:solidFill>
                <a:latin typeface="Calibri"/>
                <a:ea typeface="Calibri"/>
                <a:cs typeface="Calibri"/>
                <a:sym typeface="Calibri"/>
              </a:rPr>
              <a:t>Visita Técnica, </a:t>
            </a:r>
            <a:r>
              <a:rPr b="0" i="0" lang="en-US" sz="1800" u="none" cap="none" strike="noStrike">
                <a:solidFill>
                  <a:schemeClr val="dk1"/>
                </a:solidFill>
                <a:latin typeface="Calibri"/>
                <a:ea typeface="Calibri"/>
                <a:cs typeface="Calibri"/>
                <a:sym typeface="Calibri"/>
              </a:rPr>
              <a:t> realice una inspección por el laboratorio del establecimiento que le permita revisar el estado de tableros de protección, canalización, bancos de trabajo y protección a tierra. Obtenga respaldo fotográfico.</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900"/>
              </a:spcBef>
              <a:spcAft>
                <a:spcPts val="0"/>
              </a:spcAft>
              <a:buClr>
                <a:schemeClr val="dk1"/>
              </a:buClr>
              <a:buSzPts val="2000"/>
              <a:buFont typeface="Arial"/>
              <a:buChar char="•"/>
            </a:pPr>
            <a:r>
              <a:rPr b="1" i="0" lang="en-US" sz="1800" u="none" cap="none" strike="noStrike">
                <a:solidFill>
                  <a:schemeClr val="dk1"/>
                </a:solidFill>
                <a:latin typeface="Calibri"/>
                <a:ea typeface="Calibri"/>
                <a:cs typeface="Calibri"/>
                <a:sym typeface="Calibri"/>
              </a:rPr>
              <a:t>Informe, </a:t>
            </a:r>
            <a:r>
              <a:rPr b="0" i="0" lang="en-US" sz="1800" u="none" cap="none" strike="noStrike">
                <a:solidFill>
                  <a:schemeClr val="dk1"/>
                </a:solidFill>
                <a:latin typeface="Calibri"/>
                <a:ea typeface="Calibri"/>
                <a:cs typeface="Calibri"/>
                <a:sym typeface="Calibri"/>
              </a:rPr>
              <a:t>desarrolle el informe con los aspectos solicitados. Recuerde trabajar en equipo y potenciar el desarrollo del producto a entregar.</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6"/>
          <p:cNvSpPr/>
          <p:nvPr/>
        </p:nvSpPr>
        <p:spPr>
          <a:xfrm>
            <a:off x="444500" y="2247900"/>
            <a:ext cx="3086100" cy="1447800"/>
          </a:xfrm>
          <a:prstGeom prst="roundRect">
            <a:avLst>
              <a:gd fmla="val 5451" name="adj"/>
            </a:avLst>
          </a:prstGeom>
          <a:solidFill>
            <a:schemeClr val="lt1"/>
          </a:solidFill>
          <a:ln cap="flat" cmpd="sng" w="9525">
            <a:solidFill>
              <a:srgbClr val="9B9B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4" name="Google Shape;204;p46"/>
          <p:cNvSpPr/>
          <p:nvPr/>
        </p:nvSpPr>
        <p:spPr>
          <a:xfrm flipH="1" rot="4180016">
            <a:off x="3299955" y="3814822"/>
            <a:ext cx="333492" cy="788255"/>
          </a:xfrm>
          <a:prstGeom prst="triangle">
            <a:avLst>
              <a:gd fmla="val 50000" name="adj"/>
            </a:avLst>
          </a:prstGeom>
          <a:solidFill>
            <a:srgbClr val="AAE0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5" name="Google Shape;205;p46"/>
          <p:cNvSpPr/>
          <p:nvPr/>
        </p:nvSpPr>
        <p:spPr>
          <a:xfrm>
            <a:off x="447681" y="1303286"/>
            <a:ext cx="9030789" cy="54369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100" u="none" cap="none" strike="noStrike">
                <a:solidFill>
                  <a:srgbClr val="29754D"/>
                </a:solidFill>
                <a:latin typeface="Calibri"/>
                <a:ea typeface="Calibri"/>
                <a:cs typeface="Calibri"/>
                <a:sym typeface="Calibri"/>
              </a:rPr>
              <a:t>PROYECTO DE INGENIERÍA: </a:t>
            </a:r>
            <a:r>
              <a:rPr b="0" i="0" lang="en-US" sz="3100" u="none" cap="none" strike="noStrike">
                <a:solidFill>
                  <a:srgbClr val="C73E32"/>
                </a:solidFill>
                <a:latin typeface="Calibri"/>
                <a:ea typeface="Calibri"/>
                <a:cs typeface="Calibri"/>
                <a:sym typeface="Calibri"/>
              </a:rPr>
              <a:t>INFORME DIAGNÓSTICO</a:t>
            </a:r>
            <a:endParaRPr/>
          </a:p>
        </p:txBody>
      </p:sp>
      <p:grpSp>
        <p:nvGrpSpPr>
          <p:cNvPr id="206" name="Google Shape;206;p46"/>
          <p:cNvGrpSpPr/>
          <p:nvPr/>
        </p:nvGrpSpPr>
        <p:grpSpPr>
          <a:xfrm>
            <a:off x="3682745" y="2278157"/>
            <a:ext cx="2683031" cy="2032510"/>
            <a:chOff x="3101215" y="2328957"/>
            <a:chExt cx="3523820" cy="2669438"/>
          </a:xfrm>
        </p:grpSpPr>
        <p:pic>
          <p:nvPicPr>
            <p:cNvPr descr="Avatar, electrician, job, profile icon" id="207" name="Google Shape;207;p46"/>
            <p:cNvPicPr preferRelativeResize="0"/>
            <p:nvPr/>
          </p:nvPicPr>
          <p:blipFill rotWithShape="1">
            <a:blip r:embed="rId3">
              <a:alphaModFix/>
            </a:blip>
            <a:srcRect b="0" l="0" r="0" t="0"/>
            <a:stretch/>
          </p:blipFill>
          <p:spPr>
            <a:xfrm>
              <a:off x="4050856" y="2328957"/>
              <a:ext cx="2574179" cy="2574179"/>
            </a:xfrm>
            <a:prstGeom prst="rect">
              <a:avLst/>
            </a:prstGeom>
            <a:noFill/>
            <a:ln>
              <a:noFill/>
            </a:ln>
          </p:spPr>
        </p:pic>
        <p:pic>
          <p:nvPicPr>
            <p:cNvPr descr="Ojo en una lupa | Icono Gratis" id="208" name="Google Shape;208;p46"/>
            <p:cNvPicPr preferRelativeResize="0"/>
            <p:nvPr/>
          </p:nvPicPr>
          <p:blipFill rotWithShape="1">
            <a:blip r:embed="rId4">
              <a:alphaModFix/>
            </a:blip>
            <a:srcRect b="0" l="0" r="0" t="0"/>
            <a:stretch/>
          </p:blipFill>
          <p:spPr>
            <a:xfrm rot="-579816">
              <a:off x="3196473" y="3663392"/>
              <a:ext cx="1239745" cy="1239745"/>
            </a:xfrm>
            <a:prstGeom prst="rect">
              <a:avLst/>
            </a:prstGeom>
            <a:noFill/>
            <a:ln>
              <a:noFill/>
            </a:ln>
          </p:spPr>
        </p:pic>
      </p:grpSp>
      <p:pic>
        <p:nvPicPr>
          <p:cNvPr id="209" name="Google Shape;209;p46"/>
          <p:cNvPicPr preferRelativeResize="0"/>
          <p:nvPr/>
        </p:nvPicPr>
        <p:blipFill rotWithShape="1">
          <a:blip r:embed="rId5">
            <a:alphaModFix/>
          </a:blip>
          <a:srcRect b="0" l="0" r="0" t="0"/>
          <a:stretch/>
        </p:blipFill>
        <p:spPr>
          <a:xfrm>
            <a:off x="3711641" y="4669829"/>
            <a:ext cx="2008122" cy="1570980"/>
          </a:xfrm>
          <a:prstGeom prst="rect">
            <a:avLst/>
          </a:prstGeom>
          <a:noFill/>
          <a:ln>
            <a:noFill/>
          </a:ln>
        </p:spPr>
      </p:pic>
      <p:sp>
        <p:nvSpPr>
          <p:cNvPr id="210" name="Google Shape;210;p46"/>
          <p:cNvSpPr/>
          <p:nvPr/>
        </p:nvSpPr>
        <p:spPr>
          <a:xfrm>
            <a:off x="520700" y="2305606"/>
            <a:ext cx="3238500"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C73E32"/>
                </a:solidFill>
                <a:latin typeface="Calibri"/>
                <a:ea typeface="Calibri"/>
                <a:cs typeface="Calibri"/>
                <a:sym typeface="Calibri"/>
              </a:rPr>
              <a:t>REVISAR</a:t>
            </a:r>
            <a:r>
              <a:rPr b="1" i="0" lang="en-US" sz="1600" u="none" cap="none" strike="noStrike">
                <a:solidFill>
                  <a:schemeClr val="dk1"/>
                </a:solidFill>
                <a:latin typeface="Calibri"/>
                <a:ea typeface="Calibri"/>
                <a:cs typeface="Calibri"/>
                <a:sym typeface="Calibri"/>
              </a:rPr>
              <a:t> información preliminar como planimetría, normas, etc. Además de revisión técnica que permita conocer estado actual de </a:t>
            </a:r>
            <a:br>
              <a:rPr b="1" i="0" lang="en-US" sz="1600" u="none" cap="none" strike="noStrike">
                <a:solidFill>
                  <a:schemeClr val="dk1"/>
                </a:solidFill>
                <a:latin typeface="Calibri"/>
                <a:ea typeface="Calibri"/>
                <a:cs typeface="Calibri"/>
                <a:sym typeface="Calibri"/>
              </a:rPr>
            </a:br>
            <a:r>
              <a:rPr b="1" i="0" lang="en-US" sz="1600" u="none" cap="none" strike="noStrike">
                <a:solidFill>
                  <a:schemeClr val="dk1"/>
                </a:solidFill>
                <a:latin typeface="Calibri"/>
                <a:ea typeface="Calibri"/>
                <a:cs typeface="Calibri"/>
                <a:sym typeface="Calibri"/>
              </a:rPr>
              <a:t>la instalación (imágenes).</a:t>
            </a:r>
            <a:endParaRPr/>
          </a:p>
        </p:txBody>
      </p:sp>
      <p:grpSp>
        <p:nvGrpSpPr>
          <p:cNvPr id="211" name="Google Shape;211;p46"/>
          <p:cNvGrpSpPr/>
          <p:nvPr/>
        </p:nvGrpSpPr>
        <p:grpSpPr>
          <a:xfrm>
            <a:off x="6654800" y="2247900"/>
            <a:ext cx="2806700" cy="1219200"/>
            <a:chOff x="6451600" y="3403600"/>
            <a:chExt cx="2806700" cy="1219200"/>
          </a:xfrm>
        </p:grpSpPr>
        <p:sp>
          <p:nvSpPr>
            <p:cNvPr id="212" name="Google Shape;212;p46"/>
            <p:cNvSpPr/>
            <p:nvPr/>
          </p:nvSpPr>
          <p:spPr>
            <a:xfrm>
              <a:off x="6451600" y="3403600"/>
              <a:ext cx="2730500" cy="1219200"/>
            </a:xfrm>
            <a:prstGeom prst="roundRect">
              <a:avLst>
                <a:gd fmla="val 5451" name="adj"/>
              </a:avLst>
            </a:prstGeom>
            <a:solidFill>
              <a:schemeClr val="lt1"/>
            </a:solidFill>
            <a:ln cap="flat" cmpd="sng" w="9525">
              <a:solidFill>
                <a:srgbClr val="9B9B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3" name="Google Shape;213;p46"/>
            <p:cNvSpPr/>
            <p:nvPr/>
          </p:nvSpPr>
          <p:spPr>
            <a:xfrm>
              <a:off x="6532563" y="3480128"/>
              <a:ext cx="2725737"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C73E32"/>
                  </a:solidFill>
                  <a:latin typeface="Calibri"/>
                  <a:ea typeface="Calibri"/>
                  <a:cs typeface="Calibri"/>
                  <a:sym typeface="Calibri"/>
                </a:rPr>
                <a:t>PLANIFICAR</a:t>
              </a:r>
              <a:r>
                <a:rPr b="1" i="0" lang="en-US" sz="1600" u="none" cap="none" strike="noStrike">
                  <a:solidFill>
                    <a:schemeClr val="dk1"/>
                  </a:solidFill>
                  <a:latin typeface="Calibri"/>
                  <a:ea typeface="Calibri"/>
                  <a:cs typeface="Calibri"/>
                  <a:sym typeface="Calibri"/>
                </a:rPr>
                <a:t>, organizar la  información, tiempos y roles del equipo de trabajo para desarrollar el informe.</a:t>
              </a:r>
              <a:endParaRPr/>
            </a:p>
          </p:txBody>
        </p:sp>
      </p:grpSp>
      <p:grpSp>
        <p:nvGrpSpPr>
          <p:cNvPr id="214" name="Google Shape;214;p46"/>
          <p:cNvGrpSpPr/>
          <p:nvPr/>
        </p:nvGrpSpPr>
        <p:grpSpPr>
          <a:xfrm>
            <a:off x="5676900" y="4737100"/>
            <a:ext cx="3822700" cy="2387600"/>
            <a:chOff x="3733800" y="4775200"/>
            <a:chExt cx="3822700" cy="2387600"/>
          </a:xfrm>
        </p:grpSpPr>
        <p:sp>
          <p:nvSpPr>
            <p:cNvPr id="215" name="Google Shape;215;p46"/>
            <p:cNvSpPr/>
            <p:nvPr/>
          </p:nvSpPr>
          <p:spPr>
            <a:xfrm>
              <a:off x="3733800" y="4775200"/>
              <a:ext cx="3721100" cy="2387600"/>
            </a:xfrm>
            <a:prstGeom prst="roundRect">
              <a:avLst>
                <a:gd fmla="val 5451" name="adj"/>
              </a:avLst>
            </a:prstGeom>
            <a:solidFill>
              <a:schemeClr val="lt1"/>
            </a:solidFill>
            <a:ln cap="flat" cmpd="sng" w="9525">
              <a:solidFill>
                <a:srgbClr val="9B9B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6" name="Google Shape;216;p46"/>
            <p:cNvSpPr txBox="1"/>
            <p:nvPr/>
          </p:nvSpPr>
          <p:spPr>
            <a:xfrm>
              <a:off x="3762964" y="4892506"/>
              <a:ext cx="3793536" cy="58119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C73E32"/>
                  </a:solidFill>
                  <a:latin typeface="Calibri"/>
                  <a:ea typeface="Calibri"/>
                  <a:cs typeface="Calibri"/>
                  <a:sym typeface="Calibri"/>
                </a:rPr>
                <a:t>CONSTRUIR</a:t>
              </a:r>
              <a:r>
                <a:rPr b="1" i="0" lang="en-US" sz="1600" u="none" cap="none" strike="noStrike">
                  <a:solidFill>
                    <a:schemeClr val="dk1"/>
                  </a:solidFill>
                  <a:latin typeface="Calibri"/>
                  <a:ea typeface="Calibri"/>
                  <a:cs typeface="Calibri"/>
                  <a:sym typeface="Calibri"/>
                </a:rPr>
                <a:t> el informe considerando los aspectos formales y conceptuales.</a:t>
              </a:r>
              <a:endParaRPr/>
            </a:p>
            <a:p>
              <a:pPr indent="0" lvl="0" marL="0" marR="0" rtl="0" algn="l">
                <a:lnSpc>
                  <a:spcPct val="5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140400" lvl="0" marL="140400" marR="0" rtl="0" algn="l">
                <a:lnSpc>
                  <a:spcPct val="100000"/>
                </a:lnSpc>
                <a:spcBef>
                  <a:spcPts val="0"/>
                </a:spcBef>
                <a:spcAft>
                  <a:spcPts val="0"/>
                </a:spcAft>
                <a:buClr>
                  <a:schemeClr val="dk1"/>
                </a:buClr>
                <a:buSzPts val="1800"/>
                <a:buFont typeface="Arial"/>
                <a:buChar char="•"/>
              </a:pPr>
              <a:r>
                <a:rPr b="0" i="0" lang="en-US" sz="1600" u="none" cap="none" strike="noStrike">
                  <a:solidFill>
                    <a:schemeClr val="dk1"/>
                  </a:solidFill>
                  <a:latin typeface="Calibri"/>
                  <a:ea typeface="Calibri"/>
                  <a:cs typeface="Calibri"/>
                  <a:sym typeface="Calibri"/>
                </a:rPr>
                <a:t>Descripción situación existente (diagnóstico)</a:t>
              </a:r>
              <a:endParaRPr b="0" i="0" sz="1600" u="none" cap="none" strike="noStrike">
                <a:solidFill>
                  <a:srgbClr val="000000"/>
                </a:solidFill>
                <a:latin typeface="Calibri"/>
                <a:ea typeface="Calibri"/>
                <a:cs typeface="Calibri"/>
                <a:sym typeface="Calibri"/>
              </a:endParaRPr>
            </a:p>
            <a:p>
              <a:pPr indent="-140400" lvl="0" marL="140400" marR="0" rtl="0" algn="l">
                <a:lnSpc>
                  <a:spcPct val="100000"/>
                </a:lnSpc>
                <a:spcBef>
                  <a:spcPts val="0"/>
                </a:spcBef>
                <a:spcAft>
                  <a:spcPts val="0"/>
                </a:spcAft>
                <a:buClr>
                  <a:schemeClr val="dk1"/>
                </a:buClr>
                <a:buSzPts val="1800"/>
                <a:buFont typeface="Arial"/>
                <a:buChar char="•"/>
              </a:pPr>
              <a:r>
                <a:rPr b="0" i="0" lang="en-US" sz="1600" u="none" cap="none" strike="noStrike">
                  <a:solidFill>
                    <a:schemeClr val="dk1"/>
                  </a:solidFill>
                  <a:latin typeface="Calibri"/>
                  <a:ea typeface="Calibri"/>
                  <a:cs typeface="Calibri"/>
                  <a:sym typeface="Calibri"/>
                </a:rPr>
                <a:t>Resumen de diagnóstico según norma</a:t>
              </a:r>
              <a:endParaRPr b="0" i="0" sz="1600" u="none" cap="none" strike="noStrike">
                <a:solidFill>
                  <a:srgbClr val="000000"/>
                </a:solidFill>
                <a:latin typeface="Calibri"/>
                <a:ea typeface="Calibri"/>
                <a:cs typeface="Calibri"/>
                <a:sym typeface="Calibri"/>
              </a:endParaRPr>
            </a:p>
            <a:p>
              <a:pPr indent="-140400" lvl="0" marL="140400" marR="0" rtl="0" algn="l">
                <a:lnSpc>
                  <a:spcPct val="100000"/>
                </a:lnSpc>
                <a:spcBef>
                  <a:spcPts val="0"/>
                </a:spcBef>
                <a:spcAft>
                  <a:spcPts val="0"/>
                </a:spcAft>
                <a:buClr>
                  <a:schemeClr val="dk1"/>
                </a:buClr>
                <a:buSzPts val="1800"/>
                <a:buFont typeface="Arial"/>
                <a:buChar char="•"/>
              </a:pPr>
              <a:r>
                <a:rPr b="0" i="0" lang="en-US" sz="1600" u="none" cap="none" strike="noStrike">
                  <a:solidFill>
                    <a:schemeClr val="dk1"/>
                  </a:solidFill>
                  <a:latin typeface="Calibri"/>
                  <a:ea typeface="Calibri"/>
                  <a:cs typeface="Calibri"/>
                  <a:sym typeface="Calibri"/>
                </a:rPr>
                <a:t>Propuesta de mejora</a:t>
              </a:r>
              <a:endParaRPr b="0" i="0" sz="1600" u="none" cap="none" strike="noStrike">
                <a:solidFill>
                  <a:srgbClr val="000000"/>
                </a:solidFill>
                <a:latin typeface="Calibri"/>
                <a:ea typeface="Calibri"/>
                <a:cs typeface="Calibri"/>
                <a:sym typeface="Calibri"/>
              </a:endParaRPr>
            </a:p>
            <a:p>
              <a:pPr indent="-140400" lvl="0" marL="140400" marR="0" rtl="0" algn="l">
                <a:lnSpc>
                  <a:spcPct val="100000"/>
                </a:lnSpc>
                <a:spcBef>
                  <a:spcPts val="0"/>
                </a:spcBef>
                <a:spcAft>
                  <a:spcPts val="0"/>
                </a:spcAft>
                <a:buClr>
                  <a:schemeClr val="dk1"/>
                </a:buClr>
                <a:buSzPts val="1800"/>
                <a:buFont typeface="Arial"/>
                <a:buChar char="•"/>
              </a:pPr>
              <a:r>
                <a:rPr b="0" i="0" lang="en-US" sz="1600" u="none" cap="none" strike="noStrike">
                  <a:solidFill>
                    <a:schemeClr val="dk1"/>
                  </a:solidFill>
                  <a:latin typeface="Calibri"/>
                  <a:ea typeface="Calibri"/>
                  <a:cs typeface="Calibri"/>
                  <a:sym typeface="Calibri"/>
                </a:rPr>
                <a:t>Cubicación de materiales </a:t>
              </a:r>
              <a:endParaRPr b="0" i="0" sz="1600" u="none" cap="none" strike="noStrike">
                <a:solidFill>
                  <a:srgbClr val="000000"/>
                </a:solidFill>
                <a:latin typeface="Calibri"/>
                <a:ea typeface="Calibri"/>
                <a:cs typeface="Calibri"/>
                <a:sym typeface="Calibri"/>
              </a:endParaRPr>
            </a:p>
            <a:p>
              <a:pPr indent="-140400" lvl="0" marL="140400" marR="0" rtl="0" algn="l">
                <a:lnSpc>
                  <a:spcPct val="100000"/>
                </a:lnSpc>
                <a:spcBef>
                  <a:spcPts val="0"/>
                </a:spcBef>
                <a:spcAft>
                  <a:spcPts val="0"/>
                </a:spcAft>
                <a:buClr>
                  <a:schemeClr val="dk1"/>
                </a:buClr>
                <a:buSzPts val="1800"/>
                <a:buFont typeface="Arial"/>
                <a:buChar char="•"/>
              </a:pPr>
              <a:r>
                <a:rPr b="0" i="0" lang="en-US" sz="1600" u="none" cap="none" strike="noStrike">
                  <a:solidFill>
                    <a:schemeClr val="dk1"/>
                  </a:solidFill>
                  <a:latin typeface="Calibri"/>
                  <a:ea typeface="Calibri"/>
                  <a:cs typeface="Calibri"/>
                  <a:sym typeface="Calibri"/>
                </a:rPr>
                <a:t>Planos eléctricos</a:t>
              </a:r>
              <a:endParaRPr b="0" i="0" sz="1600" u="none" cap="none" strike="noStrike">
                <a:solidFill>
                  <a:srgbClr val="000000"/>
                </a:solidFill>
                <a:latin typeface="Calibri"/>
                <a:ea typeface="Calibri"/>
                <a:cs typeface="Calibri"/>
                <a:sym typeface="Calibri"/>
              </a:endParaRPr>
            </a:p>
          </p:txBody>
        </p:sp>
      </p:grpSp>
      <p:grpSp>
        <p:nvGrpSpPr>
          <p:cNvPr id="217" name="Google Shape;217;p46"/>
          <p:cNvGrpSpPr/>
          <p:nvPr/>
        </p:nvGrpSpPr>
        <p:grpSpPr>
          <a:xfrm>
            <a:off x="6267191" y="3542545"/>
            <a:ext cx="2934978" cy="1109874"/>
            <a:chOff x="6381491" y="2221745"/>
            <a:chExt cx="2934978" cy="1109874"/>
          </a:xfrm>
        </p:grpSpPr>
        <p:pic>
          <p:nvPicPr>
            <p:cNvPr descr="Evento de planificación icono. Hermoso, meticulosamente planificado icono." id="218" name="Google Shape;218;p46"/>
            <p:cNvPicPr preferRelativeResize="0"/>
            <p:nvPr/>
          </p:nvPicPr>
          <p:blipFill rotWithShape="1">
            <a:blip r:embed="rId6">
              <a:alphaModFix/>
            </a:blip>
            <a:srcRect b="16960" l="0" r="18829" t="14443"/>
            <a:stretch/>
          </p:blipFill>
          <p:spPr>
            <a:xfrm rot="-1830449">
              <a:off x="6516109" y="2389326"/>
              <a:ext cx="869512" cy="767475"/>
            </a:xfrm>
            <a:prstGeom prst="rect">
              <a:avLst/>
            </a:prstGeom>
            <a:noFill/>
            <a:ln>
              <a:noFill/>
            </a:ln>
          </p:spPr>
        </p:pic>
        <p:pic>
          <p:nvPicPr>
            <p:cNvPr descr="Iconos de la computadora de planificación, diverso, edificio, texto png |  PNGWing" id="219" name="Google Shape;219;p46"/>
            <p:cNvPicPr preferRelativeResize="0"/>
            <p:nvPr/>
          </p:nvPicPr>
          <p:blipFill rotWithShape="1">
            <a:blip r:embed="rId7">
              <a:alphaModFix/>
            </a:blip>
            <a:srcRect b="0" l="17661" r="15496" t="0"/>
            <a:stretch/>
          </p:blipFill>
          <p:spPr>
            <a:xfrm rot="-889968">
              <a:off x="7505702" y="2470631"/>
              <a:ext cx="909446" cy="757195"/>
            </a:xfrm>
            <a:prstGeom prst="rect">
              <a:avLst/>
            </a:prstGeom>
            <a:noFill/>
            <a:ln>
              <a:noFill/>
            </a:ln>
          </p:spPr>
        </p:pic>
        <p:pic>
          <p:nvPicPr>
            <p:cNvPr descr="Plan de negocios iconos de computadora planificacion estrategica, PNG  Clipart | PNGOcean" id="220" name="Google Shape;220;p46"/>
            <p:cNvPicPr preferRelativeResize="0"/>
            <p:nvPr/>
          </p:nvPicPr>
          <p:blipFill rotWithShape="1">
            <a:blip r:embed="rId8">
              <a:alphaModFix/>
            </a:blip>
            <a:srcRect b="0" l="22373" r="22208" t="0"/>
            <a:stretch/>
          </p:blipFill>
          <p:spPr>
            <a:xfrm rot="1565290">
              <a:off x="8661400" y="2352502"/>
              <a:ext cx="533400" cy="676928"/>
            </a:xfrm>
            <a:prstGeom prst="rect">
              <a:avLst/>
            </a:prstGeom>
            <a:noFill/>
            <a:ln>
              <a:noFill/>
            </a:ln>
          </p:spPr>
        </p:pic>
      </p:grpSp>
      <p:pic>
        <p:nvPicPr>
          <p:cNvPr id="221" name="Google Shape;221;p46"/>
          <p:cNvPicPr preferRelativeResize="0"/>
          <p:nvPr/>
        </p:nvPicPr>
        <p:blipFill rotWithShape="1">
          <a:blip r:embed="rId9">
            <a:alphaModFix/>
          </a:blip>
          <a:srcRect b="0" l="0" r="0" t="0"/>
          <a:stretch/>
        </p:blipFill>
        <p:spPr>
          <a:xfrm rot="1354364">
            <a:off x="2786802" y="5387472"/>
            <a:ext cx="894801" cy="712434"/>
          </a:xfrm>
          <a:prstGeom prst="rect">
            <a:avLst/>
          </a:prstGeom>
          <a:noFill/>
          <a:ln>
            <a:noFill/>
          </a:ln>
        </p:spPr>
      </p:pic>
      <p:pic>
        <p:nvPicPr>
          <p:cNvPr id="222" name="Google Shape;222;p46"/>
          <p:cNvPicPr preferRelativeResize="0"/>
          <p:nvPr/>
        </p:nvPicPr>
        <p:blipFill rotWithShape="1">
          <a:blip r:embed="rId10">
            <a:alphaModFix/>
          </a:blip>
          <a:srcRect b="0" l="0" r="0" t="0"/>
          <a:stretch/>
        </p:blipFill>
        <p:spPr>
          <a:xfrm rot="994687">
            <a:off x="1676399" y="5760489"/>
            <a:ext cx="924199" cy="902706"/>
          </a:xfrm>
          <a:prstGeom prst="rect">
            <a:avLst/>
          </a:prstGeom>
          <a:noFill/>
          <a:ln>
            <a:noFill/>
          </a:ln>
        </p:spPr>
      </p:pic>
      <p:pic>
        <p:nvPicPr>
          <p:cNvPr descr="Check list - Iconos gratis de interfaz" id="223" name="Google Shape;223;p46"/>
          <p:cNvPicPr preferRelativeResize="0"/>
          <p:nvPr/>
        </p:nvPicPr>
        <p:blipFill rotWithShape="1">
          <a:blip r:embed="rId11">
            <a:alphaModFix/>
          </a:blip>
          <a:srcRect b="0" l="0" r="0" t="0"/>
          <a:stretch/>
        </p:blipFill>
        <p:spPr>
          <a:xfrm rot="-1462075">
            <a:off x="800579" y="5426568"/>
            <a:ext cx="788109" cy="788108"/>
          </a:xfrm>
          <a:prstGeom prst="rect">
            <a:avLst/>
          </a:prstGeom>
          <a:noFill/>
          <a:ln>
            <a:noFill/>
          </a:ln>
        </p:spPr>
      </p:pic>
      <p:sp>
        <p:nvSpPr>
          <p:cNvPr id="224" name="Google Shape;224;p46"/>
          <p:cNvSpPr/>
          <p:nvPr/>
        </p:nvSpPr>
        <p:spPr>
          <a:xfrm>
            <a:off x="736600" y="3924300"/>
            <a:ext cx="2628900" cy="1244600"/>
          </a:xfrm>
          <a:prstGeom prst="roundRect">
            <a:avLst>
              <a:gd fmla="val 10157" name="adj"/>
            </a:avLst>
          </a:prstGeom>
          <a:solidFill>
            <a:srgbClr val="AAE0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5" name="Google Shape;225;p46"/>
          <p:cNvSpPr/>
          <p:nvPr/>
        </p:nvSpPr>
        <p:spPr>
          <a:xfrm>
            <a:off x="817563" y="3957063"/>
            <a:ext cx="2306637"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none" cap="none" strike="noStrike">
                <a:solidFill>
                  <a:schemeClr val="dk1"/>
                </a:solidFill>
                <a:latin typeface="Asap"/>
                <a:ea typeface="Asap"/>
                <a:cs typeface="Asap"/>
                <a:sym typeface="Asap"/>
              </a:rPr>
              <a:t>Acciones Claves:</a:t>
            </a:r>
            <a:endParaRPr b="0" i="0" sz="1700" u="none" cap="none" strike="noStrike">
              <a:solidFill>
                <a:srgbClr val="000000"/>
              </a:solidFill>
              <a:latin typeface="Arial"/>
              <a:ea typeface="Arial"/>
              <a:cs typeface="Arial"/>
              <a:sym typeface="Arial"/>
            </a:endParaRPr>
          </a:p>
          <a:p>
            <a:pPr indent="-140400" lvl="0" marL="140400" marR="0" rtl="0" algn="l">
              <a:lnSpc>
                <a:spcPct val="100000"/>
              </a:lnSpc>
              <a:spcBef>
                <a:spcPts val="0"/>
              </a:spcBef>
              <a:spcAft>
                <a:spcPts val="0"/>
              </a:spcAft>
              <a:buClr>
                <a:schemeClr val="dk1"/>
              </a:buClr>
              <a:buSzPts val="1800"/>
              <a:buFont typeface="Arial"/>
              <a:buChar char="•"/>
            </a:pPr>
            <a:r>
              <a:rPr b="1" i="0" lang="en-US" sz="1700" u="none" cap="none" strike="noStrike">
                <a:solidFill>
                  <a:schemeClr val="dk1"/>
                </a:solidFill>
                <a:latin typeface="Asap"/>
                <a:ea typeface="Asap"/>
                <a:cs typeface="Asap"/>
                <a:sym typeface="Asap"/>
              </a:rPr>
              <a:t>Revisar (observar)</a:t>
            </a:r>
            <a:endParaRPr b="0" i="0" sz="1700" u="none" cap="none" strike="noStrike">
              <a:solidFill>
                <a:srgbClr val="000000"/>
              </a:solidFill>
              <a:latin typeface="Arial"/>
              <a:ea typeface="Arial"/>
              <a:cs typeface="Arial"/>
              <a:sym typeface="Arial"/>
            </a:endParaRPr>
          </a:p>
          <a:p>
            <a:pPr indent="-140400" lvl="0" marL="140400" marR="0" rtl="0" algn="l">
              <a:lnSpc>
                <a:spcPct val="100000"/>
              </a:lnSpc>
              <a:spcBef>
                <a:spcPts val="0"/>
              </a:spcBef>
              <a:spcAft>
                <a:spcPts val="0"/>
              </a:spcAft>
              <a:buClr>
                <a:schemeClr val="dk1"/>
              </a:buClr>
              <a:buSzPts val="1800"/>
              <a:buFont typeface="Arial"/>
              <a:buChar char="•"/>
            </a:pPr>
            <a:r>
              <a:rPr b="1" i="0" lang="en-US" sz="1700" u="none" cap="none" strike="noStrike">
                <a:solidFill>
                  <a:schemeClr val="dk1"/>
                </a:solidFill>
                <a:latin typeface="Asap"/>
                <a:ea typeface="Asap"/>
                <a:cs typeface="Asap"/>
                <a:sym typeface="Asap"/>
              </a:rPr>
              <a:t>Planificar</a:t>
            </a:r>
            <a:endParaRPr b="0" i="0" sz="1700" u="none" cap="none" strike="noStrike">
              <a:solidFill>
                <a:srgbClr val="000000"/>
              </a:solidFill>
              <a:latin typeface="Arial"/>
              <a:ea typeface="Arial"/>
              <a:cs typeface="Arial"/>
              <a:sym typeface="Arial"/>
            </a:endParaRPr>
          </a:p>
          <a:p>
            <a:pPr indent="-140400" lvl="0" marL="140400" marR="0" rtl="0" algn="l">
              <a:lnSpc>
                <a:spcPct val="100000"/>
              </a:lnSpc>
              <a:spcBef>
                <a:spcPts val="0"/>
              </a:spcBef>
              <a:spcAft>
                <a:spcPts val="0"/>
              </a:spcAft>
              <a:buClr>
                <a:schemeClr val="dk1"/>
              </a:buClr>
              <a:buSzPts val="1800"/>
              <a:buFont typeface="Arial"/>
              <a:buChar char="•"/>
            </a:pPr>
            <a:r>
              <a:rPr b="1" i="0" lang="en-US" sz="1700" u="none" cap="none" strike="noStrike">
                <a:solidFill>
                  <a:schemeClr val="dk1"/>
                </a:solidFill>
                <a:latin typeface="Asap"/>
                <a:ea typeface="Asap"/>
                <a:cs typeface="Asap"/>
                <a:sym typeface="Asap"/>
              </a:rPr>
              <a:t>Construir</a:t>
            </a: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sp>
        <p:nvSpPr>
          <p:cNvPr id="231" name="Google Shape;231;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2" name="Google Shape;232;p1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33" name="Google Shape;233;p18"/>
          <p:cNvSpPr txBox="1"/>
          <p:nvPr/>
        </p:nvSpPr>
        <p:spPr>
          <a:xfrm>
            <a:off x="42140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3</a:t>
            </a:r>
            <a:endParaRPr b="0" i="0" sz="5000" u="none" cap="none" strike="noStrike">
              <a:solidFill>
                <a:srgbClr val="8EB99F"/>
              </a:solidFill>
              <a:latin typeface="Calibri"/>
              <a:ea typeface="Calibri"/>
              <a:cs typeface="Calibri"/>
              <a:sym typeface="Calibri"/>
            </a:endParaRPr>
          </a:p>
        </p:txBody>
      </p:sp>
      <p:pic>
        <p:nvPicPr>
          <p:cNvPr id="234" name="Google Shape;234;p18"/>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235" name="Google Shape;235;p18"/>
          <p:cNvPicPr preferRelativeResize="0"/>
          <p:nvPr/>
        </p:nvPicPr>
        <p:blipFill rotWithShape="1">
          <a:blip r:embed="rId4">
            <a:alphaModFix/>
          </a:blip>
          <a:srcRect b="0" l="0" r="0" t="0"/>
          <a:stretch/>
        </p:blipFill>
        <p:spPr>
          <a:xfrm>
            <a:off x="-18024" y="2473197"/>
            <a:ext cx="3856770" cy="3654000"/>
          </a:xfrm>
          <a:prstGeom prst="rect">
            <a:avLst/>
          </a:prstGeom>
          <a:noFill/>
          <a:ln>
            <a:noFill/>
          </a:ln>
        </p:spPr>
      </p:pic>
      <p:pic>
        <p:nvPicPr>
          <p:cNvPr id="236" name="Google Shape;236;p18"/>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
        <p:nvSpPr>
          <p:cNvPr id="237" name="Google Shape;237;p18"/>
          <p:cNvSpPr txBox="1"/>
          <p:nvPr/>
        </p:nvSpPr>
        <p:spPr>
          <a:xfrm>
            <a:off x="5989638" y="11763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
        <p:nvSpPr>
          <p:cNvPr id="238" name="Google Shape;238;p18"/>
          <p:cNvSpPr/>
          <p:nvPr/>
        </p:nvSpPr>
        <p:spPr>
          <a:xfrm>
            <a:off x="3332162" y="3204849"/>
            <a:ext cx="4960938" cy="2037481"/>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PROYECTO DE INGENIERÍA:</a:t>
            </a:r>
            <a:endParaRPr/>
          </a:p>
          <a:p>
            <a:pPr indent="0" lvl="0" marL="0" marR="0" rtl="0" algn="l">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INFORME DIAGNÓSTICO</a:t>
            </a:r>
            <a:endParaRPr/>
          </a:p>
          <a:p>
            <a:pPr indent="0" lvl="0" marL="0" marR="0" rtl="0" algn="l">
              <a:lnSpc>
                <a:spcPct val="80000"/>
              </a:lnSpc>
              <a:spcBef>
                <a:spcPts val="0"/>
              </a:spcBef>
              <a:spcAft>
                <a:spcPts val="0"/>
              </a:spcAft>
              <a:buNone/>
            </a:pPr>
            <a:r>
              <a:t/>
            </a:r>
            <a:endParaRPr b="1" i="0" sz="2400" u="none" cap="none" strike="noStrike">
              <a:solidFill>
                <a:srgbClr val="29754D"/>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¡Ahora realizaremos una actividad que resume todo lo que hemos visto! </a:t>
            </a:r>
            <a:r>
              <a:rPr b="1" i="0" lang="en-US" sz="1800" u="none" cap="none" strike="noStrike">
                <a:solidFill>
                  <a:srgbClr val="C73E32"/>
                </a:solidFill>
                <a:latin typeface="Calibri"/>
                <a:ea typeface="Calibri"/>
                <a:cs typeface="Calibri"/>
                <a:sym typeface="Calibri"/>
              </a:rPr>
              <a:t>¡Atentos, atentas!</a:t>
            </a:r>
            <a:endParaRPr/>
          </a:p>
          <a:p>
            <a:pPr indent="0" lvl="0" marL="0" marR="0" rtl="0" algn="l">
              <a:lnSpc>
                <a:spcPct val="80000"/>
              </a:lnSpc>
              <a:spcBef>
                <a:spcPts val="0"/>
              </a:spcBef>
              <a:spcAft>
                <a:spcPts val="0"/>
              </a:spcAft>
              <a:buNone/>
            </a:pPr>
            <a:r>
              <a:t/>
            </a:r>
            <a:endParaRPr b="1" i="0" sz="2000" u="none" cap="none" strike="noStrike">
              <a:solidFill>
                <a:srgbClr val="29754D"/>
              </a:solidFill>
              <a:latin typeface="Calibri"/>
              <a:ea typeface="Calibri"/>
              <a:cs typeface="Calibri"/>
              <a:sym typeface="Calibri"/>
            </a:endParaRPr>
          </a:p>
        </p:txBody>
      </p:sp>
      <p:sp>
        <p:nvSpPr>
          <p:cNvPr id="239" name="Google Shape;239;p18"/>
          <p:cNvSpPr txBox="1"/>
          <p:nvPr/>
        </p:nvSpPr>
        <p:spPr>
          <a:xfrm>
            <a:off x="5608638" y="12017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47"/>
          <p:cNvPicPr preferRelativeResize="0"/>
          <p:nvPr/>
        </p:nvPicPr>
        <p:blipFill rotWithShape="1">
          <a:blip r:embed="rId3">
            <a:alphaModFix/>
          </a:blip>
          <a:srcRect b="0" l="0" r="0" t="0"/>
          <a:stretch/>
        </p:blipFill>
        <p:spPr>
          <a:xfrm flipH="1">
            <a:off x="521148" y="2143434"/>
            <a:ext cx="4699772" cy="4452681"/>
          </a:xfrm>
          <a:prstGeom prst="rect">
            <a:avLst/>
          </a:prstGeom>
          <a:noFill/>
          <a:ln>
            <a:noFill/>
          </a:ln>
        </p:spPr>
      </p:pic>
      <p:grpSp>
        <p:nvGrpSpPr>
          <p:cNvPr id="245" name="Google Shape;245;p47"/>
          <p:cNvGrpSpPr/>
          <p:nvPr/>
        </p:nvGrpSpPr>
        <p:grpSpPr>
          <a:xfrm flipH="1">
            <a:off x="3758583" y="1533450"/>
            <a:ext cx="5076598" cy="2360124"/>
            <a:chOff x="5369949" y="3385389"/>
            <a:chExt cx="6585558" cy="3061644"/>
          </a:xfrm>
        </p:grpSpPr>
        <p:sp>
          <p:nvSpPr>
            <p:cNvPr id="246" name="Google Shape;246;p47"/>
            <p:cNvSpPr/>
            <p:nvPr/>
          </p:nvSpPr>
          <p:spPr>
            <a:xfrm>
              <a:off x="5369949" y="3385389"/>
              <a:ext cx="5663127" cy="3061644"/>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7" name="Google Shape;247;p47"/>
            <p:cNvSpPr/>
            <p:nvPr/>
          </p:nvSpPr>
          <p:spPr>
            <a:xfrm rot="6773518">
              <a:off x="11184045" y="4509331"/>
              <a:ext cx="432619" cy="102255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48" name="Google Shape;248;p47"/>
          <p:cNvSpPr txBox="1"/>
          <p:nvPr/>
        </p:nvSpPr>
        <p:spPr>
          <a:xfrm>
            <a:off x="4831986" y="1868229"/>
            <a:ext cx="3809662" cy="154062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Antes de realizar la actividad práctica te invitamos a que revises la cápsula animada: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C73E32"/>
                </a:solidFill>
                <a:latin typeface="Calibri"/>
                <a:ea typeface="Calibri"/>
                <a:cs typeface="Calibri"/>
                <a:sym typeface="Calibri"/>
              </a:rPr>
              <a:t>"Uso de multitester o multímetro"</a:t>
            </a:r>
            <a:endParaRPr b="1" i="0" sz="2100" u="none" cap="none" strike="noStrike">
              <a:solidFill>
                <a:srgbClr val="C73E32"/>
              </a:solidFill>
              <a:latin typeface="Calibri"/>
              <a:ea typeface="Calibri"/>
              <a:cs typeface="Calibri"/>
              <a:sym typeface="Calibri"/>
            </a:endParaRPr>
          </a:p>
        </p:txBody>
      </p:sp>
      <p:sp>
        <p:nvSpPr>
          <p:cNvPr id="249" name="Google Shape;249;p47"/>
          <p:cNvSpPr txBox="1"/>
          <p:nvPr/>
        </p:nvSpPr>
        <p:spPr>
          <a:xfrm>
            <a:off x="375975" y="1373700"/>
            <a:ext cx="352743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COMPLEMENTARIO</a:t>
            </a:r>
            <a:endParaRPr b="1" i="0" sz="3100" u="none" cap="none" strike="noStrike">
              <a:solidFill>
                <a:srgbClr val="29754D"/>
              </a:solidFill>
              <a:latin typeface="Calibri"/>
              <a:ea typeface="Calibri"/>
              <a:cs typeface="Calibri"/>
              <a:sym typeface="Calibri"/>
            </a:endParaRPr>
          </a:p>
        </p:txBody>
      </p:sp>
      <p:sp>
        <p:nvSpPr>
          <p:cNvPr id="250" name="Google Shape;250;p47"/>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MATERIAL</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pSp>
        <p:nvGrpSpPr>
          <p:cNvPr id="255" name="Google Shape;255;p19"/>
          <p:cNvGrpSpPr/>
          <p:nvPr/>
        </p:nvGrpSpPr>
        <p:grpSpPr>
          <a:xfrm>
            <a:off x="24834" y="2705494"/>
            <a:ext cx="5835185" cy="1156253"/>
            <a:chOff x="-4655" y="2600094"/>
            <a:chExt cx="5835185" cy="1156253"/>
          </a:xfrm>
        </p:grpSpPr>
        <p:sp>
          <p:nvSpPr>
            <p:cNvPr id="256" name="Google Shape;256;p19"/>
            <p:cNvSpPr txBox="1"/>
            <p:nvPr/>
          </p:nvSpPr>
          <p:spPr>
            <a:xfrm>
              <a:off x="1238190" y="2992823"/>
              <a:ext cx="459234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257" name="Google Shape;257;p19"/>
            <p:cNvGrpSpPr/>
            <p:nvPr/>
          </p:nvGrpSpPr>
          <p:grpSpPr>
            <a:xfrm>
              <a:off x="-4655" y="2600094"/>
              <a:ext cx="1193246" cy="1156253"/>
              <a:chOff x="-4655" y="5117148"/>
              <a:chExt cx="1193246" cy="1156253"/>
            </a:xfrm>
          </p:grpSpPr>
          <p:sp>
            <p:nvSpPr>
              <p:cNvPr id="258" name="Google Shape;258;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9" name="Google Shape;259;p19"/>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260" name="Google Shape;260;p19"/>
          <p:cNvGrpSpPr/>
          <p:nvPr/>
        </p:nvGrpSpPr>
        <p:grpSpPr>
          <a:xfrm>
            <a:off x="24834" y="5827421"/>
            <a:ext cx="5833478" cy="783005"/>
            <a:chOff x="-4655" y="5414468"/>
            <a:chExt cx="5833478" cy="783005"/>
          </a:xfrm>
        </p:grpSpPr>
        <p:grpSp>
          <p:nvGrpSpPr>
            <p:cNvPr id="261" name="Google Shape;261;p19"/>
            <p:cNvGrpSpPr/>
            <p:nvPr/>
          </p:nvGrpSpPr>
          <p:grpSpPr>
            <a:xfrm>
              <a:off x="-4655" y="5414468"/>
              <a:ext cx="1135367" cy="783005"/>
              <a:chOff x="-4655" y="6167965"/>
              <a:chExt cx="1135367" cy="783005"/>
            </a:xfrm>
          </p:grpSpPr>
          <p:sp>
            <p:nvSpPr>
              <p:cNvPr id="262" name="Google Shape;262;p19"/>
              <p:cNvSpPr/>
              <p:nvPr/>
            </p:nvSpPr>
            <p:spPr>
              <a:xfrm rot="5400000">
                <a:off x="171526" y="5991784"/>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63" name="Google Shape;263;p19"/>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264" name="Google Shape;264;p19"/>
            <p:cNvSpPr txBox="1"/>
            <p:nvPr/>
          </p:nvSpPr>
          <p:spPr>
            <a:xfrm>
              <a:off x="1267686" y="5513603"/>
              <a:ext cx="456113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265" name="Google Shape;265;p19"/>
          <p:cNvGrpSpPr/>
          <p:nvPr/>
        </p:nvGrpSpPr>
        <p:grpSpPr>
          <a:xfrm>
            <a:off x="-4662" y="1887157"/>
            <a:ext cx="9305977" cy="783005"/>
            <a:chOff x="-4662" y="1887157"/>
            <a:chExt cx="9305977" cy="783005"/>
          </a:xfrm>
        </p:grpSpPr>
        <p:sp>
          <p:nvSpPr>
            <p:cNvPr id="266" name="Google Shape;266;p19"/>
            <p:cNvSpPr/>
            <p:nvPr/>
          </p:nvSpPr>
          <p:spPr>
            <a:xfrm rot="5400000">
              <a:off x="4256824" y="-2374329"/>
              <a:ext cx="783005" cy="930597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7" name="Google Shape;267;p19"/>
            <p:cNvSpPr txBox="1"/>
            <p:nvPr/>
          </p:nvSpPr>
          <p:spPr>
            <a:xfrm>
              <a:off x="4015218" y="2109402"/>
              <a:ext cx="297552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268" name="Google Shape;268;p19"/>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269" name="Google Shape;269;p19"/>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270" name="Google Shape;270;p19"/>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271" name="Google Shape;271;p19"/>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272" name="Google Shape;272;p19"/>
          <p:cNvGrpSpPr/>
          <p:nvPr/>
        </p:nvGrpSpPr>
        <p:grpSpPr>
          <a:xfrm>
            <a:off x="24834" y="4846110"/>
            <a:ext cx="5764508" cy="783005"/>
            <a:chOff x="-4655" y="3650215"/>
            <a:chExt cx="5764508" cy="783005"/>
          </a:xfrm>
        </p:grpSpPr>
        <p:sp>
          <p:nvSpPr>
            <p:cNvPr id="273" name="Google Shape;273;p19"/>
            <p:cNvSpPr txBox="1"/>
            <p:nvPr/>
          </p:nvSpPr>
          <p:spPr>
            <a:xfrm>
              <a:off x="1267686" y="3872460"/>
              <a:ext cx="449216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274" name="Google Shape;274;p19"/>
            <p:cNvGrpSpPr/>
            <p:nvPr/>
          </p:nvGrpSpPr>
          <p:grpSpPr>
            <a:xfrm>
              <a:off x="-4655" y="3650215"/>
              <a:ext cx="1135367" cy="783005"/>
              <a:chOff x="-4655" y="4407300"/>
              <a:chExt cx="1135367" cy="783005"/>
            </a:xfrm>
          </p:grpSpPr>
          <p:sp>
            <p:nvSpPr>
              <p:cNvPr id="275" name="Google Shape;275;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6" name="Google Shape;276;p19"/>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277" name="Google Shape;277;p19"/>
          <p:cNvGrpSpPr/>
          <p:nvPr/>
        </p:nvGrpSpPr>
        <p:grpSpPr>
          <a:xfrm>
            <a:off x="24834" y="3864798"/>
            <a:ext cx="6503786" cy="783005"/>
            <a:chOff x="2481" y="4582469"/>
            <a:chExt cx="6503786" cy="783005"/>
          </a:xfrm>
        </p:grpSpPr>
        <p:sp>
          <p:nvSpPr>
            <p:cNvPr id="278" name="Google Shape;278;p19"/>
            <p:cNvSpPr txBox="1"/>
            <p:nvPr/>
          </p:nvSpPr>
          <p:spPr>
            <a:xfrm>
              <a:off x="1267687" y="4681604"/>
              <a:ext cx="523858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279" name="Google Shape;279;p19"/>
            <p:cNvGrpSpPr/>
            <p:nvPr/>
          </p:nvGrpSpPr>
          <p:grpSpPr>
            <a:xfrm>
              <a:off x="2481" y="4582469"/>
              <a:ext cx="1135367" cy="783005"/>
              <a:chOff x="2481" y="5287632"/>
              <a:chExt cx="1135367" cy="783005"/>
            </a:xfrm>
          </p:grpSpPr>
          <p:sp>
            <p:nvSpPr>
              <p:cNvPr id="280" name="Google Shape;280;p19"/>
              <p:cNvSpPr/>
              <p:nvPr/>
            </p:nvSpPr>
            <p:spPr>
              <a:xfrm rot="5400000">
                <a:off x="178662" y="5111451"/>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1" name="Google Shape;281;p19"/>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282" name="Google Shape;282;p19"/>
          <p:cNvPicPr preferRelativeResize="0"/>
          <p:nvPr/>
        </p:nvPicPr>
        <p:blipFill rotWithShape="1">
          <a:blip r:embed="rId11">
            <a:alphaModFix/>
          </a:blip>
          <a:srcRect b="0" l="0" r="0" t="0"/>
          <a:stretch/>
        </p:blipFill>
        <p:spPr>
          <a:xfrm>
            <a:off x="5836197" y="3780266"/>
            <a:ext cx="3760094" cy="3779409"/>
          </a:xfrm>
          <a:prstGeom prst="rect">
            <a:avLst/>
          </a:prstGeom>
          <a:noFill/>
          <a:ln>
            <a:noFill/>
          </a:ln>
        </p:spPr>
      </p:pic>
      <p:sp>
        <p:nvSpPr>
          <p:cNvPr id="283" name="Google Shape;283;p19"/>
          <p:cNvSpPr txBox="1"/>
          <p:nvPr/>
        </p:nvSpPr>
        <p:spPr>
          <a:xfrm>
            <a:off x="375975" y="1373700"/>
            <a:ext cx="469087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284" name="Google Shape;284;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ANTES DE COMENZAR LA ACTIVIDAD:</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1"/>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0" name="Google Shape;290;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292" name="Google Shape;292;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93" name="Google Shape;293;p21"/>
          <p:cNvSpPr txBox="1"/>
          <p:nvPr/>
        </p:nvSpPr>
        <p:spPr>
          <a:xfrm>
            <a:off x="958647" y="41063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294" name="Google Shape;294;p21"/>
          <p:cNvPicPr preferRelativeResize="0"/>
          <p:nvPr/>
        </p:nvPicPr>
        <p:blipFill rotWithShape="1">
          <a:blip r:embed="rId3">
            <a:alphaModFix/>
          </a:blip>
          <a:srcRect b="0" l="0" r="0" t="0"/>
          <a:stretch/>
        </p:blipFill>
        <p:spPr>
          <a:xfrm>
            <a:off x="3210793" y="4475463"/>
            <a:ext cx="674379" cy="604800"/>
          </a:xfrm>
          <a:prstGeom prst="rect">
            <a:avLst/>
          </a:prstGeom>
          <a:noFill/>
          <a:ln>
            <a:noFill/>
          </a:ln>
        </p:spPr>
      </p:pic>
      <p:pic>
        <p:nvPicPr>
          <p:cNvPr id="295" name="Google Shape;295;p21"/>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
        <p:nvSpPr>
          <p:cNvPr id="296" name="Google Shape;296;p21"/>
          <p:cNvSpPr txBox="1"/>
          <p:nvPr/>
        </p:nvSpPr>
        <p:spPr>
          <a:xfrm>
            <a:off x="4592638" y="7953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
        <p:nvSpPr>
          <p:cNvPr id="297" name="Google Shape;297;p21"/>
          <p:cNvSpPr/>
          <p:nvPr/>
        </p:nvSpPr>
        <p:spPr>
          <a:xfrm>
            <a:off x="958646" y="2836549"/>
            <a:ext cx="5340553" cy="6955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0" i="0" lang="en-US" sz="2400" u="none" cap="none" strike="noStrike">
                <a:solidFill>
                  <a:srgbClr val="C73E32"/>
                </a:solidFill>
                <a:latin typeface="Calibri"/>
                <a:ea typeface="Calibri"/>
                <a:cs typeface="Calibri"/>
                <a:sym typeface="Calibri"/>
              </a:rPr>
              <a:t>PROYECTO DE INGENIERÍA:</a:t>
            </a:r>
            <a:endParaRPr/>
          </a:p>
          <a:p>
            <a:pPr indent="0" lvl="0" marL="0" marR="0" rtl="0" algn="l">
              <a:lnSpc>
                <a:spcPct val="80000"/>
              </a:lnSpc>
              <a:spcBef>
                <a:spcPts val="0"/>
              </a:spcBef>
              <a:spcAft>
                <a:spcPts val="0"/>
              </a:spcAft>
              <a:buNone/>
            </a:pPr>
            <a:r>
              <a:rPr b="0" i="0" lang="en-US" sz="2400" u="none" cap="none" strike="noStrike">
                <a:solidFill>
                  <a:srgbClr val="C73E32"/>
                </a:solidFill>
                <a:latin typeface="Calibri"/>
                <a:ea typeface="Calibri"/>
                <a:cs typeface="Calibri"/>
                <a:sym typeface="Calibri"/>
              </a:rPr>
              <a:t>INFORME DIAGNÓSTICO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29754D"/>
                </a:solidFill>
                <a:latin typeface="Calibri"/>
                <a:ea typeface="Calibri"/>
                <a:cs typeface="Calibri"/>
                <a:sym typeface="Calibri"/>
              </a:rPr>
              <a:t>MÓDULO 6 </a:t>
            </a:r>
            <a:r>
              <a:rPr b="0" i="0" lang="en-US" sz="1200" u="none" cap="none" strike="noStrike">
                <a:solidFill>
                  <a:srgbClr val="29754D"/>
                </a:solidFill>
                <a:latin typeface="Calibri"/>
                <a:ea typeface="Calibri"/>
                <a:cs typeface="Calibri"/>
                <a:sym typeface="Calibri"/>
              </a:rPr>
              <a:t>| INSTALACIONES ELÉCTRICAS INDUSTRIALES </a:t>
            </a:r>
            <a:endParaRPr b="0" i="0" sz="1200" u="none" cap="none" strike="noStrike">
              <a:solidFill>
                <a:srgbClr val="29754D"/>
              </a:solidFill>
              <a:latin typeface="Calibri"/>
              <a:ea typeface="Calibri"/>
              <a:cs typeface="Calibri"/>
              <a:sym typeface="Calibri"/>
            </a:endParaRPr>
          </a:p>
        </p:txBody>
      </p:sp>
      <p:sp>
        <p:nvSpPr>
          <p:cNvPr id="68" name="Google Shape;68;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37"/>
          <p:cNvSpPr txBox="1"/>
          <p:nvPr/>
        </p:nvSpPr>
        <p:spPr>
          <a:xfrm>
            <a:off x="338138" y="22685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300" u="none" cap="none" strike="noStrike">
                <a:solidFill>
                  <a:srgbClr val="29754D"/>
                </a:solidFill>
                <a:latin typeface="Calibri"/>
                <a:ea typeface="Calibri"/>
                <a:cs typeface="Calibri"/>
                <a:sym typeface="Calibri"/>
              </a:rPr>
              <a:t>PROYECTO DE INGENIERÍA:</a:t>
            </a:r>
            <a:endParaRPr/>
          </a:p>
          <a:p>
            <a:pPr indent="0" lvl="0" marL="0" marR="0" rtl="0" algn="l">
              <a:lnSpc>
                <a:spcPct val="80000"/>
              </a:lnSpc>
              <a:spcBef>
                <a:spcPts val="0"/>
              </a:spcBef>
              <a:spcAft>
                <a:spcPts val="0"/>
              </a:spcAft>
              <a:buNone/>
            </a:pPr>
            <a:r>
              <a:rPr b="1" i="0" lang="en-US" sz="3300" u="none" cap="none" strike="noStrike">
                <a:solidFill>
                  <a:srgbClr val="29754D"/>
                </a:solidFill>
                <a:latin typeface="Calibri"/>
                <a:ea typeface="Calibri"/>
                <a:cs typeface="Calibri"/>
                <a:sym typeface="Calibri"/>
              </a:rPr>
              <a:t>INFORME DIAGNÓSTICO</a:t>
            </a:r>
            <a:endParaRPr/>
          </a:p>
          <a:p>
            <a:pPr indent="0" lvl="0" marL="0" marR="0" rtl="0" algn="l">
              <a:lnSpc>
                <a:spcPct val="90000"/>
              </a:lnSpc>
              <a:spcBef>
                <a:spcPts val="0"/>
              </a:spcBef>
              <a:spcAft>
                <a:spcPts val="0"/>
              </a:spcAft>
              <a:buNone/>
            </a:pPr>
            <a:r>
              <a:t/>
            </a:r>
            <a:endParaRPr b="1" i="0" sz="3300" u="none" cap="none" strike="noStrike">
              <a:solidFill>
                <a:srgbClr val="29754D"/>
              </a:solidFill>
              <a:latin typeface="Calibri"/>
              <a:ea typeface="Calibri"/>
              <a:cs typeface="Calibri"/>
              <a:sym typeface="Calibri"/>
            </a:endParaRPr>
          </a:p>
        </p:txBody>
      </p:sp>
      <p:pic>
        <p:nvPicPr>
          <p:cNvPr descr="/Users/ivangonzalez/Desktop/IVAN G 2020/2020/DUOC/ARTES/M6_A2_Infografia.png" id="70" name="Google Shape;70;p37"/>
          <p:cNvPicPr preferRelativeResize="0"/>
          <p:nvPr/>
        </p:nvPicPr>
        <p:blipFill rotWithShape="1">
          <a:blip r:embed="rId3">
            <a:alphaModFix/>
          </a:blip>
          <a:srcRect b="0" l="0" r="0" t="0"/>
          <a:stretch/>
        </p:blipFill>
        <p:spPr>
          <a:xfrm>
            <a:off x="3560844" y="2876423"/>
            <a:ext cx="4249147" cy="41720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8"/>
          <p:cNvSpPr/>
          <p:nvPr/>
        </p:nvSpPr>
        <p:spPr>
          <a:xfrm>
            <a:off x="4684091" y="1520876"/>
            <a:ext cx="3568956" cy="5108524"/>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6" name="Google Shape;76;p38"/>
          <p:cNvPicPr preferRelativeResize="0"/>
          <p:nvPr/>
        </p:nvPicPr>
        <p:blipFill rotWithShape="1">
          <a:blip r:embed="rId4">
            <a:alphaModFix/>
          </a:blip>
          <a:srcRect b="0" l="0" r="0" t="0"/>
          <a:stretch/>
        </p:blipFill>
        <p:spPr>
          <a:xfrm>
            <a:off x="6031968" y="1110643"/>
            <a:ext cx="853288" cy="813600"/>
          </a:xfrm>
          <a:prstGeom prst="rect">
            <a:avLst/>
          </a:prstGeom>
          <a:noFill/>
          <a:ln>
            <a:noFill/>
          </a:ln>
        </p:spPr>
      </p:pic>
      <p:grpSp>
        <p:nvGrpSpPr>
          <p:cNvPr id="77" name="Google Shape;77;p38"/>
          <p:cNvGrpSpPr/>
          <p:nvPr/>
        </p:nvGrpSpPr>
        <p:grpSpPr>
          <a:xfrm>
            <a:off x="1459336" y="1110643"/>
            <a:ext cx="2980513" cy="4227328"/>
            <a:chOff x="4727195" y="1631343"/>
            <a:chExt cx="2980513" cy="4227328"/>
          </a:xfrm>
        </p:grpSpPr>
        <p:sp>
          <p:nvSpPr>
            <p:cNvPr id="78" name="Google Shape;78;p38"/>
            <p:cNvSpPr/>
            <p:nvPr/>
          </p:nvSpPr>
          <p:spPr>
            <a:xfrm>
              <a:off x="4727195"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9" name="Google Shape;79;p38"/>
            <p:cNvPicPr preferRelativeResize="0"/>
            <p:nvPr/>
          </p:nvPicPr>
          <p:blipFill rotWithShape="1">
            <a:blip r:embed="rId5">
              <a:alphaModFix/>
            </a:blip>
            <a:srcRect b="0" l="0" r="0" t="0"/>
            <a:stretch/>
          </p:blipFill>
          <p:spPr>
            <a:xfrm>
              <a:off x="5789940" y="1631343"/>
              <a:ext cx="853288" cy="813600"/>
            </a:xfrm>
            <a:prstGeom prst="rect">
              <a:avLst/>
            </a:prstGeom>
            <a:noFill/>
            <a:ln>
              <a:noFill/>
            </a:ln>
          </p:spPr>
        </p:pic>
        <p:sp>
          <p:nvSpPr>
            <p:cNvPr id="80" name="Google Shape;80;p38"/>
            <p:cNvSpPr txBox="1"/>
            <p:nvPr/>
          </p:nvSpPr>
          <p:spPr>
            <a:xfrm>
              <a:off x="4832426" y="26197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81" name="Google Shape;81;p38"/>
            <p:cNvSpPr txBox="1"/>
            <p:nvPr/>
          </p:nvSpPr>
          <p:spPr>
            <a:xfrm>
              <a:off x="5565583" y="3336968"/>
              <a:ext cx="1477108" cy="712378"/>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None/>
              </a:pPr>
              <a:r>
                <a:rPr b="0" i="0" lang="en-US" sz="1600" u="none" cap="none" strike="noStrike">
                  <a:solidFill>
                    <a:srgbClr val="000000"/>
                  </a:solidFill>
                  <a:latin typeface="Calibri"/>
                  <a:ea typeface="Calibri"/>
                  <a:cs typeface="Calibri"/>
                  <a:sym typeface="Calibri"/>
                </a:rPr>
                <a:t>Método de </a:t>
              </a:r>
              <a:endParaRPr/>
            </a:p>
            <a:p>
              <a:pPr indent="0" lvl="0" marL="0" marR="0" rtl="0" algn="ctr">
                <a:lnSpc>
                  <a:spcPct val="80000"/>
                </a:lnSpc>
                <a:spcBef>
                  <a:spcPts val="0"/>
                </a:spcBef>
                <a:spcAft>
                  <a:spcPts val="0"/>
                </a:spcAft>
                <a:buNone/>
              </a:pPr>
              <a:r>
                <a:rPr b="0" i="0" lang="en-US" sz="1600" u="none" cap="none" strike="noStrike">
                  <a:solidFill>
                    <a:srgbClr val="000000"/>
                  </a:solidFill>
                  <a:latin typeface="Calibri"/>
                  <a:ea typeface="Calibri"/>
                  <a:cs typeface="Calibri"/>
                  <a:sym typeface="Calibri"/>
                </a:rPr>
                <a:t>Proyectos</a:t>
              </a:r>
              <a:endParaRPr/>
            </a:p>
          </p:txBody>
        </p:sp>
      </p:grpSp>
      <p:pic>
        <p:nvPicPr>
          <p:cNvPr id="82" name="Google Shape;82;p38"/>
          <p:cNvPicPr preferRelativeResize="0"/>
          <p:nvPr/>
        </p:nvPicPr>
        <p:blipFill rotWithShape="1">
          <a:blip r:embed="rId6">
            <a:alphaModFix/>
          </a:blip>
          <a:srcRect b="0" l="0" r="0" t="0"/>
          <a:stretch/>
        </p:blipFill>
        <p:spPr>
          <a:xfrm flipH="1">
            <a:off x="-72638" y="2816268"/>
            <a:ext cx="2866676" cy="3961763"/>
          </a:xfrm>
          <a:prstGeom prst="rect">
            <a:avLst/>
          </a:prstGeom>
          <a:noFill/>
          <a:ln>
            <a:noFill/>
          </a:ln>
        </p:spPr>
      </p:pic>
      <p:pic>
        <p:nvPicPr>
          <p:cNvPr id="83" name="Google Shape;83;p38"/>
          <p:cNvPicPr preferRelativeResize="0"/>
          <p:nvPr/>
        </p:nvPicPr>
        <p:blipFill rotWithShape="1">
          <a:blip r:embed="rId7">
            <a:alphaModFix/>
          </a:blip>
          <a:srcRect b="0" l="0" r="0" t="0"/>
          <a:stretch/>
        </p:blipFill>
        <p:spPr>
          <a:xfrm>
            <a:off x="6259531" y="2381368"/>
            <a:ext cx="3059282" cy="2823678"/>
          </a:xfrm>
          <a:prstGeom prst="rect">
            <a:avLst/>
          </a:prstGeom>
          <a:noFill/>
          <a:ln>
            <a:noFill/>
          </a:ln>
        </p:spPr>
      </p:pic>
      <p:sp>
        <p:nvSpPr>
          <p:cNvPr id="84" name="Google Shape;84;p38"/>
          <p:cNvSpPr txBox="1"/>
          <p:nvPr/>
        </p:nvSpPr>
        <p:spPr>
          <a:xfrm>
            <a:off x="5260256" y="20990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sp>
        <p:nvSpPr>
          <p:cNvPr id="85" name="Google Shape;85;p38"/>
          <p:cNvSpPr/>
          <p:nvPr/>
        </p:nvSpPr>
        <p:spPr>
          <a:xfrm>
            <a:off x="4761494" y="2706471"/>
            <a:ext cx="3382203" cy="3765133"/>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Ejecuta instalación eléctrica de fuerza motriz de acuerdo a las especificaciones técnicas del plano o proyecto eléctrico, considerando las exigencias generales para instalaciones de fuerza y calefacción, según la normativa vigente</a:t>
            </a:r>
            <a:endParaRPr/>
          </a:p>
          <a:p>
            <a:pPr indent="-74800" lvl="0" marL="176400" marR="0" rtl="0" algn="l">
              <a:lnSpc>
                <a:spcPct val="50000"/>
              </a:lnSpc>
              <a:spcBef>
                <a:spcPts val="4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76400" lvl="0" marL="176400" marR="0" rtl="0" algn="l">
              <a:lnSpc>
                <a:spcPct val="100000"/>
              </a:lnSpc>
              <a:spcBef>
                <a:spcPts val="4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Realiza instalación eléctrica de calefacción de acuerdo a las especificaciones técnicas del proyecto eléctrico, considerando las exigencias y la normativa general para instalaciones de calefacción.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p:nvPr/>
        </p:nvSpPr>
        <p:spPr>
          <a:xfrm>
            <a:off x="4152068" y="3251200"/>
            <a:ext cx="4906767" cy="3479800"/>
          </a:xfrm>
          <a:prstGeom prst="roundRect">
            <a:avLst>
              <a:gd fmla="val 6236"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Google Shape;91;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92" name="Google Shape;92;p5"/>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sp>
        <p:nvSpPr>
          <p:cNvPr id="93" name="Google Shape;93;p5"/>
          <p:cNvSpPr txBox="1"/>
          <p:nvPr/>
        </p:nvSpPr>
        <p:spPr>
          <a:xfrm>
            <a:off x="3606670" y="1209418"/>
            <a:ext cx="1016148" cy="53048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29754D"/>
                </a:solidFill>
                <a:latin typeface="Calibri"/>
                <a:ea typeface="Calibri"/>
                <a:cs typeface="Calibri"/>
                <a:sym typeface="Calibri"/>
              </a:rPr>
              <a:t>3</a:t>
            </a:r>
            <a:endParaRPr b="0" i="0" sz="6000" u="none" cap="none" strike="noStrike">
              <a:solidFill>
                <a:srgbClr val="29754D"/>
              </a:solidFill>
              <a:latin typeface="Calibri"/>
              <a:ea typeface="Calibri"/>
              <a:cs typeface="Calibri"/>
              <a:sym typeface="Calibri"/>
            </a:endParaRPr>
          </a:p>
        </p:txBody>
      </p:sp>
      <p:sp>
        <p:nvSpPr>
          <p:cNvPr id="94" name="Google Shape;94;p5"/>
          <p:cNvSpPr/>
          <p:nvPr/>
        </p:nvSpPr>
        <p:spPr>
          <a:xfrm>
            <a:off x="8501063" y="1396328"/>
            <a:ext cx="4857750" cy="451406"/>
          </a:xfrm>
          <a:prstGeom prst="rect">
            <a:avLst/>
          </a:prstGeom>
          <a:noFill/>
          <a:ln>
            <a:noFill/>
          </a:ln>
        </p:spPr>
        <p:txBody>
          <a:bodyPr anchorCtr="0" anchor="t" bIns="45700" lIns="91425" spcFirstLastPara="1" rIns="91425" wrap="square" tIns="45700">
            <a:spAutoFit/>
          </a:bodyPr>
          <a:lstStyle/>
          <a:p>
            <a:pPr indent="0" lvl="0" marL="133350" marR="0" rtl="0" algn="l">
              <a:lnSpc>
                <a:spcPct val="12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95" name="Google Shape;95;p5"/>
          <p:cNvSpPr txBox="1"/>
          <p:nvPr/>
        </p:nvSpPr>
        <p:spPr>
          <a:xfrm>
            <a:off x="4235892" y="3657825"/>
            <a:ext cx="4298508" cy="4158000"/>
          </a:xfrm>
          <a:prstGeom prst="rect">
            <a:avLst/>
          </a:prstGeom>
          <a:noFill/>
          <a:ln>
            <a:noFill/>
          </a:ln>
        </p:spPr>
        <p:txBody>
          <a:bodyPr anchorCtr="0" anchor="t" bIns="60925" lIns="121900" spcFirstLastPara="1" rIns="121900" wrap="square" tIns="60925">
            <a:noAutofit/>
          </a:bodyPr>
          <a:lstStyle/>
          <a:p>
            <a:pPr indent="0" lvl="0" marL="13335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Actividad de conocimientos previos</a:t>
            </a:r>
            <a:endParaRPr/>
          </a:p>
          <a:p>
            <a:pPr indent="0" lvl="0" marL="13335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Método de Proyectos</a:t>
            </a:r>
            <a:endParaRPr/>
          </a:p>
          <a:p>
            <a:pPr indent="0" lvl="0" marL="13335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Informes</a:t>
            </a:r>
            <a:endParaRPr/>
          </a:p>
          <a:p>
            <a:pPr indent="0" lvl="0" marL="13335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Informes diagnósticos</a:t>
            </a:r>
            <a:endParaRPr/>
          </a:p>
          <a:p>
            <a:pPr indent="0" lvl="0" marL="13335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Actividad Cuánto Aprendimos</a:t>
            </a:r>
            <a:endParaRPr/>
          </a:p>
          <a:p>
            <a:pPr indent="0" lvl="0" marL="13335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Ticket de Salida</a:t>
            </a:r>
            <a:endParaRPr/>
          </a:p>
        </p:txBody>
      </p:sp>
      <p:grpSp>
        <p:nvGrpSpPr>
          <p:cNvPr id="96" name="Google Shape;96;p5"/>
          <p:cNvGrpSpPr/>
          <p:nvPr/>
        </p:nvGrpSpPr>
        <p:grpSpPr>
          <a:xfrm>
            <a:off x="4000265" y="3698065"/>
            <a:ext cx="360248" cy="302479"/>
            <a:chOff x="3979115" y="2910663"/>
            <a:chExt cx="333603" cy="280129"/>
          </a:xfrm>
        </p:grpSpPr>
        <p:sp>
          <p:nvSpPr>
            <p:cNvPr id="97" name="Google Shape;97;p5"/>
            <p:cNvSpPr/>
            <p:nvPr/>
          </p:nvSpPr>
          <p:spPr>
            <a:xfrm>
              <a:off x="4015276" y="2919130"/>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98" name="Google Shape;98;p5"/>
            <p:cNvSpPr txBox="1"/>
            <p:nvPr/>
          </p:nvSpPr>
          <p:spPr>
            <a:xfrm>
              <a:off x="3979115" y="2910663"/>
              <a:ext cx="333603"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99" name="Google Shape;99;p5"/>
          <p:cNvGrpSpPr/>
          <p:nvPr/>
        </p:nvGrpSpPr>
        <p:grpSpPr>
          <a:xfrm>
            <a:off x="4029285" y="4121213"/>
            <a:ext cx="293731" cy="311648"/>
            <a:chOff x="4008135" y="3919703"/>
            <a:chExt cx="272043" cy="288596"/>
          </a:xfrm>
        </p:grpSpPr>
        <p:sp>
          <p:nvSpPr>
            <p:cNvPr id="100" name="Google Shape;100;p5"/>
            <p:cNvSpPr/>
            <p:nvPr/>
          </p:nvSpPr>
          <p:spPr>
            <a:xfrm>
              <a:off x="4015276" y="3936637"/>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txBox="1"/>
            <p:nvPr/>
          </p:nvSpPr>
          <p:spPr>
            <a:xfrm>
              <a:off x="4008135" y="3919703"/>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02" name="Google Shape;102;p5"/>
          <p:cNvGrpSpPr/>
          <p:nvPr/>
        </p:nvGrpSpPr>
        <p:grpSpPr>
          <a:xfrm>
            <a:off x="4029285" y="4561294"/>
            <a:ext cx="293731" cy="320828"/>
            <a:chOff x="4008135" y="4315968"/>
            <a:chExt cx="272043" cy="297063"/>
          </a:xfrm>
        </p:grpSpPr>
        <p:sp>
          <p:nvSpPr>
            <p:cNvPr id="103" name="Google Shape;103;p5"/>
            <p:cNvSpPr/>
            <p:nvPr/>
          </p:nvSpPr>
          <p:spPr>
            <a:xfrm>
              <a:off x="4015276" y="4341369"/>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txBox="1"/>
            <p:nvPr/>
          </p:nvSpPr>
          <p:spPr>
            <a:xfrm>
              <a:off x="4008135" y="431596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05" name="Google Shape;105;p5"/>
          <p:cNvSpPr/>
          <p:nvPr/>
        </p:nvSpPr>
        <p:spPr>
          <a:xfrm>
            <a:off x="4036426" y="5031012"/>
            <a:ext cx="286062" cy="293407"/>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txBox="1"/>
          <p:nvPr/>
        </p:nvSpPr>
        <p:spPr>
          <a:xfrm>
            <a:off x="4020818" y="4997142"/>
            <a:ext cx="228390" cy="29340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nvGrpSpPr>
          <p:cNvPr id="107" name="Google Shape;107;p5"/>
          <p:cNvGrpSpPr/>
          <p:nvPr/>
        </p:nvGrpSpPr>
        <p:grpSpPr>
          <a:xfrm>
            <a:off x="4029285" y="5441457"/>
            <a:ext cx="293731" cy="320828"/>
            <a:chOff x="4008135" y="5125432"/>
            <a:chExt cx="272043" cy="297063"/>
          </a:xfrm>
        </p:grpSpPr>
        <p:sp>
          <p:nvSpPr>
            <p:cNvPr id="108" name="Google Shape;108;p5"/>
            <p:cNvSpPr/>
            <p:nvPr/>
          </p:nvSpPr>
          <p:spPr>
            <a:xfrm>
              <a:off x="4015276" y="5150833"/>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txBox="1"/>
            <p:nvPr/>
          </p:nvSpPr>
          <p:spPr>
            <a:xfrm>
              <a:off x="4008135" y="5125432"/>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10" name="Google Shape;110;p5"/>
          <p:cNvGrpSpPr/>
          <p:nvPr/>
        </p:nvGrpSpPr>
        <p:grpSpPr>
          <a:xfrm>
            <a:off x="4020819" y="5873071"/>
            <a:ext cx="302911" cy="320828"/>
            <a:chOff x="3999669" y="5530164"/>
            <a:chExt cx="280509" cy="297063"/>
          </a:xfrm>
        </p:grpSpPr>
        <p:sp>
          <p:nvSpPr>
            <p:cNvPr id="111" name="Google Shape;111;p5"/>
            <p:cNvSpPr/>
            <p:nvPr/>
          </p:nvSpPr>
          <p:spPr>
            <a:xfrm>
              <a:off x="4015276" y="555556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txBox="1"/>
            <p:nvPr/>
          </p:nvSpPr>
          <p:spPr>
            <a:xfrm>
              <a:off x="3999669" y="5530164"/>
              <a:ext cx="198770" cy="2553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sp>
        <p:nvSpPr>
          <p:cNvPr id="113" name="Google Shape;113;p5"/>
          <p:cNvSpPr/>
          <p:nvPr/>
        </p:nvSpPr>
        <p:spPr>
          <a:xfrm>
            <a:off x="4208462" y="2290449"/>
            <a:ext cx="5405437" cy="126291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PROYECTO DE INGENIERÍA:</a:t>
            </a:r>
            <a:endParaRPr/>
          </a:p>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INFORME DIAGNÓSTICO</a:t>
            </a:r>
            <a:endParaRPr/>
          </a:p>
          <a:p>
            <a:pPr indent="0" lvl="0" marL="0" marR="0" rtl="0" algn="l">
              <a:lnSpc>
                <a:spcPct val="90000"/>
              </a:lnSpc>
              <a:spcBef>
                <a:spcPts val="0"/>
              </a:spcBef>
              <a:spcAft>
                <a:spcPts val="0"/>
              </a:spcAft>
              <a:buClr>
                <a:schemeClr val="dk1"/>
              </a:buClr>
              <a:buSzPts val="4680"/>
              <a:buFont typeface="Calibri"/>
              <a:buNone/>
            </a:pPr>
            <a:r>
              <a:t/>
            </a:r>
            <a:endParaRPr b="0" i="0" sz="2800" u="none" cap="none" strike="noStrike">
              <a:solidFill>
                <a:srgbClr val="C73E3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p:nvPr/>
        </p:nvSpPr>
        <p:spPr>
          <a:xfrm>
            <a:off x="464463" y="2555714"/>
            <a:ext cx="5146719" cy="3057686"/>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20" name="Google Shape;120;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21" name="Google Shape;121;p3"/>
          <p:cNvSpPr txBox="1"/>
          <p:nvPr/>
        </p:nvSpPr>
        <p:spPr>
          <a:xfrm>
            <a:off x="43853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3</a:t>
            </a:r>
            <a:endParaRPr b="0" i="0" sz="5000" u="none" cap="none" strike="noStrike">
              <a:solidFill>
                <a:srgbClr val="8EB99F"/>
              </a:solidFill>
              <a:latin typeface="Calibri"/>
              <a:ea typeface="Calibri"/>
              <a:cs typeface="Calibri"/>
              <a:sym typeface="Calibri"/>
            </a:endParaRPr>
          </a:p>
        </p:txBody>
      </p:sp>
      <p:sp>
        <p:nvSpPr>
          <p:cNvPr id="122" name="Google Shape;122;p3"/>
          <p:cNvSpPr txBox="1"/>
          <p:nvPr/>
        </p:nvSpPr>
        <p:spPr>
          <a:xfrm>
            <a:off x="4495967" y="1702736"/>
            <a:ext cx="4051133" cy="106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2400" u="none" cap="none" strike="noStrike">
              <a:solidFill>
                <a:srgbClr val="29754D"/>
              </a:solidFill>
              <a:latin typeface="Calibri"/>
              <a:ea typeface="Calibri"/>
              <a:cs typeface="Calibri"/>
              <a:sym typeface="Calibri"/>
            </a:endParaRPr>
          </a:p>
        </p:txBody>
      </p:sp>
      <p:sp>
        <p:nvSpPr>
          <p:cNvPr id="123" name="Google Shape;123;p3"/>
          <p:cNvSpPr/>
          <p:nvPr/>
        </p:nvSpPr>
        <p:spPr>
          <a:xfrm>
            <a:off x="695778" y="2865438"/>
            <a:ext cx="4625522" cy="248888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400" u="none" cap="none" strike="noStrike">
                <a:solidFill>
                  <a:srgbClr val="29754D"/>
                </a:solidFill>
                <a:latin typeface="Calibri"/>
                <a:ea typeface="Calibri"/>
                <a:cs typeface="Calibri"/>
                <a:sym typeface="Calibri"/>
              </a:rPr>
              <a:t>PROYECTO DE INGENIERÍA:</a:t>
            </a:r>
            <a:endParaRPr/>
          </a:p>
          <a:p>
            <a:pPr indent="0" lvl="0" marL="0" marR="0" rtl="0" algn="l">
              <a:lnSpc>
                <a:spcPct val="90000"/>
              </a:lnSpc>
              <a:spcBef>
                <a:spcPts val="0"/>
              </a:spcBef>
              <a:spcAft>
                <a:spcPts val="0"/>
              </a:spcAft>
              <a:buNone/>
            </a:pPr>
            <a:r>
              <a:rPr b="1" i="0" lang="en-US" sz="2400" u="none" cap="none" strike="noStrike">
                <a:solidFill>
                  <a:srgbClr val="29754D"/>
                </a:solidFill>
                <a:latin typeface="Calibri"/>
                <a:ea typeface="Calibri"/>
                <a:cs typeface="Calibri"/>
                <a:sym typeface="Calibri"/>
              </a:rPr>
              <a:t>INFORME DIAGNÓSTICO</a:t>
            </a:r>
            <a:endParaRPr/>
          </a:p>
          <a:p>
            <a:pPr indent="0" lvl="0" marL="0" marR="0" rtl="0" algn="l">
              <a:lnSpc>
                <a:spcPct val="90000"/>
              </a:lnSpc>
              <a:spcBef>
                <a:spcPts val="0"/>
              </a:spcBef>
              <a:spcAft>
                <a:spcPts val="0"/>
              </a:spcAft>
              <a:buNone/>
            </a:pPr>
            <a:r>
              <a:t/>
            </a:r>
            <a:endParaRPr b="1" i="0" sz="2400" u="none" cap="none" strike="noStrike">
              <a:solidFill>
                <a:srgbClr val="29754D"/>
              </a:solidFill>
              <a:latin typeface="Calibri"/>
              <a:ea typeface="Calibri"/>
              <a:cs typeface="Calibri"/>
              <a:sym typeface="Calibri"/>
            </a:endParaRPr>
          </a:p>
          <a:p>
            <a:pPr indent="0" lvl="0" marL="0" marR="0" rtl="0" algn="l">
              <a:lnSpc>
                <a:spcPct val="120000"/>
              </a:lnSpc>
              <a:spcBef>
                <a:spcPts val="0"/>
              </a:spcBef>
              <a:spcAft>
                <a:spcPts val="0"/>
              </a:spcAft>
              <a:buNone/>
            </a:pPr>
            <a:r>
              <a:t/>
            </a:r>
            <a:endParaRPr b="1" i="0" sz="20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800" u="none" cap="none" strike="noStrike">
                <a:solidFill>
                  <a:srgbClr val="000000"/>
                </a:solidFill>
                <a:latin typeface="Calibri"/>
                <a:ea typeface="Calibri"/>
                <a:cs typeface="Calibri"/>
                <a:sym typeface="Calibri"/>
              </a:rPr>
              <a:t>¡Ahora veamos cómo lo que ya has aprendido refuerza y mejora lo que estás a punto de aprender!</a:t>
            </a:r>
            <a:endParaRPr b="1" i="0" sz="18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000" u="none" cap="none" strike="noStrike">
                <a:solidFill>
                  <a:srgbClr val="29754D"/>
                </a:solidFill>
                <a:latin typeface="Calibri"/>
                <a:ea typeface="Calibri"/>
                <a:cs typeface="Calibri"/>
                <a:sym typeface="Calibri"/>
              </a:rPr>
              <a:t> </a:t>
            </a:r>
            <a:endParaRPr/>
          </a:p>
        </p:txBody>
      </p:sp>
      <p:sp>
        <p:nvSpPr>
          <p:cNvPr id="124" name="Google Shape;124;p3"/>
          <p:cNvSpPr txBox="1"/>
          <p:nvPr/>
        </p:nvSpPr>
        <p:spPr>
          <a:xfrm>
            <a:off x="4280067" y="1740836"/>
            <a:ext cx="4343233" cy="106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2400" u="none" cap="none" strike="noStrike">
              <a:solidFill>
                <a:srgbClr val="29754D"/>
              </a:solidFill>
              <a:latin typeface="Calibri"/>
              <a:ea typeface="Calibri"/>
              <a:cs typeface="Calibri"/>
              <a:sym typeface="Calibri"/>
            </a:endParaRPr>
          </a:p>
        </p:txBody>
      </p:sp>
      <p:sp>
        <p:nvSpPr>
          <p:cNvPr id="125" name="Google Shape;125;p3"/>
          <p:cNvSpPr txBox="1"/>
          <p:nvPr/>
        </p:nvSpPr>
        <p:spPr>
          <a:xfrm>
            <a:off x="5672138" y="6429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
        <p:nvSpPr>
          <p:cNvPr id="126" name="Google Shape;126;p3"/>
          <p:cNvSpPr/>
          <p:nvPr/>
        </p:nvSpPr>
        <p:spPr>
          <a:xfrm>
            <a:off x="4538662" y="2176149"/>
            <a:ext cx="5405437" cy="459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600" u="none" cap="none" strike="noStrike">
              <a:solidFill>
                <a:srgbClr val="29754D"/>
              </a:solidFill>
              <a:latin typeface="Calibri"/>
              <a:ea typeface="Calibri"/>
              <a:cs typeface="Calibri"/>
              <a:sym typeface="Calibri"/>
            </a:endParaRPr>
          </a:p>
        </p:txBody>
      </p:sp>
      <p:pic>
        <p:nvPicPr>
          <p:cNvPr id="127" name="Google Shape;127;p3"/>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9"/>
          <p:cNvSpPr/>
          <p:nvPr/>
        </p:nvSpPr>
        <p:spPr>
          <a:xfrm>
            <a:off x="558800" y="2679700"/>
            <a:ext cx="6527800" cy="36703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3" name="Google Shape;133;p39"/>
          <p:cNvSpPr txBox="1"/>
          <p:nvPr/>
        </p:nvSpPr>
        <p:spPr>
          <a:xfrm>
            <a:off x="842355" y="2935834"/>
            <a:ext cx="6096607" cy="302046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2800" u="none" cap="none" strike="noStrike">
                <a:solidFill>
                  <a:srgbClr val="C73E32"/>
                </a:solidFill>
                <a:latin typeface="Calibri"/>
                <a:ea typeface="Calibri"/>
                <a:cs typeface="Calibri"/>
                <a:sym typeface="Calibri"/>
              </a:rPr>
              <a:t>MÉTODO DE PROYECTOS</a:t>
            </a:r>
            <a:endParaRPr b="1" i="0" sz="2800" u="none" cap="none" strike="noStrike">
              <a:solidFill>
                <a:srgbClr val="C73E32"/>
              </a:solidFill>
              <a:latin typeface="Calibri"/>
              <a:ea typeface="Calibri"/>
              <a:cs typeface="Calibri"/>
              <a:sym typeface="Calibri"/>
            </a:endParaRPr>
          </a:p>
          <a:p>
            <a:pPr indent="0" lvl="0" marL="0" marR="0" rtl="0" algn="l">
              <a:lnSpc>
                <a:spcPct val="90000"/>
              </a:lnSpc>
              <a:spcBef>
                <a:spcPts val="2275"/>
              </a:spcBef>
              <a:spcAft>
                <a:spcPts val="0"/>
              </a:spcAft>
              <a:buNone/>
            </a:pPr>
            <a:r>
              <a:rPr b="0" i="0" lang="en-US" sz="2000" u="none" cap="none" strike="noStrike">
                <a:solidFill>
                  <a:srgbClr val="0C0C0C"/>
                </a:solidFill>
                <a:latin typeface="Calibri"/>
                <a:ea typeface="Calibri"/>
                <a:cs typeface="Calibri"/>
                <a:sym typeface="Calibri"/>
              </a:rPr>
              <a:t>Se distinguen 4 fases: </a:t>
            </a:r>
            <a:endParaRPr/>
          </a:p>
          <a:p>
            <a:pPr indent="0" lvl="0" marL="0" marR="0" rtl="0" algn="l">
              <a:lnSpc>
                <a:spcPct val="50000"/>
              </a:lnSpc>
              <a:spcBef>
                <a:spcPts val="0"/>
              </a:spcBef>
              <a:spcAft>
                <a:spcPts val="0"/>
              </a:spcAft>
              <a:buNone/>
            </a:pPr>
            <a:r>
              <a:t/>
            </a:r>
            <a:endParaRPr b="0" i="0" sz="2000" u="none" cap="none" strike="noStrike">
              <a:solidFill>
                <a:srgbClr val="0C0C0C"/>
              </a:solidFill>
              <a:latin typeface="Calibri"/>
              <a:ea typeface="Calibri"/>
              <a:cs typeface="Calibri"/>
              <a:sym typeface="Calibri"/>
            </a:endParaRPr>
          </a:p>
          <a:p>
            <a:pPr indent="-176400" lvl="0" marL="176400" marR="0" rtl="0" algn="l">
              <a:lnSpc>
                <a:spcPct val="130000"/>
              </a:lnSpc>
              <a:spcBef>
                <a:spcPts val="630"/>
              </a:spcBef>
              <a:spcAft>
                <a:spcPts val="0"/>
              </a:spcAft>
              <a:buClr>
                <a:srgbClr val="29754D"/>
              </a:buClr>
              <a:buSzPts val="2000"/>
              <a:buFont typeface="Arial"/>
              <a:buChar char="•"/>
            </a:pPr>
            <a:r>
              <a:rPr b="1" i="0" lang="en-US" sz="2000" u="none" cap="none" strike="noStrike">
                <a:solidFill>
                  <a:srgbClr val="0C0C0C"/>
                </a:solidFill>
                <a:latin typeface="Calibri"/>
                <a:ea typeface="Calibri"/>
                <a:cs typeface="Calibri"/>
                <a:sym typeface="Calibri"/>
              </a:rPr>
              <a:t>Diagnóstico</a:t>
            </a:r>
            <a:endParaRPr b="1" i="0" sz="2000" u="none" cap="none" strike="noStrike">
              <a:solidFill>
                <a:srgbClr val="0C0C0C"/>
              </a:solidFill>
              <a:latin typeface="Calibri"/>
              <a:ea typeface="Calibri"/>
              <a:cs typeface="Calibri"/>
              <a:sym typeface="Calibri"/>
            </a:endParaRPr>
          </a:p>
          <a:p>
            <a:pPr indent="-176400" lvl="0" marL="176400" marR="0" rtl="0" algn="l">
              <a:lnSpc>
                <a:spcPct val="130000"/>
              </a:lnSpc>
              <a:spcBef>
                <a:spcPts val="630"/>
              </a:spcBef>
              <a:spcAft>
                <a:spcPts val="0"/>
              </a:spcAft>
              <a:buClr>
                <a:srgbClr val="29754D"/>
              </a:buClr>
              <a:buSzPts val="2000"/>
              <a:buFont typeface="Arial"/>
              <a:buChar char="•"/>
            </a:pPr>
            <a:r>
              <a:rPr b="0" i="0" lang="en-US" sz="2000" u="none" cap="none" strike="noStrike">
                <a:solidFill>
                  <a:srgbClr val="0C0C0C"/>
                </a:solidFill>
                <a:latin typeface="Calibri"/>
                <a:ea typeface="Calibri"/>
                <a:cs typeface="Calibri"/>
                <a:sym typeface="Calibri"/>
              </a:rPr>
              <a:t>Plan de trabajo</a:t>
            </a:r>
            <a:endParaRPr b="0" i="0" sz="2000" u="none" cap="none" strike="noStrike">
              <a:solidFill>
                <a:srgbClr val="0C0C0C"/>
              </a:solidFill>
              <a:latin typeface="Calibri"/>
              <a:ea typeface="Calibri"/>
              <a:cs typeface="Calibri"/>
              <a:sym typeface="Calibri"/>
            </a:endParaRPr>
          </a:p>
          <a:p>
            <a:pPr indent="-176400" lvl="0" marL="176400" marR="0" rtl="0" algn="l">
              <a:lnSpc>
                <a:spcPct val="130000"/>
              </a:lnSpc>
              <a:spcBef>
                <a:spcPts val="630"/>
              </a:spcBef>
              <a:spcAft>
                <a:spcPts val="0"/>
              </a:spcAft>
              <a:buClr>
                <a:srgbClr val="29754D"/>
              </a:buClr>
              <a:buSzPts val="2000"/>
              <a:buFont typeface="Arial"/>
              <a:buChar char="•"/>
            </a:pPr>
            <a:r>
              <a:rPr b="0" i="0" lang="en-US" sz="2000" u="none" cap="none" strike="noStrike">
                <a:solidFill>
                  <a:srgbClr val="0C0C0C"/>
                </a:solidFill>
                <a:latin typeface="Calibri"/>
                <a:ea typeface="Calibri"/>
                <a:cs typeface="Calibri"/>
                <a:sym typeface="Calibri"/>
              </a:rPr>
              <a:t>Informe ( memoria explicativa)</a:t>
            </a:r>
            <a:endParaRPr/>
          </a:p>
          <a:p>
            <a:pPr indent="-176400" lvl="0" marL="176400" marR="0" rtl="0" algn="l">
              <a:lnSpc>
                <a:spcPct val="130000"/>
              </a:lnSpc>
              <a:spcBef>
                <a:spcPts val="630"/>
              </a:spcBef>
              <a:spcAft>
                <a:spcPts val="0"/>
              </a:spcAft>
              <a:buClr>
                <a:srgbClr val="29754D"/>
              </a:buClr>
              <a:buSzPts val="2000"/>
              <a:buFont typeface="Arial"/>
              <a:buChar char="•"/>
            </a:pPr>
            <a:r>
              <a:rPr b="0" i="0" lang="en-US" sz="2000" u="none" cap="none" strike="noStrike">
                <a:solidFill>
                  <a:srgbClr val="0C0C0C"/>
                </a:solidFill>
                <a:latin typeface="Calibri"/>
                <a:ea typeface="Calibri"/>
                <a:cs typeface="Calibri"/>
                <a:sym typeface="Calibri"/>
              </a:rPr>
              <a:t>Evaluación</a:t>
            </a:r>
            <a:endParaRPr b="0" i="0" sz="2000" u="none" cap="none" strike="noStrike">
              <a:solidFill>
                <a:srgbClr val="0C0C0C"/>
              </a:solidFill>
              <a:latin typeface="Calibri"/>
              <a:ea typeface="Calibri"/>
              <a:cs typeface="Calibri"/>
              <a:sym typeface="Calibri"/>
            </a:endParaRPr>
          </a:p>
        </p:txBody>
      </p:sp>
      <p:sp>
        <p:nvSpPr>
          <p:cNvPr id="134" name="Google Shape;134;p39"/>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METODOLOGÍA ACTIVA</a:t>
            </a:r>
            <a:endParaRPr/>
          </a:p>
        </p:txBody>
      </p:sp>
      <p:sp>
        <p:nvSpPr>
          <p:cNvPr id="135" name="Google Shape;135;p39"/>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36" name="Google Shape;136;p39"/>
          <p:cNvSpPr/>
          <p:nvPr/>
        </p:nvSpPr>
        <p:spPr>
          <a:xfrm rot="10800000">
            <a:off x="2819400" y="4140200"/>
            <a:ext cx="3759200" cy="533400"/>
          </a:xfrm>
          <a:prstGeom prst="homePlate">
            <a:avLst>
              <a:gd fmla="val 50000" name="adj"/>
            </a:avLst>
          </a:prstGeom>
          <a:solidFill>
            <a:srgbClr val="8EB99F">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7" name="Google Shape;137;p39"/>
          <p:cNvSpPr/>
          <p:nvPr/>
        </p:nvSpPr>
        <p:spPr>
          <a:xfrm>
            <a:off x="3161904" y="4184750"/>
            <a:ext cx="18162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29754D"/>
                </a:solidFill>
                <a:latin typeface="Calibri"/>
                <a:ea typeface="Calibri"/>
                <a:cs typeface="Calibri"/>
                <a:sym typeface="Calibri"/>
              </a:rPr>
              <a:t>AQUÍ ESTAMOS</a:t>
            </a:r>
            <a:endParaRPr b="0" i="0" sz="2000" u="none" cap="none" strike="noStrike">
              <a:solidFill>
                <a:srgbClr val="29754D"/>
              </a:solidFill>
              <a:latin typeface="Arial"/>
              <a:ea typeface="Arial"/>
              <a:cs typeface="Arial"/>
              <a:sym typeface="Arial"/>
            </a:endParaRPr>
          </a:p>
        </p:txBody>
      </p:sp>
      <p:pic>
        <p:nvPicPr>
          <p:cNvPr id="138" name="Google Shape;138;p39"/>
          <p:cNvPicPr preferRelativeResize="0"/>
          <p:nvPr/>
        </p:nvPicPr>
        <p:blipFill rotWithShape="1">
          <a:blip r:embed="rId3">
            <a:alphaModFix/>
          </a:blip>
          <a:srcRect b="0" l="0" r="0" t="0"/>
          <a:stretch/>
        </p:blipFill>
        <p:spPr>
          <a:xfrm>
            <a:off x="6487106" y="1879599"/>
            <a:ext cx="1751820" cy="31172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0"/>
          <p:cNvSpPr/>
          <p:nvPr/>
        </p:nvSpPr>
        <p:spPr>
          <a:xfrm>
            <a:off x="533401" y="2447976"/>
            <a:ext cx="7264400" cy="396552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44" name="Google Shape;144;p40"/>
          <p:cNvPicPr preferRelativeResize="0"/>
          <p:nvPr/>
        </p:nvPicPr>
        <p:blipFill rotWithShape="1">
          <a:blip r:embed="rId3">
            <a:alphaModFix/>
          </a:blip>
          <a:srcRect b="0" l="0" r="0" t="0"/>
          <a:stretch/>
        </p:blipFill>
        <p:spPr>
          <a:xfrm>
            <a:off x="7007544" y="2975088"/>
            <a:ext cx="2786491" cy="3823797"/>
          </a:xfrm>
          <a:prstGeom prst="rect">
            <a:avLst/>
          </a:prstGeom>
          <a:noFill/>
          <a:ln>
            <a:noFill/>
          </a:ln>
        </p:spPr>
      </p:pic>
      <p:sp>
        <p:nvSpPr>
          <p:cNvPr id="145" name="Google Shape;145;p40"/>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46" name="Google Shape;146;p40"/>
          <p:cNvSpPr txBox="1"/>
          <p:nvPr/>
        </p:nvSpPr>
        <p:spPr>
          <a:xfrm>
            <a:off x="6395719" y="1442355"/>
            <a:ext cx="8638904"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47" name="Google Shape;147;p40"/>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48" name="Google Shape;148;p40"/>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MÉTODO DE PROYECTOS</a:t>
            </a:r>
            <a:endParaRPr/>
          </a:p>
        </p:txBody>
      </p:sp>
      <p:sp>
        <p:nvSpPr>
          <p:cNvPr id="149" name="Google Shape;149;p40"/>
          <p:cNvSpPr/>
          <p:nvPr/>
        </p:nvSpPr>
        <p:spPr>
          <a:xfrm>
            <a:off x="817562" y="2698880"/>
            <a:ext cx="6218238" cy="3594318"/>
          </a:xfrm>
          <a:prstGeom prst="rect">
            <a:avLst/>
          </a:prstGeom>
          <a:noFill/>
          <a:ln>
            <a:noFill/>
          </a:ln>
        </p:spPr>
        <p:txBody>
          <a:bodyPr anchorCtr="0" anchor="t" bIns="45700" lIns="91425" spcFirstLastPara="1" rIns="91425" wrap="square" tIns="45700">
            <a:spAutoFit/>
          </a:bodyPr>
          <a:lstStyle/>
          <a:p>
            <a:pPr indent="-176400" lvl="0" marL="176400" marR="0" rtl="0" algn="l">
              <a:lnSpc>
                <a:spcPct val="90000"/>
              </a:lnSpc>
              <a:spcBef>
                <a:spcPts val="0"/>
              </a:spcBef>
              <a:spcAft>
                <a:spcPts val="0"/>
              </a:spcAft>
              <a:buClr>
                <a:schemeClr val="dk1"/>
              </a:buClr>
              <a:buSzPts val="2000"/>
              <a:buFont typeface="Arial"/>
              <a:buChar char="•"/>
            </a:pPr>
            <a:r>
              <a:rPr b="0" i="0" lang="en-US" sz="1800" u="none" cap="none" strike="noStrike">
                <a:solidFill>
                  <a:srgbClr val="000000"/>
                </a:solidFill>
                <a:latin typeface="Calibri"/>
                <a:ea typeface="Calibri"/>
                <a:cs typeface="Calibri"/>
                <a:sym typeface="Calibri"/>
              </a:rPr>
              <a:t>Esta metodología de trabajo se enfoca en los </a:t>
            </a:r>
            <a:r>
              <a:rPr b="1" i="0" lang="en-US" sz="1800" u="none" cap="none" strike="noStrike">
                <a:solidFill>
                  <a:srgbClr val="000000"/>
                </a:solidFill>
                <a:latin typeface="Calibri"/>
                <a:ea typeface="Calibri"/>
                <a:cs typeface="Calibri"/>
                <a:sym typeface="Calibri"/>
              </a:rPr>
              <a:t>trabajos grupales y colaborativo</a:t>
            </a:r>
            <a:r>
              <a:rPr b="0" i="0" lang="en-US" sz="1800" u="none" cap="none" strike="noStrike">
                <a:solidFill>
                  <a:srgbClr val="000000"/>
                </a:solidFill>
                <a:latin typeface="Calibri"/>
                <a:ea typeface="Calibri"/>
                <a:cs typeface="Calibri"/>
                <a:sym typeface="Calibri"/>
              </a:rPr>
              <a:t>s, siguiendo elocuencia en cada una de sus fases: Diagnóstico, diseño, ejecución y evaluación para la toma de decisión que den origen al desarrollo de un proyecto de instalaciones eléctricas. En esta fase se revisará la información técnica del proyecto considerando un diagnóstico del proyecto, interpretar planimetría y realizar una cubicación preliminar. Para lo anterior se entregarán recursos de aprendizajes que permitan desarrollar la actividad.</a:t>
            </a:r>
            <a:endParaRPr/>
          </a:p>
          <a:p>
            <a:pPr indent="-176400" lvl="0" marL="176400" marR="0" rtl="0" algn="l">
              <a:lnSpc>
                <a:spcPct val="90000"/>
              </a:lnSpc>
              <a:spcBef>
                <a:spcPts val="1000"/>
              </a:spcBef>
              <a:spcAft>
                <a:spcPts val="0"/>
              </a:spcAft>
              <a:buClr>
                <a:schemeClr val="dk1"/>
              </a:buClr>
              <a:buSzPts val="2000"/>
              <a:buFont typeface="Arial"/>
              <a:buChar char="•"/>
            </a:pPr>
            <a:r>
              <a:rPr b="0" i="0" lang="en-US" sz="1800" u="none" cap="none" strike="noStrike">
                <a:solidFill>
                  <a:srgbClr val="000000"/>
                </a:solidFill>
                <a:latin typeface="Calibri"/>
                <a:ea typeface="Calibri"/>
                <a:cs typeface="Calibri"/>
                <a:sym typeface="Calibri"/>
              </a:rPr>
              <a:t>La etapa de diagnóstico y revisión es crucial para la correcta ejecución de cualquier proyecto, en ese sentido esto apunta a los aprendizajes declarados</a:t>
            </a:r>
            <a:r>
              <a:rPr b="1" i="0" lang="en-US" sz="1800" u="none" cap="none" strike="noStrike">
                <a:solidFill>
                  <a:srgbClr val="000000"/>
                </a:solidFill>
                <a:latin typeface="Calibri"/>
                <a:ea typeface="Calibri"/>
                <a:cs typeface="Calibri"/>
                <a:sym typeface="Calibri"/>
              </a:rPr>
              <a:t>.</a:t>
            </a:r>
            <a:endParaRPr/>
          </a:p>
          <a:p>
            <a:pPr indent="-49400" lvl="0" marL="176400" marR="0" rtl="0" algn="l">
              <a:lnSpc>
                <a:spcPct val="110000"/>
              </a:lnSpc>
              <a:spcBef>
                <a:spcPts val="1600"/>
              </a:spcBef>
              <a:spcAft>
                <a:spcPts val="0"/>
              </a:spcAft>
              <a:buClr>
                <a:schemeClr val="dk1"/>
              </a:buClr>
              <a:buSzPts val="20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40"/>
          <p:cNvSpPr/>
          <p:nvPr/>
        </p:nvSpPr>
        <p:spPr>
          <a:xfrm>
            <a:off x="8158163" y="1967561"/>
            <a:ext cx="4857750" cy="28982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1"/>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56" name="Google Shape;156;p41"/>
          <p:cNvSpPr txBox="1"/>
          <p:nvPr/>
        </p:nvSpPr>
        <p:spPr>
          <a:xfrm>
            <a:off x="6395719" y="1442355"/>
            <a:ext cx="8638904"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57" name="Google Shape;157;p41"/>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58" name="Google Shape;158;p41"/>
          <p:cNvSpPr/>
          <p:nvPr/>
        </p:nvSpPr>
        <p:spPr>
          <a:xfrm>
            <a:off x="447681" y="1303286"/>
            <a:ext cx="9030789" cy="54369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29754D"/>
                </a:solidFill>
                <a:latin typeface="Calibri"/>
                <a:ea typeface="Calibri"/>
                <a:cs typeface="Calibri"/>
                <a:sym typeface="Calibri"/>
              </a:rPr>
              <a:t>¿QUÉ ES UN INFORME?</a:t>
            </a:r>
            <a:endParaRPr/>
          </a:p>
        </p:txBody>
      </p:sp>
      <p:sp>
        <p:nvSpPr>
          <p:cNvPr id="159" name="Google Shape;159;p41"/>
          <p:cNvSpPr/>
          <p:nvPr/>
        </p:nvSpPr>
        <p:spPr>
          <a:xfrm>
            <a:off x="474662" y="2330580"/>
            <a:ext cx="8643938" cy="2308324"/>
          </a:xfrm>
          <a:prstGeom prst="rect">
            <a:avLst/>
          </a:prstGeom>
          <a:noFill/>
          <a:ln>
            <a:noFill/>
          </a:ln>
        </p:spPr>
        <p:txBody>
          <a:bodyPr anchorCtr="0" anchor="t" bIns="45700" lIns="91425" spcFirstLastPara="1" rIns="91425" wrap="square" tIns="45700">
            <a:spAutoFit/>
          </a:bodyPr>
          <a:lstStyle/>
          <a:p>
            <a:pPr indent="-162000" lvl="0" marL="1620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El </a:t>
            </a:r>
            <a:r>
              <a:rPr b="1" i="0" lang="en-US" sz="1800" u="none" cap="none" strike="noStrike">
                <a:solidFill>
                  <a:srgbClr val="000000"/>
                </a:solidFill>
                <a:latin typeface="Calibri"/>
                <a:ea typeface="Calibri"/>
                <a:cs typeface="Calibri"/>
                <a:sym typeface="Calibri"/>
              </a:rPr>
              <a:t>informe</a:t>
            </a:r>
            <a:r>
              <a:rPr b="0" i="0" lang="en-US" sz="1800" u="none" cap="none" strike="noStrike">
                <a:solidFill>
                  <a:srgbClr val="000000"/>
                </a:solidFill>
                <a:latin typeface="Calibri"/>
                <a:ea typeface="Calibri"/>
                <a:cs typeface="Calibri"/>
                <a:sym typeface="Calibri"/>
              </a:rPr>
              <a:t> es un </a:t>
            </a:r>
            <a:r>
              <a:rPr b="1" i="0" lang="en-US" sz="1800" u="none" cap="none" strike="noStrike">
                <a:solidFill>
                  <a:srgbClr val="000000"/>
                </a:solidFill>
                <a:latin typeface="Calibri"/>
                <a:ea typeface="Calibri"/>
                <a:cs typeface="Calibri"/>
                <a:sym typeface="Calibri"/>
              </a:rPr>
              <a:t>documento</a:t>
            </a:r>
            <a:r>
              <a:rPr b="0" i="0" lang="en-US" sz="1800" u="none" cap="none" strike="noStrike">
                <a:solidFill>
                  <a:srgbClr val="000000"/>
                </a:solidFill>
                <a:latin typeface="Calibri"/>
                <a:ea typeface="Calibri"/>
                <a:cs typeface="Calibri"/>
                <a:sym typeface="Calibri"/>
              </a:rPr>
              <a:t> escrito en con fin informativo (científico, técnico o comercial) con el propósito de comunicar información ordenada y clara.</a:t>
            </a:r>
            <a:endParaRPr/>
          </a:p>
          <a:p>
            <a:pPr indent="0" lvl="0" marL="0" marR="0" rtl="0" algn="l">
              <a:lnSpc>
                <a:spcPct val="5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 Por consiguiente, refiere hechos obtenidos o verificados por el autor (reconocimientos, investigaciones, estudios, o trabajos).</a:t>
            </a:r>
            <a:endParaRPr/>
          </a:p>
          <a:p>
            <a:pPr indent="-47699" lvl="0" marL="162000" marR="0" rtl="0" algn="l">
              <a:lnSpc>
                <a:spcPct val="5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En este caso desarrollaremos un: </a:t>
            </a:r>
            <a:r>
              <a:rPr b="1" i="0" lang="en-US" sz="1800" u="none" cap="none" strike="noStrike">
                <a:solidFill>
                  <a:srgbClr val="C73E32"/>
                </a:solidFill>
                <a:latin typeface="Calibri"/>
                <a:ea typeface="Calibri"/>
                <a:cs typeface="Calibri"/>
                <a:sym typeface="Calibri"/>
              </a:rPr>
              <a:t>INFORME TÉCNICO PARA DIAGNÓSTICOS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47699" lvl="0" marL="162000" marR="0" rtl="0" algn="l">
              <a:lnSpc>
                <a:spcPct val="5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60" name="Google Shape;160;p41"/>
          <p:cNvPicPr preferRelativeResize="0"/>
          <p:nvPr/>
        </p:nvPicPr>
        <p:blipFill rotWithShape="1">
          <a:blip r:embed="rId3">
            <a:alphaModFix/>
          </a:blip>
          <a:srcRect b="64223" l="0" r="0" t="0"/>
          <a:stretch/>
        </p:blipFill>
        <p:spPr>
          <a:xfrm>
            <a:off x="2995986" y="4420479"/>
            <a:ext cx="3520330" cy="837562"/>
          </a:xfrm>
          <a:prstGeom prst="rect">
            <a:avLst/>
          </a:prstGeom>
          <a:noFill/>
          <a:ln>
            <a:noFill/>
          </a:ln>
        </p:spPr>
      </p:pic>
      <p:pic>
        <p:nvPicPr>
          <p:cNvPr id="161" name="Google Shape;161;p41"/>
          <p:cNvPicPr preferRelativeResize="0"/>
          <p:nvPr/>
        </p:nvPicPr>
        <p:blipFill rotWithShape="1">
          <a:blip r:embed="rId3">
            <a:alphaModFix/>
          </a:blip>
          <a:srcRect b="0" l="0" r="0" t="63637"/>
          <a:stretch/>
        </p:blipFill>
        <p:spPr>
          <a:xfrm>
            <a:off x="2417999" y="5296213"/>
            <a:ext cx="4676302" cy="1130794"/>
          </a:xfrm>
          <a:prstGeom prst="rect">
            <a:avLst/>
          </a:prstGeom>
          <a:noFill/>
          <a:ln>
            <a:noFill/>
          </a:ln>
        </p:spPr>
      </p:pic>
      <p:sp>
        <p:nvSpPr>
          <p:cNvPr id="162" name="Google Shape;162;p41"/>
          <p:cNvSpPr/>
          <p:nvPr/>
        </p:nvSpPr>
        <p:spPr>
          <a:xfrm>
            <a:off x="2062838" y="4363443"/>
            <a:ext cx="5386624" cy="2296714"/>
          </a:xfrm>
          <a:prstGeom prst="roundRect">
            <a:avLst>
              <a:gd fmla="val 54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2"/>
          <p:cNvSpPr/>
          <p:nvPr/>
        </p:nvSpPr>
        <p:spPr>
          <a:xfrm>
            <a:off x="482601" y="2340179"/>
            <a:ext cx="8610600" cy="458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10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En el informe de diagnóstico se debe incluir una etapa de revisión de la instalación (establecimiento) considerando su estado actual. Además en este objetivo se debe incluir:</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1100"/>
              </a:spcBef>
              <a:spcAft>
                <a:spcPts val="0"/>
              </a:spcAft>
              <a:buClr>
                <a:srgbClr val="000000"/>
              </a:buClr>
              <a:buSzPts val="1700"/>
              <a:buFont typeface="Arial"/>
              <a:buNone/>
            </a:pPr>
            <a:r>
              <a:rPr b="1" i="0" lang="en-US" sz="1700" u="none" cap="none" strike="noStrike">
                <a:solidFill>
                  <a:srgbClr val="C73E32"/>
                </a:solidFill>
                <a:latin typeface="Calibri"/>
                <a:ea typeface="Calibri"/>
                <a:cs typeface="Calibri"/>
                <a:sym typeface="Calibri"/>
              </a:rPr>
              <a:t>Planimetría Eléctrica</a:t>
            </a:r>
            <a:br>
              <a:rPr b="0" i="0" lang="en-US" sz="1700" u="none" cap="none" strike="noStrike">
                <a:solidFill>
                  <a:srgbClr val="C73E32"/>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Los planos eléctricos constituyen una representación gráfica de un elemento físico presente en los sistemas eléctricos, como por ejemplo un relé, un arrancador o un transformador, entre otros elementos. Existen diferentes símbolos para el mismo dispositivo según la norma que se está usando para desarrollar el plano eléctrico, en nuestro caso la NChElec 04/2003.</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1100"/>
              </a:spcBef>
              <a:spcAft>
                <a:spcPts val="0"/>
              </a:spcAft>
              <a:buClr>
                <a:srgbClr val="000000"/>
              </a:buClr>
              <a:buSzPts val="1700"/>
              <a:buFont typeface="Arial"/>
              <a:buNone/>
            </a:pPr>
            <a:r>
              <a:rPr b="1" i="0" lang="en-US" sz="1700" u="none" cap="none" strike="noStrike">
                <a:solidFill>
                  <a:srgbClr val="C73E32"/>
                </a:solidFill>
                <a:latin typeface="Calibri"/>
                <a:ea typeface="Calibri"/>
                <a:cs typeface="Calibri"/>
                <a:sym typeface="Calibri"/>
              </a:rPr>
              <a:t>Diagrama Unilineal</a:t>
            </a:r>
            <a:br>
              <a:rPr b="0" i="0" lang="en-US" sz="1700" u="none" cap="none" strike="noStrike">
                <a:solidFill>
                  <a:srgbClr val="C73E32"/>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Parte de los planos eléctricos, consiste en una representación simbólica de cómo se distribuyen los elementos de protección en un tablero (TG) y su características.</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1100"/>
              </a:spcBef>
              <a:spcAft>
                <a:spcPts val="0"/>
              </a:spcAft>
              <a:buClr>
                <a:srgbClr val="000000"/>
              </a:buClr>
              <a:buSzPts val="1700"/>
              <a:buFont typeface="Arial"/>
              <a:buNone/>
            </a:pPr>
            <a:r>
              <a:rPr b="1" i="0" lang="en-US" sz="1700" u="none" cap="none" strike="noStrike">
                <a:solidFill>
                  <a:srgbClr val="C73E32"/>
                </a:solidFill>
                <a:latin typeface="Calibri"/>
                <a:ea typeface="Calibri"/>
                <a:cs typeface="Calibri"/>
                <a:sym typeface="Calibri"/>
              </a:rPr>
              <a:t>Cubicación</a:t>
            </a:r>
            <a:br>
              <a:rPr b="0" i="0" lang="en-US" sz="1700" u="none" cap="none" strike="noStrike">
                <a:solidFill>
                  <a:srgbClr val="C73E32"/>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Una cubicación es la determinación de volúmenes y magnitudes de la obra a ejecutar.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1100"/>
              </a:spcBef>
              <a:spcAft>
                <a:spcPts val="0"/>
              </a:spcAft>
              <a:buClr>
                <a:srgbClr val="000000"/>
              </a:buClr>
              <a:buSzPts val="1700"/>
              <a:buFont typeface="Arial"/>
              <a:buNone/>
            </a:pPr>
            <a:r>
              <a:rPr b="1" i="0" lang="en-US" sz="1700" u="none" cap="none" strike="noStrike">
                <a:solidFill>
                  <a:srgbClr val="C73E32"/>
                </a:solidFill>
                <a:latin typeface="Calibri"/>
                <a:ea typeface="Calibri"/>
                <a:cs typeface="Calibri"/>
                <a:sym typeface="Calibri"/>
              </a:rPr>
              <a:t>Imágenes</a:t>
            </a:r>
            <a:br>
              <a:rPr b="0" i="0" lang="en-US" sz="1700" u="none" cap="none" strike="noStrike">
                <a:solidFill>
                  <a:srgbClr val="C73E32"/>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Respaldo visual del actual estado de la instalación, en este caso el establecimiento (laboratorio).</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1"/>
              </a:solidFill>
              <a:latin typeface="Calibri"/>
              <a:ea typeface="Calibri"/>
              <a:cs typeface="Calibri"/>
              <a:sym typeface="Calibri"/>
            </a:endParaRPr>
          </a:p>
        </p:txBody>
      </p:sp>
      <p:sp>
        <p:nvSpPr>
          <p:cNvPr id="168" name="Google Shape;168;p42"/>
          <p:cNvSpPr/>
          <p:nvPr/>
        </p:nvSpPr>
        <p:spPr>
          <a:xfrm>
            <a:off x="447681" y="1303286"/>
            <a:ext cx="9030789" cy="54369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29754D"/>
                </a:solidFill>
                <a:latin typeface="Calibri"/>
                <a:ea typeface="Calibri"/>
                <a:cs typeface="Calibri"/>
                <a:sym typeface="Calibri"/>
              </a:rPr>
              <a:t>INFORME DE DIAGNÓSTICO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