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MsN7Ubj+/npym0z2GWOwCwnw5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irTm4dUGCE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irTm4dUGCE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2" name="Google Shape;23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7" name="Google Shape;2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5" name="Google Shape;25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6" name="Google Shape;26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14</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s-MX" dirty="0"/>
              <a:t>En esta ppt, la idea es mostrar los resultados globales y ahondar en las respuestas que no fueron correctamente respondidas. Hacer participar a los estudiantes revisando porqué la confusión y clarificando términos que no se entendieron. </a:t>
            </a:r>
            <a:endParaRPr dirty="0"/>
          </a:p>
          <a:p>
            <a:pPr marL="0" lvl="0" indent="0" algn="l" rtl="0">
              <a:lnSpc>
                <a:spcPct val="100000"/>
              </a:lnSpc>
              <a:spcBef>
                <a:spcPts val="0"/>
              </a:spcBef>
              <a:spcAft>
                <a:spcPts val="0"/>
              </a:spcAft>
              <a:buSzPts val="1400"/>
              <a:buNone/>
            </a:pPr>
            <a:endParaRPr dirty="0"/>
          </a:p>
        </p:txBody>
      </p:sp>
      <p:sp>
        <p:nvSpPr>
          <p:cNvPr id="152" name="Google Shape;1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9" name="Google Shape;1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dirty="0"/>
              <a:t>Se recomienda al profesor revisar en wordpress las entradas y revisar siguiente video </a:t>
            </a:r>
            <a:r>
              <a:rPr lang="es-MX" sz="2000" dirty="0">
                <a:solidFill>
                  <a:schemeClr val="hlink"/>
                </a:solidFill>
                <a:uFill>
                  <a:noFill/>
                </a:uFill>
                <a:latin typeface="Roboto"/>
                <a:ea typeface="Roboto"/>
                <a:cs typeface="Roboto"/>
                <a:sym typeface="Roboto"/>
                <a:hlinkClick r:id="rId3"/>
              </a:rPr>
              <a:t>https://youtu.be/irTm4dUGCE0</a:t>
            </a:r>
            <a:endParaRPr dirty="0"/>
          </a:p>
          <a:p>
            <a:pPr marL="0" lvl="0" indent="0" algn="l" rtl="0">
              <a:lnSpc>
                <a:spcPct val="100000"/>
              </a:lnSpc>
              <a:spcBef>
                <a:spcPts val="0"/>
              </a:spcBef>
              <a:spcAft>
                <a:spcPts val="0"/>
              </a:spcAft>
              <a:buSzPts val="1400"/>
              <a:buNone/>
            </a:pPr>
            <a:endParaRPr dirty="0"/>
          </a:p>
        </p:txBody>
      </p:sp>
      <p:sp>
        <p:nvSpPr>
          <p:cNvPr id="177" name="Google Shape;17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s-MX" dirty="0"/>
              <a:t>Se recomienda al profesor revisar en wordpress las páginas  y revisar siguiente video </a:t>
            </a:r>
            <a:r>
              <a:rPr lang="es-MX" sz="2000" dirty="0">
                <a:solidFill>
                  <a:schemeClr val="hlink"/>
                </a:solidFill>
                <a:uFill>
                  <a:noFill/>
                </a:uFill>
                <a:latin typeface="Roboto"/>
                <a:ea typeface="Roboto"/>
                <a:cs typeface="Roboto"/>
                <a:sym typeface="Roboto"/>
                <a:hlinkClick r:id="rId3"/>
              </a:rPr>
              <a:t>https://youtu.be/irTm4dUGCE0</a:t>
            </a:r>
            <a:endParaRPr dirty="0"/>
          </a:p>
          <a:p>
            <a:pPr marL="0" lvl="0" indent="0" algn="l" rtl="0">
              <a:lnSpc>
                <a:spcPct val="100000"/>
              </a:lnSpc>
              <a:spcBef>
                <a:spcPts val="0"/>
              </a:spcBef>
              <a:spcAft>
                <a:spcPts val="0"/>
              </a:spcAft>
              <a:buSzPts val="1400"/>
              <a:buNone/>
            </a:pPr>
            <a:endParaRPr dirty="0"/>
          </a:p>
        </p:txBody>
      </p:sp>
      <p:sp>
        <p:nvSpPr>
          <p:cNvPr id="189" name="Google Shape;18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s-MX" dirty="0"/>
              <a:t>Se recomienda al profesor revisar en wordpress las páginas  y revisar siguiente link: https://kinsta.com/es/blog/biblioteca-multimedia-wordpress/</a:t>
            </a:r>
            <a:endParaRPr dirty="0"/>
          </a:p>
          <a:p>
            <a:pPr marL="0" lvl="0" indent="0" algn="l" rtl="0">
              <a:lnSpc>
                <a:spcPct val="100000"/>
              </a:lnSpc>
              <a:spcBef>
                <a:spcPts val="0"/>
              </a:spcBef>
              <a:spcAft>
                <a:spcPts val="0"/>
              </a:spcAft>
              <a:buSzPts val="1400"/>
              <a:buNone/>
            </a:pPr>
            <a:endParaRPr dirty="0"/>
          </a:p>
        </p:txBody>
      </p:sp>
      <p:sp>
        <p:nvSpPr>
          <p:cNvPr id="201" name="Google Shape;20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s-MX" dirty="0"/>
              <a:t>Se recomienda al profesor revisar en wordpress la sección de comentarios  y revisar siguiente link: https://wpnovatos.com/comentarios-wordpress/</a:t>
            </a:r>
            <a:endParaRPr dirty="0"/>
          </a:p>
          <a:p>
            <a:pPr marL="0" lvl="0" indent="0" algn="l" rtl="0">
              <a:lnSpc>
                <a:spcPct val="100000"/>
              </a:lnSpc>
              <a:spcBef>
                <a:spcPts val="0"/>
              </a:spcBef>
              <a:spcAft>
                <a:spcPts val="0"/>
              </a:spcAft>
              <a:buSzPts val="1400"/>
              <a:buNone/>
            </a:pPr>
            <a:endParaRPr dirty="0"/>
          </a:p>
        </p:txBody>
      </p:sp>
      <p:sp>
        <p:nvSpPr>
          <p:cNvPr id="213" name="Google Shape;21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docs.google.com/spreadsheets/d/1TXpdtzqM3ofwsOJi-4L_PPEAXBlvnCkeg81tv9x7aEA/cop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6164920" y="338952"/>
            <a:ext cx="5473700" cy="6159500"/>
          </a:xfrm>
          <a:prstGeom prst="rect">
            <a:avLst/>
          </a:prstGeom>
          <a:noFill/>
          <a:ln>
            <a:noFill/>
          </a:ln>
        </p:spPr>
      </p:pic>
      <p:sp>
        <p:nvSpPr>
          <p:cNvPr id="89" name="Google Shape;89;p1"/>
          <p:cNvSpPr/>
          <p:nvPr/>
        </p:nvSpPr>
        <p:spPr>
          <a:xfrm>
            <a:off x="0" y="346232"/>
            <a:ext cx="6096000"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0" name="Google Shape;90;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1" name="Google Shape;91;p1"/>
          <p:cNvSpPr txBox="1">
            <a:spLocks noGrp="1"/>
          </p:cNvSpPr>
          <p:nvPr>
            <p:ph type="ctrTitle"/>
          </p:nvPr>
        </p:nvSpPr>
        <p:spPr>
          <a:xfrm>
            <a:off x="878889" y="2432485"/>
            <a:ext cx="5051393" cy="2435765"/>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100"/>
              <a:buFont typeface="Calibri"/>
              <a:buNone/>
            </a:pPr>
            <a:r>
              <a:rPr lang="es-MX" sz="6100" b="1" dirty="0">
                <a:solidFill>
                  <a:schemeClr val="lt1"/>
                </a:solidFill>
              </a:rPr>
              <a:t>Introducción a Wordpress</a:t>
            </a:r>
            <a:br>
              <a:rPr lang="es-MX" b="1" dirty="0">
                <a:solidFill>
                  <a:schemeClr val="lt1"/>
                </a:solidFill>
              </a:rPr>
            </a:br>
            <a:r>
              <a:rPr lang="es-MX" sz="4000" b="1" dirty="0">
                <a:solidFill>
                  <a:schemeClr val="lt1"/>
                </a:solidFill>
              </a:rPr>
              <a:t>Módulo 8</a:t>
            </a:r>
            <a:endParaRPr sz="4000" b="1" dirty="0">
              <a:solidFill>
                <a:schemeClr val="lt1"/>
              </a:solidFill>
            </a:endParaRPr>
          </a:p>
        </p:txBody>
      </p:sp>
      <p:sp>
        <p:nvSpPr>
          <p:cNvPr id="93" name="Google Shape;93;p1"/>
          <p:cNvSpPr txBox="1"/>
          <p:nvPr/>
        </p:nvSpPr>
        <p:spPr>
          <a:xfrm>
            <a:off x="1524000" y="976079"/>
            <a:ext cx="4441794"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sz="1600" b="0" i="0" u="none" strike="noStrike" cap="none" dirty="0">
                <a:solidFill>
                  <a:schemeClr val="lt1"/>
                </a:solidFill>
                <a:latin typeface="Calibri"/>
                <a:ea typeface="Calibri"/>
                <a:cs typeface="Calibri"/>
                <a:sym typeface="Calibri"/>
              </a:rPr>
              <a:t>Especialidad Programación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s-MX" sz="1600" b="0" i="0" u="none" strike="noStrike" cap="none" dirty="0">
                <a:solidFill>
                  <a:schemeClr val="lt1"/>
                </a:solidFill>
                <a:latin typeface="Calibri"/>
                <a:ea typeface="Calibri"/>
                <a:cs typeface="Calibri"/>
                <a:sym typeface="Calibri"/>
              </a:rPr>
              <a:t>Módulo Desarrollo de Aplicaciones Web</a:t>
            </a:r>
            <a:endParaRPr sz="1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7" name="Google Shape;227;p10"/>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8" name="Google Shape;228;p10"/>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6000"/>
              <a:buNone/>
            </a:pPr>
            <a:endParaRPr sz="6000" dirty="0">
              <a:solidFill>
                <a:schemeClr val="lt1"/>
              </a:solidFill>
            </a:endParaRPr>
          </a:p>
          <a:p>
            <a:pPr marL="0" lvl="0" indent="0" algn="l" rtl="0">
              <a:lnSpc>
                <a:spcPct val="80000"/>
              </a:lnSpc>
              <a:spcBef>
                <a:spcPts val="1000"/>
              </a:spcBef>
              <a:spcAft>
                <a:spcPts val="0"/>
              </a:spcAft>
              <a:buClr>
                <a:schemeClr val="dk1"/>
              </a:buClr>
              <a:buSzPts val="6000"/>
              <a:buNone/>
            </a:pPr>
            <a:endParaRPr sz="6000" dirty="0">
              <a:solidFill>
                <a:schemeClr val="lt1"/>
              </a:solidFill>
            </a:endParaRPr>
          </a:p>
          <a:p>
            <a:pPr marL="0" lvl="0" indent="0" algn="l" rtl="0">
              <a:lnSpc>
                <a:spcPct val="80000"/>
              </a:lnSpc>
              <a:spcBef>
                <a:spcPts val="1000"/>
              </a:spcBef>
              <a:spcAft>
                <a:spcPts val="0"/>
              </a:spcAft>
              <a:buClr>
                <a:schemeClr val="lt1"/>
              </a:buClr>
              <a:buSzPts val="7000"/>
              <a:buNone/>
            </a:pPr>
            <a:r>
              <a:rPr lang="es-MX" sz="7000" b="1" dirty="0">
                <a:solidFill>
                  <a:schemeClr val="lt1"/>
                </a:solidFill>
              </a:rPr>
              <a:t>03</a:t>
            </a:r>
            <a:endParaRPr dirty="0"/>
          </a:p>
          <a:p>
            <a:pPr marL="0" lvl="0" indent="0" algn="l" rtl="0">
              <a:lnSpc>
                <a:spcPct val="80000"/>
              </a:lnSpc>
              <a:spcBef>
                <a:spcPts val="1000"/>
              </a:spcBef>
              <a:spcAft>
                <a:spcPts val="0"/>
              </a:spcAft>
              <a:buClr>
                <a:schemeClr val="lt1"/>
              </a:buClr>
              <a:buSzPts val="6000"/>
              <a:buNone/>
            </a:pPr>
            <a:r>
              <a:rPr lang="es-MX" sz="6000" dirty="0">
                <a:solidFill>
                  <a:schemeClr val="lt1"/>
                </a:solidFill>
              </a:rPr>
              <a:t>Desafío</a:t>
            </a:r>
            <a:endParaRPr dirty="0"/>
          </a:p>
          <a:p>
            <a:pPr marL="0" lvl="0" indent="0" algn="l" rtl="0">
              <a:lnSpc>
                <a:spcPct val="80000"/>
              </a:lnSpc>
              <a:spcBef>
                <a:spcPts val="1000"/>
              </a:spcBef>
              <a:spcAft>
                <a:spcPts val="0"/>
              </a:spcAft>
              <a:buClr>
                <a:schemeClr val="lt1"/>
              </a:buClr>
              <a:buSzPts val="2700"/>
              <a:buNone/>
            </a:pPr>
            <a:r>
              <a:rPr lang="es-MX" sz="2700" dirty="0">
                <a:solidFill>
                  <a:schemeClr val="lt1"/>
                </a:solidFill>
              </a:rPr>
              <a:t>Creando elementos en Wordpress</a:t>
            </a:r>
            <a:endParaRPr sz="2700" dirty="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5" name="Google Shape;235;p1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6" name="Google Shape;236;p1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PASOS PARA</a:t>
            </a:r>
            <a:br>
              <a:rPr lang="es-MX" dirty="0"/>
            </a:br>
            <a:r>
              <a:rPr lang="es-MX" dirty="0">
                <a:solidFill>
                  <a:srgbClr val="CD25B0"/>
                </a:solidFill>
              </a:rPr>
              <a:t>EL DESAFÍO</a:t>
            </a:r>
            <a:endParaRPr dirty="0">
              <a:solidFill>
                <a:srgbClr val="CD25B0"/>
              </a:solidFill>
            </a:endParaRPr>
          </a:p>
        </p:txBody>
      </p:sp>
      <p:sp>
        <p:nvSpPr>
          <p:cNvPr id="237" name="Google Shape;237;p11"/>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38" name="Google Shape;238;p11"/>
          <p:cNvPicPr preferRelativeResize="0"/>
          <p:nvPr/>
        </p:nvPicPr>
        <p:blipFill rotWithShape="1">
          <a:blip r:embed="rId4">
            <a:alphaModFix/>
          </a:blip>
          <a:srcRect/>
          <a:stretch/>
        </p:blipFill>
        <p:spPr>
          <a:xfrm>
            <a:off x="410548" y="1349408"/>
            <a:ext cx="9636036" cy="5264188"/>
          </a:xfrm>
          <a:prstGeom prst="rect">
            <a:avLst/>
          </a:prstGeom>
          <a:noFill/>
          <a:ln>
            <a:noFill/>
          </a:ln>
        </p:spPr>
      </p:pic>
      <p:sp>
        <p:nvSpPr>
          <p:cNvPr id="239" name="Google Shape;239;p11"/>
          <p:cNvSpPr txBox="1"/>
          <p:nvPr/>
        </p:nvSpPr>
        <p:spPr>
          <a:xfrm>
            <a:off x="377517" y="2793228"/>
            <a:ext cx="1492897" cy="6924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300"/>
              <a:buFont typeface="Calibri"/>
              <a:buNone/>
            </a:pPr>
            <a:r>
              <a:rPr lang="es-MX" sz="1300" b="0" i="0" u="none" strike="noStrike" cap="none" dirty="0">
                <a:solidFill>
                  <a:schemeClr val="lt1"/>
                </a:solidFill>
                <a:latin typeface="Calibri"/>
                <a:ea typeface="Calibri"/>
                <a:cs typeface="Calibri"/>
                <a:sym typeface="Calibri"/>
              </a:rPr>
              <a:t>Ingresa al administrador de tu wordpress</a:t>
            </a:r>
            <a:endParaRPr sz="1300" b="0" i="0" u="none" strike="noStrike" cap="none" dirty="0">
              <a:solidFill>
                <a:schemeClr val="lt1"/>
              </a:solidFill>
              <a:latin typeface="Calibri"/>
              <a:ea typeface="Calibri"/>
              <a:cs typeface="Calibri"/>
              <a:sym typeface="Calibri"/>
            </a:endParaRPr>
          </a:p>
        </p:txBody>
      </p:sp>
      <p:sp>
        <p:nvSpPr>
          <p:cNvPr id="240" name="Google Shape;240;p11"/>
          <p:cNvSpPr txBox="1"/>
          <p:nvPr/>
        </p:nvSpPr>
        <p:spPr>
          <a:xfrm>
            <a:off x="2437141" y="2902558"/>
            <a:ext cx="1492898"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300"/>
              <a:buFont typeface="Calibri"/>
              <a:buNone/>
            </a:pPr>
            <a:r>
              <a:rPr lang="es-MX" sz="1300" b="0" i="0" u="none" strike="noStrike" cap="none" dirty="0">
                <a:solidFill>
                  <a:schemeClr val="lt1"/>
                </a:solidFill>
                <a:latin typeface="Calibri"/>
                <a:ea typeface="Calibri"/>
                <a:cs typeface="Calibri"/>
                <a:sym typeface="Calibri"/>
              </a:rPr>
              <a:t>Crea al menos una entrada</a:t>
            </a:r>
            <a:endParaRPr sz="1400" b="0" i="0" u="none" strike="noStrike" cap="none" dirty="0">
              <a:solidFill>
                <a:srgbClr val="000000"/>
              </a:solidFill>
              <a:latin typeface="Arial"/>
              <a:ea typeface="Arial"/>
              <a:cs typeface="Arial"/>
              <a:sym typeface="Arial"/>
            </a:endParaRPr>
          </a:p>
        </p:txBody>
      </p:sp>
      <p:sp>
        <p:nvSpPr>
          <p:cNvPr id="241" name="Google Shape;241;p11"/>
          <p:cNvSpPr txBox="1"/>
          <p:nvPr/>
        </p:nvSpPr>
        <p:spPr>
          <a:xfrm>
            <a:off x="4597003" y="2787272"/>
            <a:ext cx="1306817" cy="6924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300"/>
              <a:buFont typeface="Calibri"/>
              <a:buNone/>
            </a:pPr>
            <a:r>
              <a:rPr lang="es-MX" sz="1300" b="0" i="0" u="none" strike="noStrike" cap="none" dirty="0">
                <a:solidFill>
                  <a:schemeClr val="lt1"/>
                </a:solidFill>
                <a:latin typeface="Calibri"/>
                <a:ea typeface="Calibri"/>
                <a:cs typeface="Calibri"/>
                <a:sym typeface="Calibri"/>
              </a:rPr>
              <a:t>Agrega elementos multimedia</a:t>
            </a:r>
            <a:endParaRPr sz="1400" b="0" i="0" u="none" strike="noStrike" cap="none" dirty="0">
              <a:solidFill>
                <a:srgbClr val="000000"/>
              </a:solidFill>
              <a:latin typeface="Arial"/>
              <a:ea typeface="Arial"/>
              <a:cs typeface="Arial"/>
              <a:sym typeface="Arial"/>
            </a:endParaRPr>
          </a:p>
        </p:txBody>
      </p:sp>
      <p:sp>
        <p:nvSpPr>
          <p:cNvPr id="242" name="Google Shape;242;p11"/>
          <p:cNvSpPr txBox="1"/>
          <p:nvPr/>
        </p:nvSpPr>
        <p:spPr>
          <a:xfrm>
            <a:off x="4582678" y="5639234"/>
            <a:ext cx="1354128"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s-MX" sz="1300" b="0" i="0" u="none" strike="noStrike" cap="none" dirty="0">
                <a:solidFill>
                  <a:schemeClr val="lt1"/>
                </a:solidFill>
                <a:latin typeface="Calibri"/>
                <a:ea typeface="Calibri"/>
                <a:cs typeface="Calibri"/>
                <a:sym typeface="Calibri"/>
              </a:rPr>
              <a:t>Crea al menos 2 páginas </a:t>
            </a:r>
            <a:endParaRPr sz="1400" b="0" i="0" u="none" strike="noStrike" cap="none" dirty="0">
              <a:solidFill>
                <a:srgbClr val="000000"/>
              </a:solidFill>
              <a:latin typeface="Arial"/>
              <a:ea typeface="Arial"/>
              <a:cs typeface="Arial"/>
              <a:sym typeface="Arial"/>
            </a:endParaRPr>
          </a:p>
        </p:txBody>
      </p:sp>
      <p:sp>
        <p:nvSpPr>
          <p:cNvPr id="243" name="Google Shape;243;p11"/>
          <p:cNvSpPr txBox="1"/>
          <p:nvPr/>
        </p:nvSpPr>
        <p:spPr>
          <a:xfrm>
            <a:off x="6582841" y="5433962"/>
            <a:ext cx="1444824" cy="8925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300"/>
              <a:buFont typeface="Calibri"/>
              <a:buNone/>
            </a:pPr>
            <a:r>
              <a:rPr lang="es-MX" sz="1300" b="0" i="0" u="none" strike="noStrike" cap="none" dirty="0">
                <a:solidFill>
                  <a:schemeClr val="lt1"/>
                </a:solidFill>
                <a:latin typeface="Calibri"/>
                <a:ea typeface="Calibri"/>
                <a:cs typeface="Calibri"/>
                <a:sym typeface="Calibri"/>
              </a:rPr>
              <a:t>Configura una de las páginas para que sea “hijo” de la otra  </a:t>
            </a:r>
            <a:endParaRPr sz="1400" b="0" i="0" u="none" strike="noStrike" cap="none" dirty="0">
              <a:solidFill>
                <a:srgbClr val="000000"/>
              </a:solidFill>
              <a:latin typeface="Arial"/>
              <a:ea typeface="Arial"/>
              <a:cs typeface="Arial"/>
              <a:sym typeface="Arial"/>
            </a:endParaRPr>
          </a:p>
        </p:txBody>
      </p:sp>
      <p:sp>
        <p:nvSpPr>
          <p:cNvPr id="244" name="Google Shape;244;p11"/>
          <p:cNvSpPr txBox="1"/>
          <p:nvPr/>
        </p:nvSpPr>
        <p:spPr>
          <a:xfrm>
            <a:off x="8611091" y="5306875"/>
            <a:ext cx="1444824" cy="12926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300"/>
              <a:buFont typeface="Calibri"/>
              <a:buNone/>
            </a:pPr>
            <a:r>
              <a:rPr lang="es-MX" sz="1300" b="0" i="0" u="none" strike="noStrike" cap="none" dirty="0">
                <a:solidFill>
                  <a:schemeClr val="lt1"/>
                </a:solidFill>
                <a:latin typeface="Calibri"/>
                <a:ea typeface="Calibri"/>
                <a:cs typeface="Calibri"/>
                <a:sym typeface="Calibri"/>
              </a:rPr>
              <a:t>Enviar enlace web para revisión al profesor y a tus compañeros para recibir comentarios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2"/>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0" name="Google Shape;250;p12"/>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1" name="Google Shape;251;p12"/>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7000"/>
              <a:buNone/>
            </a:pPr>
            <a:r>
              <a:rPr lang="es-MX" sz="7000" b="1" dirty="0">
                <a:solidFill>
                  <a:schemeClr val="lt1"/>
                </a:solidFill>
              </a:rPr>
              <a:t>04</a:t>
            </a:r>
            <a:endParaRPr dirty="0"/>
          </a:p>
          <a:p>
            <a:pPr marL="0" lvl="0" indent="0" algn="l" rtl="0">
              <a:lnSpc>
                <a:spcPct val="90000"/>
              </a:lnSpc>
              <a:spcBef>
                <a:spcPts val="1000"/>
              </a:spcBef>
              <a:spcAft>
                <a:spcPts val="0"/>
              </a:spcAft>
              <a:buClr>
                <a:schemeClr val="lt1"/>
              </a:buClr>
              <a:buSzPts val="6000"/>
              <a:buNone/>
            </a:pPr>
            <a:r>
              <a:rPr lang="es-MX" sz="6000" dirty="0">
                <a:solidFill>
                  <a:schemeClr val="lt1"/>
                </a:solidFill>
              </a:rPr>
              <a:t>Revisión de Desafíos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8" name="Google Shape;258;p1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9" name="Google Shape;259;p1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ACTIVIDADES</a:t>
            </a:r>
            <a:br>
              <a:rPr lang="es-MX" dirty="0"/>
            </a:br>
            <a:r>
              <a:rPr lang="es-MX" dirty="0">
                <a:solidFill>
                  <a:srgbClr val="CD25B0"/>
                </a:solidFill>
              </a:rPr>
              <a:t>A REALIZAR</a:t>
            </a:r>
            <a:endParaRPr dirty="0">
              <a:solidFill>
                <a:srgbClr val="CD25B0"/>
              </a:solidFill>
            </a:endParaRPr>
          </a:p>
        </p:txBody>
      </p:sp>
      <p:sp>
        <p:nvSpPr>
          <p:cNvPr id="260" name="Google Shape;260;p13"/>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61" name="Google Shape;261;p13"/>
          <p:cNvSpPr/>
          <p:nvPr/>
        </p:nvSpPr>
        <p:spPr>
          <a:xfrm>
            <a:off x="1" y="2433181"/>
            <a:ext cx="7576456" cy="4191422"/>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62" name="Google Shape;262;p13"/>
          <p:cNvSpPr txBox="1"/>
          <p:nvPr/>
        </p:nvSpPr>
        <p:spPr>
          <a:xfrm>
            <a:off x="188588" y="2611640"/>
            <a:ext cx="7322555" cy="3600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Revisa las actividades que debes realizar antes de la siguiente sesión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2000"/>
              <a:buFont typeface="Calibri"/>
              <a:buNone/>
            </a:pPr>
            <a:endParaRPr sz="2000" b="0" i="0" u="none" strike="noStrike" cap="none" dirty="0">
              <a:solidFill>
                <a:schemeClr val="lt1"/>
              </a:solidFill>
              <a:latin typeface="Calibri"/>
              <a:ea typeface="Calibri"/>
              <a:cs typeface="Calibri"/>
              <a:sym typeface="Calibri"/>
            </a:endParaRPr>
          </a:p>
          <a:p>
            <a:pPr marL="0" marR="0" lvl="0" indent="0" algn="l" rtl="0">
              <a:lnSpc>
                <a:spcPct val="115000"/>
              </a:lnSpc>
              <a:spcBef>
                <a:spcPts val="0"/>
              </a:spcBef>
              <a:spcAft>
                <a:spcPts val="0"/>
              </a:spcAft>
              <a:buClr>
                <a:schemeClr val="lt1"/>
              </a:buClr>
              <a:buSzPts val="2000"/>
              <a:buFont typeface="Calibri"/>
              <a:buNone/>
            </a:pPr>
            <a:r>
              <a:rPr lang="es-MX" sz="2000" b="1" i="0" u="none" strike="noStrike" cap="none" dirty="0">
                <a:solidFill>
                  <a:schemeClr val="lt1"/>
                </a:solidFill>
                <a:latin typeface="Calibri"/>
                <a:ea typeface="Calibri"/>
                <a:cs typeface="Calibri"/>
                <a:sym typeface="Calibri"/>
              </a:rPr>
              <a:t>ANTES DE LA SIGUIENTE SESIÓN</a:t>
            </a:r>
            <a:endParaRPr sz="2000" b="0" i="0" u="none" strike="noStrike" cap="none" dirty="0">
              <a:solidFill>
                <a:schemeClr val="lt1"/>
              </a:solidFill>
              <a:latin typeface="Calibri"/>
              <a:ea typeface="Calibri"/>
              <a:cs typeface="Calibri"/>
              <a:sym typeface="Calibri"/>
            </a:endParaRPr>
          </a:p>
          <a:p>
            <a:pPr marL="387350" marR="0" lvl="0" indent="-342900" algn="l" rtl="0">
              <a:lnSpc>
                <a:spcPct val="115000"/>
              </a:lnSpc>
              <a:spcBef>
                <a:spcPts val="1600"/>
              </a:spcBef>
              <a:spcAft>
                <a:spcPts val="0"/>
              </a:spcAft>
              <a:buClr>
                <a:schemeClr val="lt1"/>
              </a:buClr>
              <a:buSzPts val="2000"/>
              <a:buFont typeface="Arial"/>
              <a:buChar char="•"/>
            </a:pPr>
            <a:r>
              <a:rPr lang="es-MX" sz="2000" b="0" i="0" u="none" strike="noStrike" cap="none" dirty="0">
                <a:solidFill>
                  <a:schemeClr val="lt1"/>
                </a:solidFill>
                <a:latin typeface="Calibri"/>
                <a:ea typeface="Calibri"/>
                <a:cs typeface="Calibri"/>
                <a:sym typeface="Calibri"/>
              </a:rPr>
              <a:t>Revisar material de conceptos de nueva sesión </a:t>
            </a:r>
            <a:endParaRPr sz="1400" b="0" i="0" u="none" strike="noStrike" cap="none" dirty="0">
              <a:solidFill>
                <a:srgbClr val="000000"/>
              </a:solidFill>
              <a:latin typeface="Arial"/>
              <a:ea typeface="Arial"/>
              <a:cs typeface="Arial"/>
              <a:sym typeface="Arial"/>
            </a:endParaRPr>
          </a:p>
          <a:p>
            <a:pPr marL="387350" marR="0" lvl="0" indent="-342900" algn="l" rtl="0">
              <a:lnSpc>
                <a:spcPct val="115000"/>
              </a:lnSpc>
              <a:spcBef>
                <a:spcPts val="300"/>
              </a:spcBef>
              <a:spcAft>
                <a:spcPts val="0"/>
              </a:spcAft>
              <a:buClr>
                <a:schemeClr val="lt1"/>
              </a:buClr>
              <a:buSzPts val="2000"/>
              <a:buFont typeface="Arial"/>
              <a:buChar char="•"/>
            </a:pPr>
            <a:r>
              <a:rPr lang="es-MX" sz="2000" b="0" i="0" u="none" strike="noStrike" cap="none" dirty="0">
                <a:solidFill>
                  <a:schemeClr val="lt1"/>
                </a:solidFill>
                <a:latin typeface="Calibri"/>
                <a:ea typeface="Calibri"/>
                <a:cs typeface="Calibri"/>
                <a:sym typeface="Calibri"/>
              </a:rPr>
              <a:t>Responder cuestionario de conceptos a enviar </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300"/>
              </a:spcBef>
              <a:spcAft>
                <a:spcPts val="0"/>
              </a:spcAft>
              <a:buClr>
                <a:schemeClr val="dk1"/>
              </a:buClr>
              <a:buSzPts val="2000"/>
              <a:buFont typeface="Calibri"/>
              <a:buNone/>
            </a:pPr>
            <a:endParaRPr sz="2000" b="0" i="0" u="none" strike="noStrike" cap="none" dirty="0">
              <a:solidFill>
                <a:schemeClr val="lt1"/>
              </a:solidFill>
              <a:latin typeface="Calibri"/>
              <a:ea typeface="Calibri"/>
              <a:cs typeface="Calibri"/>
              <a:sym typeface="Calibri"/>
            </a:endParaRPr>
          </a:p>
          <a:p>
            <a:pPr marL="0" marR="0" lvl="0" indent="0" algn="l" rtl="0">
              <a:lnSpc>
                <a:spcPct val="115000"/>
              </a:lnSpc>
              <a:spcBef>
                <a:spcPts val="300"/>
              </a:spcBef>
              <a:spcAft>
                <a:spcPts val="0"/>
              </a:spcAft>
              <a:buClr>
                <a:schemeClr val="lt1"/>
              </a:buClr>
              <a:buSzPts val="2000"/>
              <a:buFont typeface="Calibri"/>
              <a:buNone/>
            </a:pPr>
            <a:r>
              <a:rPr lang="es-MX" sz="2000" b="1" i="0" u="none" strike="noStrike" cap="none" dirty="0">
                <a:solidFill>
                  <a:schemeClr val="lt1"/>
                </a:solidFill>
                <a:latin typeface="Calibri"/>
                <a:ea typeface="Calibri"/>
                <a:cs typeface="Calibri"/>
                <a:sym typeface="Calibri"/>
              </a:rPr>
              <a:t>LO QUE VEREMOS EN LA SIGUIENTE SESIÓN</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300"/>
              </a:spcBef>
              <a:spcAft>
                <a:spcPts val="0"/>
              </a:spcAft>
              <a:buClr>
                <a:schemeClr val="dk1"/>
              </a:buClr>
              <a:buSzPts val="2000"/>
              <a:buFont typeface="Calibri"/>
              <a:buNone/>
            </a:pPr>
            <a:endParaRPr sz="2000" b="0" i="0" u="none" strike="noStrike" cap="none" dirty="0">
              <a:solidFill>
                <a:schemeClr val="lt1"/>
              </a:solidFill>
              <a:latin typeface="Calibri"/>
              <a:ea typeface="Calibri"/>
              <a:cs typeface="Calibri"/>
              <a:sym typeface="Calibri"/>
            </a:endParaRPr>
          </a:p>
          <a:p>
            <a:pPr marL="387350" marR="0" lvl="0" indent="-342900" algn="l" rtl="0">
              <a:lnSpc>
                <a:spcPct val="115000"/>
              </a:lnSpc>
              <a:spcBef>
                <a:spcPts val="300"/>
              </a:spcBef>
              <a:spcAft>
                <a:spcPts val="0"/>
              </a:spcAft>
              <a:buClr>
                <a:schemeClr val="lt1"/>
              </a:buClr>
              <a:buSzPts val="2000"/>
              <a:buFont typeface="Arial"/>
              <a:buChar char="•"/>
            </a:pPr>
            <a:r>
              <a:rPr lang="es-MX" sz="2000" b="0" i="0" u="none" strike="noStrike" cap="none" dirty="0">
                <a:solidFill>
                  <a:schemeClr val="lt1"/>
                </a:solidFill>
                <a:latin typeface="Calibri"/>
                <a:ea typeface="Calibri"/>
                <a:cs typeface="Calibri"/>
                <a:sym typeface="Calibri"/>
              </a:rPr>
              <a:t>Personalización de Wordpress</a:t>
            </a:r>
            <a:endParaRPr sz="20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9" name="Google Shape;269;p1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0" name="Google Shape;270;p1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¿DUDAS?</a:t>
            </a:r>
            <a:br>
              <a:rPr lang="es-MX" dirty="0"/>
            </a:br>
            <a:endParaRPr dirty="0">
              <a:solidFill>
                <a:srgbClr val="CD25B0"/>
              </a:solidFill>
            </a:endParaRPr>
          </a:p>
        </p:txBody>
      </p:sp>
      <p:sp>
        <p:nvSpPr>
          <p:cNvPr id="271" name="Google Shape;271;p1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2" name="Google Shape;272;p14"/>
          <p:cNvSpPr/>
          <p:nvPr/>
        </p:nvSpPr>
        <p:spPr>
          <a:xfrm>
            <a:off x="0" y="2472612"/>
            <a:ext cx="7623110" cy="3963695"/>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3" name="Google Shape;273;p14"/>
          <p:cNvSpPr txBox="1"/>
          <p:nvPr/>
        </p:nvSpPr>
        <p:spPr>
          <a:xfrm>
            <a:off x="216581" y="3761961"/>
            <a:ext cx="6837362"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MX" sz="2800" b="0" i="0" u="none" strike="noStrike" cap="none" dirty="0">
                <a:solidFill>
                  <a:schemeClr val="lt1"/>
                </a:solidFill>
                <a:latin typeface="Calibri"/>
                <a:ea typeface="Calibri"/>
                <a:cs typeface="Calibri"/>
                <a:sym typeface="Calibri"/>
              </a:rPr>
              <a:t>Recuerda que si tienes alguna duda en tu trabajo en casa puedes usar classroom para preguntar.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9" name="Google Shape;99;p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2"/>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CD25B0"/>
              </a:solidFill>
              <a:latin typeface="Calibri"/>
              <a:ea typeface="Calibri"/>
              <a:cs typeface="Calibri"/>
              <a:sym typeface="Calibri"/>
            </a:endParaRPr>
          </a:p>
        </p:txBody>
      </p:sp>
      <p:sp>
        <p:nvSpPr>
          <p:cNvPr id="101" name="Google Shape;101;p2"/>
          <p:cNvSpPr txBox="1"/>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3600"/>
              <a:buFont typeface="Calibri"/>
              <a:buNone/>
            </a:pPr>
            <a:r>
              <a:rPr lang="es-MX" sz="3600" b="0" i="0" u="none" strike="noStrike" cap="none" dirty="0">
                <a:solidFill>
                  <a:schemeClr val="lt1"/>
                </a:solidFill>
                <a:latin typeface="Calibri"/>
                <a:ea typeface="Calibri"/>
                <a:cs typeface="Calibri"/>
                <a:sym typeface="Calibri"/>
              </a:rPr>
              <a:t>QUÉ VEREMOS EN ESTA SESIÓN</a:t>
            </a:r>
            <a:endParaRPr sz="3600" b="0" i="0" u="none" strike="noStrike" cap="none" dirty="0">
              <a:solidFill>
                <a:schemeClr val="lt1"/>
              </a:solidFill>
              <a:latin typeface="Calibri"/>
              <a:ea typeface="Calibri"/>
              <a:cs typeface="Calibri"/>
              <a:sym typeface="Calibri"/>
            </a:endParaRPr>
          </a:p>
        </p:txBody>
      </p:sp>
      <p:sp>
        <p:nvSpPr>
          <p:cNvPr id="102" name="Google Shape;102;p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3" name="Google Shape;103;p2"/>
          <p:cNvSpPr txBox="1"/>
          <p:nvPr/>
        </p:nvSpPr>
        <p:spPr>
          <a:xfrm>
            <a:off x="965261" y="3230715"/>
            <a:ext cx="2378771" cy="826044"/>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CD25B0"/>
              </a:buClr>
              <a:buSzPts val="3500"/>
              <a:buFont typeface="Calibri"/>
              <a:buNone/>
            </a:pPr>
            <a:r>
              <a:rPr lang="es-MX" sz="3500" b="1" i="0" u="none" strike="noStrike" cap="none" dirty="0">
                <a:solidFill>
                  <a:srgbClr val="CD25B0"/>
                </a:solidFill>
                <a:latin typeface="Calibri"/>
                <a:ea typeface="Calibri"/>
                <a:cs typeface="Calibri"/>
                <a:sym typeface="Calibri"/>
              </a:rPr>
              <a:t>Revisión de conceptos </a:t>
            </a:r>
            <a:endParaRPr sz="1400" b="0" i="0" u="none" strike="noStrike" cap="none" dirty="0">
              <a:solidFill>
                <a:srgbClr val="000000"/>
              </a:solidFill>
              <a:latin typeface="Arial"/>
              <a:ea typeface="Arial"/>
              <a:cs typeface="Arial"/>
              <a:sym typeface="Arial"/>
            </a:endParaRPr>
          </a:p>
        </p:txBody>
      </p:sp>
      <p:sp>
        <p:nvSpPr>
          <p:cNvPr id="104" name="Google Shape;104;p2"/>
          <p:cNvSpPr txBox="1"/>
          <p:nvPr/>
        </p:nvSpPr>
        <p:spPr>
          <a:xfrm>
            <a:off x="398647" y="4306514"/>
            <a:ext cx="3577141" cy="122071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1600"/>
              </a:spcAft>
              <a:buClr>
                <a:schemeClr val="dk1"/>
              </a:buClr>
              <a:buSzPts val="2400"/>
              <a:buFont typeface="Arial"/>
              <a:buNone/>
            </a:pPr>
            <a:r>
              <a:rPr lang="es-MX" sz="2400" b="0" i="0" u="none" strike="noStrike" cap="none" dirty="0">
                <a:solidFill>
                  <a:schemeClr val="dk1"/>
                </a:solidFill>
                <a:latin typeface="Calibri"/>
                <a:ea typeface="Calibri"/>
                <a:cs typeface="Calibri"/>
                <a:sym typeface="Calibri"/>
              </a:rPr>
              <a:t>Revisaremos resultados y conceptos previos estudiados en caso y evaluados en cuestionario.</a:t>
            </a:r>
            <a:endParaRPr sz="1400" b="0" i="0" u="none" strike="noStrike" cap="none" dirty="0">
              <a:solidFill>
                <a:srgbClr val="000000"/>
              </a:solidFill>
              <a:latin typeface="Arial"/>
              <a:ea typeface="Arial"/>
              <a:cs typeface="Arial"/>
              <a:sym typeface="Arial"/>
            </a:endParaRPr>
          </a:p>
        </p:txBody>
      </p:sp>
      <p:sp>
        <p:nvSpPr>
          <p:cNvPr id="105" name="Google Shape;105;p2"/>
          <p:cNvSpPr/>
          <p:nvPr/>
        </p:nvSpPr>
        <p:spPr>
          <a:xfrm>
            <a:off x="1875498" y="2084457"/>
            <a:ext cx="644700" cy="644700"/>
          </a:xfrm>
          <a:prstGeom prst="snip2DiagRect">
            <a:avLst>
              <a:gd name="adj1" fmla="val 0"/>
              <a:gd name="adj2" fmla="val 16667"/>
            </a:avLst>
          </a:prstGeom>
          <a:solidFill>
            <a:srgbClr val="CD25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CD25B0"/>
              </a:solidFill>
              <a:latin typeface="Calibri"/>
              <a:ea typeface="Calibri"/>
              <a:cs typeface="Calibri"/>
              <a:sym typeface="Calibri"/>
            </a:endParaRPr>
          </a:p>
        </p:txBody>
      </p:sp>
      <p:grpSp>
        <p:nvGrpSpPr>
          <p:cNvPr id="106" name="Google Shape;106;p2"/>
          <p:cNvGrpSpPr/>
          <p:nvPr/>
        </p:nvGrpSpPr>
        <p:grpSpPr>
          <a:xfrm>
            <a:off x="2033054" y="2243001"/>
            <a:ext cx="329595" cy="327598"/>
            <a:chOff x="-6689825" y="3992050"/>
            <a:chExt cx="293025" cy="291250"/>
          </a:xfrm>
        </p:grpSpPr>
        <p:sp>
          <p:nvSpPr>
            <p:cNvPr id="107" name="Google Shape;107;p2"/>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08" name="Google Shape;108;p2"/>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09" name="Google Shape;109;p2"/>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0" name="Google Shape;110;p2"/>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1" name="Google Shape;111;p2"/>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2" name="Google Shape;112;p2"/>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3" name="Google Shape;113;p2"/>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4" name="Google Shape;114;p2"/>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5" name="Google Shape;115;p2"/>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6" name="Google Shape;116;p2"/>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7" name="Google Shape;117;p2"/>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18" name="Google Shape;118;p2"/>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sp>
        <p:nvSpPr>
          <p:cNvPr id="119" name="Google Shape;119;p2"/>
          <p:cNvSpPr txBox="1"/>
          <p:nvPr/>
        </p:nvSpPr>
        <p:spPr>
          <a:xfrm>
            <a:off x="4378186" y="2782848"/>
            <a:ext cx="3277547" cy="4275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CD25B0"/>
              </a:buClr>
              <a:buSzPts val="3500"/>
              <a:buFont typeface="Calibri"/>
              <a:buNone/>
            </a:pPr>
            <a:r>
              <a:rPr lang="es-MX" sz="3500" b="1" i="0" u="none" strike="noStrike" cap="none" dirty="0">
                <a:solidFill>
                  <a:srgbClr val="CD25B0"/>
                </a:solidFill>
                <a:latin typeface="Calibri"/>
                <a:ea typeface="Calibri"/>
                <a:cs typeface="Calibri"/>
                <a:sym typeface="Calibri"/>
              </a:rPr>
              <a:t>Revisando la Administración de Wordpress</a:t>
            </a:r>
            <a:endParaRPr sz="3500" b="1" i="0" u="none" strike="noStrike" cap="none" dirty="0">
              <a:solidFill>
                <a:srgbClr val="CD25B0"/>
              </a:solidFill>
              <a:latin typeface="Calibri"/>
              <a:ea typeface="Calibri"/>
              <a:cs typeface="Calibri"/>
              <a:sym typeface="Calibri"/>
            </a:endParaRPr>
          </a:p>
        </p:txBody>
      </p:sp>
      <p:sp>
        <p:nvSpPr>
          <p:cNvPr id="120" name="Google Shape;120;p2"/>
          <p:cNvSpPr txBox="1"/>
          <p:nvPr/>
        </p:nvSpPr>
        <p:spPr>
          <a:xfrm>
            <a:off x="4397025" y="4306514"/>
            <a:ext cx="3295459" cy="7173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1600"/>
              </a:spcAft>
              <a:buClr>
                <a:schemeClr val="dk1"/>
              </a:buClr>
              <a:buSzPts val="2400"/>
              <a:buFont typeface="Arial"/>
              <a:buNone/>
            </a:pPr>
            <a:r>
              <a:rPr lang="es-MX" sz="2400" b="0" i="0" u="none" strike="noStrike" cap="none" dirty="0">
                <a:solidFill>
                  <a:schemeClr val="dk1"/>
                </a:solidFill>
                <a:latin typeface="Calibri"/>
                <a:ea typeface="Calibri"/>
                <a:cs typeface="Calibri"/>
                <a:sym typeface="Calibri"/>
              </a:rPr>
              <a:t>Revisaremos en vivo la administración de Wordpress.</a:t>
            </a:r>
            <a:endParaRPr sz="1400" b="0" i="0" u="none" strike="noStrike" cap="none" dirty="0">
              <a:solidFill>
                <a:srgbClr val="000000"/>
              </a:solidFill>
              <a:latin typeface="Arial"/>
              <a:ea typeface="Arial"/>
              <a:cs typeface="Arial"/>
              <a:sym typeface="Arial"/>
            </a:endParaRPr>
          </a:p>
        </p:txBody>
      </p:sp>
      <p:sp>
        <p:nvSpPr>
          <p:cNvPr id="121" name="Google Shape;121;p2"/>
          <p:cNvSpPr/>
          <p:nvPr/>
        </p:nvSpPr>
        <p:spPr>
          <a:xfrm>
            <a:off x="5713044" y="2085487"/>
            <a:ext cx="644700" cy="644700"/>
          </a:xfrm>
          <a:prstGeom prst="snip2DiagRect">
            <a:avLst>
              <a:gd name="adj1" fmla="val 0"/>
              <a:gd name="adj2" fmla="val 16667"/>
            </a:avLst>
          </a:prstGeom>
          <a:solidFill>
            <a:srgbClr val="CD25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nvGrpSpPr>
          <p:cNvPr id="122" name="Google Shape;122;p2"/>
          <p:cNvGrpSpPr/>
          <p:nvPr/>
        </p:nvGrpSpPr>
        <p:grpSpPr>
          <a:xfrm>
            <a:off x="5860656" y="2249082"/>
            <a:ext cx="331366" cy="328695"/>
            <a:chOff x="-5613150" y="3991275"/>
            <a:chExt cx="294600" cy="292225"/>
          </a:xfrm>
        </p:grpSpPr>
        <p:sp>
          <p:nvSpPr>
            <p:cNvPr id="123" name="Google Shape;123;p2"/>
            <p:cNvSpPr/>
            <p:nvPr/>
          </p:nvSpPr>
          <p:spPr>
            <a:xfrm>
              <a:off x="-5480050" y="4046400"/>
              <a:ext cx="27600" cy="14200"/>
            </a:xfrm>
            <a:custGeom>
              <a:avLst/>
              <a:gdLst/>
              <a:ahLst/>
              <a:cxnLst/>
              <a:rect l="l" t="t" r="r" b="b"/>
              <a:pathLst>
                <a:path w="1104" h="568" extrusionOk="0">
                  <a:moveTo>
                    <a:pt x="537" y="1"/>
                  </a:moveTo>
                  <a:lnTo>
                    <a:pt x="1" y="568"/>
                  </a:lnTo>
                  <a:lnTo>
                    <a:pt x="1104" y="568"/>
                  </a:lnTo>
                  <a:lnTo>
                    <a:pt x="53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4" name="Google Shape;124;p2"/>
            <p:cNvSpPr/>
            <p:nvPr/>
          </p:nvSpPr>
          <p:spPr>
            <a:xfrm>
              <a:off x="-5531225" y="4042450"/>
              <a:ext cx="44125" cy="18150"/>
            </a:xfrm>
            <a:custGeom>
              <a:avLst/>
              <a:gdLst/>
              <a:ahLst/>
              <a:cxnLst/>
              <a:rect l="l" t="t" r="r" b="b"/>
              <a:pathLst>
                <a:path w="1765" h="726" extrusionOk="0">
                  <a:moveTo>
                    <a:pt x="693" y="1"/>
                  </a:moveTo>
                  <a:lnTo>
                    <a:pt x="0" y="726"/>
                  </a:lnTo>
                  <a:lnTo>
                    <a:pt x="1103" y="726"/>
                  </a:lnTo>
                  <a:lnTo>
                    <a:pt x="17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5" name="Google Shape;125;p2"/>
            <p:cNvSpPr/>
            <p:nvPr/>
          </p:nvSpPr>
          <p:spPr>
            <a:xfrm>
              <a:off x="-5443025" y="4077125"/>
              <a:ext cx="41775" cy="40975"/>
            </a:xfrm>
            <a:custGeom>
              <a:avLst/>
              <a:gdLst/>
              <a:ahLst/>
              <a:cxnLst/>
              <a:rect l="l" t="t" r="r" b="b"/>
              <a:pathLst>
                <a:path w="1671" h="1639" extrusionOk="0">
                  <a:moveTo>
                    <a:pt x="694" y="0"/>
                  </a:moveTo>
                  <a:lnTo>
                    <a:pt x="1" y="1638"/>
                  </a:lnTo>
                  <a:lnTo>
                    <a:pt x="1" y="1638"/>
                  </a:lnTo>
                  <a:lnTo>
                    <a:pt x="167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6" name="Google Shape;126;p2"/>
            <p:cNvSpPr/>
            <p:nvPr/>
          </p:nvSpPr>
          <p:spPr>
            <a:xfrm>
              <a:off x="-5487925" y="4077125"/>
              <a:ext cx="43350" cy="54375"/>
            </a:xfrm>
            <a:custGeom>
              <a:avLst/>
              <a:gdLst/>
              <a:ahLst/>
              <a:cxnLst/>
              <a:rect l="l" t="t" r="r" b="b"/>
              <a:pathLst>
                <a:path w="1734" h="2175" extrusionOk="0">
                  <a:moveTo>
                    <a:pt x="1" y="0"/>
                  </a:moveTo>
                  <a:lnTo>
                    <a:pt x="852" y="2174"/>
                  </a:lnTo>
                  <a:lnTo>
                    <a:pt x="173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7" name="Google Shape;127;p2"/>
            <p:cNvSpPr/>
            <p:nvPr/>
          </p:nvSpPr>
          <p:spPr>
            <a:xfrm>
              <a:off x="-5445375" y="4042450"/>
              <a:ext cx="44125" cy="18150"/>
            </a:xfrm>
            <a:custGeom>
              <a:avLst/>
              <a:gdLst/>
              <a:ahLst/>
              <a:cxnLst/>
              <a:rect l="l" t="t" r="r" b="b"/>
              <a:pathLst>
                <a:path w="1765" h="726" extrusionOk="0">
                  <a:moveTo>
                    <a:pt x="0" y="1"/>
                  </a:moveTo>
                  <a:lnTo>
                    <a:pt x="693" y="726"/>
                  </a:lnTo>
                  <a:lnTo>
                    <a:pt x="1764" y="726"/>
                  </a:lnTo>
                  <a:lnTo>
                    <a:pt x="110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8" name="Google Shape;128;p2"/>
            <p:cNvSpPr/>
            <p:nvPr/>
          </p:nvSpPr>
          <p:spPr>
            <a:xfrm>
              <a:off x="-5531225" y="4077125"/>
              <a:ext cx="41750" cy="40975"/>
            </a:xfrm>
            <a:custGeom>
              <a:avLst/>
              <a:gdLst/>
              <a:ahLst/>
              <a:cxnLst/>
              <a:rect l="l" t="t" r="r" b="b"/>
              <a:pathLst>
                <a:path w="1670" h="1639" extrusionOk="0">
                  <a:moveTo>
                    <a:pt x="0" y="0"/>
                  </a:moveTo>
                  <a:lnTo>
                    <a:pt x="1670" y="1638"/>
                  </a:lnTo>
                  <a:lnTo>
                    <a:pt x="9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29" name="Google Shape;129;p2"/>
            <p:cNvSpPr/>
            <p:nvPr/>
          </p:nvSpPr>
          <p:spPr>
            <a:xfrm>
              <a:off x="-5613150" y="4198400"/>
              <a:ext cx="292225" cy="33900"/>
            </a:xfrm>
            <a:custGeom>
              <a:avLst/>
              <a:gdLst/>
              <a:ahLst/>
              <a:cxnLst/>
              <a:rect l="l" t="t" r="r" b="b"/>
              <a:pathLst>
                <a:path w="11689" h="1356" extrusionOk="0">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0" name="Google Shape;130;p2"/>
            <p:cNvSpPr/>
            <p:nvPr/>
          </p:nvSpPr>
          <p:spPr>
            <a:xfrm>
              <a:off x="-5610775" y="3991275"/>
              <a:ext cx="292225" cy="189050"/>
            </a:xfrm>
            <a:custGeom>
              <a:avLst/>
              <a:gdLst/>
              <a:ahLst/>
              <a:cxnLst/>
              <a:rect l="l" t="t" r="r" b="b"/>
              <a:pathLst>
                <a:path w="11689" h="7562" extrusionOk="0">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1" name="Google Shape;131;p2"/>
            <p:cNvSpPr/>
            <p:nvPr/>
          </p:nvSpPr>
          <p:spPr>
            <a:xfrm>
              <a:off x="-5546975" y="4250400"/>
              <a:ext cx="160700" cy="33100"/>
            </a:xfrm>
            <a:custGeom>
              <a:avLst/>
              <a:gdLst/>
              <a:ahLst/>
              <a:cxnLst/>
              <a:rect l="l" t="t" r="r" b="b"/>
              <a:pathLst>
                <a:path w="6428" h="1324" extrusionOk="0">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sp>
        <p:nvSpPr>
          <p:cNvPr id="132" name="Google Shape;132;p2"/>
          <p:cNvSpPr txBox="1"/>
          <p:nvPr/>
        </p:nvSpPr>
        <p:spPr>
          <a:xfrm>
            <a:off x="8312985" y="2787431"/>
            <a:ext cx="3267952" cy="4275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CD25B0"/>
              </a:buClr>
              <a:buSzPts val="3500"/>
              <a:buFont typeface="Calibri"/>
              <a:buNone/>
            </a:pPr>
            <a:r>
              <a:rPr lang="es-MX" sz="3500" b="1" i="0" u="none" strike="noStrike" cap="none" dirty="0">
                <a:solidFill>
                  <a:srgbClr val="CD25B0"/>
                </a:solidFill>
                <a:latin typeface="Calibri"/>
                <a:ea typeface="Calibri"/>
                <a:cs typeface="Calibri"/>
                <a:sym typeface="Calibri"/>
              </a:rPr>
              <a:t>Desafío: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CD25B0"/>
              </a:buClr>
              <a:buSzPts val="3500"/>
              <a:buFont typeface="Calibri"/>
              <a:buNone/>
            </a:pPr>
            <a:r>
              <a:rPr lang="es-MX" sz="3500" b="1" i="0" u="none" strike="noStrike" cap="none" dirty="0">
                <a:solidFill>
                  <a:srgbClr val="CD25B0"/>
                </a:solidFill>
                <a:latin typeface="Calibri"/>
                <a:ea typeface="Calibri"/>
                <a:cs typeface="Calibri"/>
                <a:sym typeface="Calibri"/>
              </a:rPr>
              <a:t>Creación de Elementos</a:t>
            </a:r>
            <a:endParaRPr sz="1400" b="0" i="0" u="none" strike="noStrike" cap="none" dirty="0">
              <a:solidFill>
                <a:srgbClr val="000000"/>
              </a:solidFill>
              <a:latin typeface="Arial"/>
              <a:ea typeface="Arial"/>
              <a:cs typeface="Arial"/>
              <a:sym typeface="Arial"/>
            </a:endParaRPr>
          </a:p>
        </p:txBody>
      </p:sp>
      <p:sp>
        <p:nvSpPr>
          <p:cNvPr id="133" name="Google Shape;133;p2"/>
          <p:cNvSpPr txBox="1"/>
          <p:nvPr/>
        </p:nvSpPr>
        <p:spPr>
          <a:xfrm>
            <a:off x="7997914" y="4306514"/>
            <a:ext cx="3789183" cy="1003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s-MX" sz="2400" b="0" i="0" u="none" strike="noStrike" cap="none" dirty="0">
                <a:solidFill>
                  <a:schemeClr val="dk1"/>
                </a:solidFill>
                <a:latin typeface="Calibri"/>
                <a:ea typeface="Calibri"/>
                <a:cs typeface="Calibri"/>
                <a:sym typeface="Calibri"/>
              </a:rPr>
              <a:t>Crearemos entradas, páginas medios y comentarios.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600"/>
              </a:spcBef>
              <a:spcAft>
                <a:spcPts val="160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134" name="Google Shape;134;p2"/>
          <p:cNvSpPr/>
          <p:nvPr/>
        </p:nvSpPr>
        <p:spPr>
          <a:xfrm>
            <a:off x="9536964" y="2084457"/>
            <a:ext cx="644700" cy="644700"/>
          </a:xfrm>
          <a:prstGeom prst="snip2DiagRect">
            <a:avLst>
              <a:gd name="adj1" fmla="val 0"/>
              <a:gd name="adj2" fmla="val 16667"/>
            </a:avLst>
          </a:prstGeom>
          <a:solidFill>
            <a:srgbClr val="CD25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nvGrpSpPr>
          <p:cNvPr id="135" name="Google Shape;135;p2"/>
          <p:cNvGrpSpPr/>
          <p:nvPr/>
        </p:nvGrpSpPr>
        <p:grpSpPr>
          <a:xfrm>
            <a:off x="9701980" y="2239472"/>
            <a:ext cx="330494" cy="328723"/>
            <a:chOff x="-3031325" y="3597450"/>
            <a:chExt cx="293825" cy="292250"/>
          </a:xfrm>
        </p:grpSpPr>
        <p:sp>
          <p:nvSpPr>
            <p:cNvPr id="136" name="Google Shape;136;p2"/>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7" name="Google Shape;137;p2"/>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8" name="Google Shape;138;p2"/>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9" name="Google Shape;139;p2"/>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cxnSp>
        <p:nvCxnSpPr>
          <p:cNvPr id="140" name="Google Shape;140;p2"/>
          <p:cNvCxnSpPr/>
          <p:nvPr/>
        </p:nvCxnSpPr>
        <p:spPr>
          <a:xfrm>
            <a:off x="4273420" y="3006997"/>
            <a:ext cx="0" cy="3571085"/>
          </a:xfrm>
          <a:prstGeom prst="straightConnector1">
            <a:avLst/>
          </a:prstGeom>
          <a:noFill/>
          <a:ln w="28575" cap="flat" cmpd="sng">
            <a:solidFill>
              <a:srgbClr val="7F7F7F"/>
            </a:solidFill>
            <a:prstDash val="dash"/>
            <a:miter lim="800000"/>
            <a:headEnd type="none" w="sm" len="sm"/>
            <a:tailEnd type="none" w="sm" len="sm"/>
          </a:ln>
        </p:spPr>
      </p:cxnSp>
      <p:cxnSp>
        <p:nvCxnSpPr>
          <p:cNvPr id="141" name="Google Shape;141;p2"/>
          <p:cNvCxnSpPr/>
          <p:nvPr/>
        </p:nvCxnSpPr>
        <p:spPr>
          <a:xfrm>
            <a:off x="7924798" y="3000774"/>
            <a:ext cx="0" cy="3571085"/>
          </a:xfrm>
          <a:prstGeom prst="straightConnector1">
            <a:avLst/>
          </a:prstGeom>
          <a:noFill/>
          <a:ln w="28575" cap="flat" cmpd="sng">
            <a:solidFill>
              <a:srgbClr val="7F7F7F"/>
            </a:solidFill>
            <a:prstDash val="dash"/>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7" name="Google Shape;147;p3"/>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8" name="Google Shape;148;p3"/>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7000"/>
              <a:buNone/>
            </a:pPr>
            <a:r>
              <a:rPr lang="es-MX" sz="7000" b="1" dirty="0">
                <a:solidFill>
                  <a:schemeClr val="lt1"/>
                </a:solidFill>
              </a:rPr>
              <a:t>01</a:t>
            </a:r>
            <a:endParaRPr dirty="0"/>
          </a:p>
          <a:p>
            <a:pPr marL="0" lvl="0" indent="0" algn="l" rtl="0">
              <a:lnSpc>
                <a:spcPct val="90000"/>
              </a:lnSpc>
              <a:spcBef>
                <a:spcPts val="1000"/>
              </a:spcBef>
              <a:spcAft>
                <a:spcPts val="0"/>
              </a:spcAft>
              <a:buClr>
                <a:schemeClr val="lt1"/>
              </a:buClr>
              <a:buSzPts val="6000"/>
              <a:buNone/>
            </a:pPr>
            <a:r>
              <a:rPr lang="es-MX" sz="6000" dirty="0">
                <a:solidFill>
                  <a:schemeClr val="lt1"/>
                </a:solidFill>
              </a:rPr>
              <a:t>Revisión de Conceptos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5" name="Google Shape;155;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6" name="Google Shape;156;p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REVISEMOS LOS RESULTADOS</a:t>
            </a:r>
            <a:br>
              <a:rPr lang="es-MX" dirty="0"/>
            </a:br>
            <a:r>
              <a:rPr lang="es-MX" dirty="0">
                <a:solidFill>
                  <a:srgbClr val="CD25B0"/>
                </a:solidFill>
              </a:rPr>
              <a:t>DEL CUESTIONARIO</a:t>
            </a:r>
            <a:endParaRPr dirty="0">
              <a:solidFill>
                <a:srgbClr val="CD25B0"/>
              </a:solidFill>
            </a:endParaRPr>
          </a:p>
        </p:txBody>
      </p:sp>
      <p:sp>
        <p:nvSpPr>
          <p:cNvPr id="157" name="Google Shape;157;p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8" name="Google Shape;158;p4"/>
          <p:cNvSpPr txBox="1"/>
          <p:nvPr/>
        </p:nvSpPr>
        <p:spPr>
          <a:xfrm>
            <a:off x="6551394" y="4356585"/>
            <a:ext cx="1919999" cy="37403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s-MX" sz="1800" b="0" i="0" u="none" strike="noStrike" cap="none" dirty="0">
                <a:solidFill>
                  <a:schemeClr val="dk1"/>
                </a:solidFill>
                <a:latin typeface="Calibri"/>
                <a:ea typeface="Calibri"/>
                <a:cs typeface="Calibri"/>
                <a:sym typeface="Calibri"/>
              </a:rPr>
              <a:t>Escribir los temas </a:t>
            </a:r>
            <a:endParaRPr sz="1800" b="0" i="0" u="none" strike="noStrike" cap="none" dirty="0">
              <a:solidFill>
                <a:schemeClr val="dk1"/>
              </a:solidFill>
              <a:latin typeface="Calibri"/>
              <a:ea typeface="Calibri"/>
              <a:cs typeface="Calibri"/>
              <a:sym typeface="Calibri"/>
            </a:endParaRPr>
          </a:p>
        </p:txBody>
      </p:sp>
      <p:sp>
        <p:nvSpPr>
          <p:cNvPr id="159" name="Google Shape;159;p4"/>
          <p:cNvSpPr txBox="1"/>
          <p:nvPr/>
        </p:nvSpPr>
        <p:spPr>
          <a:xfrm>
            <a:off x="6551393" y="3711885"/>
            <a:ext cx="1920000" cy="644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CD25B0"/>
              </a:buClr>
              <a:buSzPts val="2800"/>
              <a:buFont typeface="Calibri"/>
              <a:buNone/>
            </a:pPr>
            <a:r>
              <a:rPr lang="es-MX" sz="2800" b="1" i="0" u="none" strike="noStrike" cap="none" dirty="0">
                <a:solidFill>
                  <a:srgbClr val="CD25B0"/>
                </a:solidFill>
                <a:latin typeface="Calibri"/>
                <a:ea typeface="Calibri"/>
                <a:cs typeface="Calibri"/>
                <a:sym typeface="Calibri"/>
              </a:rPr>
              <a:t>Revisemos algunos conceptos</a:t>
            </a:r>
            <a:endParaRPr sz="2800" b="1" i="0" u="none" strike="noStrike" cap="none" dirty="0">
              <a:solidFill>
                <a:srgbClr val="CD25B0"/>
              </a:solidFill>
              <a:latin typeface="Calibri"/>
              <a:ea typeface="Calibri"/>
              <a:cs typeface="Calibri"/>
              <a:sym typeface="Calibri"/>
            </a:endParaRPr>
          </a:p>
        </p:txBody>
      </p:sp>
      <p:sp>
        <p:nvSpPr>
          <p:cNvPr id="160" name="Google Shape;160;p4"/>
          <p:cNvSpPr txBox="1"/>
          <p:nvPr/>
        </p:nvSpPr>
        <p:spPr>
          <a:xfrm>
            <a:off x="1132959" y="6141649"/>
            <a:ext cx="3485694" cy="36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sz="1200" b="0" i="0" u="none" strike="noStrike" cap="none" dirty="0">
                <a:solidFill>
                  <a:schemeClr val="dk1"/>
                </a:solidFill>
                <a:latin typeface="Calibri"/>
                <a:ea typeface="Calibri"/>
                <a:cs typeface="Calibri"/>
                <a:sym typeface="Calibri"/>
              </a:rPr>
              <a:t>Cambiar gráfico al propuesto por google cuestionario</a:t>
            </a:r>
            <a:endParaRPr sz="1200" b="0" i="0" u="none" strike="noStrike" cap="none" dirty="0">
              <a:solidFill>
                <a:schemeClr val="dk1"/>
              </a:solidFill>
              <a:latin typeface="Calibri"/>
              <a:ea typeface="Calibri"/>
              <a:cs typeface="Calibri"/>
              <a:sym typeface="Calibri"/>
            </a:endParaRPr>
          </a:p>
        </p:txBody>
      </p:sp>
      <p:sp>
        <p:nvSpPr>
          <p:cNvPr id="161" name="Google Shape;161;p4"/>
          <p:cNvSpPr/>
          <p:nvPr/>
        </p:nvSpPr>
        <p:spPr>
          <a:xfrm>
            <a:off x="518749" y="2373857"/>
            <a:ext cx="5591451" cy="3767792"/>
          </a:xfrm>
          <a:prstGeom prst="snip2DiagRect">
            <a:avLst>
              <a:gd name="adj1" fmla="val 0"/>
              <a:gd name="adj2" fmla="val 16667"/>
            </a:avLst>
          </a:prstGeom>
          <a:solidFill>
            <a:srgbClr val="CD25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pic>
        <p:nvPicPr>
          <p:cNvPr id="162" name="Google Shape;162;p4" title="Gráfico">
            <a:hlinkClick r:id="rId4"/>
          </p:cNvPr>
          <p:cNvPicPr preferRelativeResize="0"/>
          <p:nvPr/>
        </p:nvPicPr>
        <p:blipFill rotWithShape="1">
          <a:blip r:embed="rId5">
            <a:alphaModFix/>
          </a:blip>
          <a:srcRect l="4266" t="16254" r="5536"/>
          <a:stretch/>
        </p:blipFill>
        <p:spPr>
          <a:xfrm>
            <a:off x="735982" y="3136019"/>
            <a:ext cx="5055503" cy="3052516"/>
          </a:xfrm>
          <a:prstGeom prst="rect">
            <a:avLst/>
          </a:prstGeom>
          <a:noFill/>
          <a:ln>
            <a:noFill/>
          </a:ln>
        </p:spPr>
      </p:pic>
      <p:sp>
        <p:nvSpPr>
          <p:cNvPr id="163" name="Google Shape;163;p4"/>
          <p:cNvSpPr/>
          <p:nvPr/>
        </p:nvSpPr>
        <p:spPr>
          <a:xfrm>
            <a:off x="993807" y="2549313"/>
            <a:ext cx="368151" cy="368151"/>
          </a:xfrm>
          <a:prstGeom prst="snip2DiagRect">
            <a:avLst>
              <a:gd name="adj1" fmla="val 0"/>
              <a:gd name="adj2" fmla="val 1666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4" name="Google Shape;164;p4"/>
          <p:cNvSpPr/>
          <p:nvPr/>
        </p:nvSpPr>
        <p:spPr>
          <a:xfrm>
            <a:off x="1784322" y="2549314"/>
            <a:ext cx="368151" cy="368151"/>
          </a:xfrm>
          <a:prstGeom prst="snip2DiagRect">
            <a:avLst>
              <a:gd name="adj1" fmla="val 0"/>
              <a:gd name="adj2" fmla="val 16667"/>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5" name="Google Shape;165;p4"/>
          <p:cNvSpPr/>
          <p:nvPr/>
        </p:nvSpPr>
        <p:spPr>
          <a:xfrm>
            <a:off x="2737009" y="2549313"/>
            <a:ext cx="368151" cy="368151"/>
          </a:xfrm>
          <a:prstGeom prst="snip2DiagRect">
            <a:avLst>
              <a:gd name="adj1" fmla="val 0"/>
              <a:gd name="adj2" fmla="val 16667"/>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6" name="Google Shape;166;p4"/>
          <p:cNvSpPr/>
          <p:nvPr/>
        </p:nvSpPr>
        <p:spPr>
          <a:xfrm>
            <a:off x="3586678" y="2549314"/>
            <a:ext cx="368151" cy="368151"/>
          </a:xfrm>
          <a:prstGeom prst="snip2DiagRect">
            <a:avLst>
              <a:gd name="adj1" fmla="val 0"/>
              <a:gd name="adj2" fmla="val 16667"/>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2" name="Google Shape;172;p5"/>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3" name="Google Shape;173;p5"/>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5550"/>
              <a:buNone/>
            </a:pPr>
            <a:endParaRPr sz="5550" dirty="0">
              <a:solidFill>
                <a:schemeClr val="lt1"/>
              </a:solidFill>
            </a:endParaRPr>
          </a:p>
          <a:p>
            <a:pPr marL="0" lvl="0" indent="0" algn="l" rtl="0">
              <a:lnSpc>
                <a:spcPct val="70000"/>
              </a:lnSpc>
              <a:spcBef>
                <a:spcPts val="1000"/>
              </a:spcBef>
              <a:spcAft>
                <a:spcPts val="0"/>
              </a:spcAft>
              <a:buClr>
                <a:schemeClr val="dk1"/>
              </a:buClr>
              <a:buSzPts val="5550"/>
              <a:buNone/>
            </a:pPr>
            <a:endParaRPr sz="5550" dirty="0">
              <a:solidFill>
                <a:schemeClr val="lt1"/>
              </a:solidFill>
            </a:endParaRPr>
          </a:p>
          <a:p>
            <a:pPr marL="0" lvl="0" indent="0" algn="l" rtl="0">
              <a:lnSpc>
                <a:spcPct val="70000"/>
              </a:lnSpc>
              <a:spcBef>
                <a:spcPts val="1000"/>
              </a:spcBef>
              <a:spcAft>
                <a:spcPts val="0"/>
              </a:spcAft>
              <a:buClr>
                <a:schemeClr val="lt1"/>
              </a:buClr>
              <a:buSzPts val="6475"/>
              <a:buNone/>
            </a:pPr>
            <a:r>
              <a:rPr lang="es-MX" sz="6475" b="1" dirty="0">
                <a:solidFill>
                  <a:schemeClr val="lt1"/>
                </a:solidFill>
              </a:rPr>
              <a:t>02</a:t>
            </a:r>
            <a:endParaRPr dirty="0"/>
          </a:p>
          <a:p>
            <a:pPr marL="0" lvl="0" indent="0" algn="l" rtl="0">
              <a:lnSpc>
                <a:spcPct val="70000"/>
              </a:lnSpc>
              <a:spcBef>
                <a:spcPts val="1000"/>
              </a:spcBef>
              <a:spcAft>
                <a:spcPts val="0"/>
              </a:spcAft>
              <a:buClr>
                <a:schemeClr val="lt1"/>
              </a:buClr>
              <a:buSzPts val="6012"/>
              <a:buNone/>
            </a:pPr>
            <a:r>
              <a:rPr lang="es-MX" sz="6012" dirty="0">
                <a:solidFill>
                  <a:schemeClr val="lt1"/>
                </a:solidFill>
              </a:rPr>
              <a:t>Administración de Wordpress</a:t>
            </a:r>
            <a:endParaRPr sz="6012" dirty="0">
              <a:solidFill>
                <a:schemeClr val="lt1"/>
              </a:solidFill>
            </a:endParaRPr>
          </a:p>
          <a:p>
            <a:pPr marL="0" lvl="0" indent="0" algn="l" rtl="0">
              <a:lnSpc>
                <a:spcPct val="70000"/>
              </a:lnSpc>
              <a:spcBef>
                <a:spcPts val="1000"/>
              </a:spcBef>
              <a:spcAft>
                <a:spcPts val="0"/>
              </a:spcAft>
              <a:buClr>
                <a:schemeClr val="lt1"/>
              </a:buClr>
              <a:buSzPts val="2497"/>
              <a:buNone/>
            </a:pPr>
            <a:r>
              <a:rPr lang="es-MX" sz="2497" dirty="0">
                <a:solidFill>
                  <a:schemeClr val="lt1"/>
                </a:solidFill>
              </a:rPr>
              <a:t>Herramientas para administrador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0" name="Google Shape;180;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81" name="Google Shape;181;p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ENTRADAS/POSTS</a:t>
            </a:r>
            <a:br>
              <a:rPr lang="es-MX" dirty="0"/>
            </a:br>
            <a:r>
              <a:rPr lang="es-MX" dirty="0">
                <a:solidFill>
                  <a:srgbClr val="CD25B0"/>
                </a:solidFill>
              </a:rPr>
              <a:t>EN WORDPRESS</a:t>
            </a:r>
            <a:endParaRPr dirty="0">
              <a:solidFill>
                <a:srgbClr val="CD25B0"/>
              </a:solidFill>
            </a:endParaRPr>
          </a:p>
        </p:txBody>
      </p:sp>
      <p:sp>
        <p:nvSpPr>
          <p:cNvPr id="182" name="Google Shape;182;p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83" name="Google Shape;183;p6"/>
          <p:cNvSpPr/>
          <p:nvPr/>
        </p:nvSpPr>
        <p:spPr>
          <a:xfrm>
            <a:off x="0" y="2649895"/>
            <a:ext cx="4833257" cy="3349690"/>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84" name="Google Shape;184;p6"/>
          <p:cNvSpPr txBox="1"/>
          <p:nvPr/>
        </p:nvSpPr>
        <p:spPr>
          <a:xfrm>
            <a:off x="167951" y="2910396"/>
            <a:ext cx="4525347"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Las </a:t>
            </a:r>
            <a:r>
              <a:rPr lang="es-MX" sz="2000" b="1" i="0" u="none" strike="noStrike" cap="none" dirty="0">
                <a:solidFill>
                  <a:schemeClr val="lt1"/>
                </a:solidFill>
                <a:latin typeface="Calibri"/>
                <a:ea typeface="Calibri"/>
                <a:cs typeface="Calibri"/>
                <a:sym typeface="Calibri"/>
              </a:rPr>
              <a:t>entradas</a:t>
            </a:r>
            <a:r>
              <a:rPr lang="es-MX" sz="2000" b="0" i="0" u="none" strike="noStrike" cap="none" dirty="0">
                <a:solidFill>
                  <a:schemeClr val="lt1"/>
                </a:solidFill>
                <a:latin typeface="Calibri"/>
                <a:ea typeface="Calibri"/>
                <a:cs typeface="Calibri"/>
                <a:sym typeface="Calibri"/>
              </a:rPr>
              <a:t> o </a:t>
            </a:r>
            <a:r>
              <a:rPr lang="es-MX" sz="2000" b="1" i="0" u="none" strike="noStrike" cap="none" dirty="0">
                <a:solidFill>
                  <a:schemeClr val="lt1"/>
                </a:solidFill>
                <a:latin typeface="Calibri"/>
                <a:ea typeface="Calibri"/>
                <a:cs typeface="Calibri"/>
                <a:sym typeface="Calibri"/>
              </a:rPr>
              <a:t>posts</a:t>
            </a:r>
            <a:r>
              <a:rPr lang="es-MX" sz="2000" b="0" i="0" u="none" strike="noStrike" cap="none" dirty="0">
                <a:solidFill>
                  <a:schemeClr val="lt1"/>
                </a:solidFill>
                <a:latin typeface="Calibri"/>
                <a:ea typeface="Calibri"/>
                <a:cs typeface="Calibri"/>
                <a:sym typeface="Calibri"/>
              </a:rPr>
              <a:t> son las noticias o artículos que forman parte del diario, del blog propiamente dicho. Se organizan de forma cronológica, admiten categorías y etiquetas.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Revisemos en Wordpress como crear una entrada</a:t>
            </a:r>
            <a:endParaRPr sz="1400" b="0" i="0" u="none" strike="noStrike" cap="none" dirty="0">
              <a:solidFill>
                <a:srgbClr val="000000"/>
              </a:solidFill>
              <a:latin typeface="Arial"/>
              <a:ea typeface="Arial"/>
              <a:cs typeface="Arial"/>
              <a:sym typeface="Arial"/>
            </a:endParaRPr>
          </a:p>
        </p:txBody>
      </p:sp>
      <p:pic>
        <p:nvPicPr>
          <p:cNvPr id="185" name="Google Shape;185;p6"/>
          <p:cNvPicPr preferRelativeResize="0"/>
          <p:nvPr/>
        </p:nvPicPr>
        <p:blipFill rotWithShape="1">
          <a:blip r:embed="rId4">
            <a:alphaModFix/>
          </a:blip>
          <a:srcRect/>
          <a:stretch/>
        </p:blipFill>
        <p:spPr>
          <a:xfrm>
            <a:off x="4988811" y="2882352"/>
            <a:ext cx="6876000" cy="2884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2" name="Google Shape;192;p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3" name="Google Shape;193;p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PÁGINAS EN</a:t>
            </a:r>
            <a:br>
              <a:rPr lang="es-MX" dirty="0"/>
            </a:br>
            <a:r>
              <a:rPr lang="es-MX" dirty="0">
                <a:solidFill>
                  <a:srgbClr val="CD25B0"/>
                </a:solidFill>
              </a:rPr>
              <a:t>WORDPRESS</a:t>
            </a:r>
            <a:endParaRPr dirty="0">
              <a:solidFill>
                <a:srgbClr val="CD25B0"/>
              </a:solidFill>
            </a:endParaRPr>
          </a:p>
        </p:txBody>
      </p:sp>
      <p:sp>
        <p:nvSpPr>
          <p:cNvPr id="194" name="Google Shape;194;p7"/>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5" name="Google Shape;195;p7"/>
          <p:cNvSpPr/>
          <p:nvPr/>
        </p:nvSpPr>
        <p:spPr>
          <a:xfrm>
            <a:off x="0" y="2649895"/>
            <a:ext cx="4833257" cy="3349690"/>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6" name="Google Shape;196;p7"/>
          <p:cNvSpPr txBox="1"/>
          <p:nvPr/>
        </p:nvSpPr>
        <p:spPr>
          <a:xfrm>
            <a:off x="92174" y="2724543"/>
            <a:ext cx="4741083"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Las </a:t>
            </a:r>
            <a:r>
              <a:rPr lang="es-MX" sz="2000" b="1" i="0" u="none" strike="noStrike" cap="none" dirty="0">
                <a:solidFill>
                  <a:schemeClr val="lt1"/>
                </a:solidFill>
                <a:latin typeface="Calibri"/>
                <a:ea typeface="Calibri"/>
                <a:cs typeface="Calibri"/>
                <a:sym typeface="Calibri"/>
              </a:rPr>
              <a:t>páginas</a:t>
            </a:r>
            <a:r>
              <a:rPr lang="es-MX" sz="2000" b="0" i="0" u="none" strike="noStrike" cap="none" dirty="0">
                <a:solidFill>
                  <a:schemeClr val="lt1"/>
                </a:solidFill>
                <a:latin typeface="Calibri"/>
                <a:ea typeface="Calibri"/>
                <a:cs typeface="Calibri"/>
                <a:sym typeface="Calibri"/>
              </a:rPr>
              <a:t> son contenidos estáticos que normalmente se utilizan para la información genérica de un blog. Son artículos que no forman parte del diario, no se organizan de forma cronológica, sino de forma jerárquica. Las páginas de primer nivel aparecen en el Menú principal.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Revisemos en Wordpress como crear una página</a:t>
            </a:r>
            <a:endParaRPr sz="1400" b="0" i="0" u="none" strike="noStrike" cap="none" dirty="0">
              <a:solidFill>
                <a:srgbClr val="000000"/>
              </a:solidFill>
              <a:latin typeface="Arial"/>
              <a:ea typeface="Arial"/>
              <a:cs typeface="Arial"/>
              <a:sym typeface="Arial"/>
            </a:endParaRPr>
          </a:p>
        </p:txBody>
      </p:sp>
      <p:pic>
        <p:nvPicPr>
          <p:cNvPr id="197" name="Google Shape;197;p7"/>
          <p:cNvPicPr preferRelativeResize="0"/>
          <p:nvPr/>
        </p:nvPicPr>
        <p:blipFill rotWithShape="1">
          <a:blip r:embed="rId4">
            <a:alphaModFix/>
          </a:blip>
          <a:srcRect/>
          <a:stretch/>
        </p:blipFill>
        <p:spPr>
          <a:xfrm>
            <a:off x="5006478" y="2705881"/>
            <a:ext cx="6678315" cy="32447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4" name="Google Shape;204;p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5" name="Google Shape;205;p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MEDIOS EN</a:t>
            </a:r>
            <a:br>
              <a:rPr lang="es-MX" dirty="0"/>
            </a:br>
            <a:r>
              <a:rPr lang="es-MX" dirty="0">
                <a:solidFill>
                  <a:srgbClr val="CD25B0"/>
                </a:solidFill>
              </a:rPr>
              <a:t>WORDPRESS</a:t>
            </a:r>
            <a:endParaRPr dirty="0">
              <a:solidFill>
                <a:srgbClr val="CD25B0"/>
              </a:solidFill>
            </a:endParaRPr>
          </a:p>
        </p:txBody>
      </p:sp>
      <p:sp>
        <p:nvSpPr>
          <p:cNvPr id="206" name="Google Shape;206;p8"/>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7" name="Google Shape;207;p8"/>
          <p:cNvSpPr/>
          <p:nvPr/>
        </p:nvSpPr>
        <p:spPr>
          <a:xfrm>
            <a:off x="0" y="2649895"/>
            <a:ext cx="4833257" cy="3349690"/>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8" name="Google Shape;208;p8"/>
          <p:cNvSpPr txBox="1"/>
          <p:nvPr/>
        </p:nvSpPr>
        <p:spPr>
          <a:xfrm>
            <a:off x="92175" y="2752536"/>
            <a:ext cx="4578732"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Esta opción del menú nos permite gestionar nuestra “Biblioteca multimedia” conformada por todos los archivos que subimos a nuestra web para usarlos en nuestros artículos y páginas o para ponerlos a disposición de nuestros lectores.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accent6"/>
              </a:buClr>
              <a:buSzPts val="1100"/>
              <a:buFont typeface="Arial"/>
              <a:buNone/>
            </a:pPr>
            <a:r>
              <a:rPr lang="es-MX" sz="2000" b="0" i="0" u="none" strike="noStrike" cap="none" dirty="0">
                <a:solidFill>
                  <a:schemeClr val="lt1"/>
                </a:solidFill>
                <a:latin typeface="Calibri"/>
                <a:ea typeface="Calibri"/>
                <a:cs typeface="Calibri"/>
                <a:sym typeface="Calibri"/>
              </a:rPr>
              <a:t>Revisemos en Wordpress cómo agregar medios</a:t>
            </a:r>
            <a:endParaRPr sz="1400" b="0" i="0" u="none" strike="noStrike" cap="none" dirty="0">
              <a:solidFill>
                <a:srgbClr val="000000"/>
              </a:solidFill>
              <a:latin typeface="Arial"/>
              <a:ea typeface="Arial"/>
              <a:cs typeface="Arial"/>
              <a:sym typeface="Arial"/>
            </a:endParaRPr>
          </a:p>
        </p:txBody>
      </p:sp>
      <p:pic>
        <p:nvPicPr>
          <p:cNvPr id="209" name="Google Shape;209;p8"/>
          <p:cNvPicPr preferRelativeResize="0"/>
          <p:nvPr/>
        </p:nvPicPr>
        <p:blipFill rotWithShape="1">
          <a:blip r:embed="rId4">
            <a:alphaModFix/>
          </a:blip>
          <a:srcRect/>
          <a:stretch/>
        </p:blipFill>
        <p:spPr>
          <a:xfrm>
            <a:off x="4925432" y="2752536"/>
            <a:ext cx="6938806" cy="30697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6" name="Google Shape;216;p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7" name="Google Shape;217;p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COMENTARIOS</a:t>
            </a:r>
            <a:br>
              <a:rPr lang="es-MX" dirty="0"/>
            </a:br>
            <a:r>
              <a:rPr lang="es-MX" dirty="0">
                <a:solidFill>
                  <a:srgbClr val="CD25B0"/>
                </a:solidFill>
              </a:rPr>
              <a:t>EN WORDPRESS</a:t>
            </a:r>
            <a:endParaRPr dirty="0">
              <a:solidFill>
                <a:srgbClr val="CD25B0"/>
              </a:solidFill>
            </a:endParaRPr>
          </a:p>
        </p:txBody>
      </p:sp>
      <p:sp>
        <p:nvSpPr>
          <p:cNvPr id="218" name="Google Shape;218;p9"/>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9" name="Google Shape;219;p9"/>
          <p:cNvSpPr/>
          <p:nvPr/>
        </p:nvSpPr>
        <p:spPr>
          <a:xfrm>
            <a:off x="0" y="2649895"/>
            <a:ext cx="4833257" cy="3349690"/>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0" name="Google Shape;220;p9"/>
          <p:cNvSpPr txBox="1"/>
          <p:nvPr/>
        </p:nvSpPr>
        <p:spPr>
          <a:xfrm>
            <a:off x="92175" y="2752536"/>
            <a:ext cx="4578732"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Esta sección nos permite revisar y administrar nuestros comentarios. Podremos consultarlos, filtrarlos por su estado actual y modificar ese estado en lote o de forma individual (mediante los enlaces que aparecen al ponernos sobre cada uno de ellos).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Revisemos en Wordpress cómo administrar comentarios</a:t>
            </a:r>
            <a:endParaRPr sz="1400" b="0" i="0" u="none" strike="noStrike" cap="none" dirty="0">
              <a:solidFill>
                <a:srgbClr val="000000"/>
              </a:solidFill>
              <a:latin typeface="Arial"/>
              <a:ea typeface="Arial"/>
              <a:cs typeface="Arial"/>
              <a:sym typeface="Arial"/>
            </a:endParaRPr>
          </a:p>
        </p:txBody>
      </p:sp>
      <p:pic>
        <p:nvPicPr>
          <p:cNvPr id="221" name="Google Shape;221;p9"/>
          <p:cNvPicPr preferRelativeResize="0"/>
          <p:nvPr/>
        </p:nvPicPr>
        <p:blipFill rotWithShape="1">
          <a:blip r:embed="rId4">
            <a:alphaModFix/>
          </a:blip>
          <a:srcRect/>
          <a:stretch/>
        </p:blipFill>
        <p:spPr>
          <a:xfrm>
            <a:off x="4925432" y="2715205"/>
            <a:ext cx="6936458" cy="3172409"/>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557</Words>
  <Application>Microsoft Office PowerPoint</Application>
  <PresentationFormat>Panorámica</PresentationFormat>
  <Paragraphs>81</Paragraphs>
  <Slides>14</Slides>
  <Notes>14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Calibri</vt:lpstr>
      <vt:lpstr>Arial</vt:lpstr>
      <vt:lpstr>Roboto</vt:lpstr>
      <vt:lpstr>Tema de Office</vt:lpstr>
      <vt:lpstr>Introducción a Wordpress Módulo 8</vt:lpstr>
      <vt:lpstr>Presentación de PowerPoint</vt:lpstr>
      <vt:lpstr>Presentación de PowerPoint</vt:lpstr>
      <vt:lpstr>REVISEMOS LOS RESULTADOS DEL CUESTIONARIO</vt:lpstr>
      <vt:lpstr>Presentación de PowerPoint</vt:lpstr>
      <vt:lpstr>ENTRADAS/POSTS EN WORDPRESS</vt:lpstr>
      <vt:lpstr>PÁGINAS EN WORDPRESS</vt:lpstr>
      <vt:lpstr>MEDIOS EN WORDPRESS</vt:lpstr>
      <vt:lpstr>COMENTARIOS EN WORDPRESS</vt:lpstr>
      <vt:lpstr>Presentación de PowerPoint</vt:lpstr>
      <vt:lpstr>PASOS PARA EL DESAFÍO</vt:lpstr>
      <vt:lpstr>Presentación de PowerPoint</vt:lpstr>
      <vt:lpstr>ACTIVIDADES A REALIZAR</vt:lpstr>
      <vt:lpstr>¿DUDAS?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Wordpress Módulo 8</dc:title>
  <dc:creator>d.silvahidd@gmail.com</dc:creator>
  <cp:lastModifiedBy>Karina Uribe Mansilla</cp:lastModifiedBy>
  <cp:revision>1</cp:revision>
  <dcterms:created xsi:type="dcterms:W3CDTF">2020-08-12T18:32:33Z</dcterms:created>
  <dcterms:modified xsi:type="dcterms:W3CDTF">2021-02-15T23:55:28Z</dcterms:modified>
</cp:coreProperties>
</file>