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ZDa1CwkuK4dLjKdvNevKQcKe3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D83CE6-8023-44F4-9EDE-0528FB0D3E91}">
  <a:tblStyle styleId="{A0D83CE6-8023-44F4-9EDE-0528FB0D3E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5093379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>
                <a:solidFill>
                  <a:schemeClr val="dk1"/>
                </a:solidFill>
              </a:rPr>
              <a:t>Realizar esta actividad una vez revisados los contenidos y desafíos de la Actividad 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b5093379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b5093379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b5093379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b50933794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>
                <a:solidFill>
                  <a:schemeClr val="dk1"/>
                </a:solidFill>
              </a:rPr>
              <a:t>Realizar esta actividad una vez revisados los contenidos y desafíos de la Actividad 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b50933794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b50933794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b50933794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cw.mit.edu/courses/electrical-engineering-and-computer-science/6-092-introduction-to-programming-in-java-january-iap-2010/lecture-not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0M6qHYdlqp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java.sun.com/javase/6/docs/api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anva.com/" TargetMode="External"/><Relationship Id="rId4" Type="http://schemas.openxmlformats.org/officeDocument/2006/relationships/hyperlink" Target="https://www.youtube.com/watch?v=T5zkEpaMlf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2.deloitte.com/es/es/pages/manufacturing/articles/que-es-la-industria-4.0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andom.org/integers/?num=1&amp;min=1&amp;max=8&amp;col=5&amp;base=10&amp;format=html&amp;rnd=new" TargetMode="External"/><Relationship Id="rId4" Type="http://schemas.openxmlformats.org/officeDocument/2006/relationships/hyperlink" Target="https://www.random.org/sequences/?min=1&amp;max=8&amp;col=1&amp;format=html&amp;rnd=ne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discord.gg/HVnpa3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-MX" b="1" dirty="0">
                <a:solidFill>
                  <a:schemeClr val="lt1"/>
                </a:solidFill>
              </a:rPr>
              <a:t>Paquetes y </a:t>
            </a:r>
            <a:br>
              <a:rPr lang="es-MX" b="1" dirty="0">
                <a:solidFill>
                  <a:schemeClr val="lt1"/>
                </a:solidFill>
              </a:rPr>
            </a:br>
            <a:r>
              <a:rPr lang="es-MX" b="1" dirty="0">
                <a:solidFill>
                  <a:schemeClr val="lt1"/>
                </a:solidFill>
              </a:rPr>
              <a:t>Java API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Programación orientada a objetos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Programación Orientada a Objetos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524000" y="5973026"/>
            <a:ext cx="4441794" cy="34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MX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Extraído y modificado de </a:t>
            </a:r>
            <a:r>
              <a:rPr lang="es-MX" sz="11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 Open Courseware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¿QUÉ 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UNA API?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0" descr="Realizamos un primer acercamiento a la API de JAVA viendo qué son los paquetes y cómo se organizan las clases.&#10;Vemos la directiva import y cuándo se debe usar.&#10;Para más cursos, manuales y ejercicios visita: http://www.pildorasinformaticas.com" title="Curso Java. Acercamiento a la API  Paquetes. Vídeo 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4233" y="280752"/>
            <a:ext cx="8207406" cy="615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JAVA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API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296662" y="3093843"/>
            <a:ext cx="543830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22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Java incluye muchos paquetes/clases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22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Esto permite reutilizar clases para evitar trabajo extra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2200" b="1" i="0" u="sng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http://java.sun.com/javase/6/docs/api/</a:t>
            </a:r>
            <a:endParaRPr sz="2200" b="1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6526378" y="5851585"/>
            <a:ext cx="4829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continuación veremos algunas estructuras de datos muy útiles provenientes de la </a:t>
            </a:r>
            <a:r>
              <a:rPr lang="es-MX" sz="18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API de Java.</a:t>
            </a:r>
            <a:endParaRPr dirty="0"/>
          </a:p>
        </p:txBody>
      </p:sp>
      <p:cxnSp>
        <p:nvCxnSpPr>
          <p:cNvPr id="191" name="Google Shape;191;p11"/>
          <p:cNvCxnSpPr/>
          <p:nvPr/>
        </p:nvCxnSpPr>
        <p:spPr>
          <a:xfrm>
            <a:off x="403193" y="3076216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11"/>
          <p:cNvCxnSpPr/>
          <p:nvPr/>
        </p:nvCxnSpPr>
        <p:spPr>
          <a:xfrm>
            <a:off x="5704646" y="3999696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11"/>
          <p:cNvCxnSpPr/>
          <p:nvPr/>
        </p:nvCxnSpPr>
        <p:spPr>
          <a:xfrm>
            <a:off x="403193" y="3076216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11"/>
          <p:cNvCxnSpPr/>
          <p:nvPr/>
        </p:nvCxnSpPr>
        <p:spPr>
          <a:xfrm>
            <a:off x="5129815" y="4638327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11"/>
          <p:cNvSpPr/>
          <p:nvPr/>
        </p:nvSpPr>
        <p:spPr>
          <a:xfrm>
            <a:off x="6093402" y="1896738"/>
            <a:ext cx="5695405" cy="383752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5543355" y="2014058"/>
            <a:ext cx="621881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¡java.util es muy útil y contiene algunas clases que ya han usado anteriormente!</a:t>
            </a:r>
            <a:endParaRPr dirty="0"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Calibri"/>
              <a:buAutoNum type="alphaLcPeriod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Contiene la clase Scanner que se utiliza para obtener la entrada del usuario.</a:t>
            </a:r>
            <a:endParaRPr dirty="0"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Calibri"/>
              <a:buAutoNum type="alphaLcPeriod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Contiene la clase Random que es usada para crear números de manera aleatoria (o pseudo-aleatoria como dice ahí).</a:t>
            </a:r>
            <a:endParaRPr dirty="0"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Calibri"/>
              <a:buAutoNum type="alphaLcPeriod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Permite gestionar fechas, calendarios y horas .</a:t>
            </a:r>
            <a:endParaRPr dirty="0"/>
          </a:p>
          <a:p>
            <a:pPr marL="1797050" marR="0" lvl="3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¿Se imaginan programar el algoritmo de un calendario? </a:t>
            </a:r>
            <a:endParaRPr dirty="0"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Calibri"/>
              <a:buAutoNum type="alphaLcPeriod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Permite crear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ESTRUCTURA DE DATOS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dinámicas.</a:t>
            </a:r>
            <a:endParaRPr dirty="0"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Calibri"/>
              <a:buAutoNum type="alphaLcPeriod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 otras cosas.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ARREGLOS CON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ÍTEMS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439686" y="2604556"/>
            <a:ext cx="7203988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 arreglo más grande de lo que necesitas.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Rastrea el siguiente cupo </a:t>
            </a:r>
            <a:r>
              <a:rPr lang="es-MX" sz="28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“disponible”.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1" y="4039340"/>
            <a:ext cx="5113538" cy="239696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489745" y="4285828"/>
            <a:ext cx="4260300" cy="199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Book[] books = new Book [10];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 indice= 0;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book[indice] = b;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indice = indice+ 1;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5603283" y="4704128"/>
            <a:ext cx="6053588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3200"/>
              <a:buFont typeface="Calibri"/>
              <a:buNone/>
            </a:pPr>
            <a:r>
              <a:rPr lang="es-MX" sz="32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¿qué pasa si la librería se expande? </a:t>
            </a:r>
            <a:r>
              <a:rPr lang="es-MX" sz="3200" b="0" i="0" u="none" strike="noStrike" cap="none" dirty="0">
                <a:solidFill>
                  <a:srgbClr val="CD25B0"/>
                </a:solidFill>
                <a:highlight>
                  <a:srgbClr val="F9F9F9"/>
                </a:highlight>
                <a:latin typeface="Calibri"/>
                <a:ea typeface="Calibri"/>
                <a:cs typeface="Calibri"/>
                <a:sym typeface="Calibri"/>
              </a:rPr>
              <a:t>(•_•)</a:t>
            </a:r>
            <a:endParaRPr sz="32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ARRAYLIST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641412" y="2709424"/>
            <a:ext cx="4010484" cy="198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modificable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Internamente implementada con arreglos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Características:</a:t>
            </a:r>
            <a:endParaRPr dirty="0"/>
          </a:p>
        </p:txBody>
      </p:sp>
      <p:sp>
        <p:nvSpPr>
          <p:cNvPr id="218" name="Google Shape;218;p13"/>
          <p:cNvSpPr/>
          <p:nvPr/>
        </p:nvSpPr>
        <p:spPr>
          <a:xfrm>
            <a:off x="5201571" y="1733649"/>
            <a:ext cx="6372692" cy="399565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5359892" y="2544530"/>
            <a:ext cx="5737195" cy="288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8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Obtiene/coloca ítems por índice.</a:t>
            </a:r>
            <a:endParaRPr dirty="0"/>
          </a:p>
          <a:p>
            <a:pPr marL="5715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8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Agrega ítems.</a:t>
            </a:r>
            <a:endParaRPr dirty="0"/>
          </a:p>
          <a:p>
            <a:pPr marL="5715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8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Elimina ítems.</a:t>
            </a:r>
            <a:endParaRPr dirty="0"/>
          </a:p>
          <a:p>
            <a:pPr marL="5715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8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Iterar sobre todos los ítems.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296663" y="311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ARRAY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CD25B0"/>
                </a:solidFill>
              </a:rPr>
              <a:t>ARRAYLIST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" name="Google Shape;228;p14"/>
          <p:cNvCxnSpPr/>
          <p:nvPr/>
        </p:nvCxnSpPr>
        <p:spPr>
          <a:xfrm>
            <a:off x="5942117" y="2325950"/>
            <a:ext cx="0" cy="3764128"/>
          </a:xfrm>
          <a:prstGeom prst="straightConnector1">
            <a:avLst/>
          </a:prstGeom>
          <a:noFill/>
          <a:ln w="19050" cap="flat" cmpd="sng">
            <a:solidFill>
              <a:srgbClr val="CD25B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4"/>
          <p:cNvSpPr txBox="1"/>
          <p:nvPr/>
        </p:nvSpPr>
        <p:spPr>
          <a:xfrm>
            <a:off x="1057424" y="3344302"/>
            <a:ext cx="42603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Book[] books = new Book [10];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indice= 0;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book[indice] = b;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indice= indice+ 1;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6183345" y="3344301"/>
            <a:ext cx="5837019" cy="215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ArrayList&lt;Book&gt; books = new ArrayList &lt;Book&gt; ();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books.add (b);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296663" y="311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ARRAY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CD25B0"/>
                </a:solidFill>
              </a:rPr>
              <a:t>ARRAYLIST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4741657" y="88775"/>
            <a:ext cx="7047150" cy="666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java.util.ArrayList;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ArrayListEjemplo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public static void main (String [] args)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ArrayList&lt;String&gt; nombre = new ArrayList&lt;String&gt;();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nombre.add(“Aquiles”);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nombre.add(“Temistocles”);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nombre.add(“Petronila”);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System.out.println(nombre.size());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System.out.println(nombre.get(0));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System.out.println(nombre.get(1));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nombre.set (0, “Adiós”);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nombre.remove(1);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(int i = 0; i &lt; nombre.size() ; i++)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System.out.println (nombre.get(i));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(String s: nombre)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System.out.println (s);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296663" y="311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SETS</a:t>
            </a:r>
            <a:br>
              <a:rPr lang="es-MX" dirty="0">
                <a:solidFill>
                  <a:srgbClr val="A7A8AA"/>
                </a:solidFill>
              </a:rPr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0" y="1949281"/>
            <a:ext cx="3719744" cy="399565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3863266" y="1949281"/>
            <a:ext cx="3540711" cy="399565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7547499" y="1949281"/>
            <a:ext cx="3540711" cy="399565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296663" y="2325148"/>
            <a:ext cx="3005830" cy="33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un 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pero</a:t>
            </a:r>
            <a:endParaRPr dirty="0"/>
          </a:p>
          <a:p>
            <a:pPr marL="571500" marR="0" lvl="0" indent="-457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Solo una copia por cada objeto, y…</a:t>
            </a:r>
            <a:endParaRPr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 índice en el arreglo</a:t>
            </a:r>
            <a:endParaRPr dirty="0"/>
          </a:p>
        </p:txBody>
      </p:sp>
      <p:sp>
        <p:nvSpPr>
          <p:cNvPr id="252" name="Google Shape;252;p16"/>
          <p:cNvSpPr txBox="1"/>
          <p:nvPr/>
        </p:nvSpPr>
        <p:spPr>
          <a:xfrm>
            <a:off x="3916901" y="2325148"/>
            <a:ext cx="3433439" cy="33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 dirty="0"/>
          </a:p>
          <a:p>
            <a:pPr marL="571500" marR="0" lvl="0" indent="-457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Agrega objetos al set</a:t>
            </a:r>
            <a:endParaRPr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Elimina objetos del set</a:t>
            </a:r>
            <a:endParaRPr dirty="0"/>
          </a:p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¿Existe este objeto en el set?</a:t>
            </a:r>
            <a:endParaRPr dirty="0"/>
          </a:p>
        </p:txBody>
      </p:sp>
      <p:sp>
        <p:nvSpPr>
          <p:cNvPr id="253" name="Google Shape;253;p16"/>
          <p:cNvSpPr txBox="1"/>
          <p:nvPr/>
        </p:nvSpPr>
        <p:spPr>
          <a:xfrm>
            <a:off x="7711551" y="2325148"/>
            <a:ext cx="3199106" cy="245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TreeSet: </a:t>
            </a: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Ordenado (menor al mayor)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HashSet: </a:t>
            </a: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Desordenado (pseudo-random)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296663" y="311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SETS</a:t>
            </a:r>
            <a:br>
              <a:rPr lang="es-MX" dirty="0">
                <a:solidFill>
                  <a:srgbClr val="A7A8AA"/>
                </a:solidFill>
              </a:rPr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5194419" y="784005"/>
            <a:ext cx="6700918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java.util.TreeSet;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SetEjemplo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public static void main (String [] args)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TreeSet&lt;String&gt; strings = new TreeSet&lt;String&gt;();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strings.add(“Aquiles”);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strings.add(“Temistocles”);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strings.add(“Petronila”);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strings.size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strings.first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strings.last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strings.remove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(“Temistocles”);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(String s: strings)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System.out.println(s);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8"/>
          <p:cNvSpPr txBox="1">
            <a:spLocks noGrp="1"/>
          </p:cNvSpPr>
          <p:nvPr>
            <p:ph type="title"/>
          </p:nvPr>
        </p:nvSpPr>
        <p:spPr>
          <a:xfrm>
            <a:off x="296663" y="311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MAPS</a:t>
            </a:r>
            <a:br>
              <a:rPr lang="es-MX">
                <a:solidFill>
                  <a:srgbClr val="A7A8AA"/>
                </a:solidFill>
              </a:rPr>
            </a:br>
            <a:endParaRPr>
              <a:solidFill>
                <a:srgbClr val="CD25B0"/>
              </a:solidFill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-1" y="1949281"/>
            <a:ext cx="5504155" cy="399565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369167" y="2618539"/>
            <a:ext cx="4910826" cy="265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Guardan un par de objetos (clave, valor).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Busca la clave y recupera el valor.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Ejemplo: </a:t>
            </a:r>
            <a:r>
              <a:rPr lang="es-MX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Libro de direcciones.</a:t>
            </a: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5692065" y="1949280"/>
            <a:ext cx="5504155" cy="399565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5970971" y="2576169"/>
            <a:ext cx="5001087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TreeMap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Ordenado (de menor a mayor).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HashMap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Desordenado (pseudo-random).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296663" y="311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MAPS</a:t>
            </a:r>
            <a:br>
              <a:rPr lang="es-MX">
                <a:solidFill>
                  <a:srgbClr val="A7A8AA"/>
                </a:solidFill>
              </a:rPr>
            </a:br>
            <a:endParaRPr>
              <a:solidFill>
                <a:srgbClr val="CD25B0"/>
              </a:solidFill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4484205" y="517675"/>
            <a:ext cx="734085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java.util.HashMap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Main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static void main(String[] args)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HashMap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&lt;String, String&gt; strings = new 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HashMap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&lt;String, String&gt;();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strings.put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("Aquiles", "aquilesbailo@mailtp.edu");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strings.put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("Temistocles", "temis_99@mailtp.edu");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strings.put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("Petronila", "Petro.nila@mailtp.edu");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strings.size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strings.remove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("Aquiles");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System.out.println(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strings.get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("Temistocles"));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(String s: 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strings.keySet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System.out.println(s);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	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(String s: </a:t>
            </a:r>
            <a:r>
              <a:rPr lang="es-MX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strings.values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()) {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System.out.println(s);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	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571867" y="2518084"/>
            <a:ext cx="7675485" cy="371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None/>
            </a:pPr>
            <a:endParaRPr sz="555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50"/>
              <a:buNone/>
            </a:pPr>
            <a:endParaRPr sz="555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None/>
            </a:pPr>
            <a:r>
              <a:rPr lang="es-MX" sz="5550" dirty="0">
                <a:solidFill>
                  <a:schemeClr val="lt1"/>
                </a:solidFill>
              </a:rPr>
              <a:t>IDENTIFICAR, CREAR Y USAR PAQUETES EN JAVA</a:t>
            </a:r>
            <a:endParaRPr sz="555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75485" cy="4351338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>
                <a:solidFill>
                  <a:schemeClr val="lt1"/>
                </a:solidFill>
              </a:rPr>
              <a:t>DESAFÍO 1 - Primera parte</a:t>
            </a:r>
            <a:endParaRPr sz="6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PLATAFORMA MUSICAL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REQUERIMIENTOS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472737" y="2381518"/>
            <a:ext cx="449209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Reunirse en parejas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¿Tienes problemas de cómo organizar el trabajo? </a:t>
            </a:r>
            <a:r>
              <a:rPr lang="es-MX" sz="2000" b="0" i="0" u="sng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aquí</a:t>
            </a:r>
            <a:r>
              <a:rPr lang="es-MX" sz="2000" b="0" i="0" u="sng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 son creadores de la nueva plataforma de música llamada ______, y para un lanzamiento exitoso en internet deben administrar los grupos musicales que deseen incorporarse a su negocio.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DEBERÁN:</a:t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5834856" y="1806279"/>
            <a:ext cx="5315487" cy="467771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5554463" y="2278547"/>
            <a:ext cx="5436823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Crear un logo llamativo de la plataforma usando esta </a:t>
            </a:r>
            <a:r>
              <a:rPr lang="es-MX" sz="18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herramienta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Crear una interfaz de usuario que permita:</a:t>
            </a:r>
            <a:endParaRPr dirty="0"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98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Agregar grupos musicales.</a:t>
            </a:r>
            <a:endParaRPr dirty="0"/>
          </a:p>
          <a:p>
            <a:pPr marL="13398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Eliminar grupos musicales.</a:t>
            </a:r>
            <a:endParaRPr dirty="0"/>
          </a:p>
          <a:p>
            <a:pPr marL="13398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Bonus 1: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Actualizar datos.</a:t>
            </a:r>
            <a:endParaRPr dirty="0"/>
          </a:p>
          <a:p>
            <a:pPr marL="13398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Bonus 2: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otra funcionalidad podría tener el panel de administración de su plataforma? </a:t>
            </a:r>
            <a:endParaRPr dirty="0"/>
          </a:p>
          <a:p>
            <a:pPr marL="10541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 usar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para la gestión de grupos musicales.</a:t>
            </a:r>
            <a:endParaRPr dirty="0"/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PLATAFORMA MUSICAL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ENTREGABLE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-1" y="2243885"/>
            <a:ext cx="7214587" cy="4192416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7397321" y="3611607"/>
            <a:ext cx="4472128" cy="88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Fecha de entrega: </a:t>
            </a:r>
            <a:endParaRPr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XX/XX/XXXX hasta las 23:59 hrs.</a:t>
            </a:r>
            <a:endParaRPr/>
          </a:p>
        </p:txBody>
      </p:sp>
      <p:cxnSp>
        <p:nvCxnSpPr>
          <p:cNvPr id="312" name="Google Shape;312;p22"/>
          <p:cNvCxnSpPr/>
          <p:nvPr/>
        </p:nvCxnSpPr>
        <p:spPr>
          <a:xfrm>
            <a:off x="7415074" y="3611607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22"/>
          <p:cNvCxnSpPr/>
          <p:nvPr/>
        </p:nvCxnSpPr>
        <p:spPr>
          <a:xfrm>
            <a:off x="11668962" y="3910782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22"/>
          <p:cNvCxnSpPr/>
          <p:nvPr/>
        </p:nvCxnSpPr>
        <p:spPr>
          <a:xfrm>
            <a:off x="7397321" y="3611607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22"/>
          <p:cNvCxnSpPr/>
          <p:nvPr/>
        </p:nvCxnSpPr>
        <p:spPr>
          <a:xfrm>
            <a:off x="11094131" y="4549413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22"/>
          <p:cNvSpPr txBox="1"/>
          <p:nvPr/>
        </p:nvSpPr>
        <p:spPr>
          <a:xfrm>
            <a:off x="77680" y="2480534"/>
            <a:ext cx="6968237" cy="213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Deberán subir su código fuente + README.txt en Github detallando:</a:t>
            </a:r>
            <a:endParaRPr/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solución propuesta del programa realizado.</a:t>
            </a:r>
            <a:endParaRPr/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paso a paso del programa para que funcione correctamente.</a:t>
            </a:r>
            <a:endParaRPr/>
          </a:p>
          <a:p>
            <a:pPr marL="5715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2"/>
          <p:cNvSpPr txBox="1"/>
          <p:nvPr/>
        </p:nvSpPr>
        <p:spPr>
          <a:xfrm>
            <a:off x="131325" y="4329570"/>
            <a:ext cx="6914592" cy="176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Deberán subir un video promocional de su plataforma musical.</a:t>
            </a:r>
            <a:endParaRPr/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Pueden usar TikTok, Instagram o el editor de video que ustedes deseen.</a:t>
            </a:r>
            <a:endParaRPr/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¡Usen su creatividad!</a:t>
            </a:r>
            <a:endParaRPr/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Insertar link del video en el README.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PLATAFORMA MUSICAL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CONSIDERACIONES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739066" y="2709539"/>
            <a:ext cx="557517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Buena documentación de código fuente a través de comentarios.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Realizar commit en Github por cada funcionalidad o ajuste realizado.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Usar vocabulario y buena gesticulación en el video promocional.</a:t>
            </a:r>
            <a:endParaRPr/>
          </a:p>
        </p:txBody>
      </p:sp>
      <p:cxnSp>
        <p:nvCxnSpPr>
          <p:cNvPr id="327" name="Google Shape;327;p23"/>
          <p:cNvCxnSpPr/>
          <p:nvPr/>
        </p:nvCxnSpPr>
        <p:spPr>
          <a:xfrm>
            <a:off x="759774" y="2698109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6325336" y="4305668"/>
            <a:ext cx="0" cy="1505836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23"/>
          <p:cNvCxnSpPr/>
          <p:nvPr/>
        </p:nvCxnSpPr>
        <p:spPr>
          <a:xfrm>
            <a:off x="759774" y="2698109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p23"/>
          <p:cNvCxnSpPr/>
          <p:nvPr/>
        </p:nvCxnSpPr>
        <p:spPr>
          <a:xfrm>
            <a:off x="4760647" y="5811504"/>
            <a:ext cx="1564689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p23"/>
          <p:cNvSpPr/>
          <p:nvPr/>
        </p:nvSpPr>
        <p:spPr>
          <a:xfrm>
            <a:off x="6707813" y="3186382"/>
            <a:ext cx="5112047" cy="1950416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6334950" y="3388723"/>
            <a:ext cx="54849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¡Evitar subir el trabajo 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Github de una vez!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509337948_0_0"/>
          <p:cNvSpPr/>
          <p:nvPr/>
        </p:nvSpPr>
        <p:spPr>
          <a:xfrm>
            <a:off x="9126245" y="310717"/>
            <a:ext cx="3065700" cy="616110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b509337948_0_0"/>
          <p:cNvSpPr/>
          <p:nvPr/>
        </p:nvSpPr>
        <p:spPr>
          <a:xfrm>
            <a:off x="-1" y="319600"/>
            <a:ext cx="9002100" cy="61611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b509337948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75500" cy="43512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>
                <a:solidFill>
                  <a:schemeClr val="lt1"/>
                </a:solidFill>
              </a:rPr>
              <a:t>DESAFÍO 1 - Segunda parte</a:t>
            </a:r>
            <a:endParaRPr sz="6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509337948_0_6"/>
          <p:cNvSpPr/>
          <p:nvPr/>
        </p:nvSpPr>
        <p:spPr>
          <a:xfrm>
            <a:off x="12020365" y="275204"/>
            <a:ext cx="171600" cy="616110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b509337948_0_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PLATAFORMA MUSICAL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TESTING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346" name="Google Shape;346;gb509337948_0_6"/>
          <p:cNvSpPr/>
          <p:nvPr/>
        </p:nvSpPr>
        <p:spPr>
          <a:xfrm>
            <a:off x="403193" y="206759"/>
            <a:ext cx="1336800" cy="456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b509337948_0_6"/>
          <p:cNvSpPr txBox="1"/>
          <p:nvPr/>
        </p:nvSpPr>
        <p:spPr>
          <a:xfrm>
            <a:off x="739066" y="2709539"/>
            <a:ext cx="55752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Una vez completada la actividad 8, refuerza esos contenidos incluyendo el proceso de testing y depuración en este ejercicio práctico.</a:t>
            </a:r>
            <a:endParaRPr/>
          </a:p>
        </p:txBody>
      </p:sp>
      <p:cxnSp>
        <p:nvCxnSpPr>
          <p:cNvPr id="348" name="Google Shape;348;gb509337948_0_6"/>
          <p:cNvCxnSpPr/>
          <p:nvPr/>
        </p:nvCxnSpPr>
        <p:spPr>
          <a:xfrm>
            <a:off x="759774" y="2698109"/>
            <a:ext cx="0" cy="63870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49" name="Google Shape;349;gb509337948_0_6"/>
          <p:cNvCxnSpPr/>
          <p:nvPr/>
        </p:nvCxnSpPr>
        <p:spPr>
          <a:xfrm>
            <a:off x="6289824" y="3142695"/>
            <a:ext cx="0" cy="150570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gb509337948_0_6"/>
          <p:cNvCxnSpPr/>
          <p:nvPr/>
        </p:nvCxnSpPr>
        <p:spPr>
          <a:xfrm>
            <a:off x="759774" y="2698109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51" name="Google Shape;351;gb509337948_0_6"/>
          <p:cNvCxnSpPr/>
          <p:nvPr/>
        </p:nvCxnSpPr>
        <p:spPr>
          <a:xfrm>
            <a:off x="4725135" y="4648531"/>
            <a:ext cx="1564800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4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754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>
                <a:solidFill>
                  <a:schemeClr val="lt1"/>
                </a:solidFill>
              </a:rPr>
              <a:t>DESAFÍO 2 - Primera parte</a:t>
            </a:r>
            <a:endParaRPr sz="6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TECHMAP</a:t>
            </a:r>
            <a:br>
              <a:rPr lang="es-MX"/>
            </a:br>
            <a:r>
              <a:rPr lang="es-MX">
                <a:solidFill>
                  <a:srgbClr val="CD25B0"/>
                </a:solidFill>
              </a:rPr>
              <a:t>REQUERIMIENTOS</a:t>
            </a:r>
            <a:endParaRPr>
              <a:solidFill>
                <a:srgbClr val="CD25B0"/>
              </a:solidFill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5"/>
          <p:cNvSpPr txBox="1"/>
          <p:nvPr/>
        </p:nvSpPr>
        <p:spPr>
          <a:xfrm>
            <a:off x="472737" y="2381518"/>
            <a:ext cx="449209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 se te encarga desarrollar un diccionario tecnológico incorporando conceptos de la </a:t>
            </a:r>
            <a:r>
              <a:rPr lang="es-MX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Industria 4.0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ello deberán crear un programa que reciba por pantalla un </a:t>
            </a: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String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siguiente formato: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Concepto: Definición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 dividir el </a:t>
            </a: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String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guardarlo en un </a:t>
            </a:r>
            <a:r>
              <a:rPr lang="es-MX" sz="20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ordenado alfabéticamente.</a:t>
            </a:r>
            <a:endParaRPr/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834854" y="2130641"/>
            <a:ext cx="5315487" cy="3785652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5"/>
          <p:cNvSpPr txBox="1"/>
          <p:nvPr/>
        </p:nvSpPr>
        <p:spPr>
          <a:xfrm>
            <a:off x="5834855" y="2381518"/>
            <a:ext cx="519121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Además el programa deberá entregar la definición de un concepto ingresado por pantalla. 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ocurre si el concepto no existe?</a:t>
            </a:r>
            <a:endParaRPr/>
          </a:p>
          <a:p>
            <a:pPr marL="9398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Bonus 1: </a:t>
            </a: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 la posibilidad de ingresar la definición de ese concepto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Deberá definir al menos 10 conceptos. 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Bonus 2: </a:t>
            </a: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Desarrollar el diccionario en Inglés.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TECHMAP</a:t>
            </a:r>
            <a:br>
              <a:rPr lang="es-MX"/>
            </a:br>
            <a:r>
              <a:rPr lang="es-MX">
                <a:solidFill>
                  <a:srgbClr val="CD25B0"/>
                </a:solidFill>
              </a:rPr>
              <a:t>ENTREGABLE</a:t>
            </a:r>
            <a:endParaRPr>
              <a:solidFill>
                <a:srgbClr val="CD25B0"/>
              </a:solidFill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0" y="2243885"/>
            <a:ext cx="6316462" cy="298289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6695981" y="3096702"/>
            <a:ext cx="4472128" cy="88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Fecha de entrega: </a:t>
            </a:r>
            <a:endParaRPr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XX/XX/XXXX hasta las 23:59 hrs.</a:t>
            </a:r>
            <a:endParaRPr/>
          </a:p>
        </p:txBody>
      </p:sp>
      <p:sp>
        <p:nvSpPr>
          <p:cNvPr id="380" name="Google Shape;380;p26"/>
          <p:cNvSpPr txBox="1"/>
          <p:nvPr/>
        </p:nvSpPr>
        <p:spPr>
          <a:xfrm>
            <a:off x="0" y="2480534"/>
            <a:ext cx="6316462" cy="25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Deberá subir su código fuente + README.txt en Github detallando:</a:t>
            </a:r>
            <a:endParaRPr/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solución propuesta del programa realizado.</a:t>
            </a:r>
            <a:endParaRPr/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paso a paso del programa para que funcione correctamente. </a:t>
            </a:r>
            <a:endParaRPr/>
          </a:p>
        </p:txBody>
      </p:sp>
      <p:cxnSp>
        <p:nvCxnSpPr>
          <p:cNvPr id="381" name="Google Shape;381;p26"/>
          <p:cNvCxnSpPr/>
          <p:nvPr/>
        </p:nvCxnSpPr>
        <p:spPr>
          <a:xfrm>
            <a:off x="6695981" y="3096702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82" name="Google Shape;382;p26"/>
          <p:cNvCxnSpPr/>
          <p:nvPr/>
        </p:nvCxnSpPr>
        <p:spPr>
          <a:xfrm>
            <a:off x="10967622" y="3395877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26"/>
          <p:cNvCxnSpPr/>
          <p:nvPr/>
        </p:nvCxnSpPr>
        <p:spPr>
          <a:xfrm>
            <a:off x="6695981" y="3096702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26"/>
          <p:cNvCxnSpPr/>
          <p:nvPr/>
        </p:nvCxnSpPr>
        <p:spPr>
          <a:xfrm>
            <a:off x="10392791" y="4034508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TECHMAP</a:t>
            </a:r>
            <a:br>
              <a:rPr lang="es-MX"/>
            </a:br>
            <a:r>
              <a:rPr lang="es-MX">
                <a:solidFill>
                  <a:srgbClr val="CD25B0"/>
                </a:solidFill>
              </a:rPr>
              <a:t>CONSIDERACIONES</a:t>
            </a:r>
            <a:endParaRPr>
              <a:solidFill>
                <a:srgbClr val="CD25B0"/>
              </a:solidFill>
            </a:endParaRPr>
          </a:p>
        </p:txBody>
      </p:sp>
      <p:sp>
        <p:nvSpPr>
          <p:cNvPr id="392" name="Google Shape;392;p2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7"/>
          <p:cNvSpPr txBox="1"/>
          <p:nvPr/>
        </p:nvSpPr>
        <p:spPr>
          <a:xfrm>
            <a:off x="739066" y="2709539"/>
            <a:ext cx="557517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Buena documentación de código fuente a través de comentarios.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Realizar commit en Github por cada funcionalidad o ajuste realizado.</a:t>
            </a:r>
            <a:endParaRPr/>
          </a:p>
        </p:txBody>
      </p:sp>
      <p:cxnSp>
        <p:nvCxnSpPr>
          <p:cNvPr id="394" name="Google Shape;394;p27"/>
          <p:cNvCxnSpPr/>
          <p:nvPr/>
        </p:nvCxnSpPr>
        <p:spPr>
          <a:xfrm>
            <a:off x="759774" y="2698109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95" name="Google Shape;395;p27"/>
          <p:cNvCxnSpPr/>
          <p:nvPr/>
        </p:nvCxnSpPr>
        <p:spPr>
          <a:xfrm>
            <a:off x="6289824" y="3142695"/>
            <a:ext cx="0" cy="1505836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96" name="Google Shape;396;p27"/>
          <p:cNvCxnSpPr/>
          <p:nvPr/>
        </p:nvCxnSpPr>
        <p:spPr>
          <a:xfrm>
            <a:off x="759774" y="2698109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27"/>
          <p:cNvCxnSpPr/>
          <p:nvPr/>
        </p:nvCxnSpPr>
        <p:spPr>
          <a:xfrm>
            <a:off x="4725135" y="4648531"/>
            <a:ext cx="1564689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27"/>
          <p:cNvSpPr/>
          <p:nvPr/>
        </p:nvSpPr>
        <p:spPr>
          <a:xfrm>
            <a:off x="6707813" y="2698109"/>
            <a:ext cx="5112047" cy="1950416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6334950" y="2900450"/>
            <a:ext cx="54849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¡Evitar subir el trabajo 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Github de una vez!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5837812" y="2067985"/>
            <a:ext cx="5782689" cy="4013226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296663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PAQUETES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60532" y="2277756"/>
            <a:ext cx="523893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64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clase pertenece a un paquete.</a:t>
            </a:r>
            <a:endParaRPr dirty="0"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64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 en el mismo paquete sirven a un propósito similar.</a:t>
            </a:r>
            <a:endParaRPr dirty="0"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64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paquetes son solo directorios.</a:t>
            </a:r>
            <a:endParaRPr dirty="0"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64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 en otros paquetes necesitan ser importadas.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070847" y="2094619"/>
            <a:ext cx="5292572" cy="398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paquetes son la herramienta que usa Java para estructurar y facilitar la modularidad del código. Estas proporcionan una forma de nombrar una colección de clases y actúan como mecanismo de control de acceso en Java, es decir, que las clases definidas dentro del paquete se pueden hacer privadas para dicho paquete, proporcionando un grado de encapsulamiento.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b509337948_0_92"/>
          <p:cNvSpPr/>
          <p:nvPr/>
        </p:nvSpPr>
        <p:spPr>
          <a:xfrm>
            <a:off x="9126245" y="310717"/>
            <a:ext cx="3065700" cy="61611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b509337948_0_92"/>
          <p:cNvSpPr/>
          <p:nvPr/>
        </p:nvSpPr>
        <p:spPr>
          <a:xfrm>
            <a:off x="-1" y="319600"/>
            <a:ext cx="9002100" cy="616110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b509337948_0_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75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>
                <a:solidFill>
                  <a:schemeClr val="lt1"/>
                </a:solidFill>
              </a:rPr>
              <a:t>DESAFÍO 2 - Segunda parte</a:t>
            </a:r>
            <a:endParaRPr sz="6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509337948_0_98"/>
          <p:cNvSpPr/>
          <p:nvPr/>
        </p:nvSpPr>
        <p:spPr>
          <a:xfrm>
            <a:off x="12020365" y="275204"/>
            <a:ext cx="171600" cy="616110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b509337948_0_9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TECHMAP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TESTING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413" name="Google Shape;413;gb509337948_0_98"/>
          <p:cNvSpPr/>
          <p:nvPr/>
        </p:nvSpPr>
        <p:spPr>
          <a:xfrm>
            <a:off x="403193" y="206759"/>
            <a:ext cx="1336800" cy="456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b509337948_0_98"/>
          <p:cNvSpPr txBox="1"/>
          <p:nvPr/>
        </p:nvSpPr>
        <p:spPr>
          <a:xfrm>
            <a:off x="739066" y="2709539"/>
            <a:ext cx="55752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Una vez completada la actividad 8, refuerza esos contenidos incluyendo el proceso de testing y depuración en este ejercicio práctico.</a:t>
            </a:r>
            <a:endParaRPr/>
          </a:p>
        </p:txBody>
      </p:sp>
      <p:cxnSp>
        <p:nvCxnSpPr>
          <p:cNvPr id="415" name="Google Shape;415;gb509337948_0_98"/>
          <p:cNvCxnSpPr/>
          <p:nvPr/>
        </p:nvCxnSpPr>
        <p:spPr>
          <a:xfrm>
            <a:off x="759774" y="2698109"/>
            <a:ext cx="0" cy="63870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gb509337948_0_98"/>
          <p:cNvCxnSpPr/>
          <p:nvPr/>
        </p:nvCxnSpPr>
        <p:spPr>
          <a:xfrm>
            <a:off x="6289824" y="3142695"/>
            <a:ext cx="0" cy="150570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17" name="Google Shape;417;gb509337948_0_98"/>
          <p:cNvCxnSpPr/>
          <p:nvPr/>
        </p:nvCxnSpPr>
        <p:spPr>
          <a:xfrm>
            <a:off x="759774" y="2698109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gb509337948_0_98"/>
          <p:cNvCxnSpPr/>
          <p:nvPr/>
        </p:nvCxnSpPr>
        <p:spPr>
          <a:xfrm>
            <a:off x="4725135" y="4648531"/>
            <a:ext cx="1564800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75485" cy="435133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>
                <a:solidFill>
                  <a:schemeClr val="lt1"/>
                </a:solidFill>
              </a:rPr>
              <a:t>DESAFÍO 3</a:t>
            </a:r>
            <a:endParaRPr sz="6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JAVA.PRESENTACIÓN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BASES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433" name="Google Shape;433;p29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9"/>
          <p:cNvSpPr txBox="1"/>
          <p:nvPr/>
        </p:nvSpPr>
        <p:spPr>
          <a:xfrm>
            <a:off x="878887" y="2358315"/>
            <a:ext cx="419025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Crear grupos de 4 personas. Cada grupo tendrá un identificador (grupo 1, grupo 2, …, grupo N).</a:t>
            </a:r>
            <a:endParaRPr/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Deberán investigar sobre uno de los siguientes paquetes que aparecen a continuación: </a:t>
            </a:r>
            <a:endParaRPr/>
          </a:p>
        </p:txBody>
      </p:sp>
      <p:cxnSp>
        <p:nvCxnSpPr>
          <p:cNvPr id="435" name="Google Shape;435;p29"/>
          <p:cNvCxnSpPr/>
          <p:nvPr/>
        </p:nvCxnSpPr>
        <p:spPr>
          <a:xfrm>
            <a:off x="996513" y="2355763"/>
            <a:ext cx="0" cy="559994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436;p29"/>
          <p:cNvCxnSpPr/>
          <p:nvPr/>
        </p:nvCxnSpPr>
        <p:spPr>
          <a:xfrm>
            <a:off x="5203803" y="4563128"/>
            <a:ext cx="0" cy="85277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29"/>
          <p:cNvCxnSpPr/>
          <p:nvPr/>
        </p:nvCxnSpPr>
        <p:spPr>
          <a:xfrm>
            <a:off x="996513" y="2355763"/>
            <a:ext cx="87372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29"/>
          <p:cNvCxnSpPr/>
          <p:nvPr/>
        </p:nvCxnSpPr>
        <p:spPr>
          <a:xfrm>
            <a:off x="3879542" y="5415899"/>
            <a:ext cx="132426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graphicFrame>
        <p:nvGraphicFramePr>
          <p:cNvPr id="439" name="Google Shape;439;p29"/>
          <p:cNvGraphicFramePr/>
          <p:nvPr/>
        </p:nvGraphicFramePr>
        <p:xfrm>
          <a:off x="6951216" y="22323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{A0D83CE6-8023-44F4-9EDE-0528FB0D3E91}</a:tableStyleId>
              </a:tblPr>
              <a:tblGrid>
                <a:gridCol w="84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MX" sz="1300" b="1" u="none" strike="noStrike" cap="none">
                          <a:solidFill>
                            <a:schemeClr val="lt1"/>
                          </a:solidFill>
                        </a:rPr>
                        <a:t>ID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MX" sz="1300" b="1" u="none" strike="noStrike" cap="none">
                          <a:solidFill>
                            <a:schemeClr val="lt1"/>
                          </a:solidFill>
                        </a:rPr>
                        <a:t>NOMBRE DEL PAQUETE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1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java.awt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2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java.io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3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java.security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4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java.sql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5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java.util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6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java.util.logging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7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java.util.zip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8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/>
                        <a:t>javax.swing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JAVA.PRESENTACIÓN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ASIGNACIÓN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447" name="Google Shape;447;p30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0" y="2600197"/>
            <a:ext cx="6497713" cy="38361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0"/>
          <p:cNvSpPr txBox="1"/>
          <p:nvPr/>
        </p:nvSpPr>
        <p:spPr>
          <a:xfrm>
            <a:off x="403193" y="2724489"/>
            <a:ext cx="5692807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Usando </a:t>
            </a:r>
            <a:r>
              <a:rPr lang="es-MX" sz="18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Random.org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asignará cada paquete a un grupo de trabajo, de tal manera que:</a:t>
            </a:r>
            <a:endParaRPr dirty="0"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número de la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primera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fila es el ID del paquete a investigar por el grupo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número de la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segunda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fila es el ID del paquete a investigar por el grupo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número de la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enésima 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fila es el ID del paquete a investigar por el grupo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MX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¿Hay más grupos que paquetes de java? </a:t>
            </a:r>
            <a:r>
              <a:rPr lang="es-MX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 esto</a:t>
            </a: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450" name="Google Shape;450;p30"/>
          <p:cNvSpPr txBox="1"/>
          <p:nvPr/>
        </p:nvSpPr>
        <p:spPr>
          <a:xfrm>
            <a:off x="7809418" y="2510522"/>
            <a:ext cx="34423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Asignación de grupos a paquetes.</a:t>
            </a:r>
            <a:endParaRPr/>
          </a:p>
        </p:txBody>
      </p:sp>
      <p:graphicFrame>
        <p:nvGraphicFramePr>
          <p:cNvPr id="451" name="Google Shape;451;p30"/>
          <p:cNvGraphicFramePr/>
          <p:nvPr/>
        </p:nvGraphicFramePr>
        <p:xfrm>
          <a:off x="7892250" y="3123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{A0D83CE6-8023-44F4-9EDE-0528FB0D3E91}</a:tableStyleId>
              </a:tblPr>
              <a:tblGrid>
                <a:gridCol w="84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MX" sz="1300" b="1" u="none" strike="noStrike" cap="none">
                          <a:solidFill>
                            <a:schemeClr val="lt1"/>
                          </a:solidFill>
                        </a:rPr>
                        <a:t>GRUPO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MX" sz="1300" b="1" u="none" strike="noStrike" cap="none">
                          <a:solidFill>
                            <a:schemeClr val="lt1"/>
                          </a:solidFill>
                        </a:rPr>
                        <a:t>NOMBRE DEL PAQUETE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1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2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3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4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5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6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7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b="1" u="none" strike="noStrike" cap="none"/>
                        <a:t>8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52" name="Google Shape;452;p30"/>
          <p:cNvCxnSpPr/>
          <p:nvPr/>
        </p:nvCxnSpPr>
        <p:spPr>
          <a:xfrm>
            <a:off x="7063663" y="2521260"/>
            <a:ext cx="0" cy="3993997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JAVA.PRESENTACIÓN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REQUERIMIENTOS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1"/>
          <p:cNvSpPr/>
          <p:nvPr/>
        </p:nvSpPr>
        <p:spPr>
          <a:xfrm>
            <a:off x="0" y="2600197"/>
            <a:ext cx="7767961" cy="38361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296663" y="2650655"/>
            <a:ext cx="694751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 PAQUETE ASIGNADO DEBERÁN: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Definir su propósito.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Definir 3 clases* del paquete incluyendo:</a:t>
            </a:r>
            <a:endParaRPr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Descripción.</a:t>
            </a:r>
            <a:endParaRPr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 métodos a elección (seleccionen uno significativo).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Incorporar líneas de código que ejemplifiquen el uso del paquete.</a:t>
            </a:r>
            <a:endParaRPr/>
          </a:p>
          <a:p>
            <a:pPr marL="13970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Puede ser extraído de Internet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Bonus 1: </a:t>
            </a: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Crear el código que ejemplifique el uso del paquete.</a:t>
            </a:r>
            <a:endParaRPr/>
          </a:p>
          <a:p>
            <a:pPr marL="596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Bonus 2: </a:t>
            </a: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Crear un meme para el paquete.</a:t>
            </a:r>
            <a:endParaRPr/>
          </a:p>
        </p:txBody>
      </p:sp>
      <p:sp>
        <p:nvSpPr>
          <p:cNvPr id="463" name="Google Shape;463;p31"/>
          <p:cNvSpPr txBox="1"/>
          <p:nvPr/>
        </p:nvSpPr>
        <p:spPr>
          <a:xfrm>
            <a:off x="7898151" y="5469746"/>
            <a:ext cx="3997186" cy="96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Proxima Nova"/>
              <a:buNone/>
            </a:pPr>
            <a:r>
              <a:rPr lang="es-MX" sz="1800" b="1" i="0" u="none" strike="noStrike" cap="none">
                <a:solidFill>
                  <a:srgbClr val="CD25B0"/>
                </a:solidFill>
                <a:latin typeface="Proxima Nova"/>
                <a:ea typeface="Proxima Nova"/>
                <a:cs typeface="Proxima Nova"/>
                <a:sym typeface="Proxima Nova"/>
              </a:rPr>
              <a:t>* Para java.util deberán definir 3 clases que no han sido mencionadas en el curso. </a:t>
            </a:r>
            <a:endParaRPr sz="1800" b="1" i="0" u="none" strike="noStrike" cap="none">
              <a:solidFill>
                <a:srgbClr val="CD25B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JAVA.PRESENTACIÓN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PRESENTACIÓN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0" y="2600197"/>
            <a:ext cx="7767961" cy="38361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2"/>
          <p:cNvSpPr txBox="1"/>
          <p:nvPr/>
        </p:nvSpPr>
        <p:spPr>
          <a:xfrm>
            <a:off x="632534" y="3218359"/>
            <a:ext cx="6094520" cy="223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7 minutos deberán presentar los requerimientos, poniendo énfasis en la explicación del código de ejemplo.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4400"/>
              <a:buFont typeface="Calibri"/>
              <a:buNone/>
            </a:pPr>
            <a:r>
              <a:rPr lang="es-MX">
                <a:solidFill>
                  <a:srgbClr val="CD25B0"/>
                </a:solidFill>
              </a:rPr>
              <a:t>JAVA.PRESENTACIÓN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CONSIDERACIONES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481" name="Google Shape;481;p33"/>
          <p:cNvSpPr/>
          <p:nvPr/>
        </p:nvSpPr>
        <p:spPr>
          <a:xfrm>
            <a:off x="403193" y="206759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403193" y="2579225"/>
            <a:ext cx="6903129" cy="385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Arial"/>
              <a:buChar char="●"/>
            </a:pPr>
            <a:r>
              <a:rPr lang="es-MX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Manejo del contenido</a:t>
            </a:r>
            <a:endParaRPr/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Arial"/>
              <a:buChar char="●"/>
            </a:pPr>
            <a:r>
              <a:rPr lang="es-MX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audiovisual</a:t>
            </a:r>
            <a:endParaRPr/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Arial"/>
              <a:buChar char="●"/>
            </a:pPr>
            <a:r>
              <a:rPr lang="es-MX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Pronunciación</a:t>
            </a:r>
            <a:endParaRPr/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Arial"/>
              <a:buChar char="●"/>
            </a:pPr>
            <a:r>
              <a:rPr lang="es-MX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Postura</a:t>
            </a:r>
            <a:endParaRPr/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Arial"/>
              <a:buChar char="●"/>
            </a:pPr>
            <a:r>
              <a:rPr lang="es-MX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Volumen </a:t>
            </a:r>
            <a:endParaRPr/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Arial"/>
              <a:buChar char="●"/>
            </a:pPr>
            <a:r>
              <a:rPr lang="es-MX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/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Arial"/>
              <a:buChar char="●"/>
            </a:pPr>
            <a:r>
              <a:rPr lang="es-MX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de responder preguntas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4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4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754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>
                <a:solidFill>
                  <a:schemeClr val="lt1"/>
                </a:solidFill>
              </a:rPr>
              <a:t>CIERRE</a:t>
            </a:r>
            <a:endParaRPr sz="6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5"/>
          <p:cNvSpPr txBox="1"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MX" sz="4000">
                <a:solidFill>
                  <a:schemeClr val="lt1"/>
                </a:solidFill>
              </a:rPr>
              <a:t>Feedback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498" name="Google Shape;498;p35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5"/>
          <p:cNvSpPr txBox="1"/>
          <p:nvPr/>
        </p:nvSpPr>
        <p:spPr>
          <a:xfrm>
            <a:off x="383956" y="2709539"/>
            <a:ext cx="557517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28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¿Preguntas?</a:t>
            </a: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2800" b="0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Siéntete libre de compartir ideas y opiniones </a:t>
            </a:r>
            <a:r>
              <a:rPr lang="es-MX" sz="2800" b="0" i="0" u="none" strike="noStrike" cap="none">
                <a:solidFill>
                  <a:srgbClr val="CD25B0"/>
                </a:solidFill>
                <a:highlight>
                  <a:srgbClr val="F9F9F9"/>
                </a:highlight>
                <a:latin typeface="Calibri"/>
                <a:ea typeface="Calibri"/>
                <a:cs typeface="Calibri"/>
                <a:sym typeface="Calibri"/>
              </a:rPr>
              <a:t>⊂(◉‿◉)つ</a:t>
            </a:r>
            <a:endParaRPr/>
          </a:p>
        </p:txBody>
      </p:sp>
      <p:cxnSp>
        <p:nvCxnSpPr>
          <p:cNvPr id="500" name="Google Shape;500;p35"/>
          <p:cNvCxnSpPr/>
          <p:nvPr/>
        </p:nvCxnSpPr>
        <p:spPr>
          <a:xfrm>
            <a:off x="404664" y="2698109"/>
            <a:ext cx="0" cy="638631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01" name="Google Shape;501;p35"/>
          <p:cNvCxnSpPr/>
          <p:nvPr/>
        </p:nvCxnSpPr>
        <p:spPr>
          <a:xfrm>
            <a:off x="5934714" y="3142695"/>
            <a:ext cx="0" cy="1505836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02" name="Google Shape;502;p35"/>
          <p:cNvCxnSpPr/>
          <p:nvPr/>
        </p:nvCxnSpPr>
        <p:spPr>
          <a:xfrm>
            <a:off x="404664" y="2698109"/>
            <a:ext cx="574831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03" name="Google Shape;503;p35"/>
          <p:cNvCxnSpPr/>
          <p:nvPr/>
        </p:nvCxnSpPr>
        <p:spPr>
          <a:xfrm>
            <a:off x="4370025" y="4648531"/>
            <a:ext cx="1564689" cy="0"/>
          </a:xfrm>
          <a:prstGeom prst="straightConnector1">
            <a:avLst/>
          </a:prstGeom>
          <a:noFill/>
          <a:ln w="19050" cap="flat" cmpd="sng">
            <a:solidFill>
              <a:srgbClr val="A7A8AA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04" name="Google Shape;504;p35"/>
          <p:cNvSpPr/>
          <p:nvPr/>
        </p:nvSpPr>
        <p:spPr>
          <a:xfrm>
            <a:off x="6323127" y="2698109"/>
            <a:ext cx="5484917" cy="1950416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5"/>
          <p:cNvSpPr txBox="1"/>
          <p:nvPr/>
        </p:nvSpPr>
        <p:spPr>
          <a:xfrm>
            <a:off x="6339392" y="2878100"/>
            <a:ext cx="5484918" cy="154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¡No olvides ingresar al Discord “Programación TP”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resolver dudas y cruzar ideas!</a:t>
            </a:r>
            <a:endParaRPr/>
          </a:p>
        </p:txBody>
      </p:sp>
      <p:sp>
        <p:nvSpPr>
          <p:cNvPr id="506" name="Google Shape;506;p35"/>
          <p:cNvSpPr txBox="1"/>
          <p:nvPr/>
        </p:nvSpPr>
        <p:spPr>
          <a:xfrm>
            <a:off x="6216589" y="5958390"/>
            <a:ext cx="6094520" cy="39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alibri"/>
              <a:buNone/>
            </a:pPr>
            <a:r>
              <a:rPr lang="es-MX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https://discord.gg/HVnpa3t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0649" y="4910578"/>
            <a:ext cx="1006400" cy="10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DEFINIENDO UN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PAQUETE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0" y="2598779"/>
            <a:ext cx="6096000" cy="383752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04189" y="2927952"/>
            <a:ext cx="5678010" cy="303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crear un paquete, es necesario ingresar en la parte superior del archivo fuente de Java el siguiente comando. Las clases declaradas dentro del archivo pertenecerán al paquete especificado.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7547958" y="2927952"/>
            <a:ext cx="3419020" cy="31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package ruta.al.paquete.algo;</a:t>
            </a: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class Algo {</a:t>
            </a: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4"/>
          <p:cNvCxnSpPr/>
          <p:nvPr/>
        </p:nvCxnSpPr>
        <p:spPr>
          <a:xfrm>
            <a:off x="6673045" y="2725440"/>
            <a:ext cx="0" cy="3710867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USANDO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PAQUETES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670265" y="3758922"/>
            <a:ext cx="4505416" cy="119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3200"/>
              <a:buFont typeface="Calibri"/>
              <a:buNone/>
            </a:pPr>
            <a:r>
              <a:rPr lang="es-MX" sz="32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Para usar los paquetes se usa el comando import</a:t>
            </a:r>
            <a:endParaRPr sz="32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5675050" y="2598780"/>
            <a:ext cx="6096000" cy="383752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5845946" y="3758922"/>
            <a:ext cx="5761015" cy="161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 ruta.al.paquete.algo.Algo;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 ruta.al.paquete.algo.*;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EJEMPLO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10213" y="1936204"/>
            <a:ext cx="4944250" cy="405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package herramientaspaternas;</a:t>
            </a: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ComidaBebe {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Siesta {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6391056" y="1941277"/>
            <a:ext cx="4944250" cy="27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package herramientaspaternas;</a:t>
            </a:r>
            <a:endParaRPr sz="2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Bebe {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6"/>
          <p:cNvCxnSpPr/>
          <p:nvPr/>
        </p:nvCxnSpPr>
        <p:spPr>
          <a:xfrm>
            <a:off x="5767523" y="2104003"/>
            <a:ext cx="0" cy="3710867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EJEMPLO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86907" y="2055813"/>
            <a:ext cx="8137500" cy="43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package adulto;</a:t>
            </a:r>
            <a:endParaRPr sz="24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import herramientaspaternas.Bebe;</a:t>
            </a:r>
            <a:endParaRPr sz="24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import herramientaspaternas.ComidaBebe;</a:t>
            </a:r>
            <a:endParaRPr sz="24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Padre {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public static void main (String [] args) {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Bebe herramientaspaternas. ComidaBebe = new Bebe ( );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bebe.alimentar (new ComidaBebe ( ) );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}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¿POR QUÉ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PAQUETES?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-1" y="2598780"/>
            <a:ext cx="6374167" cy="383752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03192" y="2789122"/>
            <a:ext cx="5899954" cy="354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Combinar funcionalidades similares</a:t>
            </a:r>
            <a:endParaRPr dirty="0"/>
          </a:p>
          <a:p>
            <a:pPr marL="8826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org.boston.libraries.Library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26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org.boston.libraries.Book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Separar nombres similares</a:t>
            </a:r>
            <a:endParaRPr dirty="0"/>
          </a:p>
          <a:p>
            <a:pPr marL="8826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shopping.List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26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s-MX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packing.List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MX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Evitar colisiones de nombres.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PAQUETES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ESPECIALES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-1" y="2598780"/>
            <a:ext cx="8016537" cy="3837527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403193" y="3053494"/>
            <a:ext cx="7284870" cy="292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Todas las clases “ven” clases en el mismo paquete (no es necesario la importación)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Todas las clases ven clases en </a:t>
            </a:r>
            <a:r>
              <a:rPr lang="es-MX" sz="3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java.lang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MX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Ejemplo: </a:t>
            </a:r>
            <a:r>
              <a:rPr lang="es-MX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java.lang.String; </a:t>
            </a:r>
            <a:r>
              <a:rPr lang="es-MX" sz="3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java.lang.System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Microsoft Office PowerPoint</Application>
  <PresentationFormat>Panorámica</PresentationFormat>
  <Paragraphs>350</Paragraphs>
  <Slides>39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Proxima Nova</vt:lpstr>
      <vt:lpstr>Calibri</vt:lpstr>
      <vt:lpstr>Arial</vt:lpstr>
      <vt:lpstr>Tema de Office</vt:lpstr>
      <vt:lpstr>Paquetes y  Java API</vt:lpstr>
      <vt:lpstr>Presentación de PowerPoint</vt:lpstr>
      <vt:lpstr>PAQUETES </vt:lpstr>
      <vt:lpstr>DEFINIENDO UN PAQUETE</vt:lpstr>
      <vt:lpstr>USANDO PAQUETES</vt:lpstr>
      <vt:lpstr>EJEMPLO </vt:lpstr>
      <vt:lpstr>EJEMPLO </vt:lpstr>
      <vt:lpstr>¿POR QUÉ PAQUETES?</vt:lpstr>
      <vt:lpstr>PAQUETES ESPECIALES</vt:lpstr>
      <vt:lpstr>¿QUÉ ES UNA API?</vt:lpstr>
      <vt:lpstr>JAVA API</vt:lpstr>
      <vt:lpstr>ARREGLOS CON ÍTEMS</vt:lpstr>
      <vt:lpstr>ARRAYLIST </vt:lpstr>
      <vt:lpstr>ARRAY ARRAYLIST</vt:lpstr>
      <vt:lpstr>ARRAY ARRAYLIST</vt:lpstr>
      <vt:lpstr>SETS </vt:lpstr>
      <vt:lpstr>SETS </vt:lpstr>
      <vt:lpstr>MAPS </vt:lpstr>
      <vt:lpstr>MAPS </vt:lpstr>
      <vt:lpstr>Presentación de PowerPoint</vt:lpstr>
      <vt:lpstr>PLATAFORMA MUSICAL REQUERIMIENTOS</vt:lpstr>
      <vt:lpstr>PLATAFORMA MUSICAL ENTREGABLE</vt:lpstr>
      <vt:lpstr>PLATAFORMA MUSICAL CONSIDERACIONES</vt:lpstr>
      <vt:lpstr>Presentación de PowerPoint</vt:lpstr>
      <vt:lpstr>PLATAFORMA MUSICAL TESTING</vt:lpstr>
      <vt:lpstr>Presentación de PowerPoint</vt:lpstr>
      <vt:lpstr>TECHMAP REQUERIMIENTOS</vt:lpstr>
      <vt:lpstr>TECHMAP ENTREGABLE</vt:lpstr>
      <vt:lpstr>TECHMAP CONSIDERACIONES</vt:lpstr>
      <vt:lpstr>Presentación de PowerPoint</vt:lpstr>
      <vt:lpstr>TECHMAP TESTING</vt:lpstr>
      <vt:lpstr>Presentación de PowerPoint</vt:lpstr>
      <vt:lpstr>JAVA.PRESENTACIÓN BASES</vt:lpstr>
      <vt:lpstr>JAVA.PRESENTACIÓN ASIGNACIÓN</vt:lpstr>
      <vt:lpstr>JAVA.PRESENTACIÓN REQUERIMIENTOS</vt:lpstr>
      <vt:lpstr>JAVA.PRESENTACIÓN PRESENTACIÓN</vt:lpstr>
      <vt:lpstr>JAVA.PRESENTACIÓN CONSIDERACIONES</vt:lpstr>
      <vt:lpstr>Presentación de PowerPoint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Paquetes y  Java API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2021-02-15T19:36:53Z</dcterms:modified>
</cp:coreProperties>
</file>