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ndqnAnT8zpR3x/6R3BpJuMArg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305D2A-74A3-4741-A841-71284BC0B76C}">
  <a:tblStyle styleId="{E1305D2A-74A3-4741-A841-71284BC0B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rrQVIuU7NF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planningpoker.com/" TargetMode="External"/><Relationship Id="rId5" Type="http://schemas.openxmlformats.org/officeDocument/2006/relationships/hyperlink" Target="https://www.scrumpoker.online/" TargetMode="External"/><Relationship Id="rId4" Type="http://schemas.openxmlformats.org/officeDocument/2006/relationships/hyperlink" Target="https://muyagile.com/lets-play-planning-poker-estimacion-agi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deaboardz.com/for/test/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_iVYYMtwPL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gsAmK5fhT9I"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app.lucidchart.com/es-LA/users/login#/login" TargetMode="External"/><Relationship Id="rId5" Type="http://schemas.openxmlformats.org/officeDocument/2006/relationships/hyperlink" Target="https://www.notebookcast.com/es" TargetMode="External"/><Relationship Id="rId4" Type="http://schemas.openxmlformats.org/officeDocument/2006/relationships/hyperlink" Target="https://jamboard.google.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5" name="Google Shape;2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MX" dirty="0"/>
              <a:t>Nota para el profesor: Alternativa de Video </a:t>
            </a:r>
            <a:r>
              <a:rPr lang="es-MX" u="sng" dirty="0">
                <a:solidFill>
                  <a:schemeClr val="hlink"/>
                </a:solidFill>
                <a:hlinkClick r:id="rId3"/>
              </a:rPr>
              <a:t>https://www.youtube.com/watch?v=rrQVIuU7NFM</a:t>
            </a:r>
            <a:endParaRPr dirty="0"/>
          </a:p>
          <a:p>
            <a:pPr marL="0" lvl="0" indent="0" algn="l" rtl="0">
              <a:spcBef>
                <a:spcPts val="0"/>
              </a:spcBef>
              <a:spcAft>
                <a:spcPts val="0"/>
              </a:spcAft>
              <a:buClr>
                <a:schemeClr val="dk1"/>
              </a:buClr>
              <a:buSzPts val="1200"/>
              <a:buFont typeface="Calibri"/>
              <a:buNone/>
            </a:pPr>
            <a:r>
              <a:rPr lang="es-MX" dirty="0"/>
              <a:t>Explicación en texto: </a:t>
            </a:r>
            <a:r>
              <a:rPr lang="es-MX" u="sng" dirty="0">
                <a:solidFill>
                  <a:schemeClr val="hlink"/>
                </a:solidFill>
                <a:hlinkClick r:id="rId4"/>
              </a:rPr>
              <a:t>https://muyagile.com/lets-play-planning-poker-estimacion-agil/</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MX" dirty="0"/>
              <a:t>Para que los alumnos estimen pueden usar un mazo de cartas tradicional o pueden usar el imprimible dejado en las carpeta. </a:t>
            </a:r>
            <a:endParaRPr dirty="0"/>
          </a:p>
          <a:p>
            <a:pPr marL="0" lvl="0" indent="0" algn="l" rtl="0">
              <a:spcBef>
                <a:spcPts val="0"/>
              </a:spcBef>
              <a:spcAft>
                <a:spcPts val="0"/>
              </a:spcAft>
              <a:buClr>
                <a:schemeClr val="dk1"/>
              </a:buClr>
              <a:buSzPts val="1200"/>
              <a:buFont typeface="Calibri"/>
              <a:buNone/>
            </a:pPr>
            <a:r>
              <a:rPr lang="es-MX" dirty="0"/>
              <a:t> También existen opciones virtuales:</a:t>
            </a:r>
            <a:endParaRPr dirty="0"/>
          </a:p>
          <a:p>
            <a:pPr marL="0" lvl="0" indent="0" algn="l" rtl="0">
              <a:spcBef>
                <a:spcPts val="0"/>
              </a:spcBef>
              <a:spcAft>
                <a:spcPts val="0"/>
              </a:spcAft>
              <a:buClr>
                <a:schemeClr val="hlink"/>
              </a:buClr>
              <a:buSzPts val="1200"/>
              <a:buFont typeface="Calibri"/>
              <a:buNone/>
            </a:pPr>
            <a:r>
              <a:rPr lang="es-MX" u="sng" dirty="0">
                <a:solidFill>
                  <a:schemeClr val="hlink"/>
                </a:solidFill>
                <a:hlinkClick r:id="rId5"/>
              </a:rPr>
              <a:t>https://www.scrumpoker.online/</a:t>
            </a:r>
            <a:endParaRPr dirty="0"/>
          </a:p>
          <a:p>
            <a:pPr marL="0" lvl="0" indent="0" algn="l" rtl="0">
              <a:spcBef>
                <a:spcPts val="0"/>
              </a:spcBef>
              <a:spcAft>
                <a:spcPts val="0"/>
              </a:spcAft>
              <a:buClr>
                <a:schemeClr val="hlink"/>
              </a:buClr>
              <a:buSzPts val="1200"/>
              <a:buFont typeface="Calibri"/>
              <a:buNone/>
            </a:pPr>
            <a:r>
              <a:rPr lang="es-MX" u="sng" dirty="0">
                <a:solidFill>
                  <a:schemeClr val="hlink"/>
                </a:solidFill>
                <a:hlinkClick r:id="rId6"/>
              </a:rPr>
              <a:t>https://www.planningpoker.com/</a:t>
            </a:r>
            <a:endParaRPr dirty="0"/>
          </a:p>
          <a:p>
            <a:pPr marL="0" lvl="0" indent="0" algn="l" rtl="0">
              <a:spcBef>
                <a:spcPts val="0"/>
              </a:spcBef>
              <a:spcAft>
                <a:spcPts val="0"/>
              </a:spcAft>
              <a:buNone/>
            </a:pPr>
            <a:endParaRPr dirty="0"/>
          </a:p>
        </p:txBody>
      </p:sp>
      <p:sp>
        <p:nvSpPr>
          <p:cNvPr id="274" name="Google Shape;2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MX" dirty="0"/>
              <a:t>Nota para el profesor: </a:t>
            </a:r>
            <a:endParaRPr dirty="0"/>
          </a:p>
          <a:p>
            <a:pPr marL="0" lvl="0" indent="0" algn="l" rtl="0">
              <a:spcBef>
                <a:spcPts val="0"/>
              </a:spcBef>
              <a:spcAft>
                <a:spcPts val="0"/>
              </a:spcAft>
              <a:buClr>
                <a:schemeClr val="dk1"/>
              </a:buClr>
              <a:buSzPts val="1200"/>
              <a:buFont typeface="Calibri"/>
              <a:buNone/>
            </a:pPr>
            <a:r>
              <a:rPr lang="es-MX" dirty="0"/>
              <a:t>Es importante que el estudiante entienda que la lista no planificada se puede modificar al planificarla al detectar problemas en el primer entregable o por falta de tiempo por algunas funciones que no se desarrollaron. </a:t>
            </a:r>
            <a:endParaRPr dirty="0"/>
          </a:p>
          <a:p>
            <a:pPr marL="0" lvl="0" indent="0" algn="l" rtl="0">
              <a:spcBef>
                <a:spcPts val="0"/>
              </a:spcBef>
              <a:spcAft>
                <a:spcPts val="0"/>
              </a:spcAft>
              <a:buNone/>
            </a:pPr>
            <a:endParaRPr dirty="0"/>
          </a:p>
        </p:txBody>
      </p:sp>
      <p:sp>
        <p:nvSpPr>
          <p:cNvPr id="285" name="Google Shape;2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6" name="Google Shape;3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2" name="Google Shape;4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5" name="Google Shape;44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Los elementos marcados en rojo corresponden al plan de integración completo. En caso de no integración omitir.</a:t>
            </a:r>
            <a:endParaRPr dirty="0"/>
          </a:p>
          <a:p>
            <a:pPr marL="0" lvl="0" indent="0" algn="l" rtl="0">
              <a:spcBef>
                <a:spcPts val="0"/>
              </a:spcBef>
              <a:spcAft>
                <a:spcPts val="0"/>
              </a:spcAft>
              <a:buNone/>
            </a:pPr>
            <a:endParaRPr dirty="0"/>
          </a:p>
        </p:txBody>
      </p:sp>
      <p:sp>
        <p:nvSpPr>
          <p:cNvPr id="459" name="Google Shape;4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2" name="Google Shape;47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solidFill>
                  <a:schemeClr val="dk1"/>
                </a:solidFill>
              </a:rPr>
              <a:t>Nota al docente: El proyecto tecnológico incluye como base el trabajo en equipo. En la sala de clase, deberán agruparse los y las estudiantes en los equipos ya formados. En el caso de contexto virtual, se sugiere usar la versión gratuita de zoom para que se pueda separar la sala en grupos y como profesor pueda ir revisando el avance del equipo. </a:t>
            </a:r>
            <a:endParaRPr dirty="0"/>
          </a:p>
          <a:p>
            <a:pPr marL="0" lvl="0" indent="0" algn="l" rtl="0">
              <a:spcBef>
                <a:spcPts val="0"/>
              </a:spcBef>
              <a:spcAft>
                <a:spcPts val="0"/>
              </a:spcAft>
              <a:buClr>
                <a:schemeClr val="dk1"/>
              </a:buClr>
              <a:buSzPts val="1100"/>
              <a:buFont typeface="Arial"/>
              <a:buNone/>
            </a:pPr>
            <a:r>
              <a:rPr lang="es-MX" dirty="0">
                <a:solidFill>
                  <a:schemeClr val="dk1"/>
                </a:solidFill>
              </a:rPr>
              <a:t>Ejemplo de Ideaboardz: </a:t>
            </a:r>
            <a:r>
              <a:rPr lang="es-MX" u="sng" dirty="0">
                <a:solidFill>
                  <a:schemeClr val="hlink"/>
                </a:solidFill>
                <a:hlinkClick r:id="rId3"/>
              </a:rPr>
              <a:t>https://ideaboardz.com/for/test/2</a:t>
            </a:r>
            <a:r>
              <a:rPr lang="es-MX" dirty="0">
                <a:solidFill>
                  <a:schemeClr val="dk1"/>
                </a:solidFill>
              </a:rPr>
              <a:t>  y video explicativo: </a:t>
            </a:r>
            <a:r>
              <a:rPr lang="es-MX" u="sng" dirty="0">
                <a:solidFill>
                  <a:schemeClr val="hlink"/>
                </a:solidFill>
                <a:hlinkClick r:id="rId4"/>
              </a:rPr>
              <a:t>https://www.youtube.com/watch?v=_iVYYMtwPLU</a:t>
            </a:r>
            <a:endParaRPr dirty="0">
              <a:solidFill>
                <a:schemeClr val="dk1"/>
              </a:solidFill>
            </a:endParaRPr>
          </a:p>
          <a:p>
            <a:pPr marL="0" lvl="0" indent="0" algn="l" rtl="0">
              <a:spcBef>
                <a:spcPts val="0"/>
              </a:spcBef>
              <a:spcAft>
                <a:spcPts val="0"/>
              </a:spcAft>
              <a:buClr>
                <a:schemeClr val="dk1"/>
              </a:buClr>
              <a:buSzPts val="1100"/>
              <a:buFont typeface="Arial"/>
              <a:buNone/>
            </a:pPr>
            <a:r>
              <a:rPr lang="es-MX" dirty="0">
                <a:solidFill>
                  <a:schemeClr val="dk1"/>
                </a:solidFill>
              </a:rPr>
              <a:t>Respecto a Padlet, en la misma herramienta encuentra indicaciones y usos. </a:t>
            </a:r>
            <a:endParaRPr dirty="0"/>
          </a:p>
        </p:txBody>
      </p:sp>
      <p:sp>
        <p:nvSpPr>
          <p:cNvPr id="157" name="Google Shape;1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solidFill>
                  <a:schemeClr val="dk1"/>
                </a:solidFill>
              </a:rPr>
              <a:t>Nota al docente: El proyecto tecnológico incluye como base el trabajo en equipo. En la sala de clase deberán agruparse los estudiantes en los equipos ya formados. En el caso de contexto virtual se sugiere usar la versión gratuita de zoom para que se pueda separar la sala en grupos y como profesor pueda ir revisando el avance del equipo. </a:t>
            </a:r>
            <a:endParaRPr dirty="0"/>
          </a:p>
        </p:txBody>
      </p:sp>
      <p:sp>
        <p:nvSpPr>
          <p:cNvPr id="172" name="Google Shape;17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MX" dirty="0"/>
              <a:t>Link sobre mapas mentales: </a:t>
            </a:r>
            <a:r>
              <a:rPr lang="es-MX" sz="2000" dirty="0">
                <a:solidFill>
                  <a:schemeClr val="hlink"/>
                </a:solidFill>
                <a:uFill>
                  <a:noFill/>
                </a:uFill>
                <a:latin typeface="Roboto"/>
                <a:ea typeface="Roboto"/>
                <a:cs typeface="Roboto"/>
                <a:sym typeface="Roboto"/>
                <a:hlinkClick r:id="rId3"/>
              </a:rPr>
              <a:t>https://youtu.be/gsAmK5fhT9I</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MX" dirty="0"/>
              <a:t>Link de herramientas:</a:t>
            </a:r>
            <a:endParaRPr dirty="0"/>
          </a:p>
          <a:p>
            <a:pPr marL="0" lvl="0" indent="0" algn="l" rtl="0">
              <a:spcBef>
                <a:spcPts val="0"/>
              </a:spcBef>
              <a:spcAft>
                <a:spcPts val="0"/>
              </a:spcAft>
              <a:buClr>
                <a:schemeClr val="dk1"/>
              </a:buClr>
              <a:buSzPts val="1100"/>
              <a:buFont typeface="Arial"/>
              <a:buNone/>
            </a:pPr>
            <a:r>
              <a:rPr lang="es-MX" dirty="0">
                <a:solidFill>
                  <a:srgbClr val="4285F4"/>
                </a:solidFill>
                <a:uFill>
                  <a:noFill/>
                </a:uFill>
                <a:hlinkClick r:id="rId4">
                  <a:extLst>
                    <a:ext uri="{A12FA001-AC4F-418D-AE19-62706E023703}">
                      <ahyp:hlinkClr xmlns:ahyp="http://schemas.microsoft.com/office/drawing/2018/hyperlinkcolor" val="tx"/>
                    </a:ext>
                  </a:extLst>
                </a:hlinkClick>
              </a:rPr>
              <a:t>https://jamboard.google.com/</a:t>
            </a:r>
            <a:endParaRPr dirty="0">
              <a:solidFill>
                <a:srgbClr val="4285F4"/>
              </a:solidFill>
            </a:endParaRPr>
          </a:p>
          <a:p>
            <a:pPr marL="0" lvl="0" indent="0" algn="l" rtl="0">
              <a:spcBef>
                <a:spcPts val="0"/>
              </a:spcBef>
              <a:spcAft>
                <a:spcPts val="0"/>
              </a:spcAft>
              <a:buClr>
                <a:srgbClr val="4285F4"/>
              </a:buClr>
              <a:buSzPts val="1200"/>
              <a:buFont typeface="Calibri"/>
              <a:buNone/>
            </a:pPr>
            <a:r>
              <a:rPr lang="es-MX" dirty="0">
                <a:solidFill>
                  <a:srgbClr val="4285F4"/>
                </a:solidFill>
                <a:uFill>
                  <a:noFill/>
                </a:uFill>
                <a:hlinkClick r:id="rId5">
                  <a:extLst>
                    <a:ext uri="{A12FA001-AC4F-418D-AE19-62706E023703}">
                      <ahyp:hlinkClr xmlns:ahyp="http://schemas.microsoft.com/office/drawing/2018/hyperlinkcolor" val="tx"/>
                    </a:ext>
                  </a:extLst>
                </a:hlinkClick>
              </a:rPr>
              <a:t>https://www.notebookcast.com/es</a:t>
            </a:r>
            <a:endParaRPr dirty="0"/>
          </a:p>
          <a:p>
            <a:pPr marL="0" lvl="0" indent="0" algn="l" rtl="0">
              <a:spcBef>
                <a:spcPts val="0"/>
              </a:spcBef>
              <a:spcAft>
                <a:spcPts val="0"/>
              </a:spcAft>
              <a:buClr>
                <a:schemeClr val="hlink"/>
              </a:buClr>
              <a:buSzPts val="1200"/>
              <a:buFont typeface="Calibri"/>
              <a:buNone/>
            </a:pPr>
            <a:r>
              <a:rPr lang="es-MX" u="sng" dirty="0">
                <a:solidFill>
                  <a:schemeClr val="hlink"/>
                </a:solidFill>
                <a:hlinkClick r:id="rId6"/>
              </a:rPr>
              <a:t>https://app.lucidchart.com/es-LA/users/login#/login</a:t>
            </a:r>
            <a:endParaRPr dirty="0"/>
          </a:p>
          <a:p>
            <a:pPr marL="0" lvl="0" indent="0" algn="l" rtl="0">
              <a:spcBef>
                <a:spcPts val="0"/>
              </a:spcBef>
              <a:spcAft>
                <a:spcPts val="0"/>
              </a:spcAft>
              <a:buNone/>
            </a:pPr>
            <a:endParaRPr dirty="0"/>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Nota para el profesor o profesora: El proyecto tecnológico incluye como base el trabajo en equipo. En la sala de clase deberán agruparse los estudiantes en los equipos ya formados. En el caso de contexto virtual se sugiere usar la versión gratuita de zoom para que se pueda separar la sala en grupos y como profesor pueda ir revisando el avance del equipo. </a:t>
            </a:r>
            <a:endParaRPr dirty="0"/>
          </a:p>
          <a:p>
            <a:pPr marL="0" lvl="0" indent="0" algn="l" rtl="0">
              <a:spcBef>
                <a:spcPts val="0"/>
              </a:spcBef>
              <a:spcAft>
                <a:spcPts val="0"/>
              </a:spcAft>
              <a:buNone/>
            </a:pPr>
            <a:endParaRPr dirty="0"/>
          </a:p>
        </p:txBody>
      </p:sp>
      <p:sp>
        <p:nvSpPr>
          <p:cNvPr id="212" name="Google Shape;2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OqD65V-pGe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JMjozqJS44M" TargetMode="External"/><Relationship Id="rId4" Type="http://schemas.openxmlformats.org/officeDocument/2006/relationships/hyperlink" Target="https://www.youtube.com/watch?v=2b3xG_Yjgv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drive.google.com/file/d/1aaqVppnPVvaxLQ--IF9hyDtIt-MytGrX/view?usp=shar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watch?v=I4wj61hScUQ"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un.org/sustainabledevelopment/es/objetivos-de-desarrollo-sostenible/" TargetMode="External"/><Relationship Id="rId5" Type="http://schemas.openxmlformats.org/officeDocument/2006/relationships/hyperlink" Target="https://padlet.com/dashboard" TargetMode="External"/><Relationship Id="rId4" Type="http://schemas.openxmlformats.org/officeDocument/2006/relationships/hyperlink" Target="http://www.ideaboardz.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mindmeister.com/"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lt1"/>
              </a:buClr>
              <a:buSzPts val="6000"/>
              <a:buFont typeface="Calibri"/>
              <a:buNone/>
            </a:pPr>
            <a:r>
              <a:rPr lang="es-MX" b="1" dirty="0">
                <a:solidFill>
                  <a:schemeClr val="lt1"/>
                </a:solidFill>
              </a:rPr>
              <a:t>Programación y Bases de datos</a:t>
            </a:r>
            <a:endParaRPr b="1" dirty="0">
              <a:solidFill>
                <a:schemeClr val="lt1"/>
              </a:solidFill>
            </a:endParaRPr>
          </a:p>
        </p:txBody>
      </p:sp>
      <p:sp>
        <p:nvSpPr>
          <p:cNvPr id="92" name="Google Shape;92;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MX" dirty="0">
                <a:solidFill>
                  <a:schemeClr val="lt1"/>
                </a:solidFill>
              </a:rPr>
              <a:t>Proyecto en Python</a:t>
            </a:r>
            <a:endParaRPr dirty="0">
              <a:solidFill>
                <a:schemeClr val="lt1"/>
              </a:solidFill>
            </a:endParaRPr>
          </a:p>
        </p:txBody>
      </p:sp>
      <p:sp>
        <p:nvSpPr>
          <p:cNvPr id="93" name="Google Shape;93;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Especialidad Programación </a:t>
            </a:r>
            <a:endParaRPr dirty="0"/>
          </a:p>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Módulo Programación y Bases de datos</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8" name="Google Shape;228;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9" name="Google Shape;229;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IDENTIFICANDO LA </a:t>
            </a:r>
            <a:br>
              <a:rPr lang="es-MX" dirty="0"/>
            </a:br>
            <a:r>
              <a:rPr lang="es-MX" dirty="0">
                <a:solidFill>
                  <a:srgbClr val="CD25B0"/>
                </a:solidFill>
              </a:rPr>
              <a:t>SOLUCIÓN</a:t>
            </a:r>
            <a:endParaRPr dirty="0">
              <a:solidFill>
                <a:srgbClr val="CD25B0"/>
              </a:solidFill>
            </a:endParaRPr>
          </a:p>
        </p:txBody>
      </p:sp>
      <p:sp>
        <p:nvSpPr>
          <p:cNvPr id="230" name="Google Shape;230;p1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10"/>
          <p:cNvSpPr/>
          <p:nvPr/>
        </p:nvSpPr>
        <p:spPr>
          <a:xfrm>
            <a:off x="0" y="1930895"/>
            <a:ext cx="10049069" cy="58598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32" name="Google Shape;232;p10"/>
          <p:cNvSpPr txBox="1"/>
          <p:nvPr/>
        </p:nvSpPr>
        <p:spPr>
          <a:xfrm>
            <a:off x="8069592" y="1980626"/>
            <a:ext cx="197947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chemeClr val="lt1"/>
                </a:solidFill>
                <a:latin typeface="Calibri"/>
                <a:ea typeface="Calibri"/>
                <a:cs typeface="Calibri"/>
                <a:sym typeface="Calibri"/>
              </a:rPr>
              <a:t>ACTIVIDAD</a:t>
            </a:r>
            <a:endParaRPr sz="2800" b="1" dirty="0">
              <a:solidFill>
                <a:schemeClr val="lt1"/>
              </a:solidFill>
              <a:latin typeface="Calibri"/>
              <a:ea typeface="Calibri"/>
              <a:cs typeface="Calibri"/>
              <a:sym typeface="Calibri"/>
            </a:endParaRPr>
          </a:p>
        </p:txBody>
      </p:sp>
      <p:sp>
        <p:nvSpPr>
          <p:cNvPr id="233" name="Google Shape;233;p10"/>
          <p:cNvSpPr txBox="1"/>
          <p:nvPr/>
        </p:nvSpPr>
        <p:spPr>
          <a:xfrm>
            <a:off x="533821" y="3394711"/>
            <a:ext cx="7434521" cy="2317032"/>
          </a:xfrm>
          <a:prstGeom prst="rect">
            <a:avLst/>
          </a:prstGeom>
          <a:noFill/>
          <a:ln>
            <a:noFill/>
          </a:ln>
        </p:spPr>
        <p:txBody>
          <a:bodyPr spcFirstLastPara="1" wrap="square" lIns="0" tIns="0" rIns="0" bIns="0" anchor="ctr" anchorCtr="0">
            <a:noAutofit/>
          </a:bodyPr>
          <a:lstStyle/>
          <a:p>
            <a:pPr marL="120650" marR="0" lvl="0" indent="0" algn="l" rtl="0">
              <a:lnSpc>
                <a:spcPct val="100000"/>
              </a:lnSpc>
              <a:spcBef>
                <a:spcPts val="1600"/>
              </a:spcBef>
              <a:spcAft>
                <a:spcPts val="0"/>
              </a:spcAft>
              <a:buClr>
                <a:srgbClr val="000000"/>
              </a:buClr>
              <a:buSzPts val="1700"/>
              <a:buFont typeface="Arial"/>
              <a:buNone/>
            </a:pPr>
            <a:r>
              <a:rPr lang="es-MX" sz="2400" dirty="0">
                <a:solidFill>
                  <a:srgbClr val="000000"/>
                </a:solidFill>
                <a:latin typeface="Calibri"/>
                <a:ea typeface="Calibri"/>
                <a:cs typeface="Calibri"/>
                <a:sym typeface="Calibri"/>
              </a:rPr>
              <a:t>Una vez que tengan al menos dos ideas que resuelvan el problema, </a:t>
            </a:r>
            <a:r>
              <a:rPr lang="es-MX" sz="2400" dirty="0">
                <a:latin typeface="Calibri"/>
                <a:ea typeface="Calibri"/>
                <a:cs typeface="Calibri"/>
                <a:sym typeface="Calibri"/>
              </a:rPr>
              <a:t>identifíquelas</a:t>
            </a:r>
            <a:r>
              <a:rPr lang="es-MX" sz="2400" dirty="0">
                <a:solidFill>
                  <a:srgbClr val="000000"/>
                </a:solidFill>
                <a:latin typeface="Calibri"/>
                <a:ea typeface="Calibri"/>
                <a:cs typeface="Calibri"/>
                <a:sym typeface="Calibri"/>
              </a:rPr>
              <a:t> y asegúrense que se puede resolver en </a:t>
            </a:r>
            <a:r>
              <a:rPr lang="es-MX" sz="2400" b="1" dirty="0">
                <a:solidFill>
                  <a:srgbClr val="CD25B0"/>
                </a:solidFill>
                <a:latin typeface="Calibri"/>
                <a:ea typeface="Calibri"/>
                <a:cs typeface="Calibri"/>
                <a:sym typeface="Calibri"/>
              </a:rPr>
              <a:t>Python</a:t>
            </a:r>
            <a:r>
              <a:rPr lang="es-MX" sz="2400" dirty="0">
                <a:solidFill>
                  <a:srgbClr val="000000"/>
                </a:solidFill>
                <a:latin typeface="Calibri"/>
                <a:ea typeface="Calibri"/>
                <a:cs typeface="Calibri"/>
                <a:sym typeface="Calibri"/>
              </a:rPr>
              <a:t>.</a:t>
            </a:r>
            <a:endParaRPr dirty="0"/>
          </a:p>
          <a:p>
            <a:pPr marL="120650" marR="0" lvl="0" indent="0" algn="l" rtl="0">
              <a:lnSpc>
                <a:spcPct val="100000"/>
              </a:lnSpc>
              <a:spcBef>
                <a:spcPts val="1000"/>
              </a:spcBef>
              <a:spcAft>
                <a:spcPts val="0"/>
              </a:spcAft>
              <a:buClr>
                <a:srgbClr val="000000"/>
              </a:buClr>
              <a:buSzPts val="1700"/>
              <a:buFont typeface="Arial"/>
              <a:buNone/>
            </a:pPr>
            <a:r>
              <a:rPr lang="es-MX" sz="2400" dirty="0">
                <a:solidFill>
                  <a:srgbClr val="000000"/>
                </a:solidFill>
                <a:latin typeface="Calibri"/>
                <a:ea typeface="Calibri"/>
                <a:cs typeface="Calibri"/>
                <a:sym typeface="Calibri"/>
              </a:rPr>
              <a:t>Recuerden hacer una foto de su mapa mental y marcar la solución que implementarán en </a:t>
            </a:r>
            <a:r>
              <a:rPr lang="es-MX" sz="2400" b="1" dirty="0">
                <a:solidFill>
                  <a:srgbClr val="CD25B0"/>
                </a:solidFill>
                <a:latin typeface="Calibri"/>
                <a:ea typeface="Calibri"/>
                <a:cs typeface="Calibri"/>
                <a:sym typeface="Calibri"/>
              </a:rPr>
              <a:t>Python</a:t>
            </a:r>
            <a:r>
              <a:rPr lang="es-MX" sz="2400" dirty="0">
                <a:solidFill>
                  <a:srgbClr val="000000"/>
                </a:solidFill>
                <a:latin typeface="Calibri"/>
                <a:ea typeface="Calibri"/>
                <a:cs typeface="Calibri"/>
                <a:sym typeface="Calibri"/>
              </a:rPr>
              <a:t>.</a:t>
            </a:r>
            <a:endParaRPr dirty="0"/>
          </a:p>
          <a:p>
            <a:pPr marL="120650" marR="0" lvl="0" indent="0" algn="l" rtl="0">
              <a:lnSpc>
                <a:spcPct val="100000"/>
              </a:lnSpc>
              <a:spcBef>
                <a:spcPts val="1000"/>
              </a:spcBef>
              <a:spcAft>
                <a:spcPts val="0"/>
              </a:spcAft>
              <a:buClr>
                <a:srgbClr val="000000"/>
              </a:buClr>
              <a:buSzPts val="1700"/>
              <a:buFont typeface="Arial"/>
              <a:buNone/>
            </a:pPr>
            <a:r>
              <a:rPr lang="es-MX" sz="2400" dirty="0">
                <a:solidFill>
                  <a:srgbClr val="000000"/>
                </a:solidFill>
                <a:latin typeface="Calibri"/>
                <a:ea typeface="Calibri"/>
                <a:cs typeface="Calibri"/>
                <a:sym typeface="Calibri"/>
              </a:rPr>
              <a:t>Presentación de las problemáticas. Cada equipo presenta su pizarra y describe el problema seleccionado.</a:t>
            </a:r>
            <a:endParaRPr dirty="0"/>
          </a:p>
          <a:p>
            <a:pPr marL="120650" marR="0" lvl="0" indent="0" algn="l" rtl="0">
              <a:lnSpc>
                <a:spcPct val="100000"/>
              </a:lnSpc>
              <a:spcBef>
                <a:spcPts val="1000"/>
              </a:spcBef>
              <a:spcAft>
                <a:spcPts val="0"/>
              </a:spcAft>
              <a:buClr>
                <a:srgbClr val="000000"/>
              </a:buClr>
              <a:buSzPts val="1700"/>
              <a:buFont typeface="Arial"/>
              <a:buNone/>
            </a:pPr>
            <a:endParaRPr sz="2400" dirty="0">
              <a:solidFill>
                <a:srgbClr val="000000"/>
              </a:solidFill>
              <a:latin typeface="Calibri"/>
              <a:ea typeface="Calibri"/>
              <a:cs typeface="Calibri"/>
              <a:sym typeface="Calibri"/>
            </a:endParaRPr>
          </a:p>
        </p:txBody>
      </p:sp>
      <p:sp>
        <p:nvSpPr>
          <p:cNvPr id="234" name="Google Shape;234;p10"/>
          <p:cNvSpPr txBox="1"/>
          <p:nvPr/>
        </p:nvSpPr>
        <p:spPr>
          <a:xfrm>
            <a:off x="196357" y="3290164"/>
            <a:ext cx="4618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rgbClr val="CD25B0"/>
                </a:solidFill>
                <a:latin typeface="Calibri"/>
                <a:ea typeface="Calibri"/>
                <a:cs typeface="Calibri"/>
                <a:sym typeface="Calibri"/>
              </a:rPr>
              <a:t>1. </a:t>
            </a:r>
            <a:endParaRPr sz="2800" b="1" dirty="0">
              <a:solidFill>
                <a:srgbClr val="CD25B0"/>
              </a:solidFill>
              <a:latin typeface="Calibri"/>
              <a:ea typeface="Calibri"/>
              <a:cs typeface="Calibri"/>
              <a:sym typeface="Calibri"/>
            </a:endParaRPr>
          </a:p>
        </p:txBody>
      </p:sp>
      <p:sp>
        <p:nvSpPr>
          <p:cNvPr id="235" name="Google Shape;235;p10"/>
          <p:cNvSpPr txBox="1"/>
          <p:nvPr/>
        </p:nvSpPr>
        <p:spPr>
          <a:xfrm>
            <a:off x="194854" y="4305197"/>
            <a:ext cx="4618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rgbClr val="CD25B0"/>
                </a:solidFill>
                <a:latin typeface="Calibri"/>
                <a:ea typeface="Calibri"/>
                <a:cs typeface="Calibri"/>
                <a:sym typeface="Calibri"/>
              </a:rPr>
              <a:t>2. </a:t>
            </a:r>
            <a:endParaRPr sz="2800" b="1" dirty="0">
              <a:solidFill>
                <a:srgbClr val="CD25B0"/>
              </a:solidFill>
              <a:latin typeface="Calibri"/>
              <a:ea typeface="Calibri"/>
              <a:cs typeface="Calibri"/>
              <a:sym typeface="Calibri"/>
            </a:endParaRPr>
          </a:p>
        </p:txBody>
      </p:sp>
      <p:sp>
        <p:nvSpPr>
          <p:cNvPr id="236" name="Google Shape;236;p10"/>
          <p:cNvSpPr txBox="1"/>
          <p:nvPr/>
        </p:nvSpPr>
        <p:spPr>
          <a:xfrm>
            <a:off x="194854" y="5180812"/>
            <a:ext cx="4618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rgbClr val="CD25B0"/>
                </a:solidFill>
                <a:latin typeface="Calibri"/>
                <a:ea typeface="Calibri"/>
                <a:cs typeface="Calibri"/>
                <a:sym typeface="Calibri"/>
              </a:rPr>
              <a:t>3. </a:t>
            </a:r>
            <a:endParaRPr sz="2800" b="1" dirty="0">
              <a:solidFill>
                <a:srgbClr val="CD25B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1"/>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2" name="Google Shape;242;p11"/>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3" name="Google Shape;243;p11"/>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3</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Elaboración de la Solución</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Desarrollo de la Solución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1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1" name="Google Shape;251;p1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1</a:t>
            </a:r>
            <a:br>
              <a:rPr lang="es-MX" dirty="0"/>
            </a:br>
            <a:r>
              <a:rPr lang="es-MX" dirty="0">
                <a:solidFill>
                  <a:srgbClr val="CD25B0"/>
                </a:solidFill>
              </a:rPr>
              <a:t>DEFINIR TAREAS</a:t>
            </a:r>
            <a:endParaRPr dirty="0">
              <a:solidFill>
                <a:srgbClr val="CD25B0"/>
              </a:solidFill>
            </a:endParaRPr>
          </a:p>
        </p:txBody>
      </p:sp>
      <p:sp>
        <p:nvSpPr>
          <p:cNvPr id="252" name="Google Shape;252;p12"/>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3" name="Google Shape;253;p12"/>
          <p:cNvSpPr/>
          <p:nvPr/>
        </p:nvSpPr>
        <p:spPr>
          <a:xfrm>
            <a:off x="0" y="2044476"/>
            <a:ext cx="6522098" cy="3749834"/>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54" name="Google Shape;254;p12"/>
          <p:cNvSpPr txBox="1"/>
          <p:nvPr/>
        </p:nvSpPr>
        <p:spPr>
          <a:xfrm>
            <a:off x="231999" y="2044476"/>
            <a:ext cx="6097554" cy="35445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Arial"/>
              <a:buNone/>
            </a:pPr>
            <a:r>
              <a:rPr lang="es-MX" sz="1800" b="1" dirty="0">
                <a:solidFill>
                  <a:schemeClr val="lt1"/>
                </a:solidFill>
                <a:latin typeface="Calibri"/>
                <a:ea typeface="Calibri"/>
                <a:cs typeface="Calibri"/>
                <a:sym typeface="Calibri"/>
              </a:rPr>
              <a:t>Se trabajará en una serie de pasos para desarrollar la solución.</a:t>
            </a:r>
            <a:endParaRPr dirty="0"/>
          </a:p>
          <a:p>
            <a:pPr marL="0" marR="0" lvl="0" indent="0" algn="just" rtl="0">
              <a:spcBef>
                <a:spcPts val="0"/>
              </a:spcBef>
              <a:spcAft>
                <a:spcPts val="0"/>
              </a:spcAft>
              <a:buClr>
                <a:schemeClr val="dk1"/>
              </a:buClr>
              <a:buSzPts val="1100"/>
              <a:buFont typeface="Arial"/>
              <a:buNone/>
            </a:pPr>
            <a:endParaRPr sz="1800" b="1" dirty="0">
              <a:solidFill>
                <a:schemeClr val="lt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r>
              <a:rPr lang="es-MX" sz="1800" b="1" dirty="0">
                <a:solidFill>
                  <a:schemeClr val="lt1"/>
                </a:solidFill>
                <a:latin typeface="Calibri"/>
                <a:ea typeface="Calibri"/>
                <a:cs typeface="Calibri"/>
                <a:sym typeface="Calibri"/>
              </a:rPr>
              <a:t>En función de la solución identificada, se debe definir la lista de requerimientos a desarrollar para poder construir la solución tecnológica. </a:t>
            </a:r>
            <a:endParaRPr dirty="0"/>
          </a:p>
          <a:p>
            <a:pPr marL="0" marR="0" lvl="0" indent="0" algn="just" rtl="0">
              <a:spcBef>
                <a:spcPts val="1000"/>
              </a:spcBef>
              <a:spcAft>
                <a:spcPts val="0"/>
              </a:spcAft>
              <a:buClr>
                <a:schemeClr val="dk1"/>
              </a:buClr>
              <a:buSzPts val="1100"/>
              <a:buFont typeface="Arial"/>
              <a:buNone/>
            </a:pPr>
            <a:r>
              <a:rPr lang="es-MX" sz="1800" b="1" dirty="0">
                <a:solidFill>
                  <a:schemeClr val="lt1"/>
                </a:solidFill>
                <a:latin typeface="Calibri"/>
                <a:ea typeface="Calibri"/>
                <a:cs typeface="Calibri"/>
                <a:sym typeface="Calibri"/>
              </a:rPr>
              <a:t>Cada equipo debe armar una tabla y completarla formalizando esta lista de tareas. Como equipo deben conversar cómo definirán las tareas pensando en la construcción de esta. Exploren las alternativas hasta encontrar la adecuada. Lo importante es que todos(as) los(as) integrantes del equipo estén de acuerdo con la formalización de estas tareas. </a:t>
            </a:r>
            <a:endParaRPr sz="1800" dirty="0">
              <a:solidFill>
                <a:schemeClr val="lt1"/>
              </a:solidFill>
              <a:latin typeface="Calibri"/>
              <a:ea typeface="Calibri"/>
              <a:cs typeface="Calibri"/>
              <a:sym typeface="Calibri"/>
            </a:endParaRPr>
          </a:p>
        </p:txBody>
      </p:sp>
      <p:pic>
        <p:nvPicPr>
          <p:cNvPr id="255" name="Google Shape;255;p12"/>
          <p:cNvPicPr preferRelativeResize="0"/>
          <p:nvPr/>
        </p:nvPicPr>
        <p:blipFill rotWithShape="1">
          <a:blip r:embed="rId4">
            <a:alphaModFix/>
          </a:blip>
          <a:srcRect l="29542" r="28023"/>
          <a:stretch/>
        </p:blipFill>
        <p:spPr>
          <a:xfrm>
            <a:off x="8333180" y="365125"/>
            <a:ext cx="1938035" cy="2569292"/>
          </a:xfrm>
          <a:prstGeom prst="roundRect">
            <a:avLst>
              <a:gd name="adj" fmla="val 16667"/>
            </a:avLst>
          </a:prstGeom>
          <a:noFill/>
          <a:ln>
            <a:noFill/>
          </a:ln>
        </p:spPr>
      </p:pic>
      <p:pic>
        <p:nvPicPr>
          <p:cNvPr id="256" name="Google Shape;256;p12"/>
          <p:cNvPicPr preferRelativeResize="0"/>
          <p:nvPr/>
        </p:nvPicPr>
        <p:blipFill rotWithShape="1">
          <a:blip r:embed="rId5">
            <a:alphaModFix/>
          </a:blip>
          <a:srcRect/>
          <a:stretch/>
        </p:blipFill>
        <p:spPr>
          <a:xfrm>
            <a:off x="7527674" y="3675341"/>
            <a:ext cx="3939624" cy="2536349"/>
          </a:xfrm>
          <a:prstGeom prst="rect">
            <a:avLst/>
          </a:prstGeom>
          <a:noFill/>
          <a:ln>
            <a:noFill/>
          </a:ln>
        </p:spPr>
      </p:pic>
      <p:sp>
        <p:nvSpPr>
          <p:cNvPr id="257" name="Google Shape;257;p12"/>
          <p:cNvSpPr/>
          <p:nvPr/>
        </p:nvSpPr>
        <p:spPr>
          <a:xfrm>
            <a:off x="9078686" y="3013788"/>
            <a:ext cx="587828" cy="661553"/>
          </a:xfrm>
          <a:prstGeom prst="down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5" name="Google Shape;265;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2</a:t>
            </a:r>
            <a:br>
              <a:rPr lang="es-MX" dirty="0"/>
            </a:br>
            <a:r>
              <a:rPr lang="es-MX" dirty="0">
                <a:solidFill>
                  <a:srgbClr val="CD25B0"/>
                </a:solidFill>
              </a:rPr>
              <a:t>PRIORIZACIÓN DE TAREAS</a:t>
            </a:r>
            <a:endParaRPr dirty="0">
              <a:solidFill>
                <a:srgbClr val="CD25B0"/>
              </a:solidFill>
            </a:endParaRPr>
          </a:p>
        </p:txBody>
      </p:sp>
      <p:sp>
        <p:nvSpPr>
          <p:cNvPr id="266" name="Google Shape;266;p1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7" name="Google Shape;267;p13"/>
          <p:cNvSpPr/>
          <p:nvPr/>
        </p:nvSpPr>
        <p:spPr>
          <a:xfrm>
            <a:off x="0" y="2044476"/>
            <a:ext cx="6522098" cy="3749834"/>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68" name="Google Shape;268;p13"/>
          <p:cNvSpPr txBox="1"/>
          <p:nvPr/>
        </p:nvSpPr>
        <p:spPr>
          <a:xfrm>
            <a:off x="222018" y="2296945"/>
            <a:ext cx="6097554"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Arial"/>
              <a:buNone/>
            </a:pPr>
            <a:r>
              <a:rPr lang="es-MX" sz="1800" b="1" dirty="0">
                <a:solidFill>
                  <a:schemeClr val="lt1"/>
                </a:solidFill>
                <a:latin typeface="Calibri"/>
                <a:ea typeface="Calibri"/>
                <a:cs typeface="Calibri"/>
                <a:sym typeface="Calibri"/>
              </a:rPr>
              <a:t>Es necesario priorizar las tareas en función de 3 entregables que se pedirán. Para ello deben definir las tareas que puedan mostrar avances desde el primer entregable.</a:t>
            </a:r>
            <a:endParaRPr dirty="0"/>
          </a:p>
          <a:p>
            <a:pPr marL="0" marR="0" lvl="0" indent="0" algn="just" rtl="0">
              <a:spcBef>
                <a:spcPts val="0"/>
              </a:spcBef>
              <a:spcAft>
                <a:spcPts val="0"/>
              </a:spcAft>
              <a:buClr>
                <a:schemeClr val="dk1"/>
              </a:buClr>
              <a:buSzPts val="1100"/>
              <a:buFont typeface="Arial"/>
              <a:buNone/>
            </a:pPr>
            <a:endParaRPr sz="1800" b="1" dirty="0">
              <a:solidFill>
                <a:schemeClr val="lt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r>
              <a:rPr lang="es-MX" sz="1800" b="1" dirty="0">
                <a:solidFill>
                  <a:schemeClr val="lt1"/>
                </a:solidFill>
                <a:latin typeface="Calibri"/>
                <a:ea typeface="Calibri"/>
                <a:cs typeface="Calibri"/>
                <a:sym typeface="Calibri"/>
              </a:rPr>
              <a:t>Definan 3 listas priorizadas, considerando un primer producto funcional; en la segunda, se pueden agregar elementos a este producto; y en la tercera, ya esté la solución desarrollada completamente.</a:t>
            </a:r>
            <a:endParaRPr dirty="0"/>
          </a:p>
          <a:p>
            <a:pPr marL="0" marR="0" lvl="0" indent="0" algn="just" rtl="0">
              <a:spcBef>
                <a:spcPts val="0"/>
              </a:spcBef>
              <a:spcAft>
                <a:spcPts val="0"/>
              </a:spcAft>
              <a:buClr>
                <a:schemeClr val="dk1"/>
              </a:buClr>
              <a:buSzPts val="1100"/>
              <a:buFont typeface="Arial"/>
              <a:buNone/>
            </a:pPr>
            <a:endParaRPr sz="1800" b="1" dirty="0">
              <a:solidFill>
                <a:schemeClr val="lt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r>
              <a:rPr lang="es-MX" sz="1800" b="1" dirty="0">
                <a:solidFill>
                  <a:schemeClr val="lt1"/>
                </a:solidFill>
                <a:latin typeface="Calibri"/>
                <a:ea typeface="Calibri"/>
                <a:cs typeface="Calibri"/>
                <a:sym typeface="Calibri"/>
              </a:rPr>
              <a:t>Ordenen la lista en la guía de acuerdo a la priorización y presenten este trabajo al profesor o profesora.</a:t>
            </a:r>
            <a:endParaRPr sz="1800" dirty="0">
              <a:solidFill>
                <a:schemeClr val="lt1"/>
              </a:solidFill>
              <a:latin typeface="Calibri"/>
              <a:ea typeface="Calibri"/>
              <a:cs typeface="Calibri"/>
              <a:sym typeface="Calibri"/>
            </a:endParaRPr>
          </a:p>
        </p:txBody>
      </p:sp>
      <p:pic>
        <p:nvPicPr>
          <p:cNvPr id="269" name="Google Shape;269;p13"/>
          <p:cNvPicPr preferRelativeResize="0"/>
          <p:nvPr/>
        </p:nvPicPr>
        <p:blipFill rotWithShape="1">
          <a:blip r:embed="rId4">
            <a:alphaModFix/>
          </a:blip>
          <a:srcRect/>
          <a:stretch/>
        </p:blipFill>
        <p:spPr>
          <a:xfrm>
            <a:off x="7000793" y="1769060"/>
            <a:ext cx="4540877" cy="2839294"/>
          </a:xfrm>
          <a:prstGeom prst="rect">
            <a:avLst/>
          </a:prstGeom>
          <a:noFill/>
          <a:ln w="19050" cap="flat" cmpd="sng">
            <a:solidFill>
              <a:schemeClr val="dk2"/>
            </a:solidFill>
            <a:prstDash val="solid"/>
            <a:round/>
            <a:headEnd type="none" w="sm" len="sm"/>
            <a:tailEnd type="none" w="sm" len="sm"/>
          </a:ln>
        </p:spPr>
      </p:pic>
      <p:sp>
        <p:nvSpPr>
          <p:cNvPr id="270" name="Google Shape;270;p13"/>
          <p:cNvSpPr txBox="1"/>
          <p:nvPr/>
        </p:nvSpPr>
        <p:spPr>
          <a:xfrm>
            <a:off x="6950218" y="4762376"/>
            <a:ext cx="4657063" cy="779100"/>
          </a:xfrm>
          <a:prstGeom prst="rect">
            <a:avLst/>
          </a:prstGeom>
          <a:noFill/>
          <a:ln>
            <a:noFill/>
          </a:ln>
        </p:spPr>
        <p:txBody>
          <a:bodyPr spcFirstLastPara="1" wrap="square" lIns="91425" tIns="91425" rIns="91425" bIns="91425" anchor="t" anchorCtr="0">
            <a:noAutofit/>
          </a:bodyPr>
          <a:lstStyle/>
          <a:p>
            <a:pPr marL="0" marR="0" lvl="0" indent="0" algn="just" rtl="0">
              <a:spcBef>
                <a:spcPts val="0"/>
              </a:spcBef>
              <a:spcAft>
                <a:spcPts val="0"/>
              </a:spcAft>
              <a:buClr>
                <a:srgbClr val="CD25B0"/>
              </a:buClr>
              <a:buSzPts val="2000"/>
              <a:buFont typeface="Calibri"/>
              <a:buNone/>
            </a:pPr>
            <a:r>
              <a:rPr lang="es-MX" sz="2000" b="1" dirty="0">
                <a:solidFill>
                  <a:srgbClr val="CD25B0"/>
                </a:solidFill>
                <a:latin typeface="Calibri"/>
                <a:ea typeface="Calibri"/>
                <a:cs typeface="Calibri"/>
                <a:sym typeface="Calibri"/>
              </a:rPr>
              <a:t>Retomando el ejemplo que grafica la imagen, la idea es que cada equipo comience a construir un skate, luego un scooter, y finalmente un auto.  </a:t>
            </a:r>
            <a:endParaRPr sz="2000" b="1" dirty="0">
              <a:solidFill>
                <a:srgbClr val="CD25B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7" name="Google Shape;277;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14"/>
          <p:cNvSpPr txBox="1">
            <a:spLocks noGrp="1"/>
          </p:cNvSpPr>
          <p:nvPr>
            <p:ph type="title"/>
          </p:nvPr>
        </p:nvSpPr>
        <p:spPr>
          <a:xfrm>
            <a:off x="296662" y="365125"/>
            <a:ext cx="113479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3</a:t>
            </a:r>
            <a:br>
              <a:rPr lang="es-MX" dirty="0"/>
            </a:br>
            <a:r>
              <a:rPr lang="es-MX" dirty="0">
                <a:solidFill>
                  <a:srgbClr val="CD25B0"/>
                </a:solidFill>
              </a:rPr>
              <a:t>ESTIMAR ESFUERZOS Y ASIGNAR RESPONSABLES</a:t>
            </a:r>
            <a:endParaRPr dirty="0">
              <a:solidFill>
                <a:srgbClr val="CD25B0"/>
              </a:solidFill>
            </a:endParaRPr>
          </a:p>
        </p:txBody>
      </p:sp>
      <p:sp>
        <p:nvSpPr>
          <p:cNvPr id="279" name="Google Shape;279;p1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0" name="Google Shape;280;p14"/>
          <p:cNvSpPr/>
          <p:nvPr/>
        </p:nvSpPr>
        <p:spPr>
          <a:xfrm>
            <a:off x="-1" y="2044476"/>
            <a:ext cx="8061649" cy="3749834"/>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81" name="Google Shape;281;p14"/>
          <p:cNvSpPr txBox="1"/>
          <p:nvPr/>
        </p:nvSpPr>
        <p:spPr>
          <a:xfrm>
            <a:off x="296662" y="2524576"/>
            <a:ext cx="7541051" cy="288284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000"/>
              <a:buFont typeface="Calibri"/>
              <a:buNone/>
            </a:pPr>
            <a:r>
              <a:rPr lang="es-MX" sz="2000" b="1" dirty="0">
                <a:solidFill>
                  <a:schemeClr val="lt1"/>
                </a:solidFill>
                <a:latin typeface="Calibri"/>
                <a:ea typeface="Calibri"/>
                <a:cs typeface="Calibri"/>
                <a:sym typeface="Calibri"/>
              </a:rPr>
              <a:t>Ahora se trabajará con las tareas priorizadas de orden 1. Para ello se aplicará la técnica de planning poker como se muestra en el siguiente video: </a:t>
            </a:r>
            <a:endParaRPr dirty="0"/>
          </a:p>
          <a:p>
            <a:pPr marL="0" marR="0" lvl="0" indent="0" algn="just" rtl="0">
              <a:spcBef>
                <a:spcPts val="1600"/>
              </a:spcBef>
              <a:spcAft>
                <a:spcPts val="0"/>
              </a:spcAft>
              <a:buClr>
                <a:schemeClr val="lt1"/>
              </a:buClr>
              <a:buSzPts val="2400"/>
              <a:buFont typeface="Calibri"/>
              <a:buNone/>
            </a:pPr>
            <a:r>
              <a:rPr lang="es-MX" sz="2400" b="1" u="sng"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https://www.youtube.com/watch?v=OqD65V-pGeY</a:t>
            </a:r>
            <a:endParaRPr sz="2400" b="1" dirty="0">
              <a:solidFill>
                <a:schemeClr val="lt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endParaRPr sz="2400" b="1" dirty="0">
              <a:solidFill>
                <a:schemeClr val="lt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r>
              <a:rPr lang="es-MX" sz="2000" b="1" dirty="0">
                <a:solidFill>
                  <a:schemeClr val="lt1"/>
                </a:solidFill>
                <a:latin typeface="Calibri"/>
                <a:ea typeface="Calibri"/>
                <a:cs typeface="Calibri"/>
                <a:sym typeface="Calibri"/>
              </a:rPr>
              <a:t>Por cada tarea el equipo debe realizar esta estimación, como se explica en el video. Luego, en función de esto, deberán asignar en equipo los(as) responsables de las tareas.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8" name="Google Shape;288;p1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9" name="Google Shape;289;p15"/>
          <p:cNvSpPr txBox="1">
            <a:spLocks noGrp="1"/>
          </p:cNvSpPr>
          <p:nvPr>
            <p:ph type="title"/>
          </p:nvPr>
        </p:nvSpPr>
        <p:spPr>
          <a:xfrm>
            <a:off x="296662" y="365125"/>
            <a:ext cx="113479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3</a:t>
            </a:r>
            <a:br>
              <a:rPr lang="es-MX" dirty="0"/>
            </a:br>
            <a:r>
              <a:rPr lang="es-MX" dirty="0">
                <a:solidFill>
                  <a:srgbClr val="CD25B0"/>
                </a:solidFill>
              </a:rPr>
              <a:t>ESTIMAR ESFUERZOS Y ASIGNAR RESPONSABLES</a:t>
            </a:r>
            <a:endParaRPr dirty="0">
              <a:solidFill>
                <a:srgbClr val="CD25B0"/>
              </a:solidFill>
            </a:endParaRPr>
          </a:p>
        </p:txBody>
      </p:sp>
      <p:sp>
        <p:nvSpPr>
          <p:cNvPr id="290" name="Google Shape;290;p1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91" name="Google Shape;291;p15"/>
          <p:cNvPicPr preferRelativeResize="0"/>
          <p:nvPr/>
        </p:nvPicPr>
        <p:blipFill rotWithShape="1">
          <a:blip r:embed="rId4">
            <a:alphaModFix/>
          </a:blip>
          <a:srcRect t="-6339" b="28827"/>
          <a:stretch/>
        </p:blipFill>
        <p:spPr>
          <a:xfrm>
            <a:off x="177280" y="2782303"/>
            <a:ext cx="11625943" cy="3654004"/>
          </a:xfrm>
          <a:prstGeom prst="rect">
            <a:avLst/>
          </a:prstGeom>
          <a:noFill/>
          <a:ln>
            <a:noFill/>
          </a:ln>
        </p:spPr>
      </p:pic>
      <p:sp>
        <p:nvSpPr>
          <p:cNvPr id="292" name="Google Shape;292;p15"/>
          <p:cNvSpPr/>
          <p:nvPr/>
        </p:nvSpPr>
        <p:spPr>
          <a:xfrm>
            <a:off x="-1" y="1776698"/>
            <a:ext cx="11803224" cy="1162446"/>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93" name="Google Shape;293;p15"/>
          <p:cNvSpPr txBox="1"/>
          <p:nvPr/>
        </p:nvSpPr>
        <p:spPr>
          <a:xfrm>
            <a:off x="100303" y="1897089"/>
            <a:ext cx="11625943"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1800"/>
              <a:buFont typeface="Calibri"/>
              <a:buNone/>
            </a:pPr>
            <a:r>
              <a:rPr lang="es-MX" sz="1800" dirty="0">
                <a:solidFill>
                  <a:schemeClr val="lt1"/>
                </a:solidFill>
                <a:latin typeface="Calibri"/>
                <a:ea typeface="Calibri"/>
                <a:cs typeface="Calibri"/>
                <a:sym typeface="Calibri"/>
              </a:rPr>
              <a:t>Una vez realizada la primera priorización, el equipo debe traspasar este trabajo a </a:t>
            </a:r>
            <a:r>
              <a:rPr lang="es-MX" sz="1800" b="1" dirty="0">
                <a:solidFill>
                  <a:schemeClr val="lt1"/>
                </a:solidFill>
                <a:latin typeface="Calibri"/>
                <a:ea typeface="Calibri"/>
                <a:cs typeface="Calibri"/>
                <a:sym typeface="Calibri"/>
              </a:rPr>
              <a:t>Trello</a:t>
            </a:r>
            <a:r>
              <a:rPr lang="es-MX" sz="1800" dirty="0">
                <a:solidFill>
                  <a:schemeClr val="lt1"/>
                </a:solidFill>
                <a:latin typeface="Calibri"/>
                <a:ea typeface="Calibri"/>
                <a:cs typeface="Calibri"/>
                <a:sym typeface="Calibri"/>
              </a:rPr>
              <a:t>. Como se observa en la imagen, las tareas no priorizadas (2 y 3) quedarán en la lista de trabajo “Lista no planificada”, ya que una vez finalizada la primera lista, se podrá estimar, asignar responsables y planificar.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0" name="Google Shape;300;p1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1" name="Google Shape;301;p16"/>
          <p:cNvSpPr txBox="1">
            <a:spLocks noGrp="1"/>
          </p:cNvSpPr>
          <p:nvPr>
            <p:ph type="title"/>
          </p:nvPr>
        </p:nvSpPr>
        <p:spPr>
          <a:xfrm>
            <a:off x="296662" y="365125"/>
            <a:ext cx="113479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4</a:t>
            </a:r>
            <a:br>
              <a:rPr lang="es-MX" dirty="0"/>
            </a:br>
            <a:r>
              <a:rPr lang="es-MX" dirty="0">
                <a:solidFill>
                  <a:srgbClr val="CD25B0"/>
                </a:solidFill>
              </a:rPr>
              <a:t>REUNIÓN DE AVANCE</a:t>
            </a:r>
            <a:endParaRPr dirty="0">
              <a:solidFill>
                <a:srgbClr val="CD25B0"/>
              </a:solidFill>
            </a:endParaRPr>
          </a:p>
        </p:txBody>
      </p:sp>
      <p:sp>
        <p:nvSpPr>
          <p:cNvPr id="302" name="Google Shape;302;p1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3" name="Google Shape;303;p16"/>
          <p:cNvSpPr/>
          <p:nvPr/>
        </p:nvSpPr>
        <p:spPr>
          <a:xfrm>
            <a:off x="0" y="2417702"/>
            <a:ext cx="5355770" cy="3749834"/>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304" name="Google Shape;304;p16"/>
          <p:cNvSpPr txBox="1"/>
          <p:nvPr/>
        </p:nvSpPr>
        <p:spPr>
          <a:xfrm>
            <a:off x="147368" y="3039807"/>
            <a:ext cx="4975137"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Ya están listos(as) y organizados(as) para comenzar a desarrollar, pero es importante que el equipo de trabajo esté comunicándose periódicamente para ir revisando avances y posibles problemas.  </a:t>
            </a:r>
            <a:endParaRPr dirty="0"/>
          </a:p>
        </p:txBody>
      </p:sp>
      <p:sp>
        <p:nvSpPr>
          <p:cNvPr id="305" name="Google Shape;305;p16"/>
          <p:cNvSpPr txBox="1"/>
          <p:nvPr/>
        </p:nvSpPr>
        <p:spPr>
          <a:xfrm>
            <a:off x="5355771" y="1670993"/>
            <a:ext cx="6515300" cy="51193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CD25B0"/>
              </a:buClr>
              <a:buSzPts val="2200"/>
              <a:buFont typeface="Calibri"/>
              <a:buNone/>
            </a:pPr>
            <a:r>
              <a:rPr lang="es-MX" sz="2200" b="1" dirty="0">
                <a:solidFill>
                  <a:srgbClr val="CD25B0"/>
                </a:solidFill>
                <a:latin typeface="Calibri"/>
                <a:ea typeface="Calibri"/>
                <a:cs typeface="Calibri"/>
                <a:sym typeface="Calibri"/>
              </a:rPr>
              <a:t>Algunas consideraciones para esta reunión:</a:t>
            </a:r>
            <a:endParaRPr dirty="0"/>
          </a:p>
          <a:p>
            <a:pPr marL="438150" marR="0" lvl="0" indent="-285750" algn="just" rtl="0">
              <a:lnSpc>
                <a:spcPct val="100000"/>
              </a:lnSpc>
              <a:spcBef>
                <a:spcPts val="1600"/>
              </a:spcBef>
              <a:spcAft>
                <a:spcPts val="0"/>
              </a:spcAft>
              <a:buClr>
                <a:srgbClr val="CD25B0"/>
              </a:buClr>
              <a:buSzPts val="2400"/>
              <a:buFont typeface="Arial"/>
              <a:buChar char="•"/>
            </a:pPr>
            <a:r>
              <a:rPr lang="es-MX" sz="2000" dirty="0">
                <a:solidFill>
                  <a:schemeClr val="dk1"/>
                </a:solidFill>
                <a:latin typeface="Calibri"/>
                <a:ea typeface="Calibri"/>
                <a:cs typeface="Calibri"/>
                <a:sym typeface="Calibri"/>
              </a:rPr>
              <a:t>La reunión no debe exceder los 15 minutos. </a:t>
            </a:r>
            <a:endParaRPr dirty="0"/>
          </a:p>
          <a:p>
            <a:pPr marL="438150" marR="0" lvl="0" indent="-285750" algn="just" rtl="0">
              <a:spcBef>
                <a:spcPts val="1000"/>
              </a:spcBef>
              <a:spcAft>
                <a:spcPts val="0"/>
              </a:spcAft>
              <a:buClr>
                <a:srgbClr val="CD25B0"/>
              </a:buClr>
              <a:buSzPts val="2400"/>
              <a:buFont typeface="Arial"/>
              <a:buChar char="•"/>
            </a:pPr>
            <a:r>
              <a:rPr lang="es-MX" sz="2000" dirty="0">
                <a:solidFill>
                  <a:schemeClr val="dk1"/>
                </a:solidFill>
                <a:latin typeface="Calibri"/>
                <a:ea typeface="Calibri"/>
                <a:cs typeface="Calibri"/>
                <a:sym typeface="Calibri"/>
              </a:rPr>
              <a:t>Debe realizarse siempre en la misma dinámica (hora, día, lugar, dinámica, etc.).</a:t>
            </a:r>
            <a:endParaRPr dirty="0"/>
          </a:p>
          <a:p>
            <a:pPr marL="438150" marR="0" lvl="0" indent="-285750" algn="just" rtl="0">
              <a:spcBef>
                <a:spcPts val="1000"/>
              </a:spcBef>
              <a:spcAft>
                <a:spcPts val="0"/>
              </a:spcAft>
              <a:buClr>
                <a:srgbClr val="CD25B0"/>
              </a:buClr>
              <a:buSzPts val="2400"/>
              <a:buFont typeface="Arial"/>
              <a:buChar char="•"/>
            </a:pPr>
            <a:r>
              <a:rPr lang="es-MX" sz="2000" dirty="0">
                <a:solidFill>
                  <a:schemeClr val="dk1"/>
                </a:solidFill>
                <a:latin typeface="Calibri"/>
                <a:ea typeface="Calibri"/>
                <a:cs typeface="Calibri"/>
                <a:sym typeface="Calibri"/>
              </a:rPr>
              <a:t>Todos(as) los(as) integrantes del equipo deben informar su avance, respecto a tareas aún no realizadas y a problemas que ameritan el apoyo del resto del equipo.</a:t>
            </a:r>
            <a:endParaRPr dirty="0"/>
          </a:p>
          <a:p>
            <a:pPr marL="438150" marR="0" lvl="0" indent="-285750" algn="just" rtl="0">
              <a:spcBef>
                <a:spcPts val="1000"/>
              </a:spcBef>
              <a:spcAft>
                <a:spcPts val="0"/>
              </a:spcAft>
              <a:buClr>
                <a:srgbClr val="CD25B0"/>
              </a:buClr>
              <a:buSzPts val="2400"/>
              <a:buFont typeface="Arial"/>
              <a:buChar char="•"/>
            </a:pPr>
            <a:r>
              <a:rPr lang="es-MX" sz="2000" dirty="0">
                <a:solidFill>
                  <a:schemeClr val="dk1"/>
                </a:solidFill>
                <a:latin typeface="Calibri"/>
                <a:ea typeface="Calibri"/>
                <a:cs typeface="Calibri"/>
                <a:sym typeface="Calibri"/>
              </a:rPr>
              <a:t>Se realiza en frente del tablero </a:t>
            </a:r>
            <a:r>
              <a:rPr lang="es-MX" sz="2000" b="1" dirty="0">
                <a:solidFill>
                  <a:srgbClr val="CD25B0"/>
                </a:solidFill>
                <a:latin typeface="Calibri"/>
                <a:ea typeface="Calibri"/>
                <a:cs typeface="Calibri"/>
                <a:sym typeface="Calibri"/>
              </a:rPr>
              <a:t>Trello</a:t>
            </a:r>
            <a:r>
              <a:rPr lang="es-MX" sz="2000" dirty="0">
                <a:solidFill>
                  <a:schemeClr val="dk1"/>
                </a:solidFill>
                <a:latin typeface="Calibri"/>
                <a:ea typeface="Calibri"/>
                <a:cs typeface="Calibri"/>
                <a:sym typeface="Calibri"/>
              </a:rPr>
              <a:t> y se van realizando las modificaciones a las tareas en Trello (asignaciones, tiempos, etc.) en la misma reunión. </a:t>
            </a:r>
            <a:endParaRPr dirty="0"/>
          </a:p>
          <a:p>
            <a:pPr marL="438150" marR="0" lvl="0" indent="-285750" algn="just" rtl="0">
              <a:spcBef>
                <a:spcPts val="1000"/>
              </a:spcBef>
              <a:spcAft>
                <a:spcPts val="0"/>
              </a:spcAft>
              <a:buClr>
                <a:srgbClr val="CD25B0"/>
              </a:buClr>
              <a:buSzPts val="2400"/>
              <a:buFont typeface="Arial"/>
              <a:buChar char="•"/>
            </a:pPr>
            <a:r>
              <a:rPr lang="es-MX" sz="2000" dirty="0">
                <a:solidFill>
                  <a:schemeClr val="dk1"/>
                </a:solidFill>
                <a:latin typeface="Calibri"/>
                <a:ea typeface="Calibri"/>
                <a:cs typeface="Calibri"/>
                <a:sym typeface="Calibri"/>
              </a:rPr>
              <a:t>Recuerden que además de las tareas del plan de desarrollo, existirán tareas de la creación de la empresa por lo que aprovechen de analizar esos tiempos en conjunto con estos.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2" name="Google Shape;312;p1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3" name="Google Shape;313;p1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ACTIVIDAD</a:t>
            </a:r>
            <a:br>
              <a:rPr lang="es-MX" dirty="0"/>
            </a:br>
            <a:r>
              <a:rPr lang="es-MX" dirty="0">
                <a:solidFill>
                  <a:srgbClr val="CD25B0"/>
                </a:solidFill>
              </a:rPr>
              <a:t>DESARROLLO DE SOLUCIÓN</a:t>
            </a:r>
            <a:endParaRPr dirty="0">
              <a:solidFill>
                <a:srgbClr val="CD25B0"/>
              </a:solidFill>
            </a:endParaRPr>
          </a:p>
        </p:txBody>
      </p:sp>
      <p:sp>
        <p:nvSpPr>
          <p:cNvPr id="314" name="Google Shape;314;p1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5" name="Google Shape;315;p17"/>
          <p:cNvSpPr/>
          <p:nvPr/>
        </p:nvSpPr>
        <p:spPr>
          <a:xfrm>
            <a:off x="0" y="2834149"/>
            <a:ext cx="6736702" cy="3602158"/>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316" name="Google Shape;316;p17"/>
          <p:cNvSpPr txBox="1"/>
          <p:nvPr/>
        </p:nvSpPr>
        <p:spPr>
          <a:xfrm>
            <a:off x="347846" y="3275881"/>
            <a:ext cx="6097554" cy="27186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En función de lo planificado comiencen a desarrollar. </a:t>
            </a:r>
            <a:endParaRPr dirty="0"/>
          </a:p>
          <a:p>
            <a:pPr marL="0" marR="0" lvl="0" indent="0" algn="just" rtl="0">
              <a:spcBef>
                <a:spcPts val="160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El profesor o profesora podrá solicitar participar de reuniones de avance. </a:t>
            </a:r>
            <a:endParaRPr dirty="0"/>
          </a:p>
          <a:p>
            <a:pPr marL="0" marR="0" lvl="0" indent="0" algn="just" rtl="0">
              <a:spcBef>
                <a:spcPts val="1600"/>
              </a:spcBef>
              <a:spcAft>
                <a:spcPts val="0"/>
              </a:spcAft>
              <a:buClr>
                <a:schemeClr val="lt1"/>
              </a:buClr>
              <a:buSzPts val="2400"/>
              <a:buFont typeface="Calibri"/>
              <a:buNone/>
            </a:pPr>
            <a:r>
              <a:rPr lang="es-MX" sz="2400" b="1" dirty="0">
                <a:solidFill>
                  <a:schemeClr val="lt1"/>
                </a:solidFill>
                <a:latin typeface="Calibri"/>
                <a:ea typeface="Calibri"/>
                <a:cs typeface="Calibri"/>
                <a:sym typeface="Calibri"/>
              </a:rPr>
              <a:t>Al finalizar esta actividad deben realizar una presentación para retroalimentación.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8"/>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2" name="Google Shape;322;p18"/>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3" name="Google Shape;323;p18"/>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4</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Presentación de la Solución</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Presentación y Revisión de la Solución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9" name="Google Shape;329;p1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0" name="Google Shape;330;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SUBIENDO A GITHUB</a:t>
            </a:r>
            <a:br>
              <a:rPr lang="es-MX" dirty="0"/>
            </a:br>
            <a:r>
              <a:rPr lang="es-MX" dirty="0">
                <a:solidFill>
                  <a:srgbClr val="CD25B0"/>
                </a:solidFill>
              </a:rPr>
              <a:t>LAS SOLUCIONES</a:t>
            </a:r>
            <a:endParaRPr dirty="0">
              <a:solidFill>
                <a:srgbClr val="CD25B0"/>
              </a:solidFill>
            </a:endParaRPr>
          </a:p>
        </p:txBody>
      </p:sp>
      <p:sp>
        <p:nvSpPr>
          <p:cNvPr id="331" name="Google Shape;331;p1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2" name="Google Shape;332;p19"/>
          <p:cNvSpPr txBox="1"/>
          <p:nvPr/>
        </p:nvSpPr>
        <p:spPr>
          <a:xfrm>
            <a:off x="334402" y="2959296"/>
            <a:ext cx="5204883" cy="751488"/>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292934"/>
              </a:buClr>
              <a:buSzPts val="2400"/>
              <a:buFont typeface="Calibri"/>
              <a:buNone/>
            </a:pPr>
            <a:r>
              <a:rPr lang="es-MX" sz="2400" dirty="0">
                <a:solidFill>
                  <a:srgbClr val="292934"/>
                </a:solidFill>
                <a:latin typeface="Calibri"/>
                <a:ea typeface="Calibri"/>
                <a:cs typeface="Calibri"/>
                <a:sym typeface="Calibri"/>
              </a:rPr>
              <a:t>Cada equipo </a:t>
            </a:r>
            <a:r>
              <a:rPr lang="es-MX" sz="2400" b="1" dirty="0">
                <a:solidFill>
                  <a:srgbClr val="CD25B0"/>
                </a:solidFill>
                <a:latin typeface="Calibri"/>
                <a:ea typeface="Calibri"/>
                <a:cs typeface="Calibri"/>
                <a:sym typeface="Calibri"/>
              </a:rPr>
              <a:t>presentará</a:t>
            </a:r>
            <a:r>
              <a:rPr lang="es-MX" sz="2400" dirty="0">
                <a:solidFill>
                  <a:srgbClr val="292934"/>
                </a:solidFill>
                <a:latin typeface="Calibri"/>
                <a:ea typeface="Calibri"/>
                <a:cs typeface="Calibri"/>
                <a:sym typeface="Calibri"/>
              </a:rPr>
              <a:t> su solución a través de un </a:t>
            </a:r>
            <a:r>
              <a:rPr lang="es-MX" sz="2400" b="1" dirty="0">
                <a:solidFill>
                  <a:srgbClr val="CD25B0"/>
                </a:solidFill>
                <a:latin typeface="Calibri"/>
                <a:ea typeface="Calibri"/>
                <a:cs typeface="Calibri"/>
                <a:sym typeface="Calibri"/>
              </a:rPr>
              <a:t>Pitch</a:t>
            </a:r>
            <a:r>
              <a:rPr lang="es-MX" sz="2400" dirty="0">
                <a:solidFill>
                  <a:srgbClr val="292934"/>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grpSp>
        <p:nvGrpSpPr>
          <p:cNvPr id="333" name="Google Shape;333;p19"/>
          <p:cNvGrpSpPr/>
          <p:nvPr/>
        </p:nvGrpSpPr>
        <p:grpSpPr>
          <a:xfrm>
            <a:off x="5598367" y="644246"/>
            <a:ext cx="6277284" cy="5792061"/>
            <a:chOff x="1230400" y="410075"/>
            <a:chExt cx="5124625" cy="4728500"/>
          </a:xfrm>
        </p:grpSpPr>
        <p:sp>
          <p:nvSpPr>
            <p:cNvPr id="334" name="Google Shape;334;p19"/>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5" name="Google Shape;335;p19"/>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rgbClr val="D6E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6" name="Google Shape;336;p19"/>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7" name="Google Shape;337;p19"/>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8" name="Google Shape;338;p19"/>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39" name="Google Shape;339;p19"/>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0" name="Google Shape;340;p19"/>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1" name="Google Shape;341;p19"/>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2" name="Google Shape;342;p19"/>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3" name="Google Shape;343;p19"/>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4" name="Google Shape;344;p19"/>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5" name="Google Shape;345;p19"/>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6" name="Google Shape;346;p19"/>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7" name="Google Shape;347;p19"/>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8" name="Google Shape;348;p19"/>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9" name="Google Shape;349;p19"/>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0" name="Google Shape;350;p19"/>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1" name="Google Shape;351;p19"/>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2" name="Google Shape;352;p19"/>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3" name="Google Shape;353;p19"/>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4" name="Google Shape;354;p19"/>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5" name="Google Shape;355;p19"/>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6" name="Google Shape;356;p19"/>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7" name="Google Shape;357;p19"/>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8" name="Google Shape;358;p19"/>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59" name="Google Shape;359;p19"/>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0" name="Google Shape;360;p19"/>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1" name="Google Shape;361;p19"/>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2" name="Google Shape;362;p19"/>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3" name="Google Shape;363;p19"/>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4" name="Google Shape;364;p19"/>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5" name="Google Shape;365;p19"/>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6" name="Google Shape;366;p19"/>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7" name="Google Shape;367;p19"/>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8" name="Google Shape;368;p19"/>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69" name="Google Shape;369;p19"/>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0" name="Google Shape;370;p19"/>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1" name="Google Shape;371;p19"/>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2" name="Google Shape;372;p19"/>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3" name="Google Shape;373;p19"/>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4" name="Google Shape;374;p19"/>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5" name="Google Shape;375;p19"/>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6" name="Google Shape;376;p19"/>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7" name="Google Shape;377;p19"/>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8" name="Google Shape;378;p19"/>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9" name="Google Shape;379;p19"/>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0" name="Google Shape;380;p19"/>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1" name="Google Shape;381;p19"/>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2" name="Google Shape;382;p19"/>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3" name="Google Shape;383;p19"/>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4" name="Google Shape;384;p19"/>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5" name="Google Shape;385;p19"/>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6" name="Google Shape;386;p19"/>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7" name="Google Shape;387;p19"/>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8" name="Google Shape;388;p19"/>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9" name="Google Shape;389;p19"/>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0" name="Google Shape;390;p19"/>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1" name="Google Shape;391;p19"/>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2" name="Google Shape;392;p19"/>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3" name="Google Shape;393;p19"/>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4" name="Google Shape;394;p19"/>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5" name="Google Shape;395;p19"/>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6" name="Google Shape;396;p19"/>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7" name="Google Shape;397;p19"/>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8" name="Google Shape;398;p19"/>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99" name="Google Shape;399;p19"/>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0" name="Google Shape;400;p19"/>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1" name="Google Shape;401;p19"/>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2" name="Google Shape;402;p19"/>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3" name="Google Shape;403;p19"/>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4" name="Google Shape;404;p19"/>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5" name="Google Shape;405;p19"/>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6" name="Google Shape;406;p19"/>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7" name="Google Shape;407;p19"/>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8" name="Google Shape;408;p19"/>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09" name="Google Shape;409;p19"/>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0" name="Google Shape;410;p19"/>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1" name="Google Shape;411;p19"/>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2" name="Google Shape;412;p19"/>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3" name="Google Shape;413;p19"/>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4" name="Google Shape;414;p19"/>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5" name="Google Shape;415;p19"/>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6" name="Google Shape;416;p19"/>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17" name="Google Shape;417;p19"/>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pic>
        <p:nvPicPr>
          <p:cNvPr id="418" name="Google Shape;418;p19"/>
          <p:cNvPicPr preferRelativeResize="0"/>
          <p:nvPr/>
        </p:nvPicPr>
        <p:blipFill rotWithShape="1">
          <a:blip r:embed="rId4">
            <a:alphaModFix/>
          </a:blip>
          <a:srcRect/>
          <a:stretch/>
        </p:blipFill>
        <p:spPr>
          <a:xfrm>
            <a:off x="7243258" y="2062955"/>
            <a:ext cx="3679990" cy="20287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CD25B0"/>
              </a:solidFill>
              <a:latin typeface="Calibri"/>
              <a:ea typeface="Calibri"/>
              <a:cs typeface="Calibri"/>
              <a:sym typeface="Calibri"/>
            </a:endParaRPr>
          </a:p>
        </p:txBody>
      </p:sp>
      <p:sp>
        <p:nvSpPr>
          <p:cNvPr id="101" name="Google Shape;101;p2"/>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ETAPAS</a:t>
            </a:r>
            <a:endParaRPr sz="36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03" name="Google Shape;103;p2"/>
          <p:cNvGrpSpPr/>
          <p:nvPr/>
        </p:nvGrpSpPr>
        <p:grpSpPr>
          <a:xfrm>
            <a:off x="4276" y="2797575"/>
            <a:ext cx="2906875" cy="2546782"/>
            <a:chOff x="0" y="0"/>
            <a:chExt cx="3140475" cy="1884285"/>
          </a:xfrm>
        </p:grpSpPr>
        <p:sp>
          <p:nvSpPr>
            <p:cNvPr id="104" name="Google Shape;104;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01</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ANÁLISIS DEL PROBLEMA</a:t>
              </a:r>
              <a:endParaRPr sz="2900" b="1" i="0" u="none" strike="noStrike" cap="none" dirty="0">
                <a:solidFill>
                  <a:schemeClr val="lt1"/>
                </a:solidFill>
                <a:latin typeface="Calibri"/>
                <a:ea typeface="Calibri"/>
                <a:cs typeface="Calibri"/>
                <a:sym typeface="Calibri"/>
              </a:endParaRPr>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Se identifica el problema</a:t>
              </a:r>
              <a:endParaRPr dirty="0"/>
            </a:p>
          </p:txBody>
        </p:sp>
      </p:grpSp>
      <p:grpSp>
        <p:nvGrpSpPr>
          <p:cNvPr id="106" name="Google Shape;106;p2"/>
          <p:cNvGrpSpPr/>
          <p:nvPr/>
        </p:nvGrpSpPr>
        <p:grpSpPr>
          <a:xfrm>
            <a:off x="2992530" y="2797575"/>
            <a:ext cx="2906875" cy="2546782"/>
            <a:chOff x="0" y="0"/>
            <a:chExt cx="3140475" cy="1884285"/>
          </a:xfrm>
        </p:grpSpPr>
        <p:sp>
          <p:nvSpPr>
            <p:cNvPr id="107" name="Google Shape;107;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02</a:t>
              </a:r>
              <a:endParaRPr dirty="0"/>
            </a:p>
            <a:p>
              <a:pPr marL="0" marR="0" lvl="0" indent="0" algn="ctr" rtl="0">
                <a:lnSpc>
                  <a:spcPct val="90000"/>
                </a:lnSpc>
                <a:spcBef>
                  <a:spcPts val="1015"/>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RESOLUCIÓN DEL PROBLEMA</a:t>
              </a:r>
              <a:endParaRPr dirty="0"/>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Se identifica la solución</a:t>
              </a:r>
              <a:endParaRPr dirty="0"/>
            </a:p>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Calibri"/>
                <a:ea typeface="Calibri"/>
                <a:cs typeface="Calibri"/>
                <a:sym typeface="Calibri"/>
              </a:endParaRPr>
            </a:p>
          </p:txBody>
        </p:sp>
      </p:grpSp>
      <p:grpSp>
        <p:nvGrpSpPr>
          <p:cNvPr id="109" name="Google Shape;109;p2"/>
          <p:cNvGrpSpPr/>
          <p:nvPr/>
        </p:nvGrpSpPr>
        <p:grpSpPr>
          <a:xfrm>
            <a:off x="6012321" y="2797575"/>
            <a:ext cx="2906875" cy="2546782"/>
            <a:chOff x="0" y="0"/>
            <a:chExt cx="3140475" cy="1884285"/>
          </a:xfrm>
        </p:grpSpPr>
        <p:sp>
          <p:nvSpPr>
            <p:cNvPr id="110" name="Google Shape;110;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03</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ELABORACIÓN DE SOLUCIÓN</a:t>
              </a:r>
              <a:endParaRPr dirty="0"/>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Desarrollo de solución</a:t>
              </a:r>
              <a:endParaRPr sz="1800" b="0" i="0" u="none" strike="noStrike" cap="none" dirty="0">
                <a:solidFill>
                  <a:schemeClr val="lt1"/>
                </a:solidFill>
                <a:latin typeface="Calibri"/>
                <a:ea typeface="Calibri"/>
                <a:cs typeface="Calibri"/>
                <a:sym typeface="Calibri"/>
              </a:endParaRPr>
            </a:p>
          </p:txBody>
        </p:sp>
      </p:grpSp>
      <p:grpSp>
        <p:nvGrpSpPr>
          <p:cNvPr id="112" name="Google Shape;112;p2"/>
          <p:cNvGrpSpPr/>
          <p:nvPr/>
        </p:nvGrpSpPr>
        <p:grpSpPr>
          <a:xfrm>
            <a:off x="9032111" y="2797575"/>
            <a:ext cx="2906875" cy="2546782"/>
            <a:chOff x="0" y="0"/>
            <a:chExt cx="3140475" cy="1884285"/>
          </a:xfrm>
        </p:grpSpPr>
        <p:sp>
          <p:nvSpPr>
            <p:cNvPr id="113" name="Google Shape;113;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04</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PRESENTACIÓN SOLUCIÓN</a:t>
              </a:r>
              <a:endParaRPr sz="2900" b="1" i="0" u="none" strike="noStrike" cap="none" dirty="0">
                <a:solidFill>
                  <a:schemeClr val="lt1"/>
                </a:solidFill>
                <a:latin typeface="Calibri"/>
                <a:ea typeface="Calibri"/>
                <a:cs typeface="Calibri"/>
                <a:sym typeface="Calibri"/>
              </a:endParaRPr>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Presentación y revisión de solución </a:t>
              </a:r>
              <a:endParaRPr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5" name="Google Shape;425;p2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6" name="Google Shape;426;p2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¿QUÉ ES</a:t>
            </a:r>
            <a:br>
              <a:rPr lang="es-MX" dirty="0"/>
            </a:br>
            <a:r>
              <a:rPr lang="es-MX" dirty="0">
                <a:solidFill>
                  <a:srgbClr val="CD25B0"/>
                </a:solidFill>
              </a:rPr>
              <a:t>UN PITCH?</a:t>
            </a:r>
            <a:endParaRPr dirty="0">
              <a:solidFill>
                <a:srgbClr val="CD25B0"/>
              </a:solidFill>
            </a:endParaRPr>
          </a:p>
        </p:txBody>
      </p:sp>
      <p:sp>
        <p:nvSpPr>
          <p:cNvPr id="427" name="Google Shape;427;p2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8" name="Google Shape;428;p20"/>
          <p:cNvSpPr/>
          <p:nvPr/>
        </p:nvSpPr>
        <p:spPr>
          <a:xfrm>
            <a:off x="0" y="2834149"/>
            <a:ext cx="6736702" cy="200958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429" name="Google Shape;429;p20"/>
          <p:cNvSpPr txBox="1"/>
          <p:nvPr/>
        </p:nvSpPr>
        <p:spPr>
          <a:xfrm>
            <a:off x="231349" y="3429000"/>
            <a:ext cx="6505353"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Calibri"/>
              <a:buNone/>
            </a:pPr>
            <a:r>
              <a:rPr lang="es-MX" sz="2400" b="1" dirty="0">
                <a:solidFill>
                  <a:schemeClr val="lt1"/>
                </a:solidFill>
                <a:latin typeface="Calibri"/>
                <a:ea typeface="Calibri"/>
                <a:cs typeface="Calibri"/>
                <a:sym typeface="Calibri"/>
              </a:rPr>
              <a:t>Revisemos el siguiente video: </a:t>
            </a:r>
            <a:r>
              <a:rPr lang="es-MX" sz="2400" u="sng"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https://www.youtube.com/watch?v=2b3xG_YjgvI</a:t>
            </a:r>
            <a:endParaRPr sz="2400" u="sng"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b="1" dirty="0">
              <a:solidFill>
                <a:schemeClr val="lt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p:txBody>
      </p:sp>
      <p:sp>
        <p:nvSpPr>
          <p:cNvPr id="430" name="Google Shape;430;p20"/>
          <p:cNvSpPr txBox="1"/>
          <p:nvPr/>
        </p:nvSpPr>
        <p:spPr>
          <a:xfrm>
            <a:off x="231348" y="5115415"/>
            <a:ext cx="650535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CD25B0"/>
              </a:buClr>
              <a:buSzPts val="2400"/>
              <a:buFont typeface="Calibri"/>
              <a:buNone/>
            </a:pPr>
            <a:r>
              <a:rPr lang="es-MX" sz="2400" b="1" dirty="0">
                <a:solidFill>
                  <a:srgbClr val="CD25B0"/>
                </a:solidFill>
                <a:latin typeface="Calibri"/>
                <a:ea typeface="Calibri"/>
                <a:cs typeface="Calibri"/>
                <a:sym typeface="Calibri"/>
              </a:rPr>
              <a:t>Los aspectos relacionados con el Pitch se exponen a continuación.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7" name="Google Shape;437;p2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8" name="Google Shape;438;p2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PREPARACIÓN</a:t>
            </a:r>
            <a:br>
              <a:rPr lang="es-MX" dirty="0"/>
            </a:br>
            <a:r>
              <a:rPr lang="es-MX" dirty="0">
                <a:solidFill>
                  <a:srgbClr val="CD25B0"/>
                </a:solidFill>
              </a:rPr>
              <a:t>PITCH</a:t>
            </a:r>
            <a:endParaRPr dirty="0">
              <a:solidFill>
                <a:srgbClr val="CD25B0"/>
              </a:solidFill>
            </a:endParaRPr>
          </a:p>
        </p:txBody>
      </p:sp>
      <p:sp>
        <p:nvSpPr>
          <p:cNvPr id="439" name="Google Shape;439;p2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0" name="Google Shape;440;p21"/>
          <p:cNvSpPr txBox="1"/>
          <p:nvPr/>
        </p:nvSpPr>
        <p:spPr>
          <a:xfrm>
            <a:off x="296662" y="3006163"/>
            <a:ext cx="7199337" cy="226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¿Cómo dicen los expertos que debemos vender una idea?</a:t>
            </a:r>
            <a:endParaRPr dirty="0"/>
          </a:p>
          <a:p>
            <a:pPr marL="0" marR="0" lvl="0" indent="0" algn="l" rtl="0">
              <a:spcBef>
                <a:spcPts val="1600"/>
              </a:spcBef>
              <a:spcAft>
                <a:spcPts val="0"/>
              </a:spcAft>
              <a:buClr>
                <a:schemeClr val="hlink"/>
              </a:buClr>
              <a:buSzPts val="2400"/>
              <a:buFont typeface="Calibri"/>
              <a:buNone/>
            </a:pPr>
            <a:r>
              <a:rPr lang="es-MX" sz="2400" u="sng" dirty="0">
                <a:solidFill>
                  <a:schemeClr val="hlink"/>
                </a:solidFill>
                <a:latin typeface="Calibri"/>
                <a:ea typeface="Calibri"/>
                <a:cs typeface="Calibri"/>
                <a:sym typeface="Calibri"/>
                <a:hlinkClick r:id="rId4"/>
              </a:rPr>
              <a:t>https://drive.google.com/file/d/1aaqVppnPVvaxLQ--IF9hyDtIt-MytGrX/view?usp=sharing</a:t>
            </a:r>
            <a:endParaRPr sz="2400" dirty="0">
              <a:solidFill>
                <a:schemeClr val="dk1"/>
              </a:solidFill>
              <a:latin typeface="Calibri"/>
              <a:ea typeface="Calibri"/>
              <a:cs typeface="Calibri"/>
              <a:sym typeface="Calibri"/>
            </a:endParaRPr>
          </a:p>
        </p:txBody>
      </p:sp>
      <p:pic>
        <p:nvPicPr>
          <p:cNvPr id="441" name="Google Shape;441;p21"/>
          <p:cNvPicPr preferRelativeResize="0"/>
          <p:nvPr/>
        </p:nvPicPr>
        <p:blipFill rotWithShape="1">
          <a:blip r:embed="rId5">
            <a:alphaModFix/>
          </a:blip>
          <a:srcRect/>
          <a:stretch/>
        </p:blipFill>
        <p:spPr>
          <a:xfrm>
            <a:off x="7621028" y="186518"/>
            <a:ext cx="4274309" cy="63063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48" name="Google Shape;448;p2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9" name="Google Shape;449;p2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PREPARACIÓN</a:t>
            </a:r>
            <a:br>
              <a:rPr lang="es-MX" dirty="0"/>
            </a:br>
            <a:r>
              <a:rPr lang="es-MX" dirty="0">
                <a:solidFill>
                  <a:srgbClr val="CD25B0"/>
                </a:solidFill>
              </a:rPr>
              <a:t>PITCH</a:t>
            </a:r>
            <a:endParaRPr dirty="0">
              <a:solidFill>
                <a:srgbClr val="CD25B0"/>
              </a:solidFill>
            </a:endParaRPr>
          </a:p>
        </p:txBody>
      </p:sp>
      <p:sp>
        <p:nvSpPr>
          <p:cNvPr id="450" name="Google Shape;450;p22"/>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51" name="Google Shape;451;p22"/>
          <p:cNvSpPr txBox="1"/>
          <p:nvPr/>
        </p:nvSpPr>
        <p:spPr>
          <a:xfrm>
            <a:off x="865058" y="2474893"/>
            <a:ext cx="425957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DIAPOSITIVA 1-2</a:t>
            </a:r>
            <a:endParaRPr dirty="0"/>
          </a:p>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Contar una buena historia</a:t>
            </a:r>
            <a:endParaRPr dirty="0"/>
          </a:p>
        </p:txBody>
      </p:sp>
      <p:cxnSp>
        <p:nvCxnSpPr>
          <p:cNvPr id="452" name="Google Shape;452;p22"/>
          <p:cNvCxnSpPr/>
          <p:nvPr/>
        </p:nvCxnSpPr>
        <p:spPr>
          <a:xfrm>
            <a:off x="5934270" y="2041259"/>
            <a:ext cx="0" cy="4407209"/>
          </a:xfrm>
          <a:prstGeom prst="straightConnector1">
            <a:avLst/>
          </a:prstGeom>
          <a:noFill/>
          <a:ln w="28575" cap="flat" cmpd="sng">
            <a:solidFill>
              <a:srgbClr val="A5A5A5"/>
            </a:solidFill>
            <a:prstDash val="dash"/>
            <a:miter lim="800000"/>
            <a:headEnd type="none" w="sm" len="sm"/>
            <a:tailEnd type="none" w="sm" len="sm"/>
          </a:ln>
        </p:spPr>
      </p:cxnSp>
      <p:sp>
        <p:nvSpPr>
          <p:cNvPr id="453" name="Google Shape;453;p22"/>
          <p:cNvSpPr txBox="1"/>
          <p:nvPr/>
        </p:nvSpPr>
        <p:spPr>
          <a:xfrm>
            <a:off x="286326" y="3535680"/>
            <a:ext cx="5486215"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Calibri"/>
              <a:buNone/>
            </a:pPr>
            <a:r>
              <a:rPr lang="es-MX" sz="2000" dirty="0">
                <a:solidFill>
                  <a:schemeClr val="dk1"/>
                </a:solidFill>
                <a:latin typeface="Calibri"/>
                <a:ea typeface="Calibri"/>
                <a:cs typeface="Calibri"/>
                <a:sym typeface="Calibri"/>
              </a:rPr>
              <a:t>Una excelente manera de despertar el interés inmediato, es contando una buena historia. Si la idea es la de una aplicación que resuelve dificultades cotidianas comunes, hablen sobre eso. Relaten un hecho del que hayan sido protagonistas que retrate bien esa situación.</a:t>
            </a:r>
            <a:endParaRPr dirty="0"/>
          </a:p>
        </p:txBody>
      </p:sp>
      <p:sp>
        <p:nvSpPr>
          <p:cNvPr id="454" name="Google Shape;454;p22"/>
          <p:cNvSpPr txBox="1"/>
          <p:nvPr/>
        </p:nvSpPr>
        <p:spPr>
          <a:xfrm>
            <a:off x="6737030" y="2474893"/>
            <a:ext cx="425957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DIAPOSITIVA 3-4-5</a:t>
            </a:r>
            <a:endParaRPr dirty="0"/>
          </a:p>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Solución</a:t>
            </a:r>
            <a:endParaRPr dirty="0"/>
          </a:p>
        </p:txBody>
      </p:sp>
      <p:sp>
        <p:nvSpPr>
          <p:cNvPr id="455" name="Google Shape;455;p22"/>
          <p:cNvSpPr txBox="1"/>
          <p:nvPr/>
        </p:nvSpPr>
        <p:spPr>
          <a:xfrm>
            <a:off x="6158298" y="3535680"/>
            <a:ext cx="5486215"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Calibri"/>
              <a:buNone/>
            </a:pPr>
            <a:r>
              <a:rPr lang="es-MX" sz="2000" dirty="0">
                <a:solidFill>
                  <a:schemeClr val="dk1"/>
                </a:solidFill>
                <a:latin typeface="Calibri"/>
                <a:ea typeface="Calibri"/>
                <a:cs typeface="Calibri"/>
                <a:sym typeface="Calibri"/>
              </a:rPr>
              <a:t>Después de contar la historia con el problema, presenten la solución. Ese es el momento de hablar sobre el producto creado y de cómo éste facilita la vida o resuelve el problema explicado previamente.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62" name="Google Shape;462;p2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3" name="Google Shape;463;p2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PREPARACIÓN</a:t>
            </a:r>
            <a:br>
              <a:rPr lang="es-MX" dirty="0"/>
            </a:br>
            <a:r>
              <a:rPr lang="es-MX" dirty="0">
                <a:solidFill>
                  <a:srgbClr val="CD25B0"/>
                </a:solidFill>
              </a:rPr>
              <a:t>PITCH</a:t>
            </a:r>
            <a:endParaRPr dirty="0">
              <a:solidFill>
                <a:srgbClr val="CD25B0"/>
              </a:solidFill>
            </a:endParaRPr>
          </a:p>
        </p:txBody>
      </p:sp>
      <p:sp>
        <p:nvSpPr>
          <p:cNvPr id="464" name="Google Shape;464;p2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5" name="Google Shape;465;p23"/>
          <p:cNvSpPr txBox="1"/>
          <p:nvPr/>
        </p:nvSpPr>
        <p:spPr>
          <a:xfrm>
            <a:off x="865058" y="2474893"/>
            <a:ext cx="425957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DIAPOSITIVA 6</a:t>
            </a:r>
            <a:endParaRPr dirty="0"/>
          </a:p>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Equipo</a:t>
            </a:r>
            <a:endParaRPr dirty="0"/>
          </a:p>
        </p:txBody>
      </p:sp>
      <p:cxnSp>
        <p:nvCxnSpPr>
          <p:cNvPr id="466" name="Google Shape;466;p23"/>
          <p:cNvCxnSpPr/>
          <p:nvPr/>
        </p:nvCxnSpPr>
        <p:spPr>
          <a:xfrm>
            <a:off x="5934270" y="2041259"/>
            <a:ext cx="0" cy="4407209"/>
          </a:xfrm>
          <a:prstGeom prst="straightConnector1">
            <a:avLst/>
          </a:prstGeom>
          <a:noFill/>
          <a:ln w="28575" cap="flat" cmpd="sng">
            <a:solidFill>
              <a:srgbClr val="A5A5A5"/>
            </a:solidFill>
            <a:prstDash val="dash"/>
            <a:miter lim="800000"/>
            <a:headEnd type="none" w="sm" len="sm"/>
            <a:tailEnd type="none" w="sm" len="sm"/>
          </a:ln>
        </p:spPr>
      </p:cxnSp>
      <p:sp>
        <p:nvSpPr>
          <p:cNvPr id="467" name="Google Shape;467;p23"/>
          <p:cNvSpPr txBox="1"/>
          <p:nvPr/>
        </p:nvSpPr>
        <p:spPr>
          <a:xfrm>
            <a:off x="286326" y="3535680"/>
            <a:ext cx="5486215"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Calibri"/>
              <a:buNone/>
            </a:pPr>
            <a:r>
              <a:rPr lang="es-MX" sz="2000" dirty="0">
                <a:solidFill>
                  <a:schemeClr val="dk1"/>
                </a:solidFill>
                <a:latin typeface="Calibri"/>
                <a:ea typeface="Calibri"/>
                <a:cs typeface="Calibri"/>
                <a:sym typeface="Calibri"/>
              </a:rPr>
              <a:t>Ahora llegó el momento de convencer a todos en la empresa, de que son personas adecuadas para hacerlo realidad. Aquí, las características profesionales y de personalidad son más importantes que las experiencias pasadas.</a:t>
            </a:r>
            <a:endParaRPr dirty="0"/>
          </a:p>
        </p:txBody>
      </p:sp>
      <p:sp>
        <p:nvSpPr>
          <p:cNvPr id="468" name="Google Shape;468;p23"/>
          <p:cNvSpPr txBox="1"/>
          <p:nvPr/>
        </p:nvSpPr>
        <p:spPr>
          <a:xfrm>
            <a:off x="6737030" y="2474893"/>
            <a:ext cx="425957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DIAPOSITIVA 7</a:t>
            </a:r>
            <a:endParaRPr dirty="0"/>
          </a:p>
          <a:p>
            <a:pPr marL="0" marR="0" lvl="0" indent="0" algn="ctr" rtl="0">
              <a:spcBef>
                <a:spcPts val="0"/>
              </a:spcBef>
              <a:spcAft>
                <a:spcPts val="0"/>
              </a:spcAft>
              <a:buNone/>
            </a:pPr>
            <a:r>
              <a:rPr lang="es-MX" sz="2800" b="1" dirty="0">
                <a:solidFill>
                  <a:srgbClr val="CD25B0"/>
                </a:solidFill>
                <a:latin typeface="Calibri"/>
                <a:ea typeface="Calibri"/>
                <a:cs typeface="Calibri"/>
                <a:sym typeface="Calibri"/>
              </a:rPr>
              <a:t>Hitos</a:t>
            </a:r>
            <a:endParaRPr dirty="0"/>
          </a:p>
        </p:txBody>
      </p:sp>
      <p:sp>
        <p:nvSpPr>
          <p:cNvPr id="469" name="Google Shape;469;p23"/>
          <p:cNvSpPr txBox="1"/>
          <p:nvPr/>
        </p:nvSpPr>
        <p:spPr>
          <a:xfrm>
            <a:off x="6158298" y="3535680"/>
            <a:ext cx="5486215"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Calibri"/>
              <a:buNone/>
            </a:pPr>
            <a:r>
              <a:rPr lang="es-MX" sz="2000" dirty="0">
                <a:solidFill>
                  <a:schemeClr val="dk1"/>
                </a:solidFill>
                <a:latin typeface="Calibri"/>
                <a:ea typeface="Calibri"/>
                <a:cs typeface="Calibri"/>
                <a:sym typeface="Calibri"/>
              </a:rPr>
              <a:t>Deben hablar de sus próximos objetivos y de cuándo van a alcanzarlos. Si ya han logrado hitos notables, menciónenlos. Hablar de las próximas etapas de su negocio hace el pitch mucho más realista. Esta sección del discurso ilustra lo bien pensado que está la solución, ya que describirán los pasos que realizarán para ponerlo en marcha.</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75" name="Google Shape;475;p2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6" name="Google Shape;476;p2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REFLEXIONES</a:t>
            </a:r>
            <a:br>
              <a:rPr lang="es-MX" dirty="0"/>
            </a:br>
            <a:r>
              <a:rPr lang="es-MX" dirty="0">
                <a:solidFill>
                  <a:srgbClr val="CD25B0"/>
                </a:solidFill>
              </a:rPr>
              <a:t>FINALES</a:t>
            </a:r>
            <a:endParaRPr dirty="0">
              <a:solidFill>
                <a:srgbClr val="CD25B0"/>
              </a:solidFill>
            </a:endParaRPr>
          </a:p>
        </p:txBody>
      </p:sp>
      <p:sp>
        <p:nvSpPr>
          <p:cNvPr id="477" name="Google Shape;477;p2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78" name="Google Shape;478;p24"/>
          <p:cNvPicPr preferRelativeResize="0"/>
          <p:nvPr/>
        </p:nvPicPr>
        <p:blipFill rotWithShape="1">
          <a:blip r:embed="rId4">
            <a:alphaModFix/>
          </a:blip>
          <a:srcRect/>
          <a:stretch/>
        </p:blipFill>
        <p:spPr>
          <a:xfrm>
            <a:off x="4174674" y="1198829"/>
            <a:ext cx="7513447" cy="5237478"/>
          </a:xfrm>
          <a:prstGeom prst="rect">
            <a:avLst/>
          </a:prstGeom>
          <a:noFill/>
          <a:ln>
            <a:noFill/>
          </a:ln>
        </p:spPr>
      </p:pic>
      <p:sp>
        <p:nvSpPr>
          <p:cNvPr id="479" name="Google Shape;479;p24"/>
          <p:cNvSpPr txBox="1"/>
          <p:nvPr/>
        </p:nvSpPr>
        <p:spPr>
          <a:xfrm>
            <a:off x="503879" y="2339992"/>
            <a:ext cx="3562317" cy="2598147"/>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Lo más difícil </a:t>
            </a:r>
            <a:r>
              <a:rPr lang="es-MX" sz="2800" dirty="0">
                <a:solidFill>
                  <a:srgbClr val="292934"/>
                </a:solidFill>
                <a:latin typeface="Calibri"/>
                <a:ea typeface="Calibri"/>
                <a:cs typeface="Calibri"/>
                <a:sym typeface="Calibri"/>
              </a:rPr>
              <a:t>del proyecto fue…</a:t>
            </a:r>
            <a:endParaRPr dirty="0"/>
          </a:p>
          <a:p>
            <a:pPr marL="12700" marR="5080" lvl="0" indent="0" algn="l" rtl="0">
              <a:lnSpc>
                <a:spcPct val="100000"/>
              </a:lnSpc>
              <a:spcBef>
                <a:spcPts val="0"/>
              </a:spcBef>
              <a:spcAft>
                <a:spcPts val="0"/>
              </a:spcAft>
              <a:buClr>
                <a:schemeClr val="dk1"/>
              </a:buClr>
              <a:buSzPts val="2800"/>
              <a:buFont typeface="Calibri"/>
              <a:buNone/>
            </a:pPr>
            <a:endParaRPr sz="2800" dirty="0">
              <a:solidFill>
                <a:srgbClr val="292934"/>
              </a:solidFill>
              <a:latin typeface="Calibri"/>
              <a:ea typeface="Calibri"/>
              <a:cs typeface="Calibri"/>
              <a:sym typeface="Calibri"/>
            </a:endParaRPr>
          </a:p>
          <a:p>
            <a:pPr marL="12700" marR="5080" lvl="0" indent="0" algn="l" rtl="0">
              <a:lnSpc>
                <a:spcPct val="100000"/>
              </a:lnSpc>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El Pitch </a:t>
            </a:r>
            <a:r>
              <a:rPr lang="es-MX" sz="2800" dirty="0">
                <a:solidFill>
                  <a:srgbClr val="292934"/>
                </a:solidFill>
                <a:latin typeface="Calibri"/>
                <a:ea typeface="Calibri"/>
                <a:cs typeface="Calibri"/>
                <a:sym typeface="Calibri"/>
              </a:rPr>
              <a:t>nos sirvió para…</a:t>
            </a:r>
            <a:endParaRPr dirty="0"/>
          </a:p>
          <a:p>
            <a:pPr marL="12700" marR="5080" lvl="0" indent="0" algn="l" rtl="0">
              <a:lnSpc>
                <a:spcPct val="100000"/>
              </a:lnSpc>
              <a:spcBef>
                <a:spcPts val="0"/>
              </a:spcBef>
              <a:spcAft>
                <a:spcPts val="0"/>
              </a:spcAft>
              <a:buClr>
                <a:schemeClr val="dk1"/>
              </a:buClr>
              <a:buSzPts val="2800"/>
              <a:buFont typeface="Calibri"/>
              <a:buNone/>
            </a:pPr>
            <a:endParaRPr sz="2800" dirty="0">
              <a:solidFill>
                <a:srgbClr val="292934"/>
              </a:solidFill>
              <a:latin typeface="Calibri"/>
              <a:ea typeface="Calibri"/>
              <a:cs typeface="Calibri"/>
              <a:sym typeface="Calibri"/>
            </a:endParaRPr>
          </a:p>
          <a:p>
            <a:pPr marL="12700" marR="5080" lvl="0" indent="0" algn="l" rtl="0">
              <a:lnSpc>
                <a:spcPct val="100000"/>
              </a:lnSpc>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Los ODS </a:t>
            </a:r>
            <a:r>
              <a:rPr lang="es-MX" sz="2800" dirty="0">
                <a:solidFill>
                  <a:srgbClr val="292934"/>
                </a:solidFill>
                <a:latin typeface="Calibri"/>
                <a:ea typeface="Calibri"/>
                <a:cs typeface="Calibri"/>
                <a:sym typeface="Calibri"/>
              </a:rPr>
              <a:t>son…</a:t>
            </a:r>
            <a:endParaRPr sz="2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0" name="Google Shape;120;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1" name="Google Shape;121;p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TECNOLOGÍAS Y</a:t>
            </a:r>
            <a:br>
              <a:rPr lang="es-MX" dirty="0"/>
            </a:br>
            <a:r>
              <a:rPr lang="es-MX" dirty="0">
                <a:solidFill>
                  <a:srgbClr val="CD25B0"/>
                </a:solidFill>
              </a:rPr>
              <a:t>COMPUTACIÓN</a:t>
            </a:r>
            <a:endParaRPr dirty="0">
              <a:solidFill>
                <a:srgbClr val="CD25B0"/>
              </a:solidFill>
            </a:endParaRPr>
          </a:p>
        </p:txBody>
      </p:sp>
      <p:sp>
        <p:nvSpPr>
          <p:cNvPr id="122" name="Google Shape;122;p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23" name="Google Shape;123;p3"/>
          <p:cNvGrpSpPr/>
          <p:nvPr/>
        </p:nvGrpSpPr>
        <p:grpSpPr>
          <a:xfrm>
            <a:off x="-63919" y="2352583"/>
            <a:ext cx="3829235" cy="3951721"/>
            <a:chOff x="0" y="0"/>
            <a:chExt cx="4784318" cy="2870591"/>
          </a:xfrm>
        </p:grpSpPr>
        <p:sp>
          <p:nvSpPr>
            <p:cNvPr id="124" name="Google Shape;124;p3"/>
            <p:cNvSpPr/>
            <p:nvPr/>
          </p:nvSpPr>
          <p:spPr>
            <a:xfrm>
              <a:off x="0" y="0"/>
              <a:ext cx="4784318"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3"/>
            <p:cNvSpPr txBox="1"/>
            <p:nvPr/>
          </p:nvSpPr>
          <p:spPr>
            <a:xfrm>
              <a:off x="0" y="0"/>
              <a:ext cx="4784318" cy="2870591"/>
            </a:xfrm>
            <a:prstGeom prst="rect">
              <a:avLst/>
            </a:prstGeom>
            <a:noFill/>
            <a:ln>
              <a:noFill/>
            </a:ln>
          </p:spPr>
          <p:txBody>
            <a:bodyPr spcFirstLastPara="1" wrap="square" lIns="110475" tIns="110475" rIns="110475" bIns="110475" anchor="ctr" anchorCtr="0">
              <a:noAutofit/>
            </a:bodyPr>
            <a:lstStyle/>
            <a:p>
              <a:pPr marL="12700" marR="0" lvl="0" indent="0" algn="ctr" rtl="0">
                <a:lnSpc>
                  <a:spcPct val="100000"/>
                </a:lnSpc>
                <a:spcBef>
                  <a:spcPts val="0"/>
                </a:spcBef>
                <a:spcAft>
                  <a:spcPts val="0"/>
                </a:spcAft>
                <a:buNone/>
              </a:pPr>
              <a:r>
                <a:rPr lang="es-MX" sz="2800" b="1" i="0" u="none" strike="noStrike" cap="none" dirty="0">
                  <a:solidFill>
                    <a:schemeClr val="lt1"/>
                  </a:solidFill>
                  <a:latin typeface="Calibri"/>
                  <a:ea typeface="Calibri"/>
                  <a:cs typeface="Calibri"/>
                  <a:sym typeface="Calibri"/>
                </a:rPr>
                <a:t>PROYECTOS DE DESARROLLO SOSTENIBLE</a:t>
              </a:r>
              <a:endParaRPr dirty="0"/>
            </a:p>
          </p:txBody>
        </p:sp>
      </p:grpSp>
      <p:grpSp>
        <p:nvGrpSpPr>
          <p:cNvPr id="126" name="Google Shape;126;p3"/>
          <p:cNvGrpSpPr/>
          <p:nvPr/>
        </p:nvGrpSpPr>
        <p:grpSpPr>
          <a:xfrm>
            <a:off x="5324651" y="1638612"/>
            <a:ext cx="5657025" cy="4797695"/>
            <a:chOff x="238100" y="603575"/>
            <a:chExt cx="7144650" cy="4507825"/>
          </a:xfrm>
        </p:grpSpPr>
        <p:sp>
          <p:nvSpPr>
            <p:cNvPr id="127" name="Google Shape;127;p3"/>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8" name="Google Shape;128;p3"/>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9" name="Google Shape;129;p3"/>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0" name="Google Shape;130;p3"/>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1" name="Google Shape;131;p3"/>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2" name="Google Shape;132;p3"/>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3" name="Google Shape;133;p3"/>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4" name="Google Shape;134;p3"/>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5" name="Google Shape;135;p3"/>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6" name="Google Shape;136;p3"/>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7" name="Google Shape;137;p3"/>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8" name="Google Shape;138;p3"/>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9" name="Google Shape;139;p3"/>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0" name="Google Shape;140;p3"/>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1" name="Google Shape;141;p3"/>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2" name="Google Shape;142;p3"/>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3" name="Google Shape;143;p3"/>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4" name="Google Shape;144;p3"/>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5" name="Google Shape;145;p3"/>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pic>
        <p:nvPicPr>
          <p:cNvPr id="146" name="Google Shape;146;p3" title="BIC : 2 minutos para entender el desarrollo sostenible - Spanish">
            <a:hlinkClick r:id="rId4"/>
          </p:cNvPr>
          <p:cNvPicPr preferRelativeResize="0"/>
          <p:nvPr/>
        </p:nvPicPr>
        <p:blipFill rotWithShape="1">
          <a:blip r:embed="rId5">
            <a:alphaModFix/>
          </a:blip>
          <a:srcRect/>
          <a:stretch/>
        </p:blipFill>
        <p:spPr>
          <a:xfrm>
            <a:off x="5741924" y="1891891"/>
            <a:ext cx="4822478" cy="36168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2" name="Google Shape;152;p4"/>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3" name="Google Shape;153;p4"/>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1</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Análisis del Problema</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Identificando el Problema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IDENTIFICANDO </a:t>
            </a:r>
            <a:br>
              <a:rPr lang="es-MX" dirty="0"/>
            </a:br>
            <a:r>
              <a:rPr lang="es-MX" dirty="0">
                <a:solidFill>
                  <a:srgbClr val="CD25B0"/>
                </a:solidFill>
              </a:rPr>
              <a:t>EL PROBLEMA</a:t>
            </a:r>
            <a:endParaRPr dirty="0">
              <a:solidFill>
                <a:srgbClr val="CD25B0"/>
              </a:solidFill>
            </a:endParaRPr>
          </a:p>
        </p:txBody>
      </p:sp>
      <p:sp>
        <p:nvSpPr>
          <p:cNvPr id="162" name="Google Shape;162;p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3" name="Google Shape;163;p5"/>
          <p:cNvSpPr/>
          <p:nvPr/>
        </p:nvSpPr>
        <p:spPr>
          <a:xfrm>
            <a:off x="5507" y="2463281"/>
            <a:ext cx="6861824" cy="3859583"/>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5"/>
          <p:cNvSpPr txBox="1"/>
          <p:nvPr/>
        </p:nvSpPr>
        <p:spPr>
          <a:xfrm>
            <a:off x="359392" y="2630426"/>
            <a:ext cx="6424994" cy="35804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Ingresa a </a:t>
            </a:r>
            <a:r>
              <a:rPr lang="es-MX" sz="20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http://www.ideaboardz.com/</a:t>
            </a:r>
            <a:r>
              <a:rPr lang="es-MX" sz="2000" b="0" i="0" u="none" strike="noStrike" cap="none" dirty="0">
                <a:solidFill>
                  <a:schemeClr val="lt1"/>
                </a:solidFill>
                <a:latin typeface="Calibri"/>
                <a:ea typeface="Calibri"/>
                <a:cs typeface="Calibri"/>
                <a:sym typeface="Calibri"/>
              </a:rPr>
              <a:t>  o </a:t>
            </a:r>
            <a:r>
              <a:rPr lang="es-MX" sz="2000" b="0" i="0" u="sng" strike="noStrike" cap="none" dirty="0">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https://padlet.com/dashboard</a:t>
            </a:r>
            <a:r>
              <a:rPr lang="es-MX" sz="2000" b="0" i="0" u="none" strike="noStrike" cap="none" dirty="0">
                <a:solidFill>
                  <a:schemeClr val="lt1"/>
                </a:solidFill>
                <a:latin typeface="Calibri"/>
                <a:ea typeface="Calibri"/>
                <a:cs typeface="Calibri"/>
                <a:sym typeface="Calibri"/>
              </a:rPr>
              <a:t> y crea una pizarra para hacer lluvia de ideas en tu equipo. Compartan el link para que todos(as) puedan trabajar.</a:t>
            </a:r>
            <a:endParaRPr dirty="0"/>
          </a:p>
          <a:p>
            <a:pPr marL="0" marR="0" lvl="0" indent="0" algn="l" rtl="0">
              <a:spcBef>
                <a:spcPts val="160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Piensa acerca de lo que la </a:t>
            </a:r>
            <a:r>
              <a:rPr lang="es-MX" sz="2000" b="0" i="0" u="sng" strike="noStrike" cap="none" dirty="0">
                <a:solidFill>
                  <a:schemeClr val="lt1"/>
                </a:solidFill>
                <a:latin typeface="Calibri"/>
                <a:ea typeface="Calibri"/>
                <a:cs typeface="Calibri"/>
                <a:sym typeface="Calibri"/>
              </a:rPr>
              <a:t>comunidad necesita y anota en la pizarra los problemas</a:t>
            </a:r>
            <a:r>
              <a:rPr lang="es-MX" sz="2000" b="0" i="0" u="none" strike="noStrike" cap="none" dirty="0">
                <a:solidFill>
                  <a:schemeClr val="lt1"/>
                </a:solidFill>
                <a:latin typeface="Calibri"/>
                <a:ea typeface="Calibri"/>
                <a:cs typeface="Calibri"/>
                <a:sym typeface="Calibri"/>
              </a:rPr>
              <a:t> que te interesan resolver. Para esto, te puedes apoyar de los </a:t>
            </a:r>
            <a:r>
              <a:rPr lang="es-MX" sz="2000" b="0" i="0" u="sng" strike="noStrike" cap="none" dirty="0">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Objetivos de Desarrollo Sostenible</a:t>
            </a:r>
            <a:r>
              <a:rPr lang="es-MX" sz="2000" b="0" i="0" u="none" strike="noStrike" cap="none" dirty="0">
                <a:solidFill>
                  <a:schemeClr val="lt1"/>
                </a:solidFill>
                <a:latin typeface="Calibri"/>
                <a:ea typeface="Calibri"/>
                <a:cs typeface="Calibri"/>
                <a:sym typeface="Calibri"/>
              </a:rPr>
              <a:t>, que identifican los principales problemas a nivel mundial (estos podrían estar presentes en tu comunidad). </a:t>
            </a:r>
            <a:endParaRPr sz="2000" b="1" i="0" u="none" strike="noStrike" cap="none" dirty="0">
              <a:solidFill>
                <a:schemeClr val="lt1"/>
              </a:solidFill>
              <a:latin typeface="Calibri"/>
              <a:ea typeface="Calibri"/>
              <a:cs typeface="Calibri"/>
              <a:sym typeface="Calibri"/>
            </a:endParaRPr>
          </a:p>
          <a:p>
            <a:pPr marL="0" marR="0" lvl="0" indent="0" algn="l" rtl="0">
              <a:spcBef>
                <a:spcPts val="160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Por cada problema, considera: </a:t>
            </a:r>
            <a:endParaRPr dirty="0"/>
          </a:p>
        </p:txBody>
      </p:sp>
      <p:sp>
        <p:nvSpPr>
          <p:cNvPr id="165" name="Google Shape;165;p5"/>
          <p:cNvSpPr txBox="1"/>
          <p:nvPr/>
        </p:nvSpPr>
        <p:spPr>
          <a:xfrm>
            <a:off x="6547759" y="3366403"/>
            <a:ext cx="5424812" cy="2185214"/>
          </a:xfrm>
          <a:prstGeom prst="rect">
            <a:avLst/>
          </a:prstGeom>
          <a:noFill/>
          <a:ln>
            <a:noFill/>
          </a:ln>
        </p:spPr>
        <p:txBody>
          <a:bodyPr spcFirstLastPara="1" wrap="square" lIns="91425" tIns="45700" rIns="91425" bIns="45700" anchor="t" anchorCtr="0">
            <a:spAutoFit/>
          </a:bodyPr>
          <a:lstStyle/>
          <a:p>
            <a:pPr marL="800100" marR="0" lvl="0" indent="-342900" algn="just" rtl="0">
              <a:spcBef>
                <a:spcPts val="0"/>
              </a:spcBef>
              <a:spcAft>
                <a:spcPts val="0"/>
              </a:spcAft>
              <a:buClr>
                <a:srgbClr val="CD25B0"/>
              </a:buClr>
              <a:buSzPts val="1980"/>
              <a:buFont typeface="Calibri"/>
              <a:buAutoNum type="alphaLcPeriod"/>
            </a:pPr>
            <a:r>
              <a:rPr lang="es-MX" sz="1800" b="0" i="0" u="none" strike="noStrike" cap="none" dirty="0">
                <a:solidFill>
                  <a:schemeClr val="dk1"/>
                </a:solidFill>
                <a:latin typeface="Calibri"/>
                <a:ea typeface="Calibri"/>
                <a:cs typeface="Calibri"/>
                <a:sym typeface="Calibri"/>
              </a:rPr>
              <a:t>Por qué el problema es importante y su evidencia. </a:t>
            </a:r>
            <a:endParaRPr dirty="0"/>
          </a:p>
          <a:p>
            <a:pPr marL="800100" marR="0" lvl="0" indent="-342900" algn="just" rtl="0">
              <a:spcBef>
                <a:spcPts val="1600"/>
              </a:spcBef>
              <a:spcAft>
                <a:spcPts val="0"/>
              </a:spcAft>
              <a:buClr>
                <a:srgbClr val="CD25B0"/>
              </a:buClr>
              <a:buSzPts val="1980"/>
              <a:buFont typeface="Calibri"/>
              <a:buAutoNum type="alphaLcPeriod"/>
            </a:pPr>
            <a:r>
              <a:rPr lang="es-MX" sz="1800" b="0" i="0" u="none" strike="noStrike" cap="none" dirty="0">
                <a:solidFill>
                  <a:schemeClr val="dk1"/>
                </a:solidFill>
                <a:latin typeface="Calibri"/>
                <a:ea typeface="Calibri"/>
                <a:cs typeface="Calibri"/>
                <a:sym typeface="Calibri"/>
              </a:rPr>
              <a:t>A quién le afecta el problema y de qué manera. </a:t>
            </a:r>
            <a:endParaRPr dirty="0"/>
          </a:p>
          <a:p>
            <a:pPr marL="457200" marR="0" lvl="0" indent="0" algn="just" rtl="0">
              <a:spcBef>
                <a:spcPts val="1600"/>
              </a:spcBef>
              <a:spcAft>
                <a:spcPts val="0"/>
              </a:spcAft>
              <a:buClr>
                <a:schemeClr val="dk1"/>
              </a:buClr>
              <a:buSzPts val="1800"/>
              <a:buFont typeface="Calibri"/>
              <a:buNone/>
            </a:pPr>
            <a:endParaRPr sz="1800" b="1" i="0" u="none" strike="noStrike" cap="none" dirty="0">
              <a:solidFill>
                <a:schemeClr val="dk1"/>
              </a:solidFill>
              <a:latin typeface="Calibri"/>
              <a:ea typeface="Calibri"/>
              <a:cs typeface="Calibri"/>
              <a:sym typeface="Calibri"/>
            </a:endParaRPr>
          </a:p>
          <a:p>
            <a:pPr marL="457200" marR="0" lvl="0" indent="0" algn="ctr" rtl="0">
              <a:spcBef>
                <a:spcPts val="1600"/>
              </a:spcBef>
              <a:spcAft>
                <a:spcPts val="0"/>
              </a:spcAft>
              <a:buClr>
                <a:srgbClr val="CD25B0"/>
              </a:buClr>
              <a:buSzPts val="2400"/>
              <a:buFont typeface="Calibri"/>
              <a:buNone/>
            </a:pPr>
            <a:r>
              <a:rPr lang="es-MX" sz="2400" b="1" i="0" u="none" strike="noStrike" cap="none" dirty="0">
                <a:solidFill>
                  <a:srgbClr val="CD25B0"/>
                </a:solidFill>
                <a:latin typeface="Calibri"/>
                <a:ea typeface="Calibri"/>
                <a:cs typeface="Calibri"/>
                <a:sym typeface="Calibri"/>
              </a:rPr>
              <a:t>OJO: Ninguna idea es mala.</a:t>
            </a:r>
            <a:endParaRPr dirty="0"/>
          </a:p>
        </p:txBody>
      </p:sp>
      <p:sp>
        <p:nvSpPr>
          <p:cNvPr id="166" name="Google Shape;166;p5"/>
          <p:cNvSpPr txBox="1"/>
          <p:nvPr/>
        </p:nvSpPr>
        <p:spPr>
          <a:xfrm>
            <a:off x="102639" y="3032652"/>
            <a:ext cx="4315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i="0" u="none" strike="noStrike" cap="none" dirty="0">
                <a:solidFill>
                  <a:schemeClr val="lt1"/>
                </a:solidFill>
                <a:latin typeface="Calibri"/>
                <a:ea typeface="Calibri"/>
                <a:cs typeface="Calibri"/>
                <a:sym typeface="Calibri"/>
              </a:rPr>
              <a:t>1.</a:t>
            </a:r>
            <a:r>
              <a:rPr lang="es-MX" sz="2400" b="0" i="0" u="none" strike="noStrike" cap="none" dirty="0">
                <a:solidFill>
                  <a:schemeClr val="lt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
        <p:nvSpPr>
          <p:cNvPr id="167" name="Google Shape;167;p5"/>
          <p:cNvSpPr txBox="1"/>
          <p:nvPr/>
        </p:nvSpPr>
        <p:spPr>
          <a:xfrm>
            <a:off x="86310" y="4631103"/>
            <a:ext cx="4315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chemeClr val="lt1"/>
                </a:solidFill>
                <a:latin typeface="Calibri"/>
                <a:ea typeface="Calibri"/>
                <a:cs typeface="Calibri"/>
                <a:sym typeface="Calibri"/>
              </a:rPr>
              <a:t>2.</a:t>
            </a:r>
            <a:r>
              <a:rPr lang="es-MX" sz="2400" dirty="0">
                <a:solidFill>
                  <a:schemeClr val="lt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
        <p:nvSpPr>
          <p:cNvPr id="168" name="Google Shape;168;p5"/>
          <p:cNvSpPr txBox="1"/>
          <p:nvPr/>
        </p:nvSpPr>
        <p:spPr>
          <a:xfrm>
            <a:off x="79311" y="5759434"/>
            <a:ext cx="4315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chemeClr val="lt1"/>
                </a:solidFill>
                <a:latin typeface="Calibri"/>
                <a:ea typeface="Calibri"/>
                <a:cs typeface="Calibri"/>
                <a:sym typeface="Calibri"/>
              </a:rPr>
              <a:t>3.</a:t>
            </a:r>
            <a:r>
              <a:rPr lang="es-MX" sz="2400" dirty="0">
                <a:solidFill>
                  <a:schemeClr val="lt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5" name="Google Shape;175;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6" name="Google Shape;176;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IDENTIFICANDO </a:t>
            </a:r>
            <a:br>
              <a:rPr lang="es-MX" dirty="0"/>
            </a:br>
            <a:r>
              <a:rPr lang="es-MX" dirty="0">
                <a:solidFill>
                  <a:srgbClr val="CD25B0"/>
                </a:solidFill>
              </a:rPr>
              <a:t>EL PROBLEMA</a:t>
            </a:r>
            <a:endParaRPr dirty="0">
              <a:solidFill>
                <a:srgbClr val="CD25B0"/>
              </a:solidFill>
            </a:endParaRPr>
          </a:p>
        </p:txBody>
      </p:sp>
      <p:sp>
        <p:nvSpPr>
          <p:cNvPr id="177" name="Google Shape;177;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8" name="Google Shape;178;p6"/>
          <p:cNvSpPr txBox="1"/>
          <p:nvPr/>
        </p:nvSpPr>
        <p:spPr>
          <a:xfrm>
            <a:off x="403193" y="2889449"/>
            <a:ext cx="5152766" cy="2317032"/>
          </a:xfrm>
          <a:prstGeom prst="rect">
            <a:avLst/>
          </a:prstGeom>
          <a:noFill/>
          <a:ln>
            <a:noFill/>
          </a:ln>
        </p:spPr>
        <p:txBody>
          <a:bodyPr spcFirstLastPara="1" wrap="square" lIns="0" tIns="0" rIns="0" bIns="0" anchor="ctr" anchorCtr="0">
            <a:noAutofit/>
          </a:bodyPr>
          <a:lstStyle/>
          <a:p>
            <a:pPr marL="0" marR="0" lvl="0" indent="0" algn="just" rtl="0">
              <a:lnSpc>
                <a:spcPct val="90000"/>
              </a:lnSpc>
              <a:spcBef>
                <a:spcPts val="0"/>
              </a:spcBef>
              <a:spcAft>
                <a:spcPts val="0"/>
              </a:spcAft>
              <a:buClr>
                <a:schemeClr val="dk1"/>
              </a:buClr>
              <a:buSzPts val="2000"/>
              <a:buFont typeface="Arial"/>
              <a:buNone/>
            </a:pPr>
            <a:r>
              <a:rPr lang="es-MX" sz="2000" dirty="0">
                <a:solidFill>
                  <a:schemeClr val="dk1"/>
                </a:solidFill>
                <a:latin typeface="Calibri"/>
                <a:ea typeface="Calibri"/>
                <a:cs typeface="Calibri"/>
                <a:sym typeface="Calibri"/>
              </a:rPr>
              <a:t>Luego de escribir todos los problemas detectados, evalúa los que podrían ser más interesantes de resolver (usa la herramienta me gusta).</a:t>
            </a:r>
            <a:endParaRPr dirty="0"/>
          </a:p>
          <a:p>
            <a:pPr marL="0" marR="0" lvl="0" indent="0" algn="just" rtl="0">
              <a:lnSpc>
                <a:spcPct val="90000"/>
              </a:lnSpc>
              <a:spcBef>
                <a:spcPts val="1600"/>
              </a:spcBef>
              <a:spcAft>
                <a:spcPts val="0"/>
              </a:spcAft>
              <a:buClr>
                <a:schemeClr val="dk1"/>
              </a:buClr>
              <a:buSzPts val="2000"/>
              <a:buFont typeface="Arial"/>
              <a:buNone/>
            </a:pPr>
            <a:r>
              <a:rPr lang="es-MX" sz="2000" dirty="0">
                <a:solidFill>
                  <a:schemeClr val="dk1"/>
                </a:solidFill>
                <a:latin typeface="Calibri"/>
                <a:ea typeface="Calibri"/>
                <a:cs typeface="Calibri"/>
                <a:sym typeface="Calibri"/>
              </a:rPr>
              <a:t>Discute junto a tus compañeros y compañeras si existe algún patrón o similitud. Aquí hay algunas preguntas para responder: ¿Existe alguna coincidencia en los intereses? ¿Los problemas son tan amplios que no pueden ser abordados con el proyecto? Si es así, ¿pueden desglosarse en problemas más pequeños? </a:t>
            </a:r>
            <a:endParaRPr dirty="0"/>
          </a:p>
        </p:txBody>
      </p:sp>
      <p:sp>
        <p:nvSpPr>
          <p:cNvPr id="179" name="Google Shape;179;p6"/>
          <p:cNvSpPr txBox="1"/>
          <p:nvPr/>
        </p:nvSpPr>
        <p:spPr>
          <a:xfrm>
            <a:off x="6413067" y="2309027"/>
            <a:ext cx="5375740" cy="34778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MX" sz="1800" dirty="0">
                <a:solidFill>
                  <a:schemeClr val="dk1"/>
                </a:solidFill>
                <a:latin typeface="Calibri"/>
                <a:ea typeface="Calibri"/>
                <a:cs typeface="Calibri"/>
                <a:sym typeface="Calibri"/>
              </a:rPr>
              <a:t>Ten en cuenta que el problema será abordado a través de una solución tecnológica desarrollada en Python, así que tendrás que poner en uso las características de la tecnología. </a:t>
            </a:r>
            <a:endParaRPr dirty="0"/>
          </a:p>
          <a:p>
            <a:pPr marL="0" marR="0" lvl="0" indent="0" algn="just" rtl="0">
              <a:spcBef>
                <a:spcPts val="1600"/>
              </a:spcBef>
              <a:spcAft>
                <a:spcPts val="0"/>
              </a:spcAft>
              <a:buClr>
                <a:schemeClr val="dk1"/>
              </a:buClr>
              <a:buSzPts val="1800"/>
              <a:buFont typeface="Arial"/>
              <a:buNone/>
            </a:pPr>
            <a:r>
              <a:rPr lang="es-MX" sz="1800" dirty="0">
                <a:solidFill>
                  <a:schemeClr val="dk1"/>
                </a:solidFill>
                <a:latin typeface="Calibri"/>
                <a:ea typeface="Calibri"/>
                <a:cs typeface="Calibri"/>
                <a:sym typeface="Calibri"/>
              </a:rPr>
              <a:t>Cada equipo deberá elegir un problema sobre el que enfocarse.  </a:t>
            </a:r>
            <a:endParaRPr dirty="0"/>
          </a:p>
          <a:p>
            <a:pPr marL="0" marR="0" lvl="0" indent="0" algn="just" rtl="0">
              <a:spcBef>
                <a:spcPts val="1600"/>
              </a:spcBef>
              <a:spcAft>
                <a:spcPts val="0"/>
              </a:spcAft>
              <a:buClr>
                <a:schemeClr val="dk1"/>
              </a:buClr>
              <a:buSzPts val="1800"/>
              <a:buFont typeface="Arial"/>
              <a:buNone/>
            </a:pPr>
            <a:r>
              <a:rPr lang="es-MX" sz="1800" dirty="0">
                <a:solidFill>
                  <a:schemeClr val="dk1"/>
                </a:solidFill>
                <a:latin typeface="Calibri"/>
                <a:ea typeface="Calibri"/>
                <a:cs typeface="Calibri"/>
                <a:sym typeface="Calibri"/>
              </a:rPr>
              <a:t>Presentación de las problemáticas. Cada equipo presenta su pizarra y describe el problema seleccionado.</a:t>
            </a:r>
            <a:endParaRPr dirty="0"/>
          </a:p>
          <a:p>
            <a:pPr marL="0" marR="0" lvl="0" indent="0" algn="just" rtl="0">
              <a:spcBef>
                <a:spcPts val="1600"/>
              </a:spcBef>
              <a:spcAft>
                <a:spcPts val="0"/>
              </a:spcAft>
              <a:buClr>
                <a:schemeClr val="dk1"/>
              </a:buClr>
              <a:buSzPts val="1800"/>
              <a:buFont typeface="Arial"/>
              <a:buNone/>
            </a:pPr>
            <a:r>
              <a:rPr lang="es-MX" sz="1800" dirty="0">
                <a:solidFill>
                  <a:schemeClr val="dk1"/>
                </a:solidFill>
                <a:latin typeface="Calibri"/>
                <a:ea typeface="Calibri"/>
                <a:cs typeface="Calibri"/>
                <a:sym typeface="Calibri"/>
              </a:rPr>
              <a:t>Guarda una copia de tu pizarra en Google drive.</a:t>
            </a:r>
            <a:endParaRPr dirty="0"/>
          </a:p>
        </p:txBody>
      </p:sp>
      <p:sp>
        <p:nvSpPr>
          <p:cNvPr id="180" name="Google Shape;180;p6"/>
          <p:cNvSpPr txBox="1"/>
          <p:nvPr/>
        </p:nvSpPr>
        <p:spPr>
          <a:xfrm>
            <a:off x="19075" y="2674844"/>
            <a:ext cx="4618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CD25B0"/>
                </a:solidFill>
                <a:latin typeface="Calibri"/>
                <a:ea typeface="Calibri"/>
                <a:cs typeface="Calibri"/>
                <a:sym typeface="Calibri"/>
              </a:rPr>
              <a:t>4. </a:t>
            </a:r>
            <a:endParaRPr sz="2400" b="1" dirty="0">
              <a:solidFill>
                <a:srgbClr val="CD25B0"/>
              </a:solidFill>
              <a:latin typeface="Calibri"/>
              <a:ea typeface="Calibri"/>
              <a:cs typeface="Calibri"/>
              <a:sym typeface="Calibri"/>
            </a:endParaRPr>
          </a:p>
        </p:txBody>
      </p:sp>
      <p:sp>
        <p:nvSpPr>
          <p:cNvPr id="181" name="Google Shape;181;p6"/>
          <p:cNvSpPr txBox="1"/>
          <p:nvPr/>
        </p:nvSpPr>
        <p:spPr>
          <a:xfrm>
            <a:off x="17572" y="4428199"/>
            <a:ext cx="4618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CD25B0"/>
                </a:solidFill>
                <a:latin typeface="Calibri"/>
                <a:ea typeface="Calibri"/>
                <a:cs typeface="Calibri"/>
                <a:sym typeface="Calibri"/>
              </a:rPr>
              <a:t>5. </a:t>
            </a:r>
            <a:endParaRPr sz="2400" b="1" dirty="0">
              <a:solidFill>
                <a:srgbClr val="CD25B0"/>
              </a:solidFill>
              <a:latin typeface="Calibri"/>
              <a:ea typeface="Calibri"/>
              <a:cs typeface="Calibri"/>
              <a:sym typeface="Calibri"/>
            </a:endParaRPr>
          </a:p>
        </p:txBody>
      </p:sp>
      <p:sp>
        <p:nvSpPr>
          <p:cNvPr id="182" name="Google Shape;182;p6"/>
          <p:cNvSpPr txBox="1"/>
          <p:nvPr/>
        </p:nvSpPr>
        <p:spPr>
          <a:xfrm>
            <a:off x="6096000" y="2658616"/>
            <a:ext cx="4618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CD25B0"/>
                </a:solidFill>
                <a:latin typeface="Calibri"/>
                <a:ea typeface="Calibri"/>
                <a:cs typeface="Calibri"/>
                <a:sym typeface="Calibri"/>
              </a:rPr>
              <a:t>6. </a:t>
            </a:r>
            <a:endParaRPr sz="2400" b="1" dirty="0">
              <a:solidFill>
                <a:srgbClr val="CD25B0"/>
              </a:solidFill>
              <a:latin typeface="Calibri"/>
              <a:ea typeface="Calibri"/>
              <a:cs typeface="Calibri"/>
              <a:sym typeface="Calibri"/>
            </a:endParaRPr>
          </a:p>
        </p:txBody>
      </p:sp>
      <p:sp>
        <p:nvSpPr>
          <p:cNvPr id="183" name="Google Shape;183;p6"/>
          <p:cNvSpPr txBox="1"/>
          <p:nvPr/>
        </p:nvSpPr>
        <p:spPr>
          <a:xfrm>
            <a:off x="6094497" y="3637527"/>
            <a:ext cx="4618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CD25B0"/>
                </a:solidFill>
                <a:latin typeface="Calibri"/>
                <a:ea typeface="Calibri"/>
                <a:cs typeface="Calibri"/>
                <a:sym typeface="Calibri"/>
              </a:rPr>
              <a:t>7. </a:t>
            </a:r>
            <a:endParaRPr sz="2400" b="1" dirty="0">
              <a:solidFill>
                <a:srgbClr val="CD25B0"/>
              </a:solidFill>
              <a:latin typeface="Calibri"/>
              <a:ea typeface="Calibri"/>
              <a:cs typeface="Calibri"/>
              <a:sym typeface="Calibri"/>
            </a:endParaRPr>
          </a:p>
        </p:txBody>
      </p:sp>
      <p:sp>
        <p:nvSpPr>
          <p:cNvPr id="184" name="Google Shape;184;p6"/>
          <p:cNvSpPr txBox="1"/>
          <p:nvPr/>
        </p:nvSpPr>
        <p:spPr>
          <a:xfrm>
            <a:off x="6094497" y="4545804"/>
            <a:ext cx="4618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CD25B0"/>
                </a:solidFill>
                <a:latin typeface="Calibri"/>
                <a:ea typeface="Calibri"/>
                <a:cs typeface="Calibri"/>
                <a:sym typeface="Calibri"/>
              </a:rPr>
              <a:t>8. </a:t>
            </a:r>
            <a:endParaRPr sz="2400" b="1" dirty="0">
              <a:solidFill>
                <a:srgbClr val="CD25B0"/>
              </a:solidFill>
              <a:latin typeface="Calibri"/>
              <a:ea typeface="Calibri"/>
              <a:cs typeface="Calibri"/>
              <a:sym typeface="Calibri"/>
            </a:endParaRPr>
          </a:p>
        </p:txBody>
      </p:sp>
      <p:sp>
        <p:nvSpPr>
          <p:cNvPr id="185" name="Google Shape;185;p6"/>
          <p:cNvSpPr txBox="1"/>
          <p:nvPr/>
        </p:nvSpPr>
        <p:spPr>
          <a:xfrm>
            <a:off x="6092994" y="5319443"/>
            <a:ext cx="4618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CD25B0"/>
                </a:solidFill>
                <a:latin typeface="Calibri"/>
                <a:ea typeface="Calibri"/>
                <a:cs typeface="Calibri"/>
                <a:sym typeface="Calibri"/>
              </a:rPr>
              <a:t>9. </a:t>
            </a:r>
            <a:endParaRPr sz="2400" b="1" dirty="0">
              <a:solidFill>
                <a:srgbClr val="CD25B0"/>
              </a:solidFill>
              <a:latin typeface="Calibri"/>
              <a:ea typeface="Calibri"/>
              <a:cs typeface="Calibri"/>
              <a:sym typeface="Calibri"/>
            </a:endParaRPr>
          </a:p>
        </p:txBody>
      </p:sp>
      <p:cxnSp>
        <p:nvCxnSpPr>
          <p:cNvPr id="186" name="Google Shape;186;p6"/>
          <p:cNvCxnSpPr/>
          <p:nvPr/>
        </p:nvCxnSpPr>
        <p:spPr>
          <a:xfrm>
            <a:off x="5934270" y="2041259"/>
            <a:ext cx="0" cy="4407209"/>
          </a:xfrm>
          <a:prstGeom prst="straightConnector1">
            <a:avLst/>
          </a:prstGeom>
          <a:noFill/>
          <a:ln w="28575" cap="flat" cmpd="sng">
            <a:solidFill>
              <a:srgbClr val="A5A5A5"/>
            </a:solidFill>
            <a:prstDash val="dash"/>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2" name="Google Shape;192;p7"/>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3" name="Google Shape;193;p7"/>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2</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Resolución de Problemas</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Identificando la Solución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0" name="Google Shape;200;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1" name="Google Shape;201;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IDENTIFICANDO LA </a:t>
            </a:r>
            <a:br>
              <a:rPr lang="es-MX" dirty="0"/>
            </a:br>
            <a:r>
              <a:rPr lang="es-MX" dirty="0">
                <a:solidFill>
                  <a:srgbClr val="CD25B0"/>
                </a:solidFill>
              </a:rPr>
              <a:t>SOLUCIÓN</a:t>
            </a:r>
            <a:endParaRPr dirty="0">
              <a:solidFill>
                <a:srgbClr val="CD25B0"/>
              </a:solidFill>
            </a:endParaRPr>
          </a:p>
        </p:txBody>
      </p:sp>
      <p:sp>
        <p:nvSpPr>
          <p:cNvPr id="202" name="Google Shape;202;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3" name="Google Shape;203;p8"/>
          <p:cNvPicPr preferRelativeResize="0"/>
          <p:nvPr/>
        </p:nvPicPr>
        <p:blipFill rotWithShape="1">
          <a:blip r:embed="rId4">
            <a:alphaModFix/>
          </a:blip>
          <a:srcRect/>
          <a:stretch/>
        </p:blipFill>
        <p:spPr>
          <a:xfrm>
            <a:off x="5953359" y="2467207"/>
            <a:ext cx="5906220" cy="3192550"/>
          </a:xfrm>
          <a:prstGeom prst="rect">
            <a:avLst/>
          </a:prstGeom>
          <a:noFill/>
          <a:ln w="28575" cap="flat" cmpd="sng">
            <a:solidFill>
              <a:schemeClr val="dk2"/>
            </a:solidFill>
            <a:prstDash val="solid"/>
            <a:round/>
            <a:headEnd type="none" w="sm" len="sm"/>
            <a:tailEnd type="none" w="sm" len="sm"/>
          </a:ln>
        </p:spPr>
      </p:pic>
      <p:sp>
        <p:nvSpPr>
          <p:cNvPr id="204" name="Google Shape;204;p8"/>
          <p:cNvSpPr txBox="1"/>
          <p:nvPr/>
        </p:nvSpPr>
        <p:spPr>
          <a:xfrm>
            <a:off x="7699179" y="1928901"/>
            <a:ext cx="2569500" cy="371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CD25B0"/>
              </a:buClr>
              <a:buSzPts val="1800"/>
              <a:buFont typeface="Calibri"/>
              <a:buNone/>
            </a:pPr>
            <a:r>
              <a:rPr lang="es-MX" sz="1800" b="1" dirty="0">
                <a:solidFill>
                  <a:srgbClr val="CD25B0"/>
                </a:solidFill>
                <a:latin typeface="Calibri"/>
                <a:ea typeface="Calibri"/>
                <a:cs typeface="Calibri"/>
                <a:sym typeface="Calibri"/>
              </a:rPr>
              <a:t>Ejemplo de mapa mental</a:t>
            </a:r>
            <a:endParaRPr sz="1800" b="1" dirty="0">
              <a:solidFill>
                <a:srgbClr val="CD25B0"/>
              </a:solidFill>
              <a:latin typeface="Calibri"/>
              <a:ea typeface="Calibri"/>
              <a:cs typeface="Calibri"/>
              <a:sym typeface="Calibri"/>
            </a:endParaRPr>
          </a:p>
        </p:txBody>
      </p:sp>
      <p:sp>
        <p:nvSpPr>
          <p:cNvPr id="205" name="Google Shape;205;p8"/>
          <p:cNvSpPr txBox="1"/>
          <p:nvPr/>
        </p:nvSpPr>
        <p:spPr>
          <a:xfrm>
            <a:off x="9899780" y="5801794"/>
            <a:ext cx="1997123" cy="369302"/>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200"/>
              <a:buFont typeface="Calibri"/>
              <a:buNone/>
            </a:pPr>
            <a:r>
              <a:rPr lang="es-MX" sz="1200" dirty="0">
                <a:solidFill>
                  <a:schemeClr val="dk1"/>
                </a:solidFill>
                <a:latin typeface="Calibri"/>
                <a:ea typeface="Calibri"/>
                <a:cs typeface="Calibri"/>
                <a:sym typeface="Calibri"/>
              </a:rPr>
              <a:t>Fuente: Elaboración propia</a:t>
            </a:r>
            <a:endParaRPr sz="1200" dirty="0">
              <a:solidFill>
                <a:schemeClr val="dk1"/>
              </a:solidFill>
              <a:latin typeface="Calibri"/>
              <a:ea typeface="Calibri"/>
              <a:cs typeface="Calibri"/>
              <a:sym typeface="Calibri"/>
            </a:endParaRPr>
          </a:p>
        </p:txBody>
      </p:sp>
      <p:sp>
        <p:nvSpPr>
          <p:cNvPr id="206" name="Google Shape;206;p8"/>
          <p:cNvSpPr txBox="1"/>
          <p:nvPr/>
        </p:nvSpPr>
        <p:spPr>
          <a:xfrm>
            <a:off x="403193" y="2396708"/>
            <a:ext cx="527412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400"/>
              <a:buFont typeface="Calibri"/>
              <a:buNone/>
            </a:pPr>
            <a:r>
              <a:rPr lang="es-MX" sz="2400" dirty="0">
                <a:solidFill>
                  <a:srgbClr val="000000"/>
                </a:solidFill>
                <a:latin typeface="Calibri"/>
                <a:ea typeface="Calibri"/>
                <a:cs typeface="Calibri"/>
                <a:sym typeface="Calibri"/>
              </a:rPr>
              <a:t>En función del </a:t>
            </a:r>
            <a:r>
              <a:rPr lang="es-MX" sz="2400" b="1" dirty="0">
                <a:solidFill>
                  <a:srgbClr val="CD25B0"/>
                </a:solidFill>
                <a:latin typeface="Calibri"/>
                <a:ea typeface="Calibri"/>
                <a:cs typeface="Calibri"/>
                <a:sym typeface="Calibri"/>
              </a:rPr>
              <a:t>problema levantado</a:t>
            </a:r>
            <a:r>
              <a:rPr lang="es-MX" sz="2400" dirty="0">
                <a:solidFill>
                  <a:srgbClr val="000000"/>
                </a:solidFill>
                <a:latin typeface="Calibri"/>
                <a:ea typeface="Calibri"/>
                <a:cs typeface="Calibri"/>
                <a:sym typeface="Calibri"/>
              </a:rPr>
              <a:t>, deberán crear un mapa mental de la solución,  como el que se muestra a continuación.</a:t>
            </a:r>
            <a:endParaRPr sz="2400" dirty="0">
              <a:solidFill>
                <a:schemeClr val="dk1"/>
              </a:solidFill>
              <a:latin typeface="Calibri"/>
              <a:ea typeface="Calibri"/>
              <a:cs typeface="Calibri"/>
              <a:sym typeface="Calibri"/>
            </a:endParaRPr>
          </a:p>
        </p:txBody>
      </p:sp>
      <p:sp>
        <p:nvSpPr>
          <p:cNvPr id="207" name="Google Shape;207;p8"/>
          <p:cNvSpPr/>
          <p:nvPr/>
        </p:nvSpPr>
        <p:spPr>
          <a:xfrm>
            <a:off x="0" y="4079811"/>
            <a:ext cx="5770142" cy="2356496"/>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8" name="Google Shape;208;p8"/>
          <p:cNvSpPr txBox="1"/>
          <p:nvPr/>
        </p:nvSpPr>
        <p:spPr>
          <a:xfrm>
            <a:off x="303415" y="4358927"/>
            <a:ext cx="5163311" cy="183608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s-MX" sz="2500" dirty="0">
                <a:solidFill>
                  <a:schemeClr val="lt1"/>
                </a:solidFill>
                <a:latin typeface="Calibri"/>
                <a:ea typeface="Calibri"/>
                <a:cs typeface="Calibri"/>
                <a:sym typeface="Calibri"/>
              </a:rPr>
              <a:t>El equipo de trabajo puede hacer este mapa mental del problema utilizando Jamboard, </a:t>
            </a:r>
            <a:r>
              <a:rPr lang="es-MX" sz="2500" u="sng" dirty="0">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MindMeister</a:t>
            </a:r>
            <a:r>
              <a:rPr lang="es-MX" sz="2500" dirty="0">
                <a:solidFill>
                  <a:schemeClr val="lt1"/>
                </a:solidFill>
                <a:latin typeface="Calibri"/>
                <a:ea typeface="Calibri"/>
                <a:cs typeface="Calibri"/>
                <a:sym typeface="Calibri"/>
              </a:rPr>
              <a:t>, Notebookcast, Lucidchart o en papel.</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5" name="Google Shape;215;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6" name="Google Shape;216;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IDENTIFICANDO LA </a:t>
            </a:r>
            <a:br>
              <a:rPr lang="es-MX" dirty="0"/>
            </a:br>
            <a:r>
              <a:rPr lang="es-MX" dirty="0">
                <a:solidFill>
                  <a:srgbClr val="CD25B0"/>
                </a:solidFill>
              </a:rPr>
              <a:t>SOLUCIÓN</a:t>
            </a:r>
            <a:endParaRPr dirty="0">
              <a:solidFill>
                <a:srgbClr val="CD25B0"/>
              </a:solidFill>
            </a:endParaRPr>
          </a:p>
        </p:txBody>
      </p:sp>
      <p:sp>
        <p:nvSpPr>
          <p:cNvPr id="217" name="Google Shape;217;p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aphicFrame>
        <p:nvGraphicFramePr>
          <p:cNvPr id="218" name="Google Shape;218;p9"/>
          <p:cNvGraphicFramePr/>
          <p:nvPr/>
        </p:nvGraphicFramePr>
        <p:xfrm>
          <a:off x="668114" y="2524891"/>
          <a:ext cx="4285000" cy="3748920"/>
        </p:xfrm>
        <a:graphic>
          <a:graphicData uri="http://schemas.openxmlformats.org/drawingml/2006/table">
            <a:tbl>
              <a:tblPr>
                <a:noFill/>
                <a:tableStyleId>{E1305D2A-74A3-4741-A841-71284BC0B76C}</a:tableStyleId>
              </a:tblPr>
              <a:tblGrid>
                <a:gridCol w="1886450">
                  <a:extLst>
                    <a:ext uri="{9D8B030D-6E8A-4147-A177-3AD203B41FA5}">
                      <a16:colId xmlns:a16="http://schemas.microsoft.com/office/drawing/2014/main" val="20000"/>
                    </a:ext>
                  </a:extLst>
                </a:gridCol>
                <a:gridCol w="2398550">
                  <a:extLst>
                    <a:ext uri="{9D8B030D-6E8A-4147-A177-3AD203B41FA5}">
                      <a16:colId xmlns:a16="http://schemas.microsoft.com/office/drawing/2014/main" val="20001"/>
                    </a:ext>
                  </a:extLst>
                </a:gridCol>
              </a:tblGrid>
              <a:tr h="510250">
                <a:tc>
                  <a:txBody>
                    <a:bodyPr/>
                    <a:lstStyle/>
                    <a:p>
                      <a:pPr marL="0" marR="0" lvl="0" indent="0" algn="ctr" rtl="0">
                        <a:spcBef>
                          <a:spcPts val="0"/>
                        </a:spcBef>
                        <a:spcAft>
                          <a:spcPts val="0"/>
                        </a:spcAft>
                        <a:buClr>
                          <a:schemeClr val="lt1"/>
                        </a:buClr>
                        <a:buSzPts val="1800"/>
                        <a:buFont typeface="Calibri"/>
                        <a:buNone/>
                      </a:pPr>
                      <a:r>
                        <a:rPr lang="es-MX" sz="1800" b="1" u="none" strike="noStrike" cap="none" dirty="0">
                          <a:solidFill>
                            <a:schemeClr val="lt1"/>
                          </a:solidFill>
                          <a:latin typeface="Calibri"/>
                          <a:ea typeface="Calibri"/>
                          <a:cs typeface="Calibri"/>
                          <a:sym typeface="Calibri"/>
                        </a:rPr>
                        <a:t>SOLUCIÓN POTENCIAL</a:t>
                      </a:r>
                      <a:endParaRPr sz="1800" b="1" u="none" strike="noStrike" cap="none" dirty="0">
                        <a:solidFill>
                          <a:schemeClr val="lt1"/>
                        </a:solidFill>
                        <a:latin typeface="Calibri"/>
                        <a:ea typeface="Calibri"/>
                        <a:cs typeface="Calibri"/>
                        <a:sym typeface="Calibri"/>
                      </a:endParaRPr>
                    </a:p>
                  </a:txBody>
                  <a:tcPr marL="91425" marR="91425" marT="91425" marB="914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tc>
                  <a:txBody>
                    <a:bodyPr/>
                    <a:lstStyle/>
                    <a:p>
                      <a:pPr marL="0" marR="0" lvl="0" indent="0" algn="ctr" rtl="0">
                        <a:spcBef>
                          <a:spcPts val="0"/>
                        </a:spcBef>
                        <a:spcAft>
                          <a:spcPts val="0"/>
                        </a:spcAft>
                        <a:buClr>
                          <a:schemeClr val="lt1"/>
                        </a:buClr>
                        <a:buSzPts val="1800"/>
                        <a:buFont typeface="Calibri"/>
                        <a:buNone/>
                      </a:pPr>
                      <a:r>
                        <a:rPr lang="es-MX" sz="1800" b="1" u="none" strike="noStrike" cap="none" dirty="0">
                          <a:solidFill>
                            <a:schemeClr val="lt1"/>
                          </a:solidFill>
                          <a:latin typeface="Calibri"/>
                          <a:ea typeface="Calibri"/>
                          <a:cs typeface="Calibri"/>
                          <a:sym typeface="Calibri"/>
                        </a:rPr>
                        <a:t>SI LE AGREGAMOS TECNOLOGÍA</a:t>
                      </a:r>
                      <a:endParaRPr sz="1800" b="1" u="none" strike="noStrike" cap="none" dirty="0">
                        <a:solidFill>
                          <a:schemeClr val="lt1"/>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extLst>
                  <a:ext uri="{0D108BD9-81ED-4DB2-BD59-A6C34878D82A}">
                    <a16:rowId xmlns:a16="http://schemas.microsoft.com/office/drawing/2014/main" val="10000"/>
                  </a:ext>
                </a:extLst>
              </a:tr>
              <a:tr h="504825">
                <a:tc>
                  <a:txBody>
                    <a:bodyPr/>
                    <a:lstStyle/>
                    <a:p>
                      <a:pPr marL="0" marR="0" lvl="0" indent="0" algn="l" rtl="0">
                        <a:spcBef>
                          <a:spcPts val="0"/>
                        </a:spcBef>
                        <a:spcAft>
                          <a:spcPts val="0"/>
                        </a:spcAft>
                        <a:buClr>
                          <a:schemeClr val="dk1"/>
                        </a:buClr>
                        <a:buSzPts val="1800"/>
                        <a:buFont typeface="Calibri"/>
                        <a:buNone/>
                      </a:pPr>
                      <a:r>
                        <a:rPr lang="es-MX" sz="1800" u="none" strike="noStrike" cap="none" dirty="0">
                          <a:latin typeface="Calibri"/>
                          <a:ea typeface="Calibri"/>
                          <a:cs typeface="Calibri"/>
                          <a:sym typeface="Calibri"/>
                        </a:rPr>
                        <a:t>Agregar más basureros</a:t>
                      </a:r>
                      <a:endParaRPr sz="1800" u="none" strike="noStrike" cap="none" dirty="0">
                        <a:latin typeface="Calibri"/>
                        <a:ea typeface="Calibri"/>
                        <a:cs typeface="Calibri"/>
                        <a:sym typeface="Calibri"/>
                      </a:endParaRPr>
                    </a:p>
                  </a:txBody>
                  <a:tcPr marL="91425" marR="91425" marT="91425" marB="91425"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Calibri"/>
                        <a:buNone/>
                      </a:pPr>
                      <a:endParaRPr sz="1800" u="none" strike="noStrike" cap="none" dirty="0">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04050">
                <a:tc>
                  <a:txBody>
                    <a:bodyPr/>
                    <a:lstStyle/>
                    <a:p>
                      <a:pPr marL="0" marR="0" lvl="0" indent="0" algn="l" rtl="0">
                        <a:spcBef>
                          <a:spcPts val="0"/>
                        </a:spcBef>
                        <a:spcAft>
                          <a:spcPts val="0"/>
                        </a:spcAft>
                        <a:buClr>
                          <a:schemeClr val="dk1"/>
                        </a:buClr>
                        <a:buSzPts val="1800"/>
                        <a:buFont typeface="Calibri"/>
                        <a:buNone/>
                      </a:pPr>
                      <a:r>
                        <a:rPr lang="es-MX" sz="1800" u="none" strike="noStrike" cap="none" dirty="0">
                          <a:latin typeface="Calibri"/>
                          <a:ea typeface="Calibri"/>
                          <a:cs typeface="Calibri"/>
                          <a:sym typeface="Calibri"/>
                        </a:rPr>
                        <a:t>Club voluntariado de limpieza</a:t>
                      </a:r>
                      <a:endParaRPr sz="1800" u="none" strike="noStrike" cap="none" dirty="0">
                        <a:latin typeface="Calibri"/>
                        <a:ea typeface="Calibri"/>
                        <a:cs typeface="Calibri"/>
                        <a:sym typeface="Calibri"/>
                      </a:endParaRPr>
                    </a:p>
                  </a:txBody>
                  <a:tcPr marL="91425" marR="91425" marT="91425" marB="91425"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Calibri"/>
                        <a:buNone/>
                      </a:pPr>
                      <a:r>
                        <a:rPr lang="es-MX" sz="1800" u="none" strike="noStrike" cap="none" dirty="0">
                          <a:latin typeface="Calibri"/>
                          <a:ea typeface="Calibri"/>
                          <a:cs typeface="Calibri"/>
                          <a:sym typeface="Calibri"/>
                        </a:rPr>
                        <a:t>Crear un sitio web para organizar e inscribir voluntarios</a:t>
                      </a:r>
                      <a:endParaRPr sz="1800" u="none" strike="noStrike" cap="none" dirty="0">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59425">
                <a:tc>
                  <a:txBody>
                    <a:bodyPr/>
                    <a:lstStyle/>
                    <a:p>
                      <a:pPr marL="0" marR="0" lvl="0" indent="0" algn="l" rtl="0">
                        <a:spcBef>
                          <a:spcPts val="0"/>
                        </a:spcBef>
                        <a:spcAft>
                          <a:spcPts val="0"/>
                        </a:spcAft>
                        <a:buClr>
                          <a:schemeClr val="dk1"/>
                        </a:buClr>
                        <a:buSzPts val="1800"/>
                        <a:buFont typeface="Calibri"/>
                        <a:buNone/>
                      </a:pPr>
                      <a:r>
                        <a:rPr lang="es-MX" sz="1800" u="none" strike="noStrike" cap="none" dirty="0">
                          <a:latin typeface="Calibri"/>
                          <a:ea typeface="Calibri"/>
                          <a:cs typeface="Calibri"/>
                          <a:sym typeface="Calibri"/>
                        </a:rPr>
                        <a:t>Facilitar deshacerse de artículos</a:t>
                      </a:r>
                      <a:endParaRPr sz="1800" u="none" strike="noStrike" cap="none" dirty="0">
                        <a:latin typeface="Calibri"/>
                        <a:ea typeface="Calibri"/>
                        <a:cs typeface="Calibri"/>
                        <a:sym typeface="Calibri"/>
                      </a:endParaRPr>
                    </a:p>
                  </a:txBody>
                  <a:tcPr marL="91425" marR="91425" marT="91425" marB="91425"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800"/>
                        <a:buFont typeface="Calibri"/>
                        <a:buNone/>
                      </a:pPr>
                      <a:r>
                        <a:rPr lang="es-MX" sz="1800" u="none" strike="noStrike" cap="none" dirty="0">
                          <a:latin typeface="Calibri"/>
                          <a:ea typeface="Calibri"/>
                          <a:cs typeface="Calibri"/>
                          <a:sym typeface="Calibri"/>
                        </a:rPr>
                        <a:t>App que genere interacción entre quien necesita y no necesita el artículo.</a:t>
                      </a:r>
                      <a:endParaRPr sz="1800" u="none" strike="noStrike" cap="none" dirty="0">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19" name="Google Shape;219;p9"/>
          <p:cNvSpPr txBox="1"/>
          <p:nvPr/>
        </p:nvSpPr>
        <p:spPr>
          <a:xfrm>
            <a:off x="438848" y="2055813"/>
            <a:ext cx="4762193" cy="371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CD25B0"/>
              </a:buClr>
              <a:buSzPts val="1800"/>
              <a:buFont typeface="Calibri"/>
              <a:buNone/>
            </a:pPr>
            <a:r>
              <a:rPr lang="es-MX" sz="1800" b="1" dirty="0">
                <a:solidFill>
                  <a:srgbClr val="CD25B0"/>
                </a:solidFill>
                <a:latin typeface="Calibri"/>
                <a:ea typeface="Calibri"/>
                <a:cs typeface="Calibri"/>
                <a:sym typeface="Calibri"/>
              </a:rPr>
              <a:t>Ejemplo de solución referido a la lluvia de ideas </a:t>
            </a:r>
            <a:endParaRPr sz="1800" b="1" dirty="0">
              <a:solidFill>
                <a:srgbClr val="CD25B0"/>
              </a:solidFill>
              <a:latin typeface="Calibri"/>
              <a:ea typeface="Calibri"/>
              <a:cs typeface="Calibri"/>
              <a:sym typeface="Calibri"/>
            </a:endParaRPr>
          </a:p>
        </p:txBody>
      </p:sp>
      <p:sp>
        <p:nvSpPr>
          <p:cNvPr id="220" name="Google Shape;220;p9"/>
          <p:cNvSpPr/>
          <p:nvPr/>
        </p:nvSpPr>
        <p:spPr>
          <a:xfrm>
            <a:off x="5983010" y="695003"/>
            <a:ext cx="5770142" cy="5741304"/>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21" name="Google Shape;221;p9"/>
          <p:cNvSpPr txBox="1"/>
          <p:nvPr/>
        </p:nvSpPr>
        <p:spPr>
          <a:xfrm>
            <a:off x="6230937" y="1119245"/>
            <a:ext cx="5292949" cy="49141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500"/>
              <a:buFont typeface="Calibri"/>
              <a:buNone/>
            </a:pPr>
            <a:r>
              <a:rPr lang="es-MX" sz="2500" dirty="0">
                <a:solidFill>
                  <a:schemeClr val="lt1"/>
                </a:solidFill>
                <a:latin typeface="Calibri"/>
                <a:ea typeface="Calibri"/>
                <a:cs typeface="Calibri"/>
                <a:sym typeface="Calibri"/>
              </a:rPr>
              <a:t>Es posible que algunas de sus ideas ya incluyen un desafío tecnológico, mientras que otras no. Piensen en todas sus ideas y trata de encontrar maneras de aprovechar las capacidades de la tecnología y la programación con Python.</a:t>
            </a:r>
            <a:endParaRPr dirty="0"/>
          </a:p>
          <a:p>
            <a:pPr marL="0" marR="0" lvl="0" indent="0" algn="just" rtl="0">
              <a:spcBef>
                <a:spcPts val="1600"/>
              </a:spcBef>
              <a:spcAft>
                <a:spcPts val="0"/>
              </a:spcAft>
              <a:buClr>
                <a:schemeClr val="lt1"/>
              </a:buClr>
              <a:buSzPts val="2500"/>
              <a:buFont typeface="Calibri"/>
              <a:buNone/>
            </a:pPr>
            <a:r>
              <a:rPr lang="es-MX" sz="2500" dirty="0">
                <a:solidFill>
                  <a:schemeClr val="lt1"/>
                </a:solidFill>
                <a:latin typeface="Calibri"/>
                <a:ea typeface="Calibri"/>
                <a:cs typeface="Calibri"/>
                <a:sym typeface="Calibri"/>
              </a:rPr>
              <a:t>Una vez que tengan muchas ideas sobre cómo resolver su problema, deben comenzar a pensar qué solución sería la mejor para desarrollar con Python. </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1980</Words>
  <Application>Microsoft Office PowerPoint</Application>
  <PresentationFormat>Panorámica</PresentationFormat>
  <Paragraphs>182</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Calibri</vt:lpstr>
      <vt:lpstr>Arial</vt:lpstr>
      <vt:lpstr>Roboto</vt:lpstr>
      <vt:lpstr>Tema de Office</vt:lpstr>
      <vt:lpstr>Programación y Bases de datos</vt:lpstr>
      <vt:lpstr>Presentación de PowerPoint</vt:lpstr>
      <vt:lpstr>TECNOLOGÍAS Y COMPUTACIÓN</vt:lpstr>
      <vt:lpstr>Presentación de PowerPoint</vt:lpstr>
      <vt:lpstr>IDENTIFICANDO  EL PROBLEMA</vt:lpstr>
      <vt:lpstr>IDENTIFICANDO  EL PROBLEMA</vt:lpstr>
      <vt:lpstr>Presentación de PowerPoint</vt:lpstr>
      <vt:lpstr>IDENTIFICANDO LA  SOLUCIÓN</vt:lpstr>
      <vt:lpstr>IDENTIFICANDO LA  SOLUCIÓN</vt:lpstr>
      <vt:lpstr>IDENTIFICANDO LA  SOLUCIÓN</vt:lpstr>
      <vt:lpstr>Presentación de PowerPoint</vt:lpstr>
      <vt:lpstr>PASO 1 DEFINIR TAREAS</vt:lpstr>
      <vt:lpstr>PASO 2 PRIORIZACIÓN DE TAREAS</vt:lpstr>
      <vt:lpstr>PASO 3 ESTIMAR ESFUERZOS Y ASIGNAR RESPONSABLES</vt:lpstr>
      <vt:lpstr>PASO 3 ESTIMAR ESFUERZOS Y ASIGNAR RESPONSABLES</vt:lpstr>
      <vt:lpstr>PASO 4 REUNIÓN DE AVANCE</vt:lpstr>
      <vt:lpstr>ACTIVIDAD DESARROLLO DE SOLUCIÓN</vt:lpstr>
      <vt:lpstr>Presentación de PowerPoint</vt:lpstr>
      <vt:lpstr>SUBIENDO A GITHUB LAS SOLUCIONES</vt:lpstr>
      <vt:lpstr>¿QUÉ ES UN PITCH?</vt:lpstr>
      <vt:lpstr>PREPARACIÓN PITCH</vt:lpstr>
      <vt:lpstr>PREPARACIÓN PITCH</vt:lpstr>
      <vt:lpstr>PREPARACIÓN PITCH</vt:lpstr>
      <vt:lpstr>REFLEXIONES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 y Bases de datos</dc:title>
  <dc:creator>d.silvahidd@gmail.com</dc:creator>
  <cp:lastModifiedBy>Karina Uribe Mansilla</cp:lastModifiedBy>
  <cp:revision>1</cp:revision>
  <dcterms:created xsi:type="dcterms:W3CDTF">2020-08-12T18:32:33Z</dcterms:created>
  <dcterms:modified xsi:type="dcterms:W3CDTF">2021-02-15T16:49:03Z</dcterms:modified>
</cp:coreProperties>
</file>