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iXIKfXyaE7gsgPub172J2Ynca8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361A74C-2D4C-4572-B1A3-97FF0B50E8BD}">
  <a:tblStyle styleId="{A361A74C-2D4C-4572-B1A3-97FF0B50E8B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1" name="Google Shape;19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92" name="Google Shape;19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10</a:t>
            </a:fld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4</a:t>
            </a:fld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9" name="Google Shape;12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30" name="Google Shape;13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5</a:t>
            </a:fld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47" name="Google Shape;147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6</a:t>
            </a:fld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58" name="Google Shape;15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7</a:t>
            </a:fld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7" name="Google Shape;167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68" name="Google Shape;168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8</a:t>
            </a:fld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dirty="0"/>
          </a:p>
        </p:txBody>
      </p:sp>
      <p:sp>
        <p:nvSpPr>
          <p:cNvPr id="181" name="Google Shape;181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9</a:t>
            </a:fld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6" name="Google Shape;2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7" name="Google Shape;2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2" name="Google Shape;3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3" name="Google Shape;3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omhq.com/resources/category/accounting-software/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64920" y="338952"/>
            <a:ext cx="5473700" cy="61595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/>
          <p:nvPr/>
        </p:nvSpPr>
        <p:spPr>
          <a:xfrm>
            <a:off x="0" y="346232"/>
            <a:ext cx="6096000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11709647" y="328469"/>
            <a:ext cx="482353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878889" y="2432485"/>
            <a:ext cx="5051393" cy="2435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s-MX" sz="5400" b="1" dirty="0">
                <a:solidFill>
                  <a:schemeClr val="lt1"/>
                </a:solidFill>
              </a:rPr>
              <a:t>Proyecto Desarrollo Tecnológico</a:t>
            </a:r>
            <a:endParaRPr sz="5400" b="1" dirty="0">
              <a:solidFill>
                <a:schemeClr val="lt1"/>
              </a:solidFill>
            </a:endParaRPr>
          </a:p>
        </p:txBody>
      </p:sp>
      <p:sp>
        <p:nvSpPr>
          <p:cNvPr id="92" name="Google Shape;92;p1"/>
          <p:cNvSpPr txBox="1">
            <a:spLocks noGrp="1"/>
          </p:cNvSpPr>
          <p:nvPr>
            <p:ph type="subTitle" idx="1"/>
          </p:nvPr>
        </p:nvSpPr>
        <p:spPr>
          <a:xfrm>
            <a:off x="1524000" y="5217775"/>
            <a:ext cx="4441794" cy="5704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s-MX" dirty="0">
                <a:solidFill>
                  <a:schemeClr val="lt1"/>
                </a:solidFill>
              </a:rPr>
              <a:t>Emprendimiento y Empleabilidad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1524000" y="976079"/>
            <a:ext cx="4441794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Especialidad Programación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Módulo Emprendimiento y Empleabilidad</a:t>
            </a:r>
            <a:endParaRPr sz="1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REVISIÓN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FINAL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96" name="Google Shape;196;p10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10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10"/>
          <p:cNvSpPr/>
          <p:nvPr/>
        </p:nvSpPr>
        <p:spPr>
          <a:xfrm>
            <a:off x="1" y="2183363"/>
            <a:ext cx="8509518" cy="425294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0"/>
          <p:cNvSpPr txBox="1"/>
          <p:nvPr/>
        </p:nvSpPr>
        <p:spPr>
          <a:xfrm>
            <a:off x="296663" y="3072757"/>
            <a:ext cx="8082226" cy="21605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 proyección de Ganancias es un elemento importante a incluir en el Plan de Negocios. Revisen su hoja de trabajo en función de estos requerimientos: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Explicación Modelo de ingresos y costos proyectados</a:t>
            </a:r>
            <a:endParaRPr sz="1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2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Proyección de Ganancias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/>
          <p:nvPr/>
        </p:nvSpPr>
        <p:spPr>
          <a:xfrm>
            <a:off x="9126245" y="310717"/>
            <a:ext cx="306575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/>
          <p:nvPr/>
        </p:nvSpPr>
        <p:spPr>
          <a:xfrm>
            <a:off x="-1" y="319600"/>
            <a:ext cx="9001957" cy="6161103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body" idx="1"/>
          </p:nvPr>
        </p:nvSpPr>
        <p:spPr>
          <a:xfrm>
            <a:off x="692458" y="1825625"/>
            <a:ext cx="7821227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b="1" dirty="0">
                <a:solidFill>
                  <a:schemeClr val="lt1"/>
                </a:solidFill>
              </a:rPr>
              <a:t>CONTENIDO 13</a:t>
            </a:r>
            <a:endParaRPr sz="6000" dirty="0">
              <a:solidFill>
                <a:schemeClr val="lt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</a:pPr>
            <a:r>
              <a:rPr lang="es-MX" sz="6000" dirty="0">
                <a:solidFill>
                  <a:schemeClr val="lt1"/>
                </a:solidFill>
              </a:rPr>
              <a:t>Ingresos, Costos y Ganancias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3"/>
          <p:cNvSpPr/>
          <p:nvPr/>
        </p:nvSpPr>
        <p:spPr>
          <a:xfrm>
            <a:off x="1802163" y="97657"/>
            <a:ext cx="7830105" cy="905521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1970842" y="297401"/>
            <a:ext cx="7403977" cy="506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s-MX" sz="36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sz="36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-4" y="97657"/>
            <a:ext cx="1713397" cy="905521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0" name="Google Shape;110;p3"/>
          <p:cNvGrpSpPr/>
          <p:nvPr/>
        </p:nvGrpSpPr>
        <p:grpSpPr>
          <a:xfrm>
            <a:off x="0" y="2205028"/>
            <a:ext cx="7910004" cy="4063679"/>
            <a:chOff x="114337" y="0"/>
            <a:chExt cx="6772799" cy="4063679"/>
          </a:xfrm>
        </p:grpSpPr>
        <p:sp>
          <p:nvSpPr>
            <p:cNvPr id="111" name="Google Shape;111;p3"/>
            <p:cNvSpPr/>
            <p:nvPr/>
          </p:nvSpPr>
          <p:spPr>
            <a:xfrm>
              <a:off x="114337" y="0"/>
              <a:ext cx="6772799" cy="4063679"/>
            </a:xfrm>
            <a:prstGeom prst="rect">
              <a:avLst/>
            </a:prstGeom>
            <a:solidFill>
              <a:srgbClr val="CD25B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319574" y="0"/>
              <a:ext cx="6567562" cy="40636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457200" marR="0" lvl="0" indent="-34290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Char char="●"/>
              </a:pPr>
              <a:r>
                <a:rPr lang="es-MX" sz="28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Identificar y definir el plan financiero de la empresa creada por el equipo de trabajo.</a:t>
              </a:r>
              <a:endParaRPr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INGRESOS, COSTOS</a:t>
            </a:r>
            <a:br>
              <a:rPr lang="es-MX" dirty="0"/>
            </a:br>
            <a:r>
              <a:rPr lang="es-MX" dirty="0">
                <a:solidFill>
                  <a:srgbClr val="CD25B0"/>
                </a:solidFill>
              </a:rPr>
              <a:t>Y GANANCIAS</a:t>
            </a:r>
            <a:endParaRPr dirty="0">
              <a:solidFill>
                <a:srgbClr val="CD25B0"/>
              </a:solidFill>
            </a:endParaRPr>
          </a:p>
        </p:txBody>
      </p:sp>
      <p:sp>
        <p:nvSpPr>
          <p:cNvPr id="120" name="Google Shape;120;p4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4"/>
          <p:cNvSpPr/>
          <p:nvPr/>
        </p:nvSpPr>
        <p:spPr>
          <a:xfrm>
            <a:off x="0" y="2606297"/>
            <a:ext cx="6545584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4"/>
          <p:cNvSpPr txBox="1"/>
          <p:nvPr/>
        </p:nvSpPr>
        <p:spPr>
          <a:xfrm>
            <a:off x="131604" y="2857420"/>
            <a:ext cx="6185219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Es necesario generar un modelo que establezca cómo generará ganancias su empresa.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Todos los tipos de empresas, incluso las organizaciones sin fines de lucro, necesitan generar ganancias para poder pagar sus gastos.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ello debemos generar ingresos al vender los productos o servicios y considerar los gastos asociados, lo que nos permitirá calcular las ganancias de la siguiente forma:</a:t>
            </a: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4" name="Google Shape;124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90049" y="3052365"/>
            <a:ext cx="5185851" cy="2917583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4"/>
          <p:cNvSpPr txBox="1"/>
          <p:nvPr/>
        </p:nvSpPr>
        <p:spPr>
          <a:xfrm>
            <a:off x="7415688" y="2567225"/>
            <a:ext cx="37347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800" b="1" i="0" u="none" strike="noStrike" cap="none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Ingresos</a:t>
            </a: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s-MX" sz="1800" b="1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Costos</a:t>
            </a:r>
            <a:r>
              <a:rPr lang="es-MX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</a:t>
            </a:r>
            <a:r>
              <a:rPr lang="es-MX" sz="18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Ganancias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10103050" y="6027875"/>
            <a:ext cx="1688400" cy="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Fuente: </a:t>
            </a:r>
            <a:r>
              <a:rPr lang="es-MX" sz="12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ComHQ</a:t>
            </a:r>
            <a:endParaRPr sz="1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Google Shape;13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p5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INGRESOS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0" y="2491273"/>
            <a:ext cx="3938484" cy="321724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5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286050" y="2982885"/>
            <a:ext cx="3318103" cy="2308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Los ingresos son el dinero que gana una empresa. Para soluciones tecnológicas existen distintas alternativas de generar ingresos. 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38" name="Google Shape;138;p5"/>
          <p:cNvGraphicFramePr/>
          <p:nvPr/>
        </p:nvGraphicFramePr>
        <p:xfrm>
          <a:off x="4103392" y="2407298"/>
          <a:ext cx="7769475" cy="3950655"/>
        </p:xfrm>
        <a:graphic>
          <a:graphicData uri="http://schemas.openxmlformats.org/drawingml/2006/table">
            <a:tbl>
              <a:tblPr>
                <a:noFill/>
                <a:tableStyleId>{A361A74C-2D4C-4572-B1A3-97FF0B50E8BD}</a:tableStyleId>
              </a:tblPr>
              <a:tblGrid>
                <a:gridCol w="2589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9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9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4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>
                          <a:solidFill>
                            <a:schemeClr val="lt1"/>
                          </a:solidFill>
                        </a:rPr>
                        <a:t>TARIFA ÚNICA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>
                          <a:solidFill>
                            <a:schemeClr val="lt1"/>
                          </a:solidFill>
                        </a:rPr>
                        <a:t>SUSCRIPCIONES PERIÓDICAS Y/O COMPRAS (PREMIUM)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b="1" u="none" strike="noStrike" cap="none" dirty="0">
                          <a:solidFill>
                            <a:schemeClr val="lt1"/>
                          </a:solidFill>
                        </a:rPr>
                        <a:t>PUBLICIDAD EN LA SOLUCIÓN</a:t>
                      </a:r>
                      <a:endParaRPr sz="18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 anchor="ctr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D25B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 dirty="0"/>
                        <a:t>Se cobra un valor único para descargar la solución </a:t>
                      </a:r>
                      <a:endParaRPr sz="18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 dirty="0"/>
                        <a:t>Por lo general se ofrece una opción base gratuita, pero se cobra por características adicionales</a:t>
                      </a:r>
                      <a:endParaRPr sz="1800" u="none" strike="noStrike" cap="none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s-MX" sz="1800" u="none" strike="noStrike" cap="none" dirty="0"/>
                        <a:t>No se cobra al usuario, si no a las empresas que quieran colocar su publicidad en la solución</a:t>
                      </a:r>
                      <a:endParaRPr sz="1800" u="none" strike="noStrike" cap="none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u="none" strike="noStrike" cap="none" dirty="0"/>
                    </a:p>
                  </a:txBody>
                  <a:tcPr marL="91425" marR="91425" marT="91425" marB="91425">
                    <a:lnL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A5A5A5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39" name="Google Shape;139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8209" y="5366527"/>
            <a:ext cx="963575" cy="963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41521" y="5402553"/>
            <a:ext cx="898800" cy="89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166646" y="5440775"/>
            <a:ext cx="815100" cy="815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pic>
        <p:nvPicPr>
          <p:cNvPr id="142" name="Google Shape;142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654674" y="5440765"/>
            <a:ext cx="815100" cy="8151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</p:pic>
      <p:pic>
        <p:nvPicPr>
          <p:cNvPr id="143" name="Google Shape;143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747099" y="5440765"/>
            <a:ext cx="815100" cy="81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6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INGRESOS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51" name="Google Shape;151;p6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6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-1" y="2606297"/>
            <a:ext cx="9610531" cy="3830010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 txBox="1"/>
          <p:nvPr/>
        </p:nvSpPr>
        <p:spPr>
          <a:xfrm>
            <a:off x="152995" y="2813142"/>
            <a:ext cx="9364229" cy="304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Para calcular los ingresos, se debe generar un modelo de ingresos donde debemos estimar la cantidad de usuarios que querrá comprar la solución y el valor que definiremos a esta solución.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Revisemos el siguiente video: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https://es.coursera.org/lecture/financiar-mi-empresa/video-como-identificar-y-calcular-los-ingresos-de-tu-empresa-fQsjn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7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COSTOS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62" name="Google Shape;162;p7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7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7"/>
          <p:cNvSpPr txBox="1"/>
          <p:nvPr/>
        </p:nvSpPr>
        <p:spPr>
          <a:xfrm>
            <a:off x="296663" y="2349718"/>
            <a:ext cx="8987400" cy="36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Los costos corresponden al gasto para administrar el negocio, en el cual se incluyen pagos destinados a distintos componentes necesarios para que la empresa funcione. </a:t>
            </a:r>
            <a:endParaRPr sz="24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Algunos ejemplos: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Espacios Oficina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Sueldos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Servidores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Servicios básicos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1800"/>
              <a:buFont typeface="Calibri"/>
              <a:buChar char="●"/>
            </a:pPr>
            <a:r>
              <a:rPr lang="es-MX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Marketing y Publicidad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8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GANANCIAS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72" name="Google Shape;172;p8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8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8"/>
          <p:cNvSpPr/>
          <p:nvPr/>
        </p:nvSpPr>
        <p:spPr>
          <a:xfrm>
            <a:off x="-1" y="2491273"/>
            <a:ext cx="4711959" cy="3217246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8"/>
          <p:cNvSpPr txBox="1"/>
          <p:nvPr/>
        </p:nvSpPr>
        <p:spPr>
          <a:xfrm>
            <a:off x="164750" y="3010873"/>
            <a:ext cx="4547100" cy="24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Las ganancias corresponden al dinero disponible después de pagar todos los gastos (costos). En otras palabras, esta ganancia es igual a la resta entre los ingresos y los costos: </a:t>
            </a: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8"/>
          <p:cNvSpPr txBox="1"/>
          <p:nvPr/>
        </p:nvSpPr>
        <p:spPr>
          <a:xfrm>
            <a:off x="5122302" y="3355755"/>
            <a:ext cx="636601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4000"/>
              <a:buFont typeface="Calibri"/>
              <a:buNone/>
            </a:pPr>
            <a:r>
              <a:rPr lang="es-MX" sz="4000" b="1" i="0" u="none" strike="noStrike" cap="none" dirty="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Ganancias = </a:t>
            </a:r>
            <a:r>
              <a:rPr lang="es-MX" sz="4000" b="1" i="0" u="none" strike="noStrike" cap="none" dirty="0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Ingresos</a:t>
            </a:r>
            <a:r>
              <a:rPr lang="es-MX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</a:t>
            </a:r>
            <a:r>
              <a:rPr lang="es-MX" sz="4000" b="1" i="0" u="none" strike="noStrike" cap="none" dirty="0">
                <a:solidFill>
                  <a:srgbClr val="CC0000"/>
                </a:solidFill>
                <a:latin typeface="Calibri"/>
                <a:ea typeface="Calibri"/>
                <a:cs typeface="Calibri"/>
                <a:sym typeface="Calibri"/>
              </a:rPr>
              <a:t>Costos</a:t>
            </a:r>
            <a:r>
              <a:rPr lang="es-MX" sz="4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8"/>
          <p:cNvSpPr txBox="1"/>
          <p:nvPr/>
        </p:nvSpPr>
        <p:spPr>
          <a:xfrm>
            <a:off x="5317384" y="4509641"/>
            <a:ext cx="6097554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2400" b="1" i="0" u="none" strike="noStrike" cap="none" dirty="0">
                <a:solidFill>
                  <a:srgbClr val="CD25B0"/>
                </a:solidFill>
                <a:latin typeface="Calibri"/>
                <a:ea typeface="Calibri"/>
                <a:cs typeface="Calibri"/>
                <a:sym typeface="Calibri"/>
              </a:rPr>
              <a:t>Como empresa, es necesario realizar una proyección de ganancias de 3 a 5 años. </a:t>
            </a:r>
            <a:endParaRPr sz="24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D25B0"/>
              </a:buClr>
              <a:buSzPts val="2400"/>
              <a:buFont typeface="Calibri"/>
              <a:buNone/>
            </a:pPr>
            <a:endParaRPr sz="2400" b="1" i="0" u="none" strike="noStrike" cap="none" dirty="0">
              <a:solidFill>
                <a:srgbClr val="CD25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9"/>
          <p:cNvSpPr txBox="1">
            <a:spLocks noGrp="1"/>
          </p:cNvSpPr>
          <p:nvPr>
            <p:ph type="title"/>
          </p:nvPr>
        </p:nvSpPr>
        <p:spPr>
          <a:xfrm>
            <a:off x="296663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A7A8AA"/>
              </a:buClr>
              <a:buSzPts val="4400"/>
              <a:buFont typeface="Calibri"/>
              <a:buNone/>
            </a:pPr>
            <a:r>
              <a:rPr lang="es-MX" dirty="0">
                <a:solidFill>
                  <a:srgbClr val="A7A8AA"/>
                </a:solidFill>
              </a:rPr>
              <a:t>ACTIVIDAD</a:t>
            </a:r>
            <a:br>
              <a:rPr lang="es-MX" dirty="0"/>
            </a:br>
            <a:endParaRPr dirty="0">
              <a:solidFill>
                <a:srgbClr val="CD25B0"/>
              </a:solidFill>
            </a:endParaRPr>
          </a:p>
        </p:txBody>
      </p:sp>
      <p:sp>
        <p:nvSpPr>
          <p:cNvPr id="185" name="Google Shape;185;p9"/>
          <p:cNvSpPr/>
          <p:nvPr/>
        </p:nvSpPr>
        <p:spPr>
          <a:xfrm>
            <a:off x="403193" y="233397"/>
            <a:ext cx="1336831" cy="45719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9"/>
          <p:cNvSpPr/>
          <p:nvPr/>
        </p:nvSpPr>
        <p:spPr>
          <a:xfrm>
            <a:off x="12020365" y="275204"/>
            <a:ext cx="171634" cy="6161103"/>
          </a:xfrm>
          <a:prstGeom prst="rect">
            <a:avLst/>
          </a:prstGeom>
          <a:solidFill>
            <a:srgbClr val="A7A8A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9"/>
          <p:cNvSpPr/>
          <p:nvPr/>
        </p:nvSpPr>
        <p:spPr>
          <a:xfrm>
            <a:off x="-1" y="2491273"/>
            <a:ext cx="8714793" cy="3945034"/>
          </a:xfrm>
          <a:prstGeom prst="rect">
            <a:avLst/>
          </a:prstGeom>
          <a:solidFill>
            <a:srgbClr val="CD25B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9"/>
          <p:cNvSpPr txBox="1"/>
          <p:nvPr/>
        </p:nvSpPr>
        <p:spPr>
          <a:xfrm>
            <a:off x="296663" y="2919777"/>
            <a:ext cx="8279455" cy="308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Ahora que conocen los conceptos claves, deben aplicar lo aprendido en su hoja de trabajo, calculando sus ingresos, costos y ganancias proyectadas a 5 años.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Revisen su hoja de trabajo para planificar las tareas a realizar en Trello y luego ejecutarlas.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es-MX" sz="24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 finalizar la actividad, recuerden que deben preparar la presentación para el Hito Evaluativo 4.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458</Words>
  <Application>Microsoft Office PowerPoint</Application>
  <PresentationFormat>Panorámica</PresentationFormat>
  <Paragraphs>60</Paragraphs>
  <Slides>10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Proyecto Desarrollo Tecnológico</vt:lpstr>
      <vt:lpstr>Presentación de PowerPoint</vt:lpstr>
      <vt:lpstr>Presentación de PowerPoint</vt:lpstr>
      <vt:lpstr>INGRESOS, COSTOS Y GANANCIAS</vt:lpstr>
      <vt:lpstr>INGRESOS </vt:lpstr>
      <vt:lpstr>INGRESOS </vt:lpstr>
      <vt:lpstr>COSTOS </vt:lpstr>
      <vt:lpstr>GANANCIAS </vt:lpstr>
      <vt:lpstr>ACTIVIDAD </vt:lpstr>
      <vt:lpstr>REVISIÓN 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Desarrollo Tecnológico</dc:title>
  <dc:creator>d.silvahidd@gmail.com</dc:creator>
  <cp:lastModifiedBy>Karina Uribe Mansilla</cp:lastModifiedBy>
  <cp:revision>1</cp:revision>
  <dcterms:created xsi:type="dcterms:W3CDTF">2020-08-12T18:32:33Z</dcterms:created>
  <dcterms:modified xsi:type="dcterms:W3CDTF">2021-02-16T03:12:53Z</dcterms:modified>
</cp:coreProperties>
</file>