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77" r:id="rId3"/>
    <p:sldId id="279" r:id="rId4"/>
    <p:sldId id="318" r:id="rId5"/>
    <p:sldId id="259" r:id="rId6"/>
    <p:sldId id="260" r:id="rId7"/>
    <p:sldId id="285" r:id="rId8"/>
    <p:sldId id="331" r:id="rId9"/>
    <p:sldId id="332" r:id="rId10"/>
    <p:sldId id="333" r:id="rId11"/>
    <p:sldId id="330" r:id="rId12"/>
    <p:sldId id="319" r:id="rId13"/>
    <p:sldId id="288" r:id="rId14"/>
    <p:sldId id="320" r:id="rId15"/>
    <p:sldId id="334" r:id="rId16"/>
    <p:sldId id="335" r:id="rId17"/>
    <p:sldId id="321" r:id="rId18"/>
    <p:sldId id="323" r:id="rId19"/>
    <p:sldId id="324" r:id="rId20"/>
    <p:sldId id="336" r:id="rId21"/>
    <p:sldId id="337" r:id="rId22"/>
    <p:sldId id="338" r:id="rId23"/>
    <p:sldId id="339" r:id="rId24"/>
    <p:sldId id="340" r:id="rId25"/>
    <p:sldId id="341" r:id="rId26"/>
    <p:sldId id="322" r:id="rId27"/>
    <p:sldId id="342" r:id="rId28"/>
    <p:sldId id="343" r:id="rId29"/>
    <p:sldId id="344" r:id="rId30"/>
    <p:sldId id="345" r:id="rId31"/>
    <p:sldId id="273" r:id="rId32"/>
    <p:sldId id="274" r:id="rId33"/>
    <p:sldId id="281" r:id="rId34"/>
    <p:sldId id="276" r:id="rId3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74D"/>
    <a:srgbClr val="E9E1E4"/>
    <a:srgbClr val="FF0000"/>
    <a:srgbClr val="741B47"/>
    <a:srgbClr val="FFDDDD"/>
    <a:srgbClr val="FEE7DE"/>
    <a:srgbClr val="B99F2F"/>
    <a:srgbClr val="C73E32"/>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95"/>
  </p:normalViewPr>
  <p:slideViewPr>
    <p:cSldViewPr snapToGrid="0">
      <p:cViewPr varScale="1">
        <p:scale>
          <a:sx n="97" d="100"/>
          <a:sy n="97" d="100"/>
        </p:scale>
        <p:origin x="1962" y="7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900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43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904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47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359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868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6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094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119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473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969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7453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7707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938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36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8977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3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5820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746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282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814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754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2071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 name="Google Shape;11;p23"/>
          <p:cNvPicPr preferRelativeResize="0"/>
          <p:nvPr/>
        </p:nvPicPr>
        <p:blipFill rotWithShape="1">
          <a:blip r:embed="rId2">
            <a:alphaModFix/>
          </a:blip>
          <a:srcRect/>
          <a:stretch/>
        </p:blipFill>
        <p:spPr>
          <a:xfrm>
            <a:off x="436350" y="419800"/>
            <a:ext cx="3659450"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BB9B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 name="Google Shape;14;p23"/>
          <p:cNvPicPr preferRelativeResize="0"/>
          <p:nvPr/>
        </p:nvPicPr>
        <p:blipFill rotWithShape="1">
          <a:blip r:embed="rId3">
            <a:alphaModFix/>
          </a:blip>
          <a:srcRect/>
          <a:stretch/>
        </p:blipFill>
        <p:spPr>
          <a:xfrm>
            <a:off x="433441" y="6464000"/>
            <a:ext cx="690482" cy="680475"/>
          </a:xfrm>
          <a:prstGeom prst="rect">
            <a:avLst/>
          </a:prstGeom>
          <a:noFill/>
          <a:ln>
            <a:noFill/>
          </a:ln>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6">
            <a:alphaModFix/>
          </a:blip>
          <a:srcRect/>
          <a:stretch/>
        </p:blipFill>
        <p:spPr>
          <a:xfrm>
            <a:off x="8521706" y="6387272"/>
            <a:ext cx="830659" cy="75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6" name="Google Shape;11;p23"/>
          <p:cNvPicPr preferRelativeResize="0"/>
          <p:nvPr userDrawn="1"/>
        </p:nvPicPr>
        <p:blipFill rotWithShape="1">
          <a:blip r:embed="rId4">
            <a:alphaModFix/>
          </a:blip>
          <a:srcRect/>
          <a:stretch/>
        </p:blipFill>
        <p:spPr>
          <a:xfrm>
            <a:off x="436350" y="419800"/>
            <a:ext cx="3659450" cy="680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smtClean="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Mantenimiento</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motores</a:t>
            </a:r>
            <a:endParaRPr sz="1400" b="0" i="0" u="none" strike="noStrike" cap="none" dirty="0">
              <a:solidFill>
                <a:srgbClr val="FFFFFF"/>
              </a:solidFill>
              <a:latin typeface="Calibri"/>
              <a:ea typeface="Calibri"/>
              <a:cs typeface="Calibri"/>
              <a:sym typeface="Calibri"/>
            </a:endParaRPr>
          </a:p>
        </p:txBody>
      </p:sp>
      <p:sp>
        <p:nvSpPr>
          <p:cNvPr id="10"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MECÁNICA AUTOMOTRIZ</a:t>
            </a:r>
            <a:r>
              <a:rPr lang="en-US" sz="1100" b="0" i="0" u="none" strike="noStrike" cap="none" dirty="0" smtClean="0">
                <a:solidFill>
                  <a:srgbClr val="000000"/>
                </a:solidFill>
                <a:latin typeface="Calibri"/>
                <a:ea typeface="Calibri"/>
                <a:cs typeface="Calibri"/>
                <a:sym typeface="Calibri"/>
              </a:rPr>
              <a:t> | 4° </a:t>
            </a:r>
            <a:r>
              <a:rPr lang="en-US" sz="1100" b="0" i="0" u="none" strike="noStrike" cap="none" dirty="0" err="1" smtClean="0">
                <a:solidFill>
                  <a:srgbClr val="000000"/>
                </a:solidFill>
                <a:latin typeface="Calibri"/>
                <a:ea typeface="Calibri"/>
                <a:cs typeface="Calibri"/>
                <a:sym typeface="Calibri"/>
              </a:rPr>
              <a:t>Medio</a:t>
            </a:r>
            <a:r>
              <a:rPr lang="en-US" sz="1100" b="0" i="0" u="none" strike="noStrike" cap="none" dirty="0" smtClean="0">
                <a:solidFill>
                  <a:srgbClr val="000000"/>
                </a:solidFill>
                <a:latin typeface="Calibri"/>
                <a:ea typeface="Calibri"/>
                <a:cs typeface="Calibri"/>
                <a:sym typeface="Calibri"/>
              </a:rPr>
              <a:t> | </a:t>
            </a:r>
            <a:r>
              <a:rPr lang="en-US" sz="1100" b="0" i="0" u="none" strike="noStrike" cap="none" dirty="0" err="1" smtClean="0">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3|</a:t>
            </a:r>
            <a:r>
              <a:rPr lang="en-US" sz="1600" b="0" i="0" u="none" strike="noStrike" cap="none" dirty="0" smtClean="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8"/>
        <p:cNvGrpSpPr/>
        <p:nvPr/>
      </p:nvGrpSpPr>
      <p:grpSpPr>
        <a:xfrm>
          <a:off x="0" y="0"/>
          <a:ext cx="0" cy="0"/>
          <a:chOff x="0" y="0"/>
          <a:chExt cx="0" cy="0"/>
        </a:xfrm>
      </p:grpSpPr>
      <p:sp>
        <p:nvSpPr>
          <p:cNvPr id="21" name="Google Shape;21;p2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smtClean="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Mantenimiento</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motores</a:t>
            </a:r>
            <a:endParaRPr sz="1400" b="0" i="0" u="none" strike="noStrike" cap="none" dirty="0">
              <a:solidFill>
                <a:srgbClr val="FFFFFF"/>
              </a:solidFill>
              <a:latin typeface="Calibri"/>
              <a:ea typeface="Calibri"/>
              <a:cs typeface="Calibri"/>
              <a:sym typeface="Calibri"/>
            </a:endParaRPr>
          </a:p>
        </p:txBody>
      </p:sp>
      <p:sp>
        <p:nvSpPr>
          <p:cNvPr id="10"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MECÁNICA AUTOMOTRIZ</a:t>
            </a:r>
            <a:r>
              <a:rPr lang="en-US" sz="1100" b="0" i="0" u="none" strike="noStrike" cap="none" dirty="0" smtClean="0">
                <a:solidFill>
                  <a:srgbClr val="000000"/>
                </a:solidFill>
                <a:latin typeface="Calibri"/>
                <a:ea typeface="Calibri"/>
                <a:cs typeface="Calibri"/>
                <a:sym typeface="Calibri"/>
              </a:rPr>
              <a:t> | 4° </a:t>
            </a:r>
            <a:r>
              <a:rPr lang="en-US" sz="1100" b="0" i="0" u="none" strike="noStrike" cap="none" dirty="0" err="1" smtClean="0">
                <a:solidFill>
                  <a:srgbClr val="000000"/>
                </a:solidFill>
                <a:latin typeface="Calibri"/>
                <a:ea typeface="Calibri"/>
                <a:cs typeface="Calibri"/>
                <a:sym typeface="Calibri"/>
              </a:rPr>
              <a:t>Medio</a:t>
            </a:r>
            <a:r>
              <a:rPr lang="en-US" sz="1100" b="0" i="0" u="none" strike="noStrike" cap="none" dirty="0" smtClean="0">
                <a:solidFill>
                  <a:srgbClr val="000000"/>
                </a:solidFill>
                <a:latin typeface="Calibri"/>
                <a:ea typeface="Calibri"/>
                <a:cs typeface="Calibri"/>
                <a:sym typeface="Calibri"/>
              </a:rPr>
              <a:t> | </a:t>
            </a:r>
            <a:r>
              <a:rPr lang="en-US" sz="1100" b="0" i="0" u="none" strike="noStrike" cap="none" dirty="0" err="1" smtClean="0">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3|</a:t>
            </a:r>
            <a:r>
              <a:rPr lang="en-US" sz="1600" b="0" i="0" u="none" strike="noStrike" cap="none" dirty="0" smtClean="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_tradnl" sz="1400" b="1" i="0" u="none" strike="noStrike" cap="none" dirty="0" smtClean="0">
                <a:solidFill>
                  <a:srgbClr val="FFFFFF"/>
                </a:solidFill>
                <a:latin typeface="Calibri"/>
                <a:ea typeface="Calibri"/>
                <a:cs typeface="Calibri"/>
                <a:sym typeface="Calibri"/>
              </a:rPr>
              <a:t>MÓDULO</a:t>
            </a:r>
            <a:r>
              <a:rPr lang="es-ES_tradnl" sz="1400" b="0" i="0" u="none" strike="noStrike" cap="none" dirty="0" smtClean="0">
                <a:solidFill>
                  <a:srgbClr val="FFFFFF"/>
                </a:solidFill>
                <a:latin typeface="Calibri"/>
                <a:ea typeface="Calibri"/>
                <a:cs typeface="Calibri"/>
                <a:sym typeface="Calibri"/>
              </a:rPr>
              <a:t>  Mantenimiento de motores</a:t>
            </a:r>
            <a:endParaRPr lang="es-ES_tradnl" sz="1400" b="0" i="0" u="none" strike="noStrike" cap="none" dirty="0">
              <a:solidFill>
                <a:srgbClr val="FFFFFF"/>
              </a:solidFill>
              <a:latin typeface="Calibri"/>
              <a:ea typeface="Calibri"/>
              <a:cs typeface="Calibri"/>
              <a:sym typeface="Calibri"/>
            </a:endParaRPr>
          </a:p>
        </p:txBody>
      </p:sp>
      <p:sp>
        <p:nvSpPr>
          <p:cNvPr id="9"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MECÁNICA AUTOMOTRIZ</a:t>
            </a:r>
            <a:r>
              <a:rPr lang="en-US" sz="1100" b="0" i="0" u="none" strike="noStrike" cap="none" dirty="0" smtClean="0">
                <a:solidFill>
                  <a:srgbClr val="000000"/>
                </a:solidFill>
                <a:latin typeface="Calibri"/>
                <a:ea typeface="Calibri"/>
                <a:cs typeface="Calibri"/>
                <a:sym typeface="Calibri"/>
              </a:rPr>
              <a:t> | 4° </a:t>
            </a:r>
            <a:r>
              <a:rPr lang="en-US" sz="1100" b="0" i="0" u="none" strike="noStrike" cap="none" dirty="0" err="1" smtClean="0">
                <a:solidFill>
                  <a:srgbClr val="000000"/>
                </a:solidFill>
                <a:latin typeface="Calibri"/>
                <a:ea typeface="Calibri"/>
                <a:cs typeface="Calibri"/>
                <a:sym typeface="Calibri"/>
              </a:rPr>
              <a:t>Medio</a:t>
            </a:r>
            <a:r>
              <a:rPr lang="en-US" sz="1100" b="0" i="0" u="none" strike="noStrike" cap="none" dirty="0" smtClean="0">
                <a:solidFill>
                  <a:srgbClr val="000000"/>
                </a:solidFill>
                <a:latin typeface="Calibri"/>
                <a:ea typeface="Calibri"/>
                <a:cs typeface="Calibri"/>
                <a:sym typeface="Calibri"/>
              </a:rPr>
              <a:t> | </a:t>
            </a:r>
            <a:r>
              <a:rPr lang="en-US" sz="1100" b="0" i="0" u="none" strike="noStrike" cap="none" dirty="0" err="1" smtClean="0">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3|</a:t>
            </a:r>
            <a:r>
              <a:rPr lang="en-US" sz="1600" b="0" i="0" u="none" strike="noStrike" cap="none" dirty="0" smtClean="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BA9BA5">
              <a:alpha val="2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_tradnl" sz="1400" b="1" i="0" u="none" strike="noStrike" cap="none" dirty="0" smtClean="0">
                <a:solidFill>
                  <a:srgbClr val="FFFFFF"/>
                </a:solidFill>
                <a:latin typeface="Calibri"/>
                <a:ea typeface="Calibri"/>
                <a:cs typeface="Calibri"/>
                <a:sym typeface="Calibri"/>
              </a:rPr>
              <a:t>MÓDULO</a:t>
            </a:r>
            <a:r>
              <a:rPr lang="es-ES_tradnl" sz="1400" b="0" i="0" u="none" strike="noStrike" cap="none" dirty="0" smtClean="0">
                <a:solidFill>
                  <a:srgbClr val="FFFFFF"/>
                </a:solidFill>
                <a:latin typeface="Calibri"/>
                <a:ea typeface="Calibri"/>
                <a:cs typeface="Calibri"/>
                <a:sym typeface="Calibri"/>
              </a:rPr>
              <a:t>  Mantenimiento de motores</a:t>
            </a:r>
            <a:endParaRPr lang="es-ES_tradnl" sz="1400" b="0" i="0" u="none" strike="noStrike" cap="none" dirty="0">
              <a:solidFill>
                <a:srgbClr val="FFFFFF"/>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MECÁNICA AUTOMOTRIZ</a:t>
            </a:r>
            <a:r>
              <a:rPr lang="en-US" sz="1100" b="0" i="0" u="none" strike="noStrike" cap="none" dirty="0" smtClean="0">
                <a:solidFill>
                  <a:srgbClr val="000000"/>
                </a:solidFill>
                <a:latin typeface="Calibri"/>
                <a:ea typeface="Calibri"/>
                <a:cs typeface="Calibri"/>
                <a:sym typeface="Calibri"/>
              </a:rPr>
              <a:t> | 4° </a:t>
            </a:r>
            <a:r>
              <a:rPr lang="en-US" sz="1100" b="0" i="0" u="none" strike="noStrike" cap="none" dirty="0" err="1" smtClean="0">
                <a:solidFill>
                  <a:srgbClr val="000000"/>
                </a:solidFill>
                <a:latin typeface="Calibri"/>
                <a:ea typeface="Calibri"/>
                <a:cs typeface="Calibri"/>
                <a:sym typeface="Calibri"/>
              </a:rPr>
              <a:t>Medio</a:t>
            </a:r>
            <a:r>
              <a:rPr lang="en-US" sz="1100" b="0" i="0" u="none" strike="noStrike" cap="none" dirty="0" smtClean="0">
                <a:solidFill>
                  <a:srgbClr val="000000"/>
                </a:solidFill>
                <a:latin typeface="Calibri"/>
                <a:ea typeface="Calibri"/>
                <a:cs typeface="Calibri"/>
                <a:sym typeface="Calibri"/>
              </a:rPr>
              <a:t> | </a:t>
            </a:r>
            <a:r>
              <a:rPr lang="en-US" sz="1100" b="0" i="0" u="none" strike="noStrike" cap="none" dirty="0" err="1" smtClean="0">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3|</a:t>
            </a:r>
            <a:r>
              <a:rPr lang="en-US" sz="1600" b="0" i="0" u="none" strike="noStrike" cap="none" dirty="0" smtClean="0">
                <a:solidFill>
                  <a:srgbClr val="741B47"/>
                </a:solidFill>
                <a:latin typeface="Calibri"/>
                <a:ea typeface="Calibri"/>
                <a:cs typeface="Calibri"/>
                <a:sym typeface="Calibri"/>
              </a:rPr>
              <a:t>2</a:t>
            </a:r>
            <a:endParaRPr sz="16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 name="Google Shape;61;p30"/>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2;p30"/>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63;p30"/>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4"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hyperlink" Target="https://www.youtube.com/watch?v=LFLiI5RMh-I" TargetMode="External"/><Relationship Id="rId4" Type="http://schemas.openxmlformats.org/officeDocument/2006/relationships/hyperlink" Target="https://www.youtube.com/watch?v=zBVayVr3X-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hyperlink" Target="https://www.youtube.com/watch?v=vUEqKtCK8DM" TargetMode="External"/><Relationship Id="rId4" Type="http://schemas.openxmlformats.org/officeDocument/2006/relationships/hyperlink" Target="https://www.youtube.com/watch?v=zBVayVr3X-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741B47"/>
                </a:solidFill>
                <a:latin typeface="Calibri"/>
                <a:ea typeface="Calibri"/>
                <a:cs typeface="Calibri"/>
                <a:sym typeface="Calibri"/>
              </a:rPr>
              <a:t>SECTOR METALMECÁNICA </a:t>
            </a:r>
            <a:r>
              <a:rPr lang="en-US" sz="1200" b="0" i="0" u="none" strike="noStrike" cap="none" dirty="0">
                <a:solidFill>
                  <a:srgbClr val="741B47"/>
                </a:solidFill>
                <a:latin typeface="Calibri"/>
                <a:ea typeface="Calibri"/>
                <a:cs typeface="Calibri"/>
                <a:sym typeface="Calibri"/>
              </a:rPr>
              <a:t>| </a:t>
            </a:r>
            <a:r>
              <a:rPr lang="en-US" sz="1200" b="0" i="0" u="none" strike="noStrike" cap="none">
                <a:solidFill>
                  <a:srgbClr val="741B47"/>
                </a:solidFill>
                <a:latin typeface="Calibri"/>
                <a:ea typeface="Calibri"/>
                <a:cs typeface="Calibri"/>
                <a:sym typeface="Calibri"/>
              </a:rPr>
              <a:t>NIVEL </a:t>
            </a:r>
            <a:r>
              <a:rPr lang="en-US" sz="1200" b="0" i="0" u="none" strike="noStrike" cap="none" smtClean="0">
                <a:solidFill>
                  <a:srgbClr val="741B47"/>
                </a:solidFill>
                <a:latin typeface="Calibri"/>
                <a:ea typeface="Calibri"/>
                <a:cs typeface="Calibri"/>
                <a:sym typeface="Calibri"/>
              </a:rPr>
              <a:t>4° </a:t>
            </a:r>
            <a:r>
              <a:rPr lang="en-US" sz="1200" b="0" i="0" u="none" strike="noStrike" cap="none" dirty="0">
                <a:solidFill>
                  <a:srgbClr val="741B47"/>
                </a:solidFill>
                <a:latin typeface="Calibri"/>
                <a:ea typeface="Calibri"/>
                <a:cs typeface="Calibri"/>
                <a:sym typeface="Calibri"/>
              </a:rPr>
              <a:t>MEDIO</a:t>
            </a:r>
            <a:endParaRPr sz="1200" b="0" i="0" u="none" strike="noStrike" cap="none" dirty="0">
              <a:solidFill>
                <a:srgbClr val="741B47"/>
              </a:solidFill>
              <a:latin typeface="Calibri"/>
              <a:ea typeface="Calibri"/>
              <a:cs typeface="Calibri"/>
              <a:sym typeface="Calibri"/>
            </a:endParaRPr>
          </a:p>
        </p:txBody>
      </p:sp>
      <p:sp>
        <p:nvSpPr>
          <p:cNvPr id="8"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9"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i="0" u="none" strike="noStrike" cap="none" dirty="0" smtClean="0">
                <a:solidFill>
                  <a:srgbClr val="000000"/>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0" name="Google Shape;61;p13"/>
          <p:cNvSpPr txBox="1">
            <a:spLocks/>
          </p:cNvSpPr>
          <p:nvPr/>
        </p:nvSpPr>
        <p:spPr>
          <a:xfrm>
            <a:off x="365424" y="2361011"/>
            <a:ext cx="8740476" cy="4035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smtClean="0">
                <a:solidFill>
                  <a:srgbClr val="741B47"/>
                </a:solidFill>
                <a:latin typeface="Calibri" panose="020F0502020204030204" pitchFamily="34" charset="0"/>
                <a:ea typeface="Roboto"/>
                <a:cs typeface="Calibri" panose="020F0502020204030204" pitchFamily="34" charset="0"/>
                <a:sym typeface="Roboto"/>
              </a:rPr>
              <a:t>MANTENIMIENTO </a:t>
            </a:r>
            <a:r>
              <a:rPr lang="es-ES" sz="3600" b="1" smtClean="0">
                <a:solidFill>
                  <a:srgbClr val="741B47"/>
                </a:solidFill>
                <a:latin typeface="Calibri" panose="020F0502020204030204" pitchFamily="34" charset="0"/>
                <a:ea typeface="Roboto"/>
                <a:cs typeface="Calibri" panose="020F0502020204030204" pitchFamily="34" charset="0"/>
                <a:sym typeface="Roboto"/>
              </a:rPr>
              <a:t>DE MOTORES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2900325"/>
            <a:ext cx="6623363" cy="3351848"/>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039" y="3293110"/>
            <a:ext cx="1818807" cy="3168932"/>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96" y="3320875"/>
            <a:ext cx="2205558" cy="31430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73;p6"/>
          <p:cNvSpPr/>
          <p:nvPr/>
        </p:nvSpPr>
        <p:spPr>
          <a:xfrm>
            <a:off x="261597" y="2257004"/>
            <a:ext cx="9054790" cy="896470"/>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FILTRO DE AIRE</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2" y="2313101"/>
            <a:ext cx="8335463" cy="830956"/>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Cuando el filtro de aire está sucio o saturado, deja pasar menos aire al interior del motor, lo que hace que la cantidad de mezcla combustible no sea la adecuada para ciertos instantes de funcionamiento del motor.</a:t>
            </a:r>
          </a:p>
        </p:txBody>
      </p:sp>
      <p:sp>
        <p:nvSpPr>
          <p:cNvPr id="10" name="Google Shape;173;p6"/>
          <p:cNvSpPr/>
          <p:nvPr/>
        </p:nvSpPr>
        <p:spPr>
          <a:xfrm>
            <a:off x="261597" y="3367032"/>
            <a:ext cx="9054790" cy="741835"/>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Google Shape;174;p6"/>
          <p:cNvSpPr txBox="1"/>
          <p:nvPr/>
        </p:nvSpPr>
        <p:spPr>
          <a:xfrm>
            <a:off x="550992" y="3435322"/>
            <a:ext cx="8335463" cy="605254"/>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Si pasan partículas sólidas hacia el interior del motor pueden provocar rayas en los cilindros dañando el motor.</a:t>
            </a:r>
          </a:p>
        </p:txBody>
      </p:sp>
      <p:grpSp>
        <p:nvGrpSpPr>
          <p:cNvPr id="2" name="Agrupar 1"/>
          <p:cNvGrpSpPr/>
          <p:nvPr/>
        </p:nvGrpSpPr>
        <p:grpSpPr>
          <a:xfrm>
            <a:off x="261597" y="4322425"/>
            <a:ext cx="9054790" cy="1976284"/>
            <a:chOff x="261597" y="4951857"/>
            <a:chExt cx="5641279" cy="1576600"/>
          </a:xfrm>
        </p:grpSpPr>
        <p:sp>
          <p:nvSpPr>
            <p:cNvPr id="17" name="Google Shape;173;p6"/>
            <p:cNvSpPr/>
            <p:nvPr/>
          </p:nvSpPr>
          <p:spPr>
            <a:xfrm>
              <a:off x="261597" y="5479096"/>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73;p6"/>
            <p:cNvSpPr/>
            <p:nvPr/>
          </p:nvSpPr>
          <p:spPr>
            <a:xfrm>
              <a:off x="261597" y="4951857"/>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6" name="Google Shape;174;p6"/>
          <p:cNvSpPr txBox="1"/>
          <p:nvPr/>
        </p:nvSpPr>
        <p:spPr>
          <a:xfrm>
            <a:off x="550992" y="4494980"/>
            <a:ext cx="5702324" cy="1631175"/>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En los motores actuales, gracias a la presencia de sernsores que miden la entrada de aire y su temperatura, no se producen mezclas ricas como anteriormente </a:t>
            </a:r>
            <a:r>
              <a:rPr lang="es-CL" sz="1600" dirty="0" smtClean="0">
                <a:solidFill>
                  <a:schemeClr val="bg2">
                    <a:lumMod val="50000"/>
                  </a:schemeClr>
                </a:solidFill>
                <a:latin typeface="Calibri" charset="0"/>
                <a:ea typeface="Calibri" charset="0"/>
                <a:cs typeface="Calibri" charset="0"/>
              </a:rPr>
              <a:t>ocurría.</a:t>
            </a:r>
          </a:p>
          <a:p>
            <a:pPr algn="just">
              <a:lnSpc>
                <a:spcPts val="1960"/>
              </a:lnSpc>
            </a:pPr>
            <a:endParaRPr lang="es-CL" sz="1600"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Pero sí se pueden generar mezclas pobres si ingresa aire al motor por algún lugar en donde el aire que ingresa no es medido</a:t>
            </a:r>
            <a:r>
              <a:rPr lang="es-CL" sz="1600" dirty="0" smtClean="0">
                <a:solidFill>
                  <a:schemeClr val="bg2">
                    <a:lumMod val="50000"/>
                  </a:schemeClr>
                </a:solidFill>
                <a:latin typeface="Calibri" charset="0"/>
                <a:ea typeface="Calibri" charset="0"/>
                <a:cs typeface="Calibri" charset="0"/>
              </a:rPr>
              <a:t>.</a:t>
            </a:r>
          </a:p>
        </p:txBody>
      </p:sp>
      <p:pic>
        <p:nvPicPr>
          <p:cNvPr id="19" name="Imagen 18">
            <a:extLst>
              <a:ext uri="{FF2B5EF4-FFF2-40B4-BE49-F238E27FC236}">
                <a16:creationId xmlns="" xmlns:a16="http://schemas.microsoft.com/office/drawing/2014/main" id="{186041A4-358D-B240-92F5-F44F566CB46B}"/>
              </a:ext>
            </a:extLst>
          </p:cNvPr>
          <p:cNvPicPr>
            <a:picLocks noChangeAspect="1"/>
          </p:cNvPicPr>
          <p:nvPr/>
        </p:nvPicPr>
        <p:blipFill>
          <a:blip r:embed="rId3"/>
          <a:stretch>
            <a:fillRect/>
          </a:stretch>
        </p:blipFill>
        <p:spPr>
          <a:xfrm>
            <a:off x="6448064" y="5297162"/>
            <a:ext cx="2954611" cy="1657983"/>
          </a:xfrm>
          <a:prstGeom prst="roundRect">
            <a:avLst/>
          </a:prstGeom>
          <a:ln w="76200">
            <a:solidFill>
              <a:schemeClr val="bg1"/>
            </a:solidFill>
          </a:ln>
        </p:spPr>
      </p:pic>
    </p:spTree>
    <p:extLst>
      <p:ext uri="{BB962C8B-B14F-4D97-AF65-F5344CB8AC3E}">
        <p14:creationId xmlns:p14="http://schemas.microsoft.com/office/powerpoint/2010/main" val="60294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Imagen 9" descr="Imagen 9"/>
          <p:cNvPicPr>
            <a:picLocks noChangeAspect="1"/>
          </p:cNvPicPr>
          <p:nvPr/>
        </p:nvPicPr>
        <p:blipFill>
          <a:blip r:embed="rId2"/>
          <a:stretch>
            <a:fillRect/>
          </a:stretch>
        </p:blipFill>
        <p:spPr>
          <a:xfrm>
            <a:off x="831050" y="1816062"/>
            <a:ext cx="7019881" cy="4873690"/>
          </a:xfrm>
          <a:prstGeom prst="rect">
            <a:avLst/>
          </a:prstGeom>
          <a:ln w="12700">
            <a:miter lim="400000"/>
          </a:ln>
        </p:spPr>
      </p:pic>
      <p:pic>
        <p:nvPicPr>
          <p:cNvPr id="483" name="Imagen 10" descr="Imagen 10"/>
          <p:cNvPicPr>
            <a:picLocks noChangeAspect="1"/>
          </p:cNvPicPr>
          <p:nvPr/>
        </p:nvPicPr>
        <p:blipFill>
          <a:blip r:embed="rId3"/>
          <a:stretch>
            <a:fillRect/>
          </a:stretch>
        </p:blipFill>
        <p:spPr>
          <a:xfrm flipH="1">
            <a:off x="5176790" y="3961509"/>
            <a:ext cx="4638576" cy="3846491"/>
          </a:xfrm>
          <a:prstGeom prst="rect">
            <a:avLst/>
          </a:prstGeom>
          <a:ln w="12700">
            <a:miter lim="400000"/>
          </a:ln>
        </p:spPr>
      </p:pic>
      <p:grpSp>
        <p:nvGrpSpPr>
          <p:cNvPr id="486" name="Grupo 11"/>
          <p:cNvGrpSpPr/>
          <p:nvPr/>
        </p:nvGrpSpPr>
        <p:grpSpPr>
          <a:xfrm>
            <a:off x="6556074" y="1700167"/>
            <a:ext cx="2634916" cy="2630706"/>
            <a:chOff x="0" y="0"/>
            <a:chExt cx="2633624" cy="2629600"/>
          </a:xfrm>
        </p:grpSpPr>
        <p:sp>
          <p:nvSpPr>
            <p:cNvPr id="484" name="Google Shape;250;p10"/>
            <p:cNvSpPr/>
            <p:nvPr/>
          </p:nvSpPr>
          <p:spPr>
            <a:xfrm>
              <a:off x="0" y="0"/>
              <a:ext cx="2633625" cy="1993052"/>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485" name="Triángulo isósceles 13"/>
            <p:cNvSpPr/>
            <p:nvPr/>
          </p:nvSpPr>
          <p:spPr>
            <a:xfrm rot="12168342">
              <a:off x="992572" y="1807525"/>
              <a:ext cx="333493" cy="788255"/>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grpSp>
      <p:sp>
        <p:nvSpPr>
          <p:cNvPr id="487" name="Google Shape;353;p18"/>
          <p:cNvSpPr txBox="1"/>
          <p:nvPr/>
        </p:nvSpPr>
        <p:spPr>
          <a:xfrm>
            <a:off x="6861272" y="1826904"/>
            <a:ext cx="2222986" cy="1735852"/>
          </a:xfrm>
          <a:prstGeom prst="rect">
            <a:avLst/>
          </a:prstGeom>
          <a:ln w="12700">
            <a:miter lim="400000"/>
          </a:ln>
          <a:extLst>
            <a:ext uri="{C572A759-6A51-4108-AA02-DFA0A04FC94B}">
              <ma14:wrappingTextBoxFlag xmlns:ma14="http://schemas.microsoft.com/office/mac/drawingml/2011/main" xmlns="" val="1"/>
            </a:ext>
          </a:extLst>
        </p:spPr>
        <p:txBody>
          <a:bodyPr lIns="91436" tIns="91436" rIns="91436" bIns="91436" anchor="ctr">
            <a:spAutoFit/>
          </a:bodyPr>
          <a:lstStyle/>
          <a:p>
            <a:pPr>
              <a:lnSpc>
                <a:spcPct val="80000"/>
              </a:lnSpc>
              <a:defRPr sz="2100" b="1">
                <a:solidFill>
                  <a:srgbClr val="741B47"/>
                </a:solidFill>
                <a:latin typeface="Calibri"/>
                <a:ea typeface="Calibri"/>
                <a:cs typeface="Calibri"/>
                <a:sym typeface="Calibri"/>
              </a:defRPr>
            </a:pPr>
            <a:r>
              <a:rPr dirty="0"/>
              <a:t>Veamos el siguiente video que </a:t>
            </a:r>
            <a:r>
              <a:rPr lang="es-ES_tradnl" dirty="0" smtClean="0"/>
              <a:t>resume</a:t>
            </a:r>
            <a:r>
              <a:rPr dirty="0" smtClean="0"/>
              <a:t> </a:t>
            </a:r>
            <a:r>
              <a:rPr lang="es-ES" dirty="0" smtClean="0"/>
              <a:t>el </a:t>
            </a:r>
            <a:r>
              <a:rPr lang="es-ES" dirty="0" smtClean="0">
                <a:solidFill>
                  <a:srgbClr val="FF0000"/>
                </a:solidFill>
              </a:rPr>
              <a:t>funcionamiento de los filtros de aire</a:t>
            </a:r>
            <a:endParaRPr dirty="0">
              <a:solidFill>
                <a:srgbClr val="FF0000"/>
              </a:solidFill>
            </a:endParaRPr>
          </a:p>
        </p:txBody>
      </p:sp>
      <p:sp>
        <p:nvSpPr>
          <p:cNvPr id="488" name="Google Shape;323;p12"/>
          <p:cNvSpPr txBox="1"/>
          <p:nvPr/>
        </p:nvSpPr>
        <p:spPr>
          <a:xfrm>
            <a:off x="2945128" y="3520940"/>
            <a:ext cx="2270886" cy="738706"/>
          </a:xfrm>
          <a:prstGeom prst="rect">
            <a:avLst/>
          </a:prstGeom>
          <a:ln w="12700">
            <a:miter lim="400000"/>
          </a:ln>
          <a:extLst>
            <a:ext uri="{C572A759-6A51-4108-AA02-DFA0A04FC94B}">
              <ma14:wrappingTextBoxFlag xmlns:ma14="http://schemas.microsoft.com/office/mac/drawingml/2011/main" xmlns="" val="1"/>
            </a:ext>
          </a:extLst>
        </p:spPr>
        <p:txBody>
          <a:bodyPr wrap="square" lIns="91461" tIns="91461" rIns="91461" bIns="91461" anchor="ctr">
            <a:spAutoFit/>
          </a:bodyPr>
          <a:lstStyle>
            <a:lvl1pPr>
              <a:defRPr sz="1800">
                <a:latin typeface="Calibri"/>
                <a:ea typeface="Calibri"/>
                <a:cs typeface="Calibri"/>
                <a:sym typeface="Calibri"/>
              </a:defRPr>
            </a:lvl1pPr>
          </a:lstStyle>
          <a:p>
            <a:r>
              <a:rPr lang="es-ES_tradnl" dirty="0" smtClean="0"/>
              <a:t>Funcionamiento </a:t>
            </a:r>
            <a:r>
              <a:rPr lang="es-ES_tradnl" dirty="0" smtClean="0"/>
              <a:t>de los filtros de aire</a:t>
            </a:r>
            <a:endParaRPr dirty="0"/>
          </a:p>
        </p:txBody>
      </p:sp>
      <p:sp>
        <p:nvSpPr>
          <p:cNvPr id="489" name="Google Shape;206;p7"/>
          <p:cNvSpPr txBox="1"/>
          <p:nvPr/>
        </p:nvSpPr>
        <p:spPr>
          <a:xfrm>
            <a:off x="382686" y="1258110"/>
            <a:ext cx="8954892" cy="543730"/>
          </a:xfrm>
          <a:prstGeom prst="rect">
            <a:avLst/>
          </a:prstGeom>
          <a:ln w="12700">
            <a:miter lim="400000"/>
          </a:ln>
          <a:extLst>
            <a:ext uri="{C572A759-6A51-4108-AA02-DFA0A04FC94B}">
              <ma14:wrappingTextBoxFlag xmlns:ma14="http://schemas.microsoft.com/office/mac/drawingml/2011/main" xmlns="" val="1"/>
            </a:ext>
          </a:extLst>
        </p:spPr>
        <p:txBody>
          <a:bodyPr lIns="91436" tIns="91436" rIns="91436" bIns="91436" anchor="ctr">
            <a:spAutoFit/>
          </a:bodyPr>
          <a:lstStyle>
            <a:lvl1pPr>
              <a:lnSpc>
                <a:spcPct val="80000"/>
              </a:lnSpc>
              <a:defRPr sz="2800" b="1">
                <a:solidFill>
                  <a:srgbClr val="741B47"/>
                </a:solidFill>
                <a:latin typeface="Calibri"/>
                <a:ea typeface="Calibri"/>
                <a:cs typeface="Calibri"/>
                <a:sym typeface="Calibri"/>
              </a:defRPr>
            </a:lvl1pPr>
          </a:lstStyle>
          <a:p>
            <a:r>
              <a:t>VIDEO</a:t>
            </a:r>
          </a:p>
        </p:txBody>
      </p:sp>
      <p:grpSp>
        <p:nvGrpSpPr>
          <p:cNvPr id="493" name="Botón de acción: Hacia delante o Siguiente 17">
            <a:hlinkClick r:id="rId4"/>
          </p:cNvPr>
          <p:cNvGrpSpPr/>
          <p:nvPr/>
        </p:nvGrpSpPr>
        <p:grpSpPr>
          <a:xfrm>
            <a:off x="2443200" y="3656714"/>
            <a:ext cx="492093" cy="492059"/>
            <a:chOff x="0" y="0"/>
            <a:chExt cx="491850" cy="491850"/>
          </a:xfrm>
        </p:grpSpPr>
        <p:sp>
          <p:nvSpPr>
            <p:cNvPr id="490" name="Cuadrado"/>
            <p:cNvSpPr/>
            <p:nvPr/>
          </p:nvSpPr>
          <p:spPr>
            <a:xfrm>
              <a:off x="0" y="0"/>
              <a:ext cx="491851" cy="491851"/>
            </a:xfrm>
            <a:prstGeom prst="rect">
              <a:avLst/>
            </a:prstGeom>
            <a:solidFill>
              <a:srgbClr val="BFBFBF"/>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491" name="Triángulo">
              <a:hlinkClick r:id="rId5"/>
            </p:cNvPr>
            <p:cNvSpPr/>
            <p:nvPr/>
          </p:nvSpPr>
          <p:spPr>
            <a:xfrm>
              <a:off x="61480" y="61480"/>
              <a:ext cx="368891" cy="3688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492" name="Figura"/>
            <p:cNvSpPr/>
            <p:nvPr/>
          </p:nvSpPr>
          <p:spPr>
            <a:xfrm>
              <a:off x="0" y="0"/>
              <a:ext cx="491851" cy="491851"/>
            </a:xfrm>
            <a:custGeom>
              <a:avLst/>
              <a:gdLst/>
              <a:ahLst/>
              <a:cxnLst>
                <a:cxn ang="0">
                  <a:pos x="wd2" y="hd2"/>
                </a:cxn>
                <a:cxn ang="5400000">
                  <a:pos x="wd2" y="hd2"/>
                </a:cxn>
                <a:cxn ang="10800000">
                  <a:pos x="wd2" y="hd2"/>
                </a:cxn>
                <a:cxn ang="16200000">
                  <a:pos x="wd2" y="hd2"/>
                </a:cxn>
              </a:cxnLst>
              <a:rect l="0" t="0"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a:solidFill>
                <a:srgbClr val="000000"/>
              </a:solidFill>
              <a:prstDash val="solid"/>
              <a:round/>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grpSp>
      <p:sp>
        <p:nvSpPr>
          <p:cNvPr id="494" name="Google Shape;443;p20"/>
          <p:cNvSpPr txBox="1"/>
          <p:nvPr/>
        </p:nvSpPr>
        <p:spPr>
          <a:xfrm>
            <a:off x="366630" y="1097369"/>
            <a:ext cx="4702704" cy="400152"/>
          </a:xfrm>
          <a:prstGeom prst="rect">
            <a:avLst/>
          </a:prstGeom>
          <a:ln w="12700">
            <a:miter lim="400000"/>
          </a:ln>
          <a:extLst>
            <a:ext uri="{C572A759-6A51-4108-AA02-DFA0A04FC94B}">
              <ma14:wrappingTextBoxFlag xmlns:ma14="http://schemas.microsoft.com/office/mac/drawingml/2011/main" xmlns="" val="1"/>
            </a:ext>
          </a:extLst>
        </p:spPr>
        <p:txBody>
          <a:bodyPr lIns="91461" tIns="91461" rIns="91461" bIns="91461" anchor="ctr">
            <a:spAutoFit/>
          </a:bodyPr>
          <a:lstStyle>
            <a:lvl1pPr>
              <a:defRPr b="1">
                <a:latin typeface="Calibri"/>
                <a:ea typeface="Calibri"/>
                <a:cs typeface="Calibri"/>
                <a:sym typeface="Calibri"/>
              </a:defRPr>
            </a:lvl1pPr>
          </a:lstStyle>
          <a:p>
            <a:r>
              <a:t>VEAMOS EL SIGUIENTE</a:t>
            </a:r>
          </a:p>
        </p:txBody>
      </p:sp>
    </p:spTree>
    <p:extLst>
      <p:ext uri="{BB962C8B-B14F-4D97-AF65-F5344CB8AC3E}">
        <p14:creationId xmlns:p14="http://schemas.microsoft.com/office/powerpoint/2010/main" val="27932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73;p6"/>
          <p:cNvSpPr/>
          <p:nvPr/>
        </p:nvSpPr>
        <p:spPr>
          <a:xfrm>
            <a:off x="261597" y="2257005"/>
            <a:ext cx="9054790" cy="3524363"/>
          </a:xfrm>
          <a:prstGeom prst="roundRect">
            <a:avLst>
              <a:gd name="adj" fmla="val 7028"/>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2" y="2362261"/>
            <a:ext cx="8335463" cy="3170058"/>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b="1" dirty="0" smtClean="0">
                <a:solidFill>
                  <a:srgbClr val="77374D"/>
                </a:solidFill>
                <a:latin typeface="Calibri" charset="0"/>
                <a:ea typeface="Calibri" charset="0"/>
                <a:cs typeface="Calibri" charset="0"/>
              </a:rPr>
              <a:t>Bujías de encendido: </a:t>
            </a:r>
            <a:r>
              <a:rPr lang="es-CL" sz="1600" dirty="0" smtClean="0">
                <a:solidFill>
                  <a:schemeClr val="bg2">
                    <a:lumMod val="50000"/>
                  </a:schemeClr>
                </a:solidFill>
                <a:latin typeface="Calibri" charset="0"/>
                <a:ea typeface="Calibri" charset="0"/>
                <a:cs typeface="Calibri" charset="0"/>
              </a:rPr>
              <a:t>Son </a:t>
            </a:r>
            <a:r>
              <a:rPr lang="es-CL" sz="1600" dirty="0">
                <a:solidFill>
                  <a:schemeClr val="bg2">
                    <a:lumMod val="50000"/>
                  </a:schemeClr>
                </a:solidFill>
                <a:latin typeface="Calibri" charset="0"/>
                <a:ea typeface="Calibri" charset="0"/>
                <a:cs typeface="Calibri" charset="0"/>
              </a:rPr>
              <a:t>las encargadas de producir la chipa eléctrica entre sus electrodos para generar la explosión de la mezcla combustible dentro del cilindro. </a:t>
            </a:r>
            <a:endParaRPr lang="es-CL" sz="1600" dirty="0" smtClean="0">
              <a:solidFill>
                <a:schemeClr val="bg2">
                  <a:lumMod val="50000"/>
                </a:schemeClr>
              </a:solidFill>
              <a:latin typeface="Calibri" charset="0"/>
              <a:ea typeface="Calibri" charset="0"/>
              <a:cs typeface="Calibri" charset="0"/>
            </a:endParaRPr>
          </a:p>
          <a:p>
            <a:pPr algn="just">
              <a:lnSpc>
                <a:spcPts val="1960"/>
              </a:lnSpc>
            </a:pPr>
            <a:endParaRPr lang="es-CL" sz="1600"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Existen diferentes tipos de bujías de acuerdo a su grado térmico. </a:t>
            </a:r>
          </a:p>
          <a:p>
            <a:pPr algn="just">
              <a:lnSpc>
                <a:spcPts val="1960"/>
              </a:lnSpc>
            </a:pPr>
            <a:endParaRPr lang="es-CL" sz="1600" dirty="0" smtClean="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El grado térmico tiene que ver con la rapidez con que la bujía se puede refrigerar.</a:t>
            </a:r>
          </a:p>
          <a:p>
            <a:pPr algn="just">
              <a:lnSpc>
                <a:spcPts val="1960"/>
              </a:lnSpc>
            </a:pPr>
            <a:endParaRPr lang="es-CL" sz="1600" dirty="0" smtClean="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El grado térmico determina en que tipo de motor se debe utilizar una determinada bujía, en síntesis, es:</a:t>
            </a:r>
          </a:p>
          <a:p>
            <a:pPr algn="just">
              <a:lnSpc>
                <a:spcPts val="1960"/>
              </a:lnSpc>
            </a:pPr>
            <a:endParaRPr lang="es-CL" sz="1600" dirty="0" smtClean="0">
              <a:solidFill>
                <a:srgbClr val="77374D"/>
              </a:solidFill>
              <a:latin typeface="Calibri" charset="0"/>
              <a:ea typeface="Calibri" charset="0"/>
              <a:cs typeface="Calibri" charset="0"/>
            </a:endParaRPr>
          </a:p>
          <a:p>
            <a:pPr algn="just">
              <a:lnSpc>
                <a:spcPts val="1960"/>
              </a:lnSpc>
            </a:pPr>
            <a:r>
              <a:rPr lang="es-CL" sz="1600" b="1" dirty="0">
                <a:solidFill>
                  <a:srgbClr val="77374D"/>
                </a:solidFill>
                <a:latin typeface="Calibri" charset="0"/>
                <a:ea typeface="Calibri" charset="0"/>
                <a:cs typeface="Calibri" charset="0"/>
              </a:rPr>
              <a:t>Bujía Fría: </a:t>
            </a:r>
            <a:r>
              <a:rPr lang="es-CL" sz="1600" dirty="0">
                <a:solidFill>
                  <a:schemeClr val="bg2">
                    <a:lumMod val="50000"/>
                  </a:schemeClr>
                </a:solidFill>
                <a:latin typeface="Calibri" charset="0"/>
                <a:ea typeface="Calibri" charset="0"/>
                <a:cs typeface="Calibri" charset="0"/>
              </a:rPr>
              <a:t>Se utiliza en motores de Alta Relación de Compresión.</a:t>
            </a:r>
            <a:endParaRPr lang="es-CL" sz="1600" b="1" dirty="0">
              <a:solidFill>
                <a:schemeClr val="bg2">
                  <a:lumMod val="50000"/>
                </a:schemeClr>
              </a:solidFill>
              <a:latin typeface="Calibri" charset="0"/>
              <a:ea typeface="Calibri" charset="0"/>
              <a:cs typeface="Calibri" charset="0"/>
            </a:endParaRPr>
          </a:p>
          <a:p>
            <a:pPr algn="just">
              <a:lnSpc>
                <a:spcPts val="1960"/>
              </a:lnSpc>
            </a:pPr>
            <a:r>
              <a:rPr lang="es-CL" sz="1600" b="1" dirty="0">
                <a:solidFill>
                  <a:srgbClr val="77374D"/>
                </a:solidFill>
                <a:latin typeface="Calibri" charset="0"/>
                <a:ea typeface="Calibri" charset="0"/>
                <a:cs typeface="Calibri" charset="0"/>
              </a:rPr>
              <a:t>Bujía Caliente: </a:t>
            </a:r>
            <a:r>
              <a:rPr lang="es-CL" sz="1600" dirty="0">
                <a:solidFill>
                  <a:schemeClr val="bg2">
                    <a:lumMod val="50000"/>
                  </a:schemeClr>
                </a:solidFill>
                <a:latin typeface="Calibri" charset="0"/>
                <a:ea typeface="Calibri" charset="0"/>
                <a:cs typeface="Calibri" charset="0"/>
              </a:rPr>
              <a:t>Se utiliza en motores de Baja Relación de </a:t>
            </a:r>
            <a:r>
              <a:rPr lang="es-CL" sz="1600" dirty="0" smtClean="0">
                <a:solidFill>
                  <a:schemeClr val="bg2">
                    <a:lumMod val="50000"/>
                  </a:schemeClr>
                </a:solidFill>
                <a:latin typeface="Calibri" charset="0"/>
                <a:ea typeface="Calibri" charset="0"/>
                <a:cs typeface="Calibri" charset="0"/>
              </a:rPr>
              <a:t>Compresión.</a:t>
            </a:r>
            <a:endParaRPr lang="es-CL" sz="1600" dirty="0">
              <a:solidFill>
                <a:schemeClr val="bg2">
                  <a:lumMod val="50000"/>
                </a:schemeClr>
              </a:solidFill>
              <a:latin typeface="Calibri" charset="0"/>
              <a:ea typeface="Calibri" charset="0"/>
              <a:cs typeface="Calibri"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900000">
            <a:off x="5446673" y="5386652"/>
            <a:ext cx="3395472" cy="789432"/>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900000">
            <a:off x="5234983" y="6063532"/>
            <a:ext cx="3395472" cy="789432"/>
          </a:xfrm>
          <a:prstGeom prst="rect">
            <a:avLst/>
          </a:prstGeom>
        </p:spPr>
      </p:pic>
    </p:spTree>
    <p:extLst>
      <p:ext uri="{BB962C8B-B14F-4D97-AF65-F5344CB8AC3E}">
        <p14:creationId xmlns:p14="http://schemas.microsoft.com/office/powerpoint/2010/main" val="190886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7" name="Google Shape;317;p12"/>
          <p:cNvPicPr preferRelativeResize="0"/>
          <p:nvPr/>
        </p:nvPicPr>
        <p:blipFill rotWithShape="1">
          <a:blip r:embed="rId3">
            <a:alphaModFix/>
          </a:blip>
          <a:srcRect/>
          <a:stretch/>
        </p:blipFill>
        <p:spPr>
          <a:xfrm>
            <a:off x="5941562" y="1567119"/>
            <a:ext cx="2962656" cy="5248656"/>
          </a:xfrm>
          <a:prstGeom prst="rect">
            <a:avLst/>
          </a:prstGeom>
          <a:noFill/>
          <a:ln>
            <a:noFill/>
          </a:ln>
        </p:spPr>
      </p:pic>
      <p:sp>
        <p:nvSpPr>
          <p:cNvPr id="318" name="Google Shape;318;p12"/>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0" i="0" u="none" strike="noStrike" cap="none">
                <a:solidFill>
                  <a:srgbClr val="741B47"/>
                </a:solidFill>
                <a:latin typeface="Calibri"/>
                <a:ea typeface="Calibri"/>
                <a:cs typeface="Calibri"/>
                <a:sym typeface="Calibri"/>
              </a:rPr>
              <a:t>¡Investiga en </a:t>
            </a:r>
            <a:r>
              <a:rPr lang="en-US" sz="2100" b="0" i="0" u="none" strike="noStrike" cap="none">
                <a:solidFill>
                  <a:srgbClr val="ED423D"/>
                </a:solidFill>
                <a:latin typeface="Calibri"/>
                <a:ea typeface="Calibri"/>
                <a:cs typeface="Calibri"/>
                <a:sym typeface="Calibri"/>
              </a:rPr>
              <a:t>internet</a:t>
            </a:r>
            <a:endParaRPr/>
          </a:p>
          <a:p>
            <a:pPr marL="0" marR="0" lvl="0" indent="0" algn="l" rtl="0">
              <a:lnSpc>
                <a:spcPct val="100000"/>
              </a:lnSpc>
              <a:spcBef>
                <a:spcPts val="0"/>
              </a:spcBef>
              <a:spcAft>
                <a:spcPts val="0"/>
              </a:spcAft>
              <a:buNone/>
            </a:pPr>
            <a:r>
              <a:rPr lang="en-US" sz="2100" b="0" i="0" u="none" strike="noStrike" cap="none">
                <a:solidFill>
                  <a:srgbClr val="741B47"/>
                </a:solidFill>
                <a:latin typeface="Calibri"/>
                <a:ea typeface="Calibri"/>
                <a:cs typeface="Calibri"/>
                <a:sym typeface="Calibri"/>
              </a:rPr>
              <a:t>ocupando tu celular!  </a:t>
            </a:r>
            <a:endParaRPr/>
          </a:p>
          <a:p>
            <a:pPr marL="0" marR="0" lvl="0" indent="0" algn="l" rtl="0">
              <a:lnSpc>
                <a:spcPct val="100000"/>
              </a:lnSpc>
              <a:spcBef>
                <a:spcPts val="0"/>
              </a:spcBef>
              <a:spcAft>
                <a:spcPts val="0"/>
              </a:spcAft>
              <a:buNone/>
            </a:pPr>
            <a:r>
              <a:rPr lang="en-US" sz="2100" b="1" i="0" u="none" strike="noStrike" cap="none">
                <a:solidFill>
                  <a:srgbClr val="741B47"/>
                </a:solidFill>
                <a:latin typeface="Calibri"/>
                <a:ea typeface="Calibri"/>
                <a:cs typeface="Calibri"/>
                <a:sym typeface="Calibri"/>
              </a:rPr>
              <a:t>¡Comparte tus respuestas!</a:t>
            </a:r>
            <a:endParaRPr/>
          </a:p>
        </p:txBody>
      </p:sp>
      <p:sp>
        <p:nvSpPr>
          <p:cNvPr id="319" name="Google Shape;319;p12"/>
          <p:cNvSpPr/>
          <p:nvPr/>
        </p:nvSpPr>
        <p:spPr>
          <a:xfrm>
            <a:off x="371783" y="2258677"/>
            <a:ext cx="5146719" cy="2388053"/>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20" name="Google Shape;320;p12"/>
          <p:cNvPicPr preferRelativeResize="0"/>
          <p:nvPr/>
        </p:nvPicPr>
        <p:blipFill rotWithShape="1">
          <a:blip r:embed="rId4">
            <a:alphaModFix/>
          </a:blip>
          <a:srcRect/>
          <a:stretch/>
        </p:blipFill>
        <p:spPr>
          <a:xfrm>
            <a:off x="5262651" y="2061749"/>
            <a:ext cx="477100" cy="477100"/>
          </a:xfrm>
          <a:prstGeom prst="rect">
            <a:avLst/>
          </a:prstGeom>
          <a:noFill/>
          <a:ln>
            <a:noFill/>
          </a:ln>
        </p:spPr>
      </p:pic>
      <p:sp>
        <p:nvSpPr>
          <p:cNvPr id="321" name="Google Shape;321;p12"/>
          <p:cNvSpPr txBox="1"/>
          <p:nvPr/>
        </p:nvSpPr>
        <p:spPr>
          <a:xfrm>
            <a:off x="732228" y="2714059"/>
            <a:ext cx="4425827" cy="1477287"/>
          </a:xfrm>
          <a:prstGeom prst="rect">
            <a:avLst/>
          </a:prstGeom>
          <a:noFill/>
          <a:ln>
            <a:noFill/>
          </a:ln>
        </p:spPr>
        <p:txBody>
          <a:bodyPr spcFirstLastPara="1" wrap="square" lIns="91425" tIns="45700" rIns="91425" bIns="45700" anchor="t" anchorCtr="0">
            <a:spAutoFit/>
          </a:bodyPr>
          <a:lstStyle/>
          <a:p>
            <a:r>
              <a:rPr lang="es-ES" sz="1800" dirty="0">
                <a:latin typeface="Calibri" charset="0"/>
                <a:ea typeface="Calibri" charset="0"/>
                <a:cs typeface="Calibri" charset="0"/>
              </a:rPr>
              <a:t>¿Todos los </a:t>
            </a:r>
            <a:r>
              <a:rPr lang="es-ES" sz="1800" dirty="0" smtClean="0">
                <a:latin typeface="Calibri" charset="0"/>
                <a:ea typeface="Calibri" charset="0"/>
                <a:cs typeface="Calibri" charset="0"/>
              </a:rPr>
              <a:t>filtros y bujías </a:t>
            </a:r>
            <a:r>
              <a:rPr lang="es-ES" sz="1800" dirty="0">
                <a:latin typeface="Calibri" charset="0"/>
                <a:ea typeface="Calibri" charset="0"/>
                <a:cs typeface="Calibri" charset="0"/>
              </a:rPr>
              <a:t>son iguales?</a:t>
            </a:r>
          </a:p>
          <a:p>
            <a:pPr marL="0" indent="0">
              <a:buNone/>
            </a:pPr>
            <a:endParaRPr lang="es-ES" sz="1800" dirty="0">
              <a:latin typeface="Calibri" charset="0"/>
              <a:ea typeface="Calibri" charset="0"/>
              <a:cs typeface="Calibri" charset="0"/>
            </a:endParaRPr>
          </a:p>
          <a:p>
            <a:r>
              <a:rPr lang="es-ES" sz="1800" dirty="0">
                <a:latin typeface="Calibri" charset="0"/>
                <a:ea typeface="Calibri" charset="0"/>
                <a:cs typeface="Calibri" charset="0"/>
              </a:rPr>
              <a:t>¿Qué textos debemos revisar siempre al momento de realizar el cambio de </a:t>
            </a:r>
            <a:r>
              <a:rPr lang="es-ES" sz="1800" dirty="0" smtClean="0">
                <a:latin typeface="Calibri" charset="0"/>
                <a:ea typeface="Calibri" charset="0"/>
                <a:cs typeface="Calibri" charset="0"/>
              </a:rPr>
              <a:t>estos dos elementos?</a:t>
            </a:r>
            <a:endParaRPr lang="es-ES" sz="1800" dirty="0">
              <a:latin typeface="Calibri" charset="0"/>
              <a:ea typeface="Calibri" charset="0"/>
              <a:cs typeface="Calibri" charset="0"/>
            </a:endParaRPr>
          </a:p>
        </p:txBody>
      </p:sp>
      <p:pic>
        <p:nvPicPr>
          <p:cNvPr id="322" name="Google Shape;322;p12"/>
          <p:cNvPicPr preferRelativeResize="0"/>
          <p:nvPr/>
        </p:nvPicPr>
        <p:blipFill rotWithShape="1">
          <a:blip r:embed="rId5">
            <a:alphaModFix/>
          </a:blip>
          <a:srcRect/>
          <a:stretch/>
        </p:blipFill>
        <p:spPr>
          <a:xfrm>
            <a:off x="3559996" y="4056360"/>
            <a:ext cx="3817418" cy="3616716"/>
          </a:xfrm>
          <a:prstGeom prst="rect">
            <a:avLst/>
          </a:prstGeom>
          <a:noFill/>
          <a:ln>
            <a:noFill/>
          </a:ln>
        </p:spPr>
      </p:pic>
      <p:sp>
        <p:nvSpPr>
          <p:cNvPr id="323" name="Google Shape;323;p1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REFLEXIONEMOS</a:t>
            </a:r>
            <a:endParaRPr sz="3100" b="1" i="0" u="none" strike="noStrike" cap="none">
              <a:solidFill>
                <a:srgbClr val="741B47"/>
              </a:solidFill>
              <a:latin typeface="Calibri"/>
              <a:ea typeface="Calibri"/>
              <a:cs typeface="Calibri"/>
              <a:sym typeface="Calibri"/>
            </a:endParaRPr>
          </a:p>
        </p:txBody>
      </p:sp>
      <p:sp>
        <p:nvSpPr>
          <p:cNvPr id="324" name="Google Shape;324;p12"/>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HAGAMOS UNA PAUSA</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05877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pic>
        <p:nvPicPr>
          <p:cNvPr id="13" name="Imagen 12">
            <a:extLst>
              <a:ext uri="{FF2B5EF4-FFF2-40B4-BE49-F238E27FC236}">
                <a16:creationId xmlns="" xmlns:a16="http://schemas.microsoft.com/office/drawing/2014/main" id="{211915C5-7121-3D4F-8FB2-84369A6D95A1}"/>
              </a:ext>
            </a:extLst>
          </p:cNvPr>
          <p:cNvPicPr>
            <a:picLocks noChangeAspect="1"/>
          </p:cNvPicPr>
          <p:nvPr/>
        </p:nvPicPr>
        <p:blipFill>
          <a:blip r:embed="rId3"/>
          <a:stretch>
            <a:fillRect/>
          </a:stretch>
        </p:blipFill>
        <p:spPr>
          <a:xfrm>
            <a:off x="429901" y="2645535"/>
            <a:ext cx="3808076" cy="3787152"/>
          </a:xfrm>
          <a:prstGeom prst="rect">
            <a:avLst/>
          </a:prstGeom>
        </p:spPr>
      </p:pic>
      <p:pic>
        <p:nvPicPr>
          <p:cNvPr id="16" name="Imagen 15">
            <a:extLst>
              <a:ext uri="{FF2B5EF4-FFF2-40B4-BE49-F238E27FC236}">
                <a16:creationId xmlns="" xmlns:a16="http://schemas.microsoft.com/office/drawing/2014/main" id="{F7868295-2C77-AA42-91E4-F6B01590F37D}"/>
              </a:ext>
            </a:extLst>
          </p:cNvPr>
          <p:cNvPicPr>
            <a:picLocks noChangeAspect="1"/>
          </p:cNvPicPr>
          <p:nvPr/>
        </p:nvPicPr>
        <p:blipFill>
          <a:blip r:embed="rId4"/>
          <a:stretch>
            <a:fillRect/>
          </a:stretch>
        </p:blipFill>
        <p:spPr>
          <a:xfrm>
            <a:off x="5111628" y="2778023"/>
            <a:ext cx="4051300" cy="4025900"/>
          </a:xfrm>
          <a:prstGeom prst="rect">
            <a:avLst/>
          </a:prstGeom>
        </p:spPr>
      </p:pic>
      <p:sp>
        <p:nvSpPr>
          <p:cNvPr id="17" name="Anillo 16">
            <a:extLst>
              <a:ext uri="{FF2B5EF4-FFF2-40B4-BE49-F238E27FC236}">
                <a16:creationId xmlns="" xmlns:a16="http://schemas.microsoft.com/office/drawing/2014/main" id="{7C68F3F1-813C-2640-A18D-2ABD30FBDB76}"/>
              </a:ext>
            </a:extLst>
          </p:cNvPr>
          <p:cNvSpPr/>
          <p:nvPr/>
        </p:nvSpPr>
        <p:spPr>
          <a:xfrm>
            <a:off x="5216459" y="5037741"/>
            <a:ext cx="827809" cy="33250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Anillo 17">
            <a:extLst>
              <a:ext uri="{FF2B5EF4-FFF2-40B4-BE49-F238E27FC236}">
                <a16:creationId xmlns="" xmlns:a16="http://schemas.microsoft.com/office/drawing/2014/main" id="{5C8414A6-31D1-5844-A004-62BA5BE2AEAD}"/>
              </a:ext>
            </a:extLst>
          </p:cNvPr>
          <p:cNvSpPr/>
          <p:nvPr/>
        </p:nvSpPr>
        <p:spPr>
          <a:xfrm>
            <a:off x="8001233" y="5231706"/>
            <a:ext cx="827809" cy="33250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0" name="Rectángulo 19">
            <a:extLst>
              <a:ext uri="{FF2B5EF4-FFF2-40B4-BE49-F238E27FC236}">
                <a16:creationId xmlns="" xmlns:a16="http://schemas.microsoft.com/office/drawing/2014/main" id="{BD85BC40-E3ED-DB40-A331-1538C23F75B9}"/>
              </a:ext>
            </a:extLst>
          </p:cNvPr>
          <p:cNvSpPr/>
          <p:nvPr/>
        </p:nvSpPr>
        <p:spPr>
          <a:xfrm>
            <a:off x="601734" y="2306981"/>
            <a:ext cx="3464410" cy="338554"/>
          </a:xfrm>
          <a:prstGeom prst="rect">
            <a:avLst/>
          </a:prstGeom>
        </p:spPr>
        <p:txBody>
          <a:bodyPr wrap="none">
            <a:spAutoFit/>
          </a:bodyPr>
          <a:lstStyle/>
          <a:p>
            <a:r>
              <a:rPr lang="es-ES_tradnl" altLang="es-CL" sz="1600" b="1" dirty="0">
                <a:solidFill>
                  <a:srgbClr val="77374D"/>
                </a:solidFill>
                <a:latin typeface="Calibri" charset="0"/>
                <a:ea typeface="Calibri" charset="0"/>
                <a:cs typeface="Calibri" charset="0"/>
              </a:rPr>
              <a:t>Grado Térmico de Bujías de Encendido</a:t>
            </a:r>
            <a:endParaRPr lang="es-CL" sz="1600" b="1" dirty="0">
              <a:solidFill>
                <a:srgbClr val="77374D"/>
              </a:solidFill>
              <a:latin typeface="Calibri" charset="0"/>
              <a:ea typeface="Calibri" charset="0"/>
              <a:cs typeface="Calibri" charset="0"/>
            </a:endParaRPr>
          </a:p>
        </p:txBody>
      </p:sp>
      <p:sp>
        <p:nvSpPr>
          <p:cNvPr id="23" name="CuadroTexto 22">
            <a:extLst>
              <a:ext uri="{FF2B5EF4-FFF2-40B4-BE49-F238E27FC236}">
                <a16:creationId xmlns="" xmlns:a16="http://schemas.microsoft.com/office/drawing/2014/main" id="{0A1A0796-9254-E64A-BA54-31DF5EF5E07C}"/>
              </a:ext>
            </a:extLst>
          </p:cNvPr>
          <p:cNvSpPr txBox="1"/>
          <p:nvPr/>
        </p:nvSpPr>
        <p:spPr>
          <a:xfrm>
            <a:off x="749211" y="6434591"/>
            <a:ext cx="3169457" cy="307777"/>
          </a:xfrm>
          <a:prstGeom prst="rect">
            <a:avLst/>
          </a:prstGeom>
          <a:noFill/>
        </p:spPr>
        <p:txBody>
          <a:bodyPr wrap="none" rtlCol="0">
            <a:spAutoFit/>
          </a:bodyPr>
          <a:lstStyle/>
          <a:p>
            <a:r>
              <a:rPr lang="es-CL" b="1" dirty="0">
                <a:solidFill>
                  <a:srgbClr val="77374D"/>
                </a:solidFill>
                <a:latin typeface="Calibri" charset="0"/>
                <a:ea typeface="Calibri" charset="0"/>
                <a:cs typeface="Calibri" charset="0"/>
              </a:rPr>
              <a:t>Índice de Grado térmico de bujías Bosch</a:t>
            </a:r>
          </a:p>
        </p:txBody>
      </p:sp>
      <p:sp>
        <p:nvSpPr>
          <p:cNvPr id="24" name="CuadroTexto 23">
            <a:extLst>
              <a:ext uri="{FF2B5EF4-FFF2-40B4-BE49-F238E27FC236}">
                <a16:creationId xmlns="" xmlns:a16="http://schemas.microsoft.com/office/drawing/2014/main" id="{D415718B-02FB-1146-826B-0275A084C6EE}"/>
              </a:ext>
            </a:extLst>
          </p:cNvPr>
          <p:cNvSpPr txBox="1"/>
          <p:nvPr/>
        </p:nvSpPr>
        <p:spPr>
          <a:xfrm>
            <a:off x="5058863" y="2306981"/>
            <a:ext cx="1143000" cy="523220"/>
          </a:xfrm>
          <a:prstGeom prst="rect">
            <a:avLst/>
          </a:prstGeom>
          <a:solidFill>
            <a:schemeClr val="bg1"/>
          </a:solidFill>
        </p:spPr>
        <p:txBody>
          <a:bodyPr wrap="square" rtlCol="0">
            <a:spAutoFit/>
          </a:bodyPr>
          <a:lstStyle/>
          <a:p>
            <a:pPr algn="ctr"/>
            <a:r>
              <a:rPr lang="es-CL" b="1" dirty="0">
                <a:solidFill>
                  <a:srgbClr val="77374D"/>
                </a:solidFill>
                <a:latin typeface="Calibri" charset="0"/>
                <a:ea typeface="Calibri" charset="0"/>
                <a:cs typeface="Calibri" charset="0"/>
              </a:rPr>
              <a:t>Bujía Caliente</a:t>
            </a:r>
          </a:p>
        </p:txBody>
      </p:sp>
      <p:sp>
        <p:nvSpPr>
          <p:cNvPr id="25" name="CuadroTexto 24">
            <a:extLst>
              <a:ext uri="{FF2B5EF4-FFF2-40B4-BE49-F238E27FC236}">
                <a16:creationId xmlns="" xmlns:a16="http://schemas.microsoft.com/office/drawing/2014/main" id="{D415718B-02FB-1146-826B-0275A084C6EE}"/>
              </a:ext>
            </a:extLst>
          </p:cNvPr>
          <p:cNvSpPr txBox="1"/>
          <p:nvPr/>
        </p:nvSpPr>
        <p:spPr>
          <a:xfrm>
            <a:off x="7882922" y="2470246"/>
            <a:ext cx="1143000" cy="307777"/>
          </a:xfrm>
          <a:prstGeom prst="rect">
            <a:avLst/>
          </a:prstGeom>
          <a:solidFill>
            <a:schemeClr val="bg1"/>
          </a:solidFill>
        </p:spPr>
        <p:txBody>
          <a:bodyPr wrap="square" rtlCol="0">
            <a:spAutoFit/>
          </a:bodyPr>
          <a:lstStyle/>
          <a:p>
            <a:pPr algn="ctr"/>
            <a:r>
              <a:rPr lang="es-CL" b="1">
                <a:solidFill>
                  <a:srgbClr val="77374D"/>
                </a:solidFill>
                <a:latin typeface="Calibri" charset="0"/>
                <a:ea typeface="Calibri" charset="0"/>
                <a:cs typeface="Calibri" charset="0"/>
              </a:rPr>
              <a:t>Bujía </a:t>
            </a:r>
            <a:r>
              <a:rPr lang="es-CL" b="1" smtClean="0">
                <a:solidFill>
                  <a:srgbClr val="77374D"/>
                </a:solidFill>
                <a:latin typeface="Calibri" charset="0"/>
                <a:ea typeface="Calibri" charset="0"/>
                <a:cs typeface="Calibri" charset="0"/>
              </a:rPr>
              <a:t>Fría</a:t>
            </a:r>
            <a:endParaRPr lang="es-CL" b="1" dirty="0">
              <a:solidFill>
                <a:srgbClr val="77374D"/>
              </a:solidFill>
              <a:latin typeface="Calibri" charset="0"/>
              <a:ea typeface="Calibri" charset="0"/>
              <a:cs typeface="Calibri" charset="0"/>
            </a:endParaRPr>
          </a:p>
        </p:txBody>
      </p:sp>
      <p:sp>
        <p:nvSpPr>
          <p:cNvPr id="27" name="CuadroTexto 26">
            <a:extLst>
              <a:ext uri="{FF2B5EF4-FFF2-40B4-BE49-F238E27FC236}">
                <a16:creationId xmlns="" xmlns:a16="http://schemas.microsoft.com/office/drawing/2014/main" id="{D415718B-02FB-1146-826B-0275A084C6EE}"/>
              </a:ext>
            </a:extLst>
          </p:cNvPr>
          <p:cNvSpPr txBox="1"/>
          <p:nvPr/>
        </p:nvSpPr>
        <p:spPr>
          <a:xfrm>
            <a:off x="5216459" y="6431216"/>
            <a:ext cx="794949" cy="307777"/>
          </a:xfrm>
          <a:prstGeom prst="rect">
            <a:avLst/>
          </a:prstGeom>
          <a:solidFill>
            <a:schemeClr val="bg1"/>
          </a:solidFill>
        </p:spPr>
        <p:txBody>
          <a:bodyPr wrap="square" rtlCol="0">
            <a:spAutoFit/>
          </a:bodyPr>
          <a:lstStyle/>
          <a:p>
            <a:pPr algn="r"/>
            <a:r>
              <a:rPr lang="es-CL" b="1" dirty="0" smtClean="0">
                <a:solidFill>
                  <a:srgbClr val="77374D"/>
                </a:solidFill>
                <a:latin typeface="Calibri" charset="0"/>
                <a:ea typeface="Calibri" charset="0"/>
                <a:cs typeface="Calibri" charset="0"/>
              </a:rPr>
              <a:t>Caliente</a:t>
            </a:r>
            <a:endParaRPr lang="es-CL" b="1" dirty="0">
              <a:solidFill>
                <a:srgbClr val="77374D"/>
              </a:solidFill>
              <a:latin typeface="Calibri" charset="0"/>
              <a:ea typeface="Calibri" charset="0"/>
              <a:cs typeface="Calibri" charset="0"/>
            </a:endParaRPr>
          </a:p>
        </p:txBody>
      </p:sp>
      <p:sp>
        <p:nvSpPr>
          <p:cNvPr id="28" name="CuadroTexto 27">
            <a:extLst>
              <a:ext uri="{FF2B5EF4-FFF2-40B4-BE49-F238E27FC236}">
                <a16:creationId xmlns="" xmlns:a16="http://schemas.microsoft.com/office/drawing/2014/main" id="{D415718B-02FB-1146-826B-0275A084C6EE}"/>
              </a:ext>
            </a:extLst>
          </p:cNvPr>
          <p:cNvSpPr txBox="1"/>
          <p:nvPr/>
        </p:nvSpPr>
        <p:spPr>
          <a:xfrm>
            <a:off x="8230973" y="6431216"/>
            <a:ext cx="794949" cy="307777"/>
          </a:xfrm>
          <a:prstGeom prst="rect">
            <a:avLst/>
          </a:prstGeom>
          <a:solidFill>
            <a:schemeClr val="bg1"/>
          </a:solidFill>
        </p:spPr>
        <p:txBody>
          <a:bodyPr wrap="square" rtlCol="0">
            <a:spAutoFit/>
          </a:bodyPr>
          <a:lstStyle/>
          <a:p>
            <a:r>
              <a:rPr lang="es-CL" b="1" smtClean="0">
                <a:solidFill>
                  <a:srgbClr val="77374D"/>
                </a:solidFill>
                <a:latin typeface="Calibri" charset="0"/>
                <a:ea typeface="Calibri" charset="0"/>
                <a:cs typeface="Calibri" charset="0"/>
              </a:rPr>
              <a:t>Frío</a:t>
            </a:r>
            <a:endParaRPr lang="es-CL" b="1" dirty="0">
              <a:solidFill>
                <a:srgbClr val="77374D"/>
              </a:solidFill>
              <a:latin typeface="Calibri" charset="0"/>
              <a:ea typeface="Calibri" charset="0"/>
              <a:cs typeface="Calibri" charset="0"/>
            </a:endParaRPr>
          </a:p>
        </p:txBody>
      </p:sp>
    </p:spTree>
    <p:extLst>
      <p:ext uri="{BB962C8B-B14F-4D97-AF65-F5344CB8AC3E}">
        <p14:creationId xmlns:p14="http://schemas.microsoft.com/office/powerpoint/2010/main" val="187331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3" grpId="0"/>
      <p:bldP spid="24" grpId="0" animBg="1"/>
      <p:bldP spid="25"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pic>
        <p:nvPicPr>
          <p:cNvPr id="16" name="Imagen 15">
            <a:extLst>
              <a:ext uri="{FF2B5EF4-FFF2-40B4-BE49-F238E27FC236}">
                <a16:creationId xmlns="" xmlns:a16="http://schemas.microsoft.com/office/drawing/2014/main" id="{F7868295-2C77-AA42-91E4-F6B01590F37D}"/>
              </a:ext>
            </a:extLst>
          </p:cNvPr>
          <p:cNvPicPr>
            <a:picLocks noChangeAspect="1"/>
          </p:cNvPicPr>
          <p:nvPr/>
        </p:nvPicPr>
        <p:blipFill>
          <a:blip r:embed="rId3"/>
          <a:stretch>
            <a:fillRect/>
          </a:stretch>
        </p:blipFill>
        <p:spPr>
          <a:xfrm>
            <a:off x="5111628" y="2778023"/>
            <a:ext cx="4051300" cy="4025900"/>
          </a:xfrm>
          <a:prstGeom prst="rect">
            <a:avLst/>
          </a:prstGeom>
        </p:spPr>
      </p:pic>
      <p:sp>
        <p:nvSpPr>
          <p:cNvPr id="17" name="Anillo 16">
            <a:extLst>
              <a:ext uri="{FF2B5EF4-FFF2-40B4-BE49-F238E27FC236}">
                <a16:creationId xmlns="" xmlns:a16="http://schemas.microsoft.com/office/drawing/2014/main" id="{7C68F3F1-813C-2640-A18D-2ABD30FBDB76}"/>
              </a:ext>
            </a:extLst>
          </p:cNvPr>
          <p:cNvSpPr/>
          <p:nvPr/>
        </p:nvSpPr>
        <p:spPr>
          <a:xfrm>
            <a:off x="5216459" y="5037741"/>
            <a:ext cx="827809" cy="33250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Anillo 17">
            <a:extLst>
              <a:ext uri="{FF2B5EF4-FFF2-40B4-BE49-F238E27FC236}">
                <a16:creationId xmlns="" xmlns:a16="http://schemas.microsoft.com/office/drawing/2014/main" id="{5C8414A6-31D1-5844-A004-62BA5BE2AEAD}"/>
              </a:ext>
            </a:extLst>
          </p:cNvPr>
          <p:cNvSpPr/>
          <p:nvPr/>
        </p:nvSpPr>
        <p:spPr>
          <a:xfrm>
            <a:off x="8001233" y="5231706"/>
            <a:ext cx="827809" cy="33250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4" name="CuadroTexto 23">
            <a:extLst>
              <a:ext uri="{FF2B5EF4-FFF2-40B4-BE49-F238E27FC236}">
                <a16:creationId xmlns="" xmlns:a16="http://schemas.microsoft.com/office/drawing/2014/main" id="{D415718B-02FB-1146-826B-0275A084C6EE}"/>
              </a:ext>
            </a:extLst>
          </p:cNvPr>
          <p:cNvSpPr txBox="1"/>
          <p:nvPr/>
        </p:nvSpPr>
        <p:spPr>
          <a:xfrm>
            <a:off x="5058863" y="2306981"/>
            <a:ext cx="1143000" cy="523220"/>
          </a:xfrm>
          <a:prstGeom prst="rect">
            <a:avLst/>
          </a:prstGeom>
          <a:solidFill>
            <a:schemeClr val="bg1"/>
          </a:solidFill>
        </p:spPr>
        <p:txBody>
          <a:bodyPr wrap="square" rtlCol="0">
            <a:spAutoFit/>
          </a:bodyPr>
          <a:lstStyle/>
          <a:p>
            <a:pPr algn="ctr"/>
            <a:r>
              <a:rPr lang="es-CL" b="1" dirty="0">
                <a:solidFill>
                  <a:srgbClr val="77374D"/>
                </a:solidFill>
                <a:latin typeface="Calibri" charset="0"/>
                <a:ea typeface="Calibri" charset="0"/>
                <a:cs typeface="Calibri" charset="0"/>
              </a:rPr>
              <a:t>Bujía Caliente</a:t>
            </a:r>
          </a:p>
        </p:txBody>
      </p:sp>
      <p:sp>
        <p:nvSpPr>
          <p:cNvPr id="25" name="CuadroTexto 24">
            <a:extLst>
              <a:ext uri="{FF2B5EF4-FFF2-40B4-BE49-F238E27FC236}">
                <a16:creationId xmlns="" xmlns:a16="http://schemas.microsoft.com/office/drawing/2014/main" id="{D415718B-02FB-1146-826B-0275A084C6EE}"/>
              </a:ext>
            </a:extLst>
          </p:cNvPr>
          <p:cNvSpPr txBox="1"/>
          <p:nvPr/>
        </p:nvSpPr>
        <p:spPr>
          <a:xfrm>
            <a:off x="7882922" y="2470246"/>
            <a:ext cx="1143000" cy="307777"/>
          </a:xfrm>
          <a:prstGeom prst="rect">
            <a:avLst/>
          </a:prstGeom>
          <a:solidFill>
            <a:schemeClr val="bg1"/>
          </a:solidFill>
        </p:spPr>
        <p:txBody>
          <a:bodyPr wrap="square" rtlCol="0">
            <a:spAutoFit/>
          </a:bodyPr>
          <a:lstStyle/>
          <a:p>
            <a:pPr algn="ctr"/>
            <a:r>
              <a:rPr lang="es-CL" b="1">
                <a:solidFill>
                  <a:srgbClr val="77374D"/>
                </a:solidFill>
                <a:latin typeface="Calibri" charset="0"/>
                <a:ea typeface="Calibri" charset="0"/>
                <a:cs typeface="Calibri" charset="0"/>
              </a:rPr>
              <a:t>Bujía </a:t>
            </a:r>
            <a:r>
              <a:rPr lang="es-CL" b="1" smtClean="0">
                <a:solidFill>
                  <a:srgbClr val="77374D"/>
                </a:solidFill>
                <a:latin typeface="Calibri" charset="0"/>
                <a:ea typeface="Calibri" charset="0"/>
                <a:cs typeface="Calibri" charset="0"/>
              </a:rPr>
              <a:t>Fría</a:t>
            </a:r>
            <a:endParaRPr lang="es-CL" b="1" dirty="0">
              <a:solidFill>
                <a:srgbClr val="77374D"/>
              </a:solidFill>
              <a:latin typeface="Calibri" charset="0"/>
              <a:ea typeface="Calibri" charset="0"/>
              <a:cs typeface="Calibri" charset="0"/>
            </a:endParaRPr>
          </a:p>
        </p:txBody>
      </p:sp>
      <p:sp>
        <p:nvSpPr>
          <p:cNvPr id="27" name="CuadroTexto 26">
            <a:extLst>
              <a:ext uri="{FF2B5EF4-FFF2-40B4-BE49-F238E27FC236}">
                <a16:creationId xmlns="" xmlns:a16="http://schemas.microsoft.com/office/drawing/2014/main" id="{D415718B-02FB-1146-826B-0275A084C6EE}"/>
              </a:ext>
            </a:extLst>
          </p:cNvPr>
          <p:cNvSpPr txBox="1"/>
          <p:nvPr/>
        </p:nvSpPr>
        <p:spPr>
          <a:xfrm>
            <a:off x="5216459" y="6431216"/>
            <a:ext cx="794949" cy="307777"/>
          </a:xfrm>
          <a:prstGeom prst="rect">
            <a:avLst/>
          </a:prstGeom>
          <a:solidFill>
            <a:schemeClr val="bg1"/>
          </a:solidFill>
        </p:spPr>
        <p:txBody>
          <a:bodyPr wrap="square" rtlCol="0">
            <a:spAutoFit/>
          </a:bodyPr>
          <a:lstStyle/>
          <a:p>
            <a:pPr algn="r"/>
            <a:r>
              <a:rPr lang="es-CL" b="1" dirty="0" smtClean="0">
                <a:solidFill>
                  <a:srgbClr val="77374D"/>
                </a:solidFill>
                <a:latin typeface="Calibri" charset="0"/>
                <a:ea typeface="Calibri" charset="0"/>
                <a:cs typeface="Calibri" charset="0"/>
              </a:rPr>
              <a:t>Caliente</a:t>
            </a:r>
            <a:endParaRPr lang="es-CL" b="1" dirty="0">
              <a:solidFill>
                <a:srgbClr val="77374D"/>
              </a:solidFill>
              <a:latin typeface="Calibri" charset="0"/>
              <a:ea typeface="Calibri" charset="0"/>
              <a:cs typeface="Calibri" charset="0"/>
            </a:endParaRPr>
          </a:p>
        </p:txBody>
      </p:sp>
      <p:sp>
        <p:nvSpPr>
          <p:cNvPr id="28" name="CuadroTexto 27">
            <a:extLst>
              <a:ext uri="{FF2B5EF4-FFF2-40B4-BE49-F238E27FC236}">
                <a16:creationId xmlns="" xmlns:a16="http://schemas.microsoft.com/office/drawing/2014/main" id="{D415718B-02FB-1146-826B-0275A084C6EE}"/>
              </a:ext>
            </a:extLst>
          </p:cNvPr>
          <p:cNvSpPr txBox="1"/>
          <p:nvPr/>
        </p:nvSpPr>
        <p:spPr>
          <a:xfrm>
            <a:off x="8230973" y="6431216"/>
            <a:ext cx="794949" cy="307777"/>
          </a:xfrm>
          <a:prstGeom prst="rect">
            <a:avLst/>
          </a:prstGeom>
          <a:solidFill>
            <a:schemeClr val="bg1"/>
          </a:solidFill>
        </p:spPr>
        <p:txBody>
          <a:bodyPr wrap="square" rtlCol="0">
            <a:spAutoFit/>
          </a:bodyPr>
          <a:lstStyle/>
          <a:p>
            <a:r>
              <a:rPr lang="es-CL" b="1" smtClean="0">
                <a:solidFill>
                  <a:srgbClr val="77374D"/>
                </a:solidFill>
                <a:latin typeface="Calibri" charset="0"/>
                <a:ea typeface="Calibri" charset="0"/>
                <a:cs typeface="Calibri" charset="0"/>
              </a:rPr>
              <a:t>Frío</a:t>
            </a:r>
            <a:endParaRPr lang="es-CL" b="1" dirty="0">
              <a:solidFill>
                <a:srgbClr val="77374D"/>
              </a:solidFill>
              <a:latin typeface="Calibri" charset="0"/>
              <a:ea typeface="Calibri" charset="0"/>
              <a:cs typeface="Calibri" charset="0"/>
            </a:endParaRPr>
          </a:p>
        </p:txBody>
      </p:sp>
      <p:sp>
        <p:nvSpPr>
          <p:cNvPr id="15" name="Google Shape;174;p6"/>
          <p:cNvSpPr txBox="1"/>
          <p:nvPr/>
        </p:nvSpPr>
        <p:spPr>
          <a:xfrm>
            <a:off x="550992" y="2313101"/>
            <a:ext cx="4290041" cy="4708941"/>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b="1" dirty="0" smtClean="0">
                <a:solidFill>
                  <a:srgbClr val="77374D"/>
                </a:solidFill>
                <a:latin typeface="Calibri" charset="0"/>
                <a:ea typeface="Calibri" charset="0"/>
                <a:cs typeface="Calibri" charset="0"/>
              </a:rPr>
              <a:t>Grado térmico de bujías de encendido</a:t>
            </a:r>
          </a:p>
          <a:p>
            <a:pPr algn="just">
              <a:lnSpc>
                <a:spcPts val="1960"/>
              </a:lnSpc>
            </a:pPr>
            <a:endParaRPr lang="es-CL" sz="1600" dirty="0" smtClean="0">
              <a:solidFill>
                <a:schemeClr val="bg2">
                  <a:lumMod val="50000"/>
                </a:schemeClr>
              </a:solidFill>
              <a:latin typeface="Calibri" charset="0"/>
              <a:ea typeface="Calibri" charset="0"/>
              <a:cs typeface="Calibri" charset="0"/>
            </a:endParaRPr>
          </a:p>
          <a:p>
            <a:pPr algn="just">
              <a:lnSpc>
                <a:spcPts val="1960"/>
              </a:lnSpc>
            </a:pPr>
            <a:r>
              <a:rPr lang="es-CL" sz="1600" dirty="0" smtClean="0">
                <a:solidFill>
                  <a:schemeClr val="bg2">
                    <a:lumMod val="50000"/>
                  </a:schemeClr>
                </a:solidFill>
                <a:latin typeface="Calibri" charset="0"/>
                <a:ea typeface="Calibri" charset="0"/>
                <a:cs typeface="Calibri" charset="0"/>
              </a:rPr>
              <a:t>Mientras </a:t>
            </a:r>
            <a:r>
              <a:rPr lang="es-CL" sz="1600" dirty="0">
                <a:solidFill>
                  <a:schemeClr val="bg2">
                    <a:lumMod val="50000"/>
                  </a:schemeClr>
                </a:solidFill>
                <a:latin typeface="Calibri" charset="0"/>
                <a:ea typeface="Calibri" charset="0"/>
                <a:cs typeface="Calibri" charset="0"/>
              </a:rPr>
              <a:t>más rápido pueda transferir el calor hacia las cámaras de refrigeración, más fría es la bujía. </a:t>
            </a:r>
            <a:endParaRPr lang="es-CL" sz="1600" dirty="0" smtClean="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Por el contrario, mientras más lento se transfiere el calor hacia las cámaras de refrigeración, más caliente es la bujía</a:t>
            </a:r>
            <a:r>
              <a:rPr lang="es-CL" sz="1600" dirty="0" smtClean="0">
                <a:solidFill>
                  <a:schemeClr val="bg2">
                    <a:lumMod val="50000"/>
                  </a:schemeClr>
                </a:solidFill>
                <a:latin typeface="Calibri" charset="0"/>
                <a:ea typeface="Calibri" charset="0"/>
                <a:cs typeface="Calibri" charset="0"/>
              </a:rPr>
              <a:t>.</a:t>
            </a:r>
          </a:p>
          <a:p>
            <a:pPr marL="285750" indent="-285750" algn="just">
              <a:lnSpc>
                <a:spcPts val="1960"/>
              </a:lnSpc>
              <a:buClr>
                <a:srgbClr val="77374D"/>
              </a:buClr>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lgn="just">
              <a:lnSpc>
                <a:spcPts val="1960"/>
              </a:lnSpc>
              <a:buClr>
                <a:srgbClr val="77374D"/>
              </a:buClr>
              <a:buFont typeface="Arial" charset="0"/>
              <a:buChar char="•"/>
            </a:pPr>
            <a:r>
              <a:rPr lang="es-CL" sz="1600" b="1" dirty="0">
                <a:solidFill>
                  <a:srgbClr val="77374D"/>
                </a:solidFill>
                <a:latin typeface="Calibri" charset="0"/>
                <a:ea typeface="Calibri" charset="0"/>
                <a:cs typeface="Calibri" charset="0"/>
              </a:rPr>
              <a:t>Bujía Fría: </a:t>
            </a:r>
            <a:r>
              <a:rPr lang="es-CL" sz="1600" dirty="0">
                <a:solidFill>
                  <a:schemeClr val="bg2">
                    <a:lumMod val="50000"/>
                  </a:schemeClr>
                </a:solidFill>
                <a:latin typeface="Calibri" charset="0"/>
                <a:ea typeface="Calibri" charset="0"/>
                <a:cs typeface="Calibri" charset="0"/>
              </a:rPr>
              <a:t>Se utiliza en motores de Alta Relación de Compresión.</a:t>
            </a:r>
          </a:p>
          <a:p>
            <a:pPr marL="285750" indent="-285750" algn="just">
              <a:lnSpc>
                <a:spcPts val="1960"/>
              </a:lnSpc>
              <a:buClr>
                <a:srgbClr val="77374D"/>
              </a:buClr>
              <a:buFont typeface="Arial" charset="0"/>
              <a:buChar char="•"/>
            </a:pPr>
            <a:r>
              <a:rPr lang="es-CL" sz="1600" b="1" dirty="0">
                <a:solidFill>
                  <a:srgbClr val="77374D"/>
                </a:solidFill>
                <a:latin typeface="Calibri" charset="0"/>
                <a:ea typeface="Calibri" charset="0"/>
                <a:cs typeface="Calibri" charset="0"/>
              </a:rPr>
              <a:t>Bujía Caliente: </a:t>
            </a:r>
            <a:r>
              <a:rPr lang="es-CL" sz="1600" dirty="0">
                <a:solidFill>
                  <a:schemeClr val="bg2">
                    <a:lumMod val="50000"/>
                  </a:schemeClr>
                </a:solidFill>
                <a:latin typeface="Calibri" charset="0"/>
                <a:ea typeface="Calibri" charset="0"/>
                <a:cs typeface="Calibri" charset="0"/>
              </a:rPr>
              <a:t>Se utiliza en motores de Baja Relación de Compresión.</a:t>
            </a:r>
            <a:endParaRPr lang="es-CL" sz="1600" b="1"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Esto es debido a que un motor de alta relación de compresión genera mucha temperatura al momento de la compresión, y si la bujía que utiliza es caliente se producirá el fenómeno llamado </a:t>
            </a:r>
            <a:r>
              <a:rPr lang="es-CL" sz="1600" b="1" dirty="0">
                <a:solidFill>
                  <a:schemeClr val="bg2">
                    <a:lumMod val="50000"/>
                  </a:schemeClr>
                </a:solidFill>
                <a:latin typeface="Calibri" charset="0"/>
                <a:ea typeface="Calibri" charset="0"/>
                <a:cs typeface="Calibri" charset="0"/>
              </a:rPr>
              <a:t>Detonación</a:t>
            </a:r>
            <a:r>
              <a:rPr lang="es-CL" sz="1600" b="1" dirty="0" smtClean="0">
                <a:solidFill>
                  <a:schemeClr val="bg2">
                    <a:lumMod val="50000"/>
                  </a:schemeClr>
                </a:solidFill>
                <a:latin typeface="Calibri" charset="0"/>
                <a:ea typeface="Calibri" charset="0"/>
                <a:cs typeface="Calibri" charset="0"/>
              </a:rPr>
              <a:t>.</a:t>
            </a:r>
            <a:r>
              <a:rPr lang="es-CL" sz="1600" dirty="0" smtClean="0">
                <a:solidFill>
                  <a:schemeClr val="bg2">
                    <a:lumMod val="50000"/>
                  </a:schemeClr>
                </a:solidFill>
                <a:latin typeface="Calibri" charset="0"/>
                <a:ea typeface="Calibri" charset="0"/>
                <a:cs typeface="Calibri" charset="0"/>
              </a:rPr>
              <a:t> </a:t>
            </a:r>
            <a:endParaRPr lang="es-CL" sz="1600" dirty="0">
              <a:solidFill>
                <a:schemeClr val="bg2">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278663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P spid="25"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pic>
        <p:nvPicPr>
          <p:cNvPr id="16" name="Imagen 15">
            <a:extLst>
              <a:ext uri="{FF2B5EF4-FFF2-40B4-BE49-F238E27FC236}">
                <a16:creationId xmlns="" xmlns:a16="http://schemas.microsoft.com/office/drawing/2014/main" id="{F7868295-2C77-AA42-91E4-F6B01590F37D}"/>
              </a:ext>
            </a:extLst>
          </p:cNvPr>
          <p:cNvPicPr>
            <a:picLocks noChangeAspect="1"/>
          </p:cNvPicPr>
          <p:nvPr/>
        </p:nvPicPr>
        <p:blipFill>
          <a:blip r:embed="rId3"/>
          <a:stretch>
            <a:fillRect/>
          </a:stretch>
        </p:blipFill>
        <p:spPr>
          <a:xfrm>
            <a:off x="5111628" y="2778023"/>
            <a:ext cx="4051300" cy="4025900"/>
          </a:xfrm>
          <a:prstGeom prst="rect">
            <a:avLst/>
          </a:prstGeom>
        </p:spPr>
      </p:pic>
      <p:sp>
        <p:nvSpPr>
          <p:cNvPr id="17" name="Anillo 16">
            <a:extLst>
              <a:ext uri="{FF2B5EF4-FFF2-40B4-BE49-F238E27FC236}">
                <a16:creationId xmlns="" xmlns:a16="http://schemas.microsoft.com/office/drawing/2014/main" id="{7C68F3F1-813C-2640-A18D-2ABD30FBDB76}"/>
              </a:ext>
            </a:extLst>
          </p:cNvPr>
          <p:cNvSpPr/>
          <p:nvPr/>
        </p:nvSpPr>
        <p:spPr>
          <a:xfrm>
            <a:off x="5216459" y="5037741"/>
            <a:ext cx="827809" cy="33250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Anillo 17">
            <a:extLst>
              <a:ext uri="{FF2B5EF4-FFF2-40B4-BE49-F238E27FC236}">
                <a16:creationId xmlns="" xmlns:a16="http://schemas.microsoft.com/office/drawing/2014/main" id="{5C8414A6-31D1-5844-A004-62BA5BE2AEAD}"/>
              </a:ext>
            </a:extLst>
          </p:cNvPr>
          <p:cNvSpPr/>
          <p:nvPr/>
        </p:nvSpPr>
        <p:spPr>
          <a:xfrm>
            <a:off x="8001233" y="5231706"/>
            <a:ext cx="827809" cy="332509"/>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4" name="CuadroTexto 23">
            <a:extLst>
              <a:ext uri="{FF2B5EF4-FFF2-40B4-BE49-F238E27FC236}">
                <a16:creationId xmlns="" xmlns:a16="http://schemas.microsoft.com/office/drawing/2014/main" id="{D415718B-02FB-1146-826B-0275A084C6EE}"/>
              </a:ext>
            </a:extLst>
          </p:cNvPr>
          <p:cNvSpPr txBox="1"/>
          <p:nvPr/>
        </p:nvSpPr>
        <p:spPr>
          <a:xfrm>
            <a:off x="5058863" y="2306981"/>
            <a:ext cx="1143000" cy="523220"/>
          </a:xfrm>
          <a:prstGeom prst="rect">
            <a:avLst/>
          </a:prstGeom>
          <a:solidFill>
            <a:schemeClr val="bg1"/>
          </a:solidFill>
        </p:spPr>
        <p:txBody>
          <a:bodyPr wrap="square" rtlCol="0">
            <a:spAutoFit/>
          </a:bodyPr>
          <a:lstStyle/>
          <a:p>
            <a:pPr algn="ctr"/>
            <a:r>
              <a:rPr lang="es-CL" b="1" dirty="0">
                <a:solidFill>
                  <a:srgbClr val="77374D"/>
                </a:solidFill>
                <a:latin typeface="Calibri" charset="0"/>
                <a:ea typeface="Calibri" charset="0"/>
                <a:cs typeface="Calibri" charset="0"/>
              </a:rPr>
              <a:t>Bujía Caliente</a:t>
            </a:r>
          </a:p>
        </p:txBody>
      </p:sp>
      <p:sp>
        <p:nvSpPr>
          <p:cNvPr id="25" name="CuadroTexto 24">
            <a:extLst>
              <a:ext uri="{FF2B5EF4-FFF2-40B4-BE49-F238E27FC236}">
                <a16:creationId xmlns="" xmlns:a16="http://schemas.microsoft.com/office/drawing/2014/main" id="{D415718B-02FB-1146-826B-0275A084C6EE}"/>
              </a:ext>
            </a:extLst>
          </p:cNvPr>
          <p:cNvSpPr txBox="1"/>
          <p:nvPr/>
        </p:nvSpPr>
        <p:spPr>
          <a:xfrm>
            <a:off x="7882922" y="2470246"/>
            <a:ext cx="1143000" cy="307777"/>
          </a:xfrm>
          <a:prstGeom prst="rect">
            <a:avLst/>
          </a:prstGeom>
          <a:solidFill>
            <a:schemeClr val="bg1"/>
          </a:solidFill>
        </p:spPr>
        <p:txBody>
          <a:bodyPr wrap="square" rtlCol="0">
            <a:spAutoFit/>
          </a:bodyPr>
          <a:lstStyle/>
          <a:p>
            <a:pPr algn="ctr"/>
            <a:r>
              <a:rPr lang="es-CL" b="1">
                <a:solidFill>
                  <a:srgbClr val="77374D"/>
                </a:solidFill>
                <a:latin typeface="Calibri" charset="0"/>
                <a:ea typeface="Calibri" charset="0"/>
                <a:cs typeface="Calibri" charset="0"/>
              </a:rPr>
              <a:t>Bujía </a:t>
            </a:r>
            <a:r>
              <a:rPr lang="es-CL" b="1" smtClean="0">
                <a:solidFill>
                  <a:srgbClr val="77374D"/>
                </a:solidFill>
                <a:latin typeface="Calibri" charset="0"/>
                <a:ea typeface="Calibri" charset="0"/>
                <a:cs typeface="Calibri" charset="0"/>
              </a:rPr>
              <a:t>Fría</a:t>
            </a:r>
            <a:endParaRPr lang="es-CL" b="1" dirty="0">
              <a:solidFill>
                <a:srgbClr val="77374D"/>
              </a:solidFill>
              <a:latin typeface="Calibri" charset="0"/>
              <a:ea typeface="Calibri" charset="0"/>
              <a:cs typeface="Calibri" charset="0"/>
            </a:endParaRPr>
          </a:p>
        </p:txBody>
      </p:sp>
      <p:sp>
        <p:nvSpPr>
          <p:cNvPr id="27" name="CuadroTexto 26">
            <a:extLst>
              <a:ext uri="{FF2B5EF4-FFF2-40B4-BE49-F238E27FC236}">
                <a16:creationId xmlns="" xmlns:a16="http://schemas.microsoft.com/office/drawing/2014/main" id="{D415718B-02FB-1146-826B-0275A084C6EE}"/>
              </a:ext>
            </a:extLst>
          </p:cNvPr>
          <p:cNvSpPr txBox="1"/>
          <p:nvPr/>
        </p:nvSpPr>
        <p:spPr>
          <a:xfrm>
            <a:off x="5216459" y="6431216"/>
            <a:ext cx="794949" cy="307777"/>
          </a:xfrm>
          <a:prstGeom prst="rect">
            <a:avLst/>
          </a:prstGeom>
          <a:solidFill>
            <a:schemeClr val="bg1"/>
          </a:solidFill>
        </p:spPr>
        <p:txBody>
          <a:bodyPr wrap="square" rtlCol="0">
            <a:spAutoFit/>
          </a:bodyPr>
          <a:lstStyle/>
          <a:p>
            <a:pPr algn="r"/>
            <a:r>
              <a:rPr lang="es-CL" b="1" dirty="0" smtClean="0">
                <a:solidFill>
                  <a:srgbClr val="77374D"/>
                </a:solidFill>
                <a:latin typeface="Calibri" charset="0"/>
                <a:ea typeface="Calibri" charset="0"/>
                <a:cs typeface="Calibri" charset="0"/>
              </a:rPr>
              <a:t>Caliente</a:t>
            </a:r>
            <a:endParaRPr lang="es-CL" b="1" dirty="0">
              <a:solidFill>
                <a:srgbClr val="77374D"/>
              </a:solidFill>
              <a:latin typeface="Calibri" charset="0"/>
              <a:ea typeface="Calibri" charset="0"/>
              <a:cs typeface="Calibri" charset="0"/>
            </a:endParaRPr>
          </a:p>
        </p:txBody>
      </p:sp>
      <p:sp>
        <p:nvSpPr>
          <p:cNvPr id="28" name="CuadroTexto 27">
            <a:extLst>
              <a:ext uri="{FF2B5EF4-FFF2-40B4-BE49-F238E27FC236}">
                <a16:creationId xmlns="" xmlns:a16="http://schemas.microsoft.com/office/drawing/2014/main" id="{D415718B-02FB-1146-826B-0275A084C6EE}"/>
              </a:ext>
            </a:extLst>
          </p:cNvPr>
          <p:cNvSpPr txBox="1"/>
          <p:nvPr/>
        </p:nvSpPr>
        <p:spPr>
          <a:xfrm>
            <a:off x="8230973" y="6431216"/>
            <a:ext cx="794949" cy="307777"/>
          </a:xfrm>
          <a:prstGeom prst="rect">
            <a:avLst/>
          </a:prstGeom>
          <a:solidFill>
            <a:schemeClr val="bg1"/>
          </a:solidFill>
        </p:spPr>
        <p:txBody>
          <a:bodyPr wrap="square" rtlCol="0">
            <a:spAutoFit/>
          </a:bodyPr>
          <a:lstStyle/>
          <a:p>
            <a:r>
              <a:rPr lang="es-CL" b="1" smtClean="0">
                <a:solidFill>
                  <a:srgbClr val="77374D"/>
                </a:solidFill>
                <a:latin typeface="Calibri" charset="0"/>
                <a:ea typeface="Calibri" charset="0"/>
                <a:cs typeface="Calibri" charset="0"/>
              </a:rPr>
              <a:t>Frío</a:t>
            </a:r>
            <a:endParaRPr lang="es-CL" b="1" dirty="0">
              <a:solidFill>
                <a:srgbClr val="77374D"/>
              </a:solidFill>
              <a:latin typeface="Calibri" charset="0"/>
              <a:ea typeface="Calibri" charset="0"/>
              <a:cs typeface="Calibri" charset="0"/>
            </a:endParaRPr>
          </a:p>
        </p:txBody>
      </p:sp>
      <p:sp>
        <p:nvSpPr>
          <p:cNvPr id="15" name="Google Shape;174;p6"/>
          <p:cNvSpPr txBox="1"/>
          <p:nvPr/>
        </p:nvSpPr>
        <p:spPr>
          <a:xfrm>
            <a:off x="550992" y="2313101"/>
            <a:ext cx="4290041" cy="3426539"/>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b="1" dirty="0" smtClean="0">
                <a:solidFill>
                  <a:srgbClr val="77374D"/>
                </a:solidFill>
                <a:latin typeface="Calibri" charset="0"/>
                <a:ea typeface="Calibri" charset="0"/>
                <a:cs typeface="Calibri" charset="0"/>
              </a:rPr>
              <a:t>Grado térmico de bujías de encendido</a:t>
            </a:r>
          </a:p>
          <a:p>
            <a:pPr algn="just">
              <a:lnSpc>
                <a:spcPts val="1960"/>
              </a:lnSpc>
            </a:pPr>
            <a:endParaRPr lang="es-CL" sz="1600" dirty="0" smtClean="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En los motores con baja Relación de Compresión no se alcanza una temperatura muy alta por lo que, si se utiliza una bujía fría, no se producirá una quema completa de la mezcla combustible comprimida de forma óptima.    </a:t>
            </a:r>
            <a:endParaRPr lang="es-CL" sz="1600" dirty="0" smtClean="0">
              <a:solidFill>
                <a:schemeClr val="bg2">
                  <a:lumMod val="50000"/>
                </a:schemeClr>
              </a:solidFill>
              <a:latin typeface="Calibri" charset="0"/>
              <a:ea typeface="Calibri" charset="0"/>
              <a:cs typeface="Calibri" charset="0"/>
            </a:endParaRPr>
          </a:p>
          <a:p>
            <a:pPr algn="just">
              <a:lnSpc>
                <a:spcPts val="1960"/>
              </a:lnSpc>
            </a:pPr>
            <a:endParaRPr lang="es-CL" sz="1600"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Además, la bujía fría instalada en un motor con baja relación de compresión se contaminará con hollín rápidamente, lo que puede provocar fallas de encendido en la bujía o fallas de cilindros por no prodicirse la chispa adecuada</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290433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73;p6"/>
          <p:cNvSpPr/>
          <p:nvPr/>
        </p:nvSpPr>
        <p:spPr>
          <a:xfrm>
            <a:off x="261597" y="4569566"/>
            <a:ext cx="9054790" cy="2303320"/>
          </a:xfrm>
          <a:prstGeom prst="roundRect">
            <a:avLst>
              <a:gd name="adj" fmla="val 8769"/>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73;p6"/>
          <p:cNvSpPr/>
          <p:nvPr/>
        </p:nvSpPr>
        <p:spPr>
          <a:xfrm>
            <a:off x="261597" y="2264500"/>
            <a:ext cx="9054790" cy="1294777"/>
          </a:xfrm>
          <a:prstGeom prst="roundRect">
            <a:avLst>
              <a:gd name="adj" fmla="val 15291"/>
            </a:avLst>
          </a:prstGeom>
          <a:solidFill>
            <a:srgbClr val="E9E1E4"/>
          </a:solidFill>
          <a:ln>
            <a:noFill/>
          </a:ln>
        </p:spPr>
        <p:txBody>
          <a:bodyPr spcFirstLastPara="1" wrap="square" lIns="91425" tIns="91425" rIns="91425" bIns="91425" anchor="ctr" anchorCtr="0">
            <a:noAutofit/>
          </a:bodyPr>
          <a:lstStyle/>
          <a:p>
            <a:pPr>
              <a:buSzPts val="1400"/>
            </a:pPr>
            <a:r>
              <a:rPr lang="en-US" sz="1400" b="0" i="0" u="none" strike="noStrike" cap="none" dirty="0">
                <a:solidFill>
                  <a:srgbClr val="000000"/>
                </a:solidFill>
                <a:latin typeface="Arial"/>
                <a:ea typeface="Arial"/>
                <a:cs typeface="Arial"/>
                <a:sym typeface="Arial"/>
              </a:rPr>
              <a:t>    </a:t>
            </a:r>
            <a:endParaRPr lang="es-CL" dirty="0">
              <a:solidFill>
                <a:schemeClr val="bg2">
                  <a:lumMod val="50000"/>
                </a:schemeClr>
              </a:solidFill>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2" y="2362261"/>
            <a:ext cx="8335463" cy="1077178"/>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Se ubican en la parte superior del motor, habitualmente se instala una por cilindro del motor</a:t>
            </a:r>
            <a:r>
              <a:rPr lang="es-CL" sz="1600" dirty="0" smtClean="0">
                <a:solidFill>
                  <a:schemeClr val="bg2">
                    <a:lumMod val="50000"/>
                  </a:schemeClr>
                </a:solidFill>
                <a:latin typeface="Calibri" charset="0"/>
                <a:ea typeface="Calibri" charset="0"/>
                <a:cs typeface="Calibri" charset="0"/>
              </a:rPr>
              <a:t>.</a:t>
            </a:r>
          </a:p>
          <a:p>
            <a:pPr algn="just"/>
            <a:r>
              <a:rPr lang="es-CL" sz="1600" dirty="0">
                <a:solidFill>
                  <a:schemeClr val="bg2">
                    <a:lumMod val="50000"/>
                  </a:schemeClr>
                </a:solidFill>
                <a:latin typeface="Calibri" charset="0"/>
                <a:ea typeface="Calibri" charset="0"/>
                <a:cs typeface="Calibri" charset="0"/>
              </a:rPr>
              <a:t>Para acceder a las bujías en algunos motores actuales es necesario desmontar un protector superior, luego se encontrarán los cables de bujías, aunque en la actualidad se encontrarán ubicadas debajo de las bobinas de encendido, las cuales son individuales</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sp>
        <p:nvSpPr>
          <p:cNvPr id="21" name="Google Shape;173;p6"/>
          <p:cNvSpPr/>
          <p:nvPr/>
        </p:nvSpPr>
        <p:spPr>
          <a:xfrm>
            <a:off x="261597" y="3690610"/>
            <a:ext cx="9054790" cy="747623"/>
          </a:xfrm>
          <a:prstGeom prst="roundRect">
            <a:avLst>
              <a:gd name="adj" fmla="val 19633"/>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174;p6"/>
          <p:cNvSpPr txBox="1"/>
          <p:nvPr/>
        </p:nvSpPr>
        <p:spPr>
          <a:xfrm>
            <a:off x="550992" y="3772054"/>
            <a:ext cx="8335463" cy="584735"/>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Al momento de su reemplazo debe observarse que corresponda al tipo de motor en donde se van a instalar.  </a:t>
            </a:r>
          </a:p>
        </p:txBody>
      </p:sp>
      <p:sp>
        <p:nvSpPr>
          <p:cNvPr id="8" name="Google Shape;174;p6"/>
          <p:cNvSpPr txBox="1"/>
          <p:nvPr/>
        </p:nvSpPr>
        <p:spPr>
          <a:xfrm>
            <a:off x="550992" y="4699155"/>
            <a:ext cx="4980377" cy="2062063"/>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Debe corresponder el largo de la bujía, el tipo de rosca, y por sobretodo el grado térmico</a:t>
            </a:r>
            <a:r>
              <a:rPr lang="es-CL" sz="1600" dirty="0" smtClean="0">
                <a:solidFill>
                  <a:schemeClr val="bg2">
                    <a:lumMod val="50000"/>
                  </a:schemeClr>
                </a:solidFill>
                <a:latin typeface="Calibri" charset="0"/>
                <a:ea typeface="Calibri" charset="0"/>
                <a:cs typeface="Calibri" charset="0"/>
              </a:rPr>
              <a:t>.</a:t>
            </a: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Al momento de montarlas, atornillarlas primero a mano para no dañar los hilos de las bujías y de la culata.</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Dar el apriete final o torque de acuerdo a lo que indique el manual de servicio</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pic>
        <p:nvPicPr>
          <p:cNvPr id="16" name="Imagen 15">
            <a:extLst>
              <a:ext uri="{FF2B5EF4-FFF2-40B4-BE49-F238E27FC236}">
                <a16:creationId xmlns="" xmlns:a16="http://schemas.microsoft.com/office/drawing/2014/main" id="{E059DB98-50E3-C549-ABB3-B32E24FC833F}"/>
              </a:ext>
            </a:extLst>
          </p:cNvPr>
          <p:cNvPicPr>
            <a:picLocks noChangeAspect="1"/>
          </p:cNvPicPr>
          <p:nvPr/>
        </p:nvPicPr>
        <p:blipFill>
          <a:blip r:embed="rId3"/>
          <a:stretch>
            <a:fillRect/>
          </a:stretch>
        </p:blipFill>
        <p:spPr>
          <a:xfrm>
            <a:off x="5847214" y="4569565"/>
            <a:ext cx="3555462" cy="2303321"/>
          </a:xfrm>
          <a:prstGeom prst="roundRect">
            <a:avLst/>
          </a:prstGeom>
          <a:ln w="76200">
            <a:solidFill>
              <a:schemeClr val="bg1"/>
            </a:solidFill>
          </a:ln>
        </p:spPr>
      </p:pic>
    </p:spTree>
    <p:extLst>
      <p:ext uri="{BB962C8B-B14F-4D97-AF65-F5344CB8AC3E}">
        <p14:creationId xmlns:p14="http://schemas.microsoft.com/office/powerpoint/2010/main" val="21801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3" name="Google Shape;173;p6"/>
          <p:cNvSpPr/>
          <p:nvPr/>
        </p:nvSpPr>
        <p:spPr>
          <a:xfrm>
            <a:off x="261597" y="4069332"/>
            <a:ext cx="5470609" cy="2130519"/>
          </a:xfrm>
          <a:prstGeom prst="roundRect">
            <a:avLst>
              <a:gd name="adj" fmla="val 9753"/>
            </a:avLst>
          </a:prstGeom>
          <a:solidFill>
            <a:srgbClr val="E9E1E4"/>
          </a:solidFill>
          <a:ln>
            <a:noFill/>
          </a:ln>
        </p:spPr>
        <p:txBody>
          <a:bodyPr spcFirstLastPara="1" wrap="square" lIns="91425" tIns="91425" rIns="91425" bIns="91425" anchor="ctr" anchorCtr="0">
            <a:noAutofit/>
          </a:bodyPr>
          <a:lstStyle/>
          <a:p>
            <a:pPr>
              <a:buSzPts val="1400"/>
            </a:pPr>
            <a:r>
              <a:rPr lang="en-US" sz="1400" b="0" i="0" u="none" strike="noStrike" cap="none" dirty="0">
                <a:solidFill>
                  <a:srgbClr val="000000"/>
                </a:solidFill>
                <a:latin typeface="Arial"/>
                <a:ea typeface="Arial"/>
                <a:cs typeface="Arial"/>
                <a:sym typeface="Arial"/>
              </a:rPr>
              <a:t>    </a:t>
            </a:r>
            <a:endParaRPr lang="es-CL" dirty="0">
              <a:solidFill>
                <a:schemeClr val="bg2">
                  <a:lumMod val="50000"/>
                </a:schemeClr>
              </a:solidFill>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73;p6"/>
          <p:cNvSpPr/>
          <p:nvPr/>
        </p:nvSpPr>
        <p:spPr>
          <a:xfrm>
            <a:off x="261597" y="2264500"/>
            <a:ext cx="9054790" cy="1530752"/>
          </a:xfrm>
          <a:prstGeom prst="roundRect">
            <a:avLst>
              <a:gd name="adj" fmla="val 15291"/>
            </a:avLst>
          </a:prstGeom>
          <a:solidFill>
            <a:srgbClr val="E9E1E4"/>
          </a:solidFill>
          <a:ln>
            <a:noFill/>
          </a:ln>
        </p:spPr>
        <p:txBody>
          <a:bodyPr spcFirstLastPara="1" wrap="square" lIns="91425" tIns="91425" rIns="91425" bIns="91425" anchor="ctr" anchorCtr="0">
            <a:noAutofit/>
          </a:bodyPr>
          <a:lstStyle/>
          <a:p>
            <a:pPr>
              <a:buSzPts val="1400"/>
            </a:pPr>
            <a:r>
              <a:rPr lang="en-US" sz="1400" b="0" i="0" u="none" strike="noStrike" cap="none" dirty="0">
                <a:solidFill>
                  <a:srgbClr val="000000"/>
                </a:solidFill>
                <a:latin typeface="Arial"/>
                <a:ea typeface="Arial"/>
                <a:cs typeface="Arial"/>
                <a:sym typeface="Arial"/>
              </a:rPr>
              <a:t>    </a:t>
            </a:r>
            <a:endParaRPr lang="es-CL" dirty="0">
              <a:solidFill>
                <a:schemeClr val="bg2">
                  <a:lumMod val="50000"/>
                </a:schemeClr>
              </a:solidFill>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41B47"/>
                </a:solidFill>
                <a:latin typeface="Calibri"/>
                <a:ea typeface="Calibri"/>
                <a:cs typeface="Calibri"/>
                <a:sym typeface="Calibri"/>
              </a:rPr>
              <a:t>BUJÍAS DE ENCENDIDO</a:t>
            </a:r>
            <a:endParaRPr lang="de-DE" sz="2800" b="1" dirty="0">
              <a:solidFill>
                <a:srgbClr val="741B47"/>
              </a:solidFill>
              <a:latin typeface="Calibri"/>
              <a:ea typeface="Calibri"/>
              <a:cs typeface="Calibri"/>
              <a:sym typeface="Calibri"/>
            </a:endParaRPr>
          </a:p>
        </p:txBody>
      </p:sp>
      <p:sp>
        <p:nvSpPr>
          <p:cNvPr id="14" name="Google Shape;174;p6"/>
          <p:cNvSpPr txBox="1"/>
          <p:nvPr/>
        </p:nvSpPr>
        <p:spPr>
          <a:xfrm>
            <a:off x="550992" y="2328028"/>
            <a:ext cx="8396363" cy="1323399"/>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Existen bujías con diferentes números de electrodos de masa, pueden ser de 1, 2, 3 y hasta 4 electrodos de masa. </a:t>
            </a:r>
            <a:endParaRPr lang="es-CL" sz="1600" dirty="0" smtClean="0">
              <a:solidFill>
                <a:schemeClr val="bg2">
                  <a:lumMod val="50000"/>
                </a:schemeClr>
              </a:solidFill>
              <a:latin typeface="Calibri" charset="0"/>
              <a:ea typeface="Calibri" charset="0"/>
              <a:cs typeface="Calibri" charset="0"/>
            </a:endParaRP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La cantidad de electrodos de masa lo que permite es asegurar un buen salto de chispa, ya que la chispa saltará al electrodo que presente menos resistencia</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pic>
        <p:nvPicPr>
          <p:cNvPr id="10" name="Imagen 9">
            <a:extLst>
              <a:ext uri="{FF2B5EF4-FFF2-40B4-BE49-F238E27FC236}">
                <a16:creationId xmlns="" xmlns:a16="http://schemas.microsoft.com/office/drawing/2014/main" id="{051CA320-4BE9-0E49-AB58-14DF9EDA7485}"/>
              </a:ext>
            </a:extLst>
          </p:cNvPr>
          <p:cNvPicPr>
            <a:picLocks noChangeAspect="1"/>
          </p:cNvPicPr>
          <p:nvPr/>
        </p:nvPicPr>
        <p:blipFill>
          <a:blip r:embed="rId3"/>
          <a:stretch>
            <a:fillRect/>
          </a:stretch>
        </p:blipFill>
        <p:spPr>
          <a:xfrm>
            <a:off x="6021601" y="4133623"/>
            <a:ext cx="3053103" cy="2308444"/>
          </a:xfrm>
          <a:prstGeom prst="rect">
            <a:avLst/>
          </a:prstGeom>
        </p:spPr>
      </p:pic>
      <p:sp>
        <p:nvSpPr>
          <p:cNvPr id="2" name="Rectángulo 1"/>
          <p:cNvSpPr/>
          <p:nvPr/>
        </p:nvSpPr>
        <p:spPr>
          <a:xfrm>
            <a:off x="550992" y="4206370"/>
            <a:ext cx="4857750" cy="1815882"/>
          </a:xfrm>
          <a:prstGeom prst="rect">
            <a:avLst/>
          </a:prstGeom>
        </p:spPr>
        <p:txBody>
          <a:bodyPr>
            <a:spAutoFit/>
          </a:bodyPr>
          <a:lstStyle/>
          <a:p>
            <a:pPr algn="just"/>
            <a:r>
              <a:rPr lang="es-CL" sz="1600" dirty="0">
                <a:solidFill>
                  <a:schemeClr val="bg2">
                    <a:lumMod val="50000"/>
                  </a:schemeClr>
                </a:solidFill>
                <a:latin typeface="Calibri" charset="0"/>
                <a:ea typeface="Calibri" charset="0"/>
                <a:cs typeface="Calibri" charset="0"/>
              </a:rPr>
              <a:t>Siempre saltará una sola chispa, solo que lo hará al electrodo de masa que presente menos resistencia que el resto.</a:t>
            </a: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Las bujías de más de un electrrodo de masa tienden a tener más durabilidad que las de un solo electrodo de masa, y además permiten más opciones de chispas.</a:t>
            </a:r>
          </a:p>
        </p:txBody>
      </p:sp>
    </p:spTree>
    <p:extLst>
      <p:ext uri="{BB962C8B-B14F-4D97-AF65-F5344CB8AC3E}">
        <p14:creationId xmlns:p14="http://schemas.microsoft.com/office/powerpoint/2010/main" val="56661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8" name="Imagen 7">
            <a:extLst>
              <a:ext uri="{FF2B5EF4-FFF2-40B4-BE49-F238E27FC236}">
                <a16:creationId xmlns="" xmlns:a16="http://schemas.microsoft.com/office/drawing/2014/main" id="{56D832F4-FC53-0D4F-B40B-95F9035C48F2}"/>
              </a:ext>
            </a:extLst>
          </p:cNvPr>
          <p:cNvPicPr>
            <a:picLocks noChangeAspect="1"/>
          </p:cNvPicPr>
          <p:nvPr/>
        </p:nvPicPr>
        <p:blipFill rotWithShape="1">
          <a:blip r:embed="rId3"/>
          <a:srcRect b="42325"/>
          <a:stretch/>
        </p:blipFill>
        <p:spPr>
          <a:xfrm>
            <a:off x="3979383" y="4827638"/>
            <a:ext cx="2665815" cy="2732037"/>
          </a:xfrm>
          <a:prstGeom prst="rect">
            <a:avLst/>
          </a:prstGeom>
        </p:spPr>
      </p:pic>
      <p:pic>
        <p:nvPicPr>
          <p:cNvPr id="9" name="Imagen 8">
            <a:extLst>
              <a:ext uri="{FF2B5EF4-FFF2-40B4-BE49-F238E27FC236}">
                <a16:creationId xmlns="" xmlns:a16="http://schemas.microsoft.com/office/drawing/2014/main" id="{E650C813-1B14-B74F-8DB2-D1484198DF95}"/>
              </a:ext>
            </a:extLst>
          </p:cNvPr>
          <p:cNvPicPr>
            <a:picLocks noChangeAspect="1"/>
          </p:cNvPicPr>
          <p:nvPr/>
        </p:nvPicPr>
        <p:blipFill>
          <a:blip r:embed="rId4"/>
          <a:stretch>
            <a:fillRect/>
          </a:stretch>
        </p:blipFill>
        <p:spPr>
          <a:xfrm>
            <a:off x="4146625" y="4929757"/>
            <a:ext cx="1901354" cy="1252830"/>
          </a:xfrm>
          <a:prstGeom prst="rect">
            <a:avLst/>
          </a:prstGeom>
        </p:spPr>
      </p:pic>
      <p:sp>
        <p:nvSpPr>
          <p:cNvPr id="15" name="Google Shape;173;p6"/>
          <p:cNvSpPr/>
          <p:nvPr/>
        </p:nvSpPr>
        <p:spPr>
          <a:xfrm>
            <a:off x="261597" y="2257003"/>
            <a:ext cx="9054790" cy="2570635"/>
          </a:xfrm>
          <a:prstGeom prst="roundRect">
            <a:avLst>
              <a:gd name="adj" fmla="val 9315"/>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a:solidFill>
                  <a:srgbClr val="741B47"/>
                </a:solidFill>
                <a:latin typeface="Calibri"/>
                <a:ea typeface="Calibri"/>
                <a:cs typeface="Calibri"/>
                <a:sym typeface="Calibri"/>
              </a:rPr>
              <a:t>BUJÍAS DE ENCENDIDO</a:t>
            </a:r>
          </a:p>
        </p:txBody>
      </p:sp>
      <p:sp>
        <p:nvSpPr>
          <p:cNvPr id="14" name="Google Shape;174;p6"/>
          <p:cNvSpPr txBox="1"/>
          <p:nvPr/>
        </p:nvSpPr>
        <p:spPr>
          <a:xfrm>
            <a:off x="550992" y="2362261"/>
            <a:ext cx="8335463" cy="2308284"/>
          </a:xfrm>
          <a:prstGeom prst="rect">
            <a:avLst/>
          </a:prstGeom>
          <a:noFill/>
          <a:ln>
            <a:noFill/>
          </a:ln>
        </p:spPr>
        <p:txBody>
          <a:bodyPr spcFirstLastPara="1" wrap="square" lIns="91425" tIns="45700" rIns="91425" bIns="45700" anchor="t" anchorCtr="0">
            <a:spAutoFit/>
          </a:bodyPr>
          <a:lstStyle/>
          <a:p>
            <a:pPr>
              <a:buClr>
                <a:srgbClr val="77374D"/>
              </a:buClr>
            </a:pPr>
            <a:r>
              <a:rPr lang="es-ES_tradnl" altLang="es-CL" sz="1600" b="1" dirty="0">
                <a:solidFill>
                  <a:srgbClr val="77374D"/>
                </a:solidFill>
                <a:latin typeface="Calibri" charset="0"/>
                <a:ea typeface="Calibri" charset="0"/>
                <a:cs typeface="Calibri" charset="0"/>
              </a:rPr>
              <a:t>Beneficios de las bujías de 4 electrodos:</a:t>
            </a:r>
            <a:endParaRPr lang="es-CL" sz="1600" b="1" dirty="0">
              <a:solidFill>
                <a:srgbClr val="77374D"/>
              </a:solidFill>
              <a:latin typeface="Calibri" charset="0"/>
              <a:ea typeface="Calibri" charset="0"/>
              <a:cs typeface="Calibri" charset="0"/>
            </a:endParaRPr>
          </a:p>
          <a:p>
            <a:pPr marL="285750" indent="-285750">
              <a:buClr>
                <a:srgbClr val="77374D"/>
              </a:buClr>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CL" sz="1600" dirty="0" smtClean="0">
                <a:solidFill>
                  <a:schemeClr val="bg2">
                    <a:lumMod val="50000"/>
                  </a:schemeClr>
                </a:solidFill>
                <a:latin typeface="Calibri" charset="0"/>
                <a:ea typeface="Calibri" charset="0"/>
                <a:cs typeface="Calibri" charset="0"/>
              </a:rPr>
              <a:t>8 </a:t>
            </a:r>
            <a:r>
              <a:rPr lang="es-CL" sz="1600" dirty="0">
                <a:solidFill>
                  <a:schemeClr val="bg2">
                    <a:lumMod val="50000"/>
                  </a:schemeClr>
                </a:solidFill>
                <a:latin typeface="Calibri" charset="0"/>
                <a:ea typeface="Calibri" charset="0"/>
                <a:cs typeface="Calibri" charset="0"/>
              </a:rPr>
              <a:t>posibles saltos de chispa, ya que puede ser aérea o deslizante</a:t>
            </a:r>
            <a:r>
              <a:rPr lang="es-CL" sz="1600" dirty="0" smtClean="0">
                <a:solidFill>
                  <a:schemeClr val="bg2">
                    <a:lumMod val="50000"/>
                  </a:schemeClr>
                </a:solidFill>
                <a:latin typeface="Calibri" charset="0"/>
                <a:ea typeface="Calibri" charset="0"/>
                <a:cs typeface="Calibri" charset="0"/>
              </a:rPr>
              <a:t>.</a:t>
            </a:r>
          </a:p>
          <a:p>
            <a:pPr marL="285750" indent="-285750">
              <a:buClr>
                <a:srgbClr val="77374D"/>
              </a:buClr>
              <a:buFont typeface="Arial" charset="0"/>
              <a:buChar char="•"/>
            </a:pPr>
            <a:r>
              <a:rPr lang="es-CL" sz="1600" dirty="0">
                <a:solidFill>
                  <a:schemeClr val="bg2">
                    <a:lumMod val="50000"/>
                  </a:schemeClr>
                </a:solidFill>
                <a:latin typeface="Calibri" charset="0"/>
                <a:ea typeface="Calibri" charset="0"/>
                <a:cs typeface="Calibri" charset="0"/>
              </a:rPr>
              <a:t>Mayor conductividad eléctrica</a:t>
            </a:r>
            <a:r>
              <a:rPr lang="es-CL" sz="1600" dirty="0" smtClean="0">
                <a:solidFill>
                  <a:schemeClr val="bg2">
                    <a:lumMod val="50000"/>
                  </a:schemeClr>
                </a:solidFill>
                <a:latin typeface="Calibri" charset="0"/>
                <a:ea typeface="Calibri" charset="0"/>
                <a:cs typeface="Calibri" charset="0"/>
              </a:rPr>
              <a:t>.</a:t>
            </a:r>
          </a:p>
          <a:p>
            <a:pPr marL="285750" indent="-285750">
              <a:buClr>
                <a:srgbClr val="77374D"/>
              </a:buClr>
              <a:buFont typeface="Arial" charset="0"/>
              <a:buChar char="•"/>
            </a:pPr>
            <a:r>
              <a:rPr lang="es-CL" sz="1600" dirty="0">
                <a:solidFill>
                  <a:schemeClr val="bg2">
                    <a:lumMod val="50000"/>
                  </a:schemeClr>
                </a:solidFill>
                <a:latin typeface="Calibri" charset="0"/>
                <a:ea typeface="Calibri" charset="0"/>
                <a:cs typeface="Calibri" charset="0"/>
              </a:rPr>
              <a:t>Arranques más rápidos y mejor desempeño del motor.</a:t>
            </a:r>
          </a:p>
          <a:p>
            <a:pPr marL="285750" indent="-285750">
              <a:buClr>
                <a:srgbClr val="77374D"/>
              </a:buClr>
              <a:buFont typeface="Arial" charset="0"/>
              <a:buChar char="•"/>
            </a:pPr>
            <a:r>
              <a:rPr lang="es-CL" sz="1600" dirty="0">
                <a:solidFill>
                  <a:schemeClr val="bg2">
                    <a:lumMod val="50000"/>
                  </a:schemeClr>
                </a:solidFill>
                <a:latin typeface="Calibri" charset="0"/>
                <a:ea typeface="Calibri" charset="0"/>
                <a:cs typeface="Calibri" charset="0"/>
              </a:rPr>
              <a:t>Mayor vida útil y mejor combustión.</a:t>
            </a:r>
          </a:p>
          <a:p>
            <a:pPr marL="285750" indent="-285750">
              <a:buClr>
                <a:srgbClr val="77374D"/>
              </a:buClr>
              <a:buFont typeface="Arial" charset="0"/>
              <a:buChar char="•"/>
            </a:pPr>
            <a:r>
              <a:rPr lang="es-CL" sz="1600" dirty="0">
                <a:solidFill>
                  <a:schemeClr val="bg2">
                    <a:lumMod val="50000"/>
                  </a:schemeClr>
                </a:solidFill>
                <a:latin typeface="Calibri" charset="0"/>
                <a:ea typeface="Calibri" charset="0"/>
                <a:cs typeface="Calibri" charset="0"/>
              </a:rPr>
              <a:t>Más del doble de posibilidades de encendido (chispa), se minimiza el riesgo de falla de encendido.</a:t>
            </a:r>
          </a:p>
          <a:p>
            <a:pPr marL="285750" indent="-285750">
              <a:buClr>
                <a:srgbClr val="77374D"/>
              </a:buClr>
              <a:buFont typeface="Arial" charset="0"/>
              <a:buChar char="•"/>
            </a:pPr>
            <a:r>
              <a:rPr lang="es-CL" sz="1600" dirty="0">
                <a:solidFill>
                  <a:schemeClr val="bg2">
                    <a:lumMod val="50000"/>
                  </a:schemeClr>
                </a:solidFill>
                <a:latin typeface="Calibri" charset="0"/>
                <a:ea typeface="Calibri" charset="0"/>
                <a:cs typeface="Calibri" charset="0"/>
              </a:rPr>
              <a:t>Evita formación de hollín y fallas de </a:t>
            </a:r>
            <a:r>
              <a:rPr lang="es-CL" sz="1600" dirty="0" smtClean="0">
                <a:solidFill>
                  <a:schemeClr val="bg2">
                    <a:lumMod val="50000"/>
                  </a:schemeClr>
                </a:solidFill>
                <a:latin typeface="Calibri" charset="0"/>
                <a:ea typeface="Calibri" charset="0"/>
                <a:cs typeface="Calibri" charset="0"/>
              </a:rPr>
              <a:t>chispas.</a:t>
            </a:r>
            <a:endParaRPr lang="es-CL" sz="1600" dirty="0">
              <a:solidFill>
                <a:schemeClr val="bg2">
                  <a:lumMod val="50000"/>
                </a:schemeClr>
              </a:solidFill>
              <a:latin typeface="Calibri" charset="0"/>
              <a:ea typeface="Calibri" charset="0"/>
              <a:cs typeface="Calibri" charset="0"/>
            </a:endParaRPr>
          </a:p>
        </p:txBody>
      </p:sp>
      <p:pic>
        <p:nvPicPr>
          <p:cNvPr id="13" name="Imagen" descr="Imagen"/>
          <p:cNvPicPr>
            <a:picLocks noChangeAspect="1"/>
          </p:cNvPicPr>
          <p:nvPr/>
        </p:nvPicPr>
        <p:blipFill>
          <a:blip r:embed="rId5">
            <a:extLst/>
          </a:blip>
          <a:stretch>
            <a:fillRect/>
          </a:stretch>
        </p:blipFill>
        <p:spPr>
          <a:xfrm>
            <a:off x="5771020" y="3927748"/>
            <a:ext cx="3545367" cy="4144536"/>
          </a:xfrm>
          <a:prstGeom prst="rect">
            <a:avLst/>
          </a:prstGeom>
          <a:ln w="12700">
            <a:miter lim="400000"/>
          </a:ln>
        </p:spPr>
      </p:pic>
    </p:spTree>
    <p:extLst>
      <p:ext uri="{BB962C8B-B14F-4D97-AF65-F5344CB8AC3E}">
        <p14:creationId xmlns:p14="http://schemas.microsoft.com/office/powerpoint/2010/main" val="97121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lvl="0">
              <a:buSzPts val="1200"/>
            </a:pPr>
            <a:r>
              <a:rPr lang="hr-HR" sz="1200" b="1">
                <a:solidFill>
                  <a:srgbClr val="741B47"/>
                </a:solidFill>
                <a:latin typeface="Calibri"/>
                <a:ea typeface="Calibri"/>
                <a:cs typeface="Calibri"/>
                <a:sym typeface="Calibri"/>
              </a:rPr>
              <a:t>MÓDULO 6 </a:t>
            </a:r>
            <a:r>
              <a:rPr lang="hr-HR" sz="1200">
                <a:solidFill>
                  <a:srgbClr val="741B47"/>
                </a:solidFill>
                <a:latin typeface="Calibri"/>
                <a:ea typeface="Calibri"/>
                <a:cs typeface="Calibri"/>
                <a:sym typeface="Calibri"/>
              </a:rPr>
              <a:t>| MANTENIMIENTO DE MOTORES</a:t>
            </a:r>
            <a:endParaRPr lang="hr-HR" sz="1200" dirty="0">
              <a:solidFill>
                <a:srgbClr val="741B47"/>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smtClean="0">
                <a:latin typeface="Calibri"/>
                <a:ea typeface="Calibri"/>
                <a:cs typeface="Calibri"/>
                <a:sym typeface="Calibri"/>
              </a:rPr>
              <a:t>3</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5" y="2346785"/>
            <a:ext cx="8119008" cy="4307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600" b="1" dirty="0" smtClean="0">
                <a:solidFill>
                  <a:srgbClr val="741B47"/>
                </a:solidFill>
                <a:latin typeface="Calibri" panose="020F0502020204030204" pitchFamily="34" charset="0"/>
                <a:ea typeface="Roboto"/>
                <a:cs typeface="Calibri" panose="020F0502020204030204" pitchFamily="34" charset="0"/>
                <a:sym typeface="Roboto"/>
              </a:rPr>
              <a:t>CAMBIO DE FILTRO DE AIRE Y BUJÍAS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999" y="2996381"/>
            <a:ext cx="6684264" cy="4349496"/>
          </a:xfrm>
          <a:prstGeom prst="rect">
            <a:avLst/>
          </a:prstGeom>
        </p:spPr>
      </p:pic>
    </p:spTree>
    <p:extLst>
      <p:ext uri="{BB962C8B-B14F-4D97-AF65-F5344CB8AC3E}">
        <p14:creationId xmlns:p14="http://schemas.microsoft.com/office/powerpoint/2010/main" val="210510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5" name="Rectángulo redondeado 4"/>
          <p:cNvSpPr/>
          <p:nvPr/>
        </p:nvSpPr>
        <p:spPr>
          <a:xfrm>
            <a:off x="5918103" y="2201430"/>
            <a:ext cx="3343884" cy="491613"/>
          </a:xfrm>
          <a:prstGeom prst="roundRect">
            <a:avLst>
              <a:gd name="adj" fmla="val 40667"/>
            </a:avLst>
          </a:prstGeom>
          <a:solidFill>
            <a:srgbClr val="E9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ángulo redondeado 1"/>
          <p:cNvSpPr/>
          <p:nvPr/>
        </p:nvSpPr>
        <p:spPr>
          <a:xfrm>
            <a:off x="1592826" y="1730478"/>
            <a:ext cx="3873909" cy="5083278"/>
          </a:xfrm>
          <a:prstGeom prst="roundRect">
            <a:avLst>
              <a:gd name="adj" fmla="val 7276"/>
            </a:avLst>
          </a:prstGeom>
          <a:noFill/>
          <a:ln w="63500">
            <a:solidFill>
              <a:srgbClr val="E9E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a:solidFill>
                  <a:srgbClr val="741B47"/>
                </a:solidFill>
                <a:latin typeface="Calibri"/>
                <a:ea typeface="Calibri"/>
                <a:cs typeface="Calibri"/>
                <a:sym typeface="Calibri"/>
              </a:rPr>
              <a:t>BUJÍAS DE ENCENDIDO</a:t>
            </a:r>
          </a:p>
        </p:txBody>
      </p:sp>
      <p:pic>
        <p:nvPicPr>
          <p:cNvPr id="10" name="Imagen 9">
            <a:extLst>
              <a:ext uri="{FF2B5EF4-FFF2-40B4-BE49-F238E27FC236}">
                <a16:creationId xmlns="" xmlns:a16="http://schemas.microsoft.com/office/drawing/2014/main" id="{EEAC771D-5A16-3F42-9929-D8805D23098B}"/>
              </a:ext>
            </a:extLst>
          </p:cNvPr>
          <p:cNvPicPr>
            <a:picLocks noChangeAspect="1"/>
          </p:cNvPicPr>
          <p:nvPr/>
        </p:nvPicPr>
        <p:blipFill>
          <a:blip r:embed="rId3"/>
          <a:stretch>
            <a:fillRect/>
          </a:stretch>
        </p:blipFill>
        <p:spPr>
          <a:xfrm>
            <a:off x="2023634" y="1818968"/>
            <a:ext cx="3012292" cy="4861722"/>
          </a:xfrm>
          <a:prstGeom prst="rect">
            <a:avLst/>
          </a:prstGeom>
        </p:spPr>
      </p:pic>
      <p:pic>
        <p:nvPicPr>
          <p:cNvPr id="12" name="Imagen 11" descr="MONA SEÑALAND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31556" y="3106995"/>
            <a:ext cx="4171119" cy="4568124"/>
          </a:xfrm>
          <a:prstGeom prst="rect">
            <a:avLst/>
          </a:prstGeom>
        </p:spPr>
      </p:pic>
      <p:sp>
        <p:nvSpPr>
          <p:cNvPr id="4" name="Rectángulo 3"/>
          <p:cNvSpPr/>
          <p:nvPr/>
        </p:nvSpPr>
        <p:spPr>
          <a:xfrm>
            <a:off x="6073444" y="2277959"/>
            <a:ext cx="3033203" cy="338554"/>
          </a:xfrm>
          <a:prstGeom prst="rect">
            <a:avLst/>
          </a:prstGeom>
        </p:spPr>
        <p:txBody>
          <a:bodyPr wrap="none">
            <a:spAutoFit/>
          </a:bodyPr>
          <a:lstStyle/>
          <a:p>
            <a:r>
              <a:rPr lang="es-ES_tradnl" altLang="es-CL" sz="1600" b="1" dirty="0">
                <a:solidFill>
                  <a:srgbClr val="77374D"/>
                </a:solidFill>
                <a:latin typeface="Calibri" charset="0"/>
                <a:ea typeface="Calibri" charset="0"/>
                <a:cs typeface="Calibri" charset="0"/>
              </a:rPr>
              <a:t>Partes componentes de una bujía</a:t>
            </a:r>
            <a:endParaRPr lang="es-ES_tradnl" sz="1600" dirty="0">
              <a:solidFill>
                <a:srgbClr val="77374D"/>
              </a:solidFill>
              <a:latin typeface="Calibri" charset="0"/>
              <a:ea typeface="Calibri" charset="0"/>
              <a:cs typeface="Calibri" charset="0"/>
            </a:endParaRPr>
          </a:p>
        </p:txBody>
      </p:sp>
    </p:spTree>
    <p:extLst>
      <p:ext uri="{BB962C8B-B14F-4D97-AF65-F5344CB8AC3E}">
        <p14:creationId xmlns:p14="http://schemas.microsoft.com/office/powerpoint/2010/main" val="150279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73;p6"/>
          <p:cNvSpPr/>
          <p:nvPr/>
        </p:nvSpPr>
        <p:spPr>
          <a:xfrm>
            <a:off x="261597" y="2257003"/>
            <a:ext cx="8557938" cy="3140907"/>
          </a:xfrm>
          <a:prstGeom prst="roundRect">
            <a:avLst>
              <a:gd name="adj" fmla="val 9315"/>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a:solidFill>
                  <a:srgbClr val="741B47"/>
                </a:solidFill>
                <a:latin typeface="Calibri"/>
                <a:ea typeface="Calibri"/>
                <a:cs typeface="Calibri"/>
                <a:sym typeface="Calibri"/>
              </a:rPr>
              <a:t>BUJÍAS DE ENCENDIDO</a:t>
            </a:r>
          </a:p>
        </p:txBody>
      </p:sp>
      <p:sp>
        <p:nvSpPr>
          <p:cNvPr id="14" name="Google Shape;174;p6"/>
          <p:cNvSpPr txBox="1"/>
          <p:nvPr/>
        </p:nvSpPr>
        <p:spPr>
          <a:xfrm>
            <a:off x="550992" y="2362261"/>
            <a:ext cx="5879305" cy="2800726"/>
          </a:xfrm>
          <a:prstGeom prst="rect">
            <a:avLst/>
          </a:prstGeom>
          <a:noFill/>
          <a:ln>
            <a:noFill/>
          </a:ln>
        </p:spPr>
        <p:txBody>
          <a:bodyPr spcFirstLastPara="1" wrap="square" lIns="91425" tIns="45700" rIns="91425" bIns="45700" anchor="t" anchorCtr="0">
            <a:spAutoFit/>
          </a:bodyPr>
          <a:lstStyle/>
          <a:p>
            <a:pPr>
              <a:buClr>
                <a:srgbClr val="77374D"/>
              </a:buClr>
            </a:pPr>
            <a:r>
              <a:rPr lang="es-ES_tradnl" altLang="es-CL" sz="1600" b="1" dirty="0" smtClean="0">
                <a:solidFill>
                  <a:srgbClr val="77374D"/>
                </a:solidFill>
                <a:latin typeface="Calibri" charset="0"/>
                <a:ea typeface="Calibri" charset="0"/>
                <a:cs typeface="Calibri" charset="0"/>
              </a:rPr>
              <a:t>Tipos de electrodos de bujías NIQUEL-CROMO</a:t>
            </a:r>
          </a:p>
          <a:p>
            <a:pPr>
              <a:buClr>
                <a:srgbClr val="77374D"/>
              </a:buClr>
            </a:pPr>
            <a:r>
              <a:rPr lang="es-ES_tradnl" altLang="es-CL" sz="1600" b="1" dirty="0" err="1" smtClean="0">
                <a:solidFill>
                  <a:srgbClr val="77374D"/>
                </a:solidFill>
                <a:latin typeface="Calibri" charset="0"/>
                <a:ea typeface="Calibri" charset="0"/>
                <a:cs typeface="Calibri" charset="0"/>
              </a:rPr>
              <a:t>Carácterísticas</a:t>
            </a:r>
            <a:r>
              <a:rPr lang="es-ES_tradnl" altLang="es-CL" sz="1600" b="1" dirty="0" smtClean="0">
                <a:solidFill>
                  <a:srgbClr val="77374D"/>
                </a:solidFill>
                <a:latin typeface="Calibri" charset="0"/>
                <a:ea typeface="Calibri" charset="0"/>
                <a:cs typeface="Calibri" charset="0"/>
              </a:rPr>
              <a:t>:</a:t>
            </a:r>
            <a:endParaRPr lang="es-CL" sz="1600" b="1" dirty="0">
              <a:solidFill>
                <a:srgbClr val="77374D"/>
              </a:solidFill>
              <a:latin typeface="Calibri" charset="0"/>
              <a:ea typeface="Calibri" charset="0"/>
              <a:cs typeface="Calibri" charset="0"/>
            </a:endParaRPr>
          </a:p>
          <a:p>
            <a:pPr marL="285750" indent="-285750">
              <a:buClr>
                <a:srgbClr val="77374D"/>
              </a:buClr>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Pie de aislador más largo lo que evita la formación de hollín</a:t>
            </a:r>
            <a:r>
              <a:rPr lang="es-ES_tradnl" altLang="es-CL" sz="1600" dirty="0" smtClean="0">
                <a:solidFill>
                  <a:schemeClr val="bg2">
                    <a:lumMod val="50000"/>
                  </a:schemeClr>
                </a:solidFill>
                <a:latin typeface="Calibri" charset="0"/>
                <a:ea typeface="Calibri" charset="0"/>
                <a:cs typeface="Calibri" charset="0"/>
              </a:rPr>
              <a:t>.</a:t>
            </a: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Pie de aislador más largo lo que evita la formación de hollín.</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Núcleo de cobre en el electrodo central, disipa mejor el calor  en la cámara de combustión. </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Protege el catalizador y proporciona menor consumo de combustible y emisión </a:t>
            </a:r>
            <a:r>
              <a:rPr lang="es-ES_tradnl" altLang="es-CL" sz="1600" dirty="0" smtClean="0">
                <a:solidFill>
                  <a:schemeClr val="bg2">
                    <a:lumMod val="50000"/>
                  </a:schemeClr>
                </a:solidFill>
                <a:latin typeface="Calibri" charset="0"/>
                <a:ea typeface="Calibri" charset="0"/>
                <a:cs typeface="Calibri" charset="0"/>
              </a:rPr>
              <a:t>de </a:t>
            </a:r>
            <a:r>
              <a:rPr lang="es-ES_tradnl" altLang="es-CL" sz="1600" dirty="0">
                <a:solidFill>
                  <a:schemeClr val="bg2">
                    <a:lumMod val="50000"/>
                  </a:schemeClr>
                </a:solidFill>
                <a:latin typeface="Calibri" charset="0"/>
                <a:ea typeface="Calibri" charset="0"/>
                <a:cs typeface="Calibri" charset="0"/>
              </a:rPr>
              <a:t>gases contaminantes.</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Evita autoencendido y protege el motor</a:t>
            </a:r>
            <a:r>
              <a:rPr lang="es-ES_tradnl" altLang="es-CL" sz="1600" dirty="0" smtClean="0">
                <a:solidFill>
                  <a:schemeClr val="bg2">
                    <a:lumMod val="50000"/>
                  </a:schemeClr>
                </a:solidFill>
                <a:latin typeface="Calibri" charset="0"/>
                <a:ea typeface="Calibri" charset="0"/>
                <a:cs typeface="Calibri" charset="0"/>
              </a:rPr>
              <a:t>.</a:t>
            </a: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Mayor vida </a:t>
            </a:r>
            <a:r>
              <a:rPr lang="es-ES_tradnl" altLang="es-CL" sz="1600" dirty="0" smtClean="0">
                <a:solidFill>
                  <a:schemeClr val="bg2">
                    <a:lumMod val="50000"/>
                  </a:schemeClr>
                </a:solidFill>
                <a:latin typeface="Calibri" charset="0"/>
                <a:ea typeface="Calibri" charset="0"/>
                <a:cs typeface="Calibri" charset="0"/>
              </a:rPr>
              <a:t>útil.</a:t>
            </a:r>
            <a:endParaRPr lang="es-CL" sz="1600" dirty="0">
              <a:solidFill>
                <a:schemeClr val="bg2">
                  <a:lumMod val="50000"/>
                </a:schemeClr>
              </a:solidFill>
              <a:latin typeface="Calibri" charset="0"/>
              <a:ea typeface="Calibri" charset="0"/>
              <a:cs typeface="Calibri" charset="0"/>
            </a:endParaRPr>
          </a:p>
        </p:txBody>
      </p:sp>
      <p:pic>
        <p:nvPicPr>
          <p:cNvPr id="10" name="Imagen 9">
            <a:extLst>
              <a:ext uri="{FF2B5EF4-FFF2-40B4-BE49-F238E27FC236}">
                <a16:creationId xmlns="" xmlns:a16="http://schemas.microsoft.com/office/drawing/2014/main" id="{631966E9-3ADB-D84B-9F60-E1588D49B358}"/>
              </a:ext>
            </a:extLst>
          </p:cNvPr>
          <p:cNvPicPr>
            <a:picLocks noChangeAspect="1"/>
          </p:cNvPicPr>
          <p:nvPr/>
        </p:nvPicPr>
        <p:blipFill>
          <a:blip r:embed="rId3"/>
          <a:stretch>
            <a:fillRect/>
          </a:stretch>
        </p:blipFill>
        <p:spPr>
          <a:xfrm>
            <a:off x="6887168" y="2342597"/>
            <a:ext cx="2429219" cy="4788026"/>
          </a:xfrm>
          <a:prstGeom prst="roundRect">
            <a:avLst/>
          </a:prstGeom>
          <a:ln w="76200">
            <a:solidFill>
              <a:srgbClr val="E9E1E4"/>
            </a:solidFill>
          </a:ln>
        </p:spPr>
      </p:pic>
    </p:spTree>
    <p:extLst>
      <p:ext uri="{BB962C8B-B14F-4D97-AF65-F5344CB8AC3E}">
        <p14:creationId xmlns:p14="http://schemas.microsoft.com/office/powerpoint/2010/main" val="141505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7" name="Google Shape;173;p6"/>
          <p:cNvSpPr/>
          <p:nvPr/>
        </p:nvSpPr>
        <p:spPr>
          <a:xfrm>
            <a:off x="261597" y="2257003"/>
            <a:ext cx="8557938" cy="3140907"/>
          </a:xfrm>
          <a:prstGeom prst="roundRect">
            <a:avLst>
              <a:gd name="adj" fmla="val 9315"/>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a:solidFill>
                  <a:srgbClr val="741B47"/>
                </a:solidFill>
                <a:latin typeface="Calibri"/>
                <a:ea typeface="Calibri"/>
                <a:cs typeface="Calibri"/>
                <a:sym typeface="Calibri"/>
              </a:rPr>
              <a:t>BUJÍAS DE ENCENDIDO</a:t>
            </a:r>
          </a:p>
        </p:txBody>
      </p:sp>
      <p:sp>
        <p:nvSpPr>
          <p:cNvPr id="14" name="Google Shape;174;p6"/>
          <p:cNvSpPr txBox="1"/>
          <p:nvPr/>
        </p:nvSpPr>
        <p:spPr>
          <a:xfrm>
            <a:off x="550992" y="2362261"/>
            <a:ext cx="5879305" cy="2800726"/>
          </a:xfrm>
          <a:prstGeom prst="rect">
            <a:avLst/>
          </a:prstGeom>
          <a:noFill/>
          <a:ln>
            <a:noFill/>
          </a:ln>
        </p:spPr>
        <p:txBody>
          <a:bodyPr spcFirstLastPara="1" wrap="square" lIns="91425" tIns="45700" rIns="91425" bIns="45700" anchor="t" anchorCtr="0">
            <a:spAutoFit/>
          </a:bodyPr>
          <a:lstStyle/>
          <a:p>
            <a:pPr>
              <a:buClr>
                <a:srgbClr val="77374D"/>
              </a:buClr>
            </a:pPr>
            <a:r>
              <a:rPr lang="es-ES_tradnl" altLang="es-CL" sz="1600" b="1" dirty="0" smtClean="0">
                <a:solidFill>
                  <a:srgbClr val="77374D"/>
                </a:solidFill>
                <a:latin typeface="Calibri" charset="0"/>
                <a:ea typeface="Calibri" charset="0"/>
                <a:cs typeface="Calibri" charset="0"/>
              </a:rPr>
              <a:t>Tipos de electrodos de bujías NIQUEL-ITRIO</a:t>
            </a:r>
          </a:p>
          <a:p>
            <a:pPr>
              <a:buClr>
                <a:srgbClr val="77374D"/>
              </a:buClr>
            </a:pPr>
            <a:r>
              <a:rPr lang="es-ES_tradnl" altLang="es-CL" sz="1600" b="1" dirty="0" err="1" smtClean="0">
                <a:solidFill>
                  <a:srgbClr val="77374D"/>
                </a:solidFill>
                <a:latin typeface="Calibri" charset="0"/>
                <a:ea typeface="Calibri" charset="0"/>
                <a:cs typeface="Calibri" charset="0"/>
              </a:rPr>
              <a:t>Carácterísticas</a:t>
            </a:r>
            <a:r>
              <a:rPr lang="es-ES_tradnl" altLang="es-CL" sz="1600" b="1" dirty="0" smtClean="0">
                <a:solidFill>
                  <a:srgbClr val="77374D"/>
                </a:solidFill>
                <a:latin typeface="Calibri" charset="0"/>
                <a:ea typeface="Calibri" charset="0"/>
                <a:cs typeface="Calibri" charset="0"/>
              </a:rPr>
              <a:t>:</a:t>
            </a:r>
            <a:endParaRPr lang="es-CL" sz="1600" b="1" dirty="0">
              <a:solidFill>
                <a:srgbClr val="77374D"/>
              </a:solidFill>
              <a:latin typeface="Calibri" charset="0"/>
              <a:ea typeface="Calibri" charset="0"/>
              <a:cs typeface="Calibri" charset="0"/>
            </a:endParaRPr>
          </a:p>
          <a:p>
            <a:pPr marL="285750" indent="-285750">
              <a:buClr>
                <a:srgbClr val="77374D"/>
              </a:buClr>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Electrodo más apuntado</a:t>
            </a:r>
            <a:r>
              <a:rPr lang="es-ES_tradnl" altLang="es-CL" sz="1600" dirty="0" smtClean="0">
                <a:solidFill>
                  <a:schemeClr val="bg2">
                    <a:lumMod val="50000"/>
                  </a:schemeClr>
                </a:solidFill>
                <a:latin typeface="Calibri" charset="0"/>
                <a:ea typeface="Calibri" charset="0"/>
                <a:cs typeface="Calibri" charset="0"/>
              </a:rPr>
              <a:t>.</a:t>
            </a: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Arranque y respuestas más rápidas.</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Encendido y combustión perfectos.</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Protección eficiente contra corrosión.</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Reduce el consumo de combustible y emisión de gases  </a:t>
            </a:r>
            <a:r>
              <a:rPr lang="es-ES_tradnl" altLang="es-CL" sz="1600" dirty="0" smtClean="0">
                <a:solidFill>
                  <a:schemeClr val="bg2">
                    <a:lumMod val="50000"/>
                  </a:schemeClr>
                </a:solidFill>
                <a:latin typeface="Calibri" charset="0"/>
                <a:ea typeface="Calibri" charset="0"/>
                <a:cs typeface="Calibri" charset="0"/>
              </a:rPr>
              <a:t>contaminantes.</a:t>
            </a: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Más seguridad de encendido y protección para el catalizador.</a:t>
            </a: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_tradnl" altLang="es-CL" sz="1600" dirty="0">
                <a:solidFill>
                  <a:schemeClr val="bg2">
                    <a:lumMod val="50000"/>
                  </a:schemeClr>
                </a:solidFill>
                <a:latin typeface="Calibri" charset="0"/>
                <a:ea typeface="Calibri" charset="0"/>
                <a:cs typeface="Calibri" charset="0"/>
              </a:rPr>
              <a:t>Funcionamiento fiable durante su vida </a:t>
            </a:r>
            <a:r>
              <a:rPr lang="es-ES_tradnl" altLang="es-CL" sz="1600" dirty="0" smtClean="0">
                <a:solidFill>
                  <a:schemeClr val="bg2">
                    <a:lumMod val="50000"/>
                  </a:schemeClr>
                </a:solidFill>
                <a:latin typeface="Calibri" charset="0"/>
                <a:ea typeface="Calibri" charset="0"/>
                <a:cs typeface="Calibri" charset="0"/>
              </a:rPr>
              <a:t>útil.</a:t>
            </a:r>
            <a:endParaRPr lang="es-CL" sz="1600" dirty="0">
              <a:solidFill>
                <a:schemeClr val="bg2">
                  <a:lumMod val="50000"/>
                </a:schemeClr>
              </a:solidFill>
              <a:latin typeface="Calibri" charset="0"/>
              <a:ea typeface="Calibri" charset="0"/>
              <a:cs typeface="Calibri" charset="0"/>
            </a:endParaRPr>
          </a:p>
        </p:txBody>
      </p:sp>
      <p:pic>
        <p:nvPicPr>
          <p:cNvPr id="6" name="Imagen 5">
            <a:extLst>
              <a:ext uri="{FF2B5EF4-FFF2-40B4-BE49-F238E27FC236}">
                <a16:creationId xmlns="" xmlns:a16="http://schemas.microsoft.com/office/drawing/2014/main" id="{6E6A2B52-0C79-5043-9774-C7013A382EA1}"/>
              </a:ext>
            </a:extLst>
          </p:cNvPr>
          <p:cNvPicPr>
            <a:picLocks noChangeAspect="1"/>
          </p:cNvPicPr>
          <p:nvPr/>
        </p:nvPicPr>
        <p:blipFill>
          <a:blip r:embed="rId3"/>
          <a:stretch>
            <a:fillRect/>
          </a:stretch>
        </p:blipFill>
        <p:spPr>
          <a:xfrm>
            <a:off x="6924795" y="2342597"/>
            <a:ext cx="2268368" cy="4679578"/>
          </a:xfrm>
          <a:prstGeom prst="roundRect">
            <a:avLst/>
          </a:prstGeom>
          <a:ln w="76200">
            <a:solidFill>
              <a:srgbClr val="E9E1E4"/>
            </a:solidFill>
          </a:ln>
        </p:spPr>
      </p:pic>
    </p:spTree>
    <p:extLst>
      <p:ext uri="{BB962C8B-B14F-4D97-AF65-F5344CB8AC3E}">
        <p14:creationId xmlns:p14="http://schemas.microsoft.com/office/powerpoint/2010/main" val="99018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7" name="Google Shape;173;p6"/>
          <p:cNvSpPr/>
          <p:nvPr/>
        </p:nvSpPr>
        <p:spPr>
          <a:xfrm>
            <a:off x="261597" y="2257003"/>
            <a:ext cx="8557938" cy="2373991"/>
          </a:xfrm>
          <a:prstGeom prst="roundRect">
            <a:avLst>
              <a:gd name="adj" fmla="val 9315"/>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a:solidFill>
                  <a:srgbClr val="741B47"/>
                </a:solidFill>
                <a:latin typeface="Calibri"/>
                <a:ea typeface="Calibri"/>
                <a:cs typeface="Calibri"/>
                <a:sym typeface="Calibri"/>
              </a:rPr>
              <a:t>BUJÍAS DE ENCENDIDO</a:t>
            </a:r>
          </a:p>
        </p:txBody>
      </p:sp>
      <p:sp>
        <p:nvSpPr>
          <p:cNvPr id="14" name="Google Shape;174;p6"/>
          <p:cNvSpPr txBox="1"/>
          <p:nvPr/>
        </p:nvSpPr>
        <p:spPr>
          <a:xfrm>
            <a:off x="550992" y="2362261"/>
            <a:ext cx="5879305" cy="2062063"/>
          </a:xfrm>
          <a:prstGeom prst="rect">
            <a:avLst/>
          </a:prstGeom>
          <a:noFill/>
          <a:ln>
            <a:noFill/>
          </a:ln>
        </p:spPr>
        <p:txBody>
          <a:bodyPr spcFirstLastPara="1" wrap="square" lIns="91425" tIns="45700" rIns="91425" bIns="45700" anchor="t" anchorCtr="0">
            <a:spAutoFit/>
          </a:bodyPr>
          <a:lstStyle/>
          <a:p>
            <a:pPr>
              <a:buClr>
                <a:srgbClr val="77374D"/>
              </a:buClr>
            </a:pPr>
            <a:r>
              <a:rPr lang="es-ES_tradnl" altLang="es-CL" sz="1600" b="1" dirty="0" smtClean="0">
                <a:solidFill>
                  <a:srgbClr val="77374D"/>
                </a:solidFill>
                <a:latin typeface="Calibri" charset="0"/>
                <a:ea typeface="Calibri" charset="0"/>
                <a:cs typeface="Calibri" charset="0"/>
              </a:rPr>
              <a:t>Tipos de electrodos de bujías PLATINO</a:t>
            </a:r>
          </a:p>
          <a:p>
            <a:pPr>
              <a:buClr>
                <a:srgbClr val="77374D"/>
              </a:buClr>
            </a:pPr>
            <a:r>
              <a:rPr lang="es-ES_tradnl" altLang="es-CL" sz="1600" b="1" dirty="0" err="1" smtClean="0">
                <a:solidFill>
                  <a:srgbClr val="77374D"/>
                </a:solidFill>
                <a:latin typeface="Calibri" charset="0"/>
                <a:ea typeface="Calibri" charset="0"/>
                <a:cs typeface="Calibri" charset="0"/>
              </a:rPr>
              <a:t>Carácterísticas</a:t>
            </a:r>
            <a:r>
              <a:rPr lang="es-ES_tradnl" altLang="es-CL" sz="1600" b="1" dirty="0" smtClean="0">
                <a:solidFill>
                  <a:srgbClr val="77374D"/>
                </a:solidFill>
                <a:latin typeface="Calibri" charset="0"/>
                <a:ea typeface="Calibri" charset="0"/>
                <a:cs typeface="Calibri" charset="0"/>
              </a:rPr>
              <a:t>:</a:t>
            </a:r>
            <a:endParaRPr lang="es-CL" sz="1600" b="1" dirty="0">
              <a:solidFill>
                <a:srgbClr val="77374D"/>
              </a:solidFill>
              <a:latin typeface="Calibri" charset="0"/>
              <a:ea typeface="Calibri" charset="0"/>
              <a:cs typeface="Calibri" charset="0"/>
            </a:endParaRPr>
          </a:p>
          <a:p>
            <a:pPr marL="285750" indent="-285750">
              <a:buClr>
                <a:srgbClr val="77374D"/>
              </a:buClr>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Mayor vida útil.</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Mayor desempeño.</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Mejor rendimiento.</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Mejor arranque en frío.</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Mejor combustión.</a:t>
            </a:r>
            <a:endParaRPr lang="es-CL" sz="1600" dirty="0">
              <a:solidFill>
                <a:schemeClr val="bg2">
                  <a:lumMod val="50000"/>
                </a:schemeClr>
              </a:solidFill>
              <a:latin typeface="Calibri" charset="0"/>
              <a:ea typeface="Calibri" charset="0"/>
              <a:cs typeface="Calibri" charset="0"/>
            </a:endParaRPr>
          </a:p>
        </p:txBody>
      </p:sp>
      <p:pic>
        <p:nvPicPr>
          <p:cNvPr id="8" name="Imagen 7">
            <a:extLst>
              <a:ext uri="{FF2B5EF4-FFF2-40B4-BE49-F238E27FC236}">
                <a16:creationId xmlns="" xmlns:a16="http://schemas.microsoft.com/office/drawing/2014/main" id="{B75153C2-280D-9A46-98E6-B24970F7AC5D}"/>
              </a:ext>
            </a:extLst>
          </p:cNvPr>
          <p:cNvPicPr>
            <a:picLocks noChangeAspect="1"/>
          </p:cNvPicPr>
          <p:nvPr/>
        </p:nvPicPr>
        <p:blipFill>
          <a:blip r:embed="rId3"/>
          <a:stretch>
            <a:fillRect/>
          </a:stretch>
        </p:blipFill>
        <p:spPr>
          <a:xfrm>
            <a:off x="6882585" y="2335659"/>
            <a:ext cx="2088065" cy="4832055"/>
          </a:xfrm>
          <a:prstGeom prst="roundRect">
            <a:avLst/>
          </a:prstGeom>
          <a:ln w="76200">
            <a:solidFill>
              <a:srgbClr val="E9E1E4"/>
            </a:solidFill>
          </a:ln>
        </p:spPr>
      </p:pic>
    </p:spTree>
    <p:extLst>
      <p:ext uri="{BB962C8B-B14F-4D97-AF65-F5344CB8AC3E}">
        <p14:creationId xmlns:p14="http://schemas.microsoft.com/office/powerpoint/2010/main" val="190022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7" name="Google Shape;173;p6"/>
          <p:cNvSpPr/>
          <p:nvPr/>
        </p:nvSpPr>
        <p:spPr>
          <a:xfrm>
            <a:off x="261597" y="2257003"/>
            <a:ext cx="7840184" cy="2600132"/>
          </a:xfrm>
          <a:prstGeom prst="roundRect">
            <a:avLst>
              <a:gd name="adj" fmla="val 9315"/>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a:solidFill>
                  <a:srgbClr val="FF0000"/>
                </a:solidFill>
                <a:latin typeface="Calibri"/>
                <a:ea typeface="Calibri"/>
                <a:cs typeface="Calibri"/>
                <a:sym typeface="Calibri"/>
              </a:rPr>
              <a:t>CAMBIO DE </a:t>
            </a:r>
            <a:r>
              <a:rPr lang="de-DE" sz="2800" b="1" dirty="0">
                <a:solidFill>
                  <a:srgbClr val="741B47"/>
                </a:solidFill>
                <a:latin typeface="Calibri"/>
                <a:ea typeface="Calibri"/>
                <a:cs typeface="Calibri"/>
                <a:sym typeface="Calibri"/>
              </a:rPr>
              <a:t>BUJÍAS DE ENCENDIDO</a:t>
            </a:r>
          </a:p>
        </p:txBody>
      </p:sp>
      <p:sp>
        <p:nvSpPr>
          <p:cNvPr id="14" name="Google Shape;174;p6"/>
          <p:cNvSpPr txBox="1"/>
          <p:nvPr/>
        </p:nvSpPr>
        <p:spPr>
          <a:xfrm>
            <a:off x="550992" y="2362261"/>
            <a:ext cx="5879305" cy="2308284"/>
          </a:xfrm>
          <a:prstGeom prst="rect">
            <a:avLst/>
          </a:prstGeom>
          <a:noFill/>
          <a:ln>
            <a:noFill/>
          </a:ln>
        </p:spPr>
        <p:txBody>
          <a:bodyPr spcFirstLastPara="1" wrap="square" lIns="91425" tIns="45700" rIns="91425" bIns="45700" anchor="t" anchorCtr="0">
            <a:spAutoFit/>
          </a:bodyPr>
          <a:lstStyle/>
          <a:p>
            <a:pPr>
              <a:buClr>
                <a:srgbClr val="77374D"/>
              </a:buClr>
            </a:pPr>
            <a:r>
              <a:rPr lang="es-ES_tradnl" altLang="es-CL" sz="1600" b="1" dirty="0" smtClean="0">
                <a:solidFill>
                  <a:srgbClr val="77374D"/>
                </a:solidFill>
                <a:latin typeface="Calibri" charset="0"/>
                <a:ea typeface="Calibri" charset="0"/>
                <a:cs typeface="Calibri" charset="0"/>
              </a:rPr>
              <a:t>Tipos de electrodos de bujías PLATINO</a:t>
            </a:r>
          </a:p>
          <a:p>
            <a:pPr>
              <a:buClr>
                <a:srgbClr val="77374D"/>
              </a:buClr>
            </a:pPr>
            <a:r>
              <a:rPr lang="es-ES_tradnl" altLang="es-CL" sz="1600" b="1" dirty="0" err="1" smtClean="0">
                <a:solidFill>
                  <a:srgbClr val="77374D"/>
                </a:solidFill>
                <a:latin typeface="Calibri" charset="0"/>
                <a:ea typeface="Calibri" charset="0"/>
                <a:cs typeface="Calibri" charset="0"/>
              </a:rPr>
              <a:t>Carácterísticas</a:t>
            </a:r>
            <a:r>
              <a:rPr lang="es-ES_tradnl" altLang="es-CL" sz="1600" b="1" dirty="0" smtClean="0">
                <a:solidFill>
                  <a:srgbClr val="77374D"/>
                </a:solidFill>
                <a:latin typeface="Calibri" charset="0"/>
                <a:ea typeface="Calibri" charset="0"/>
                <a:cs typeface="Calibri" charset="0"/>
              </a:rPr>
              <a:t>:</a:t>
            </a:r>
            <a:endParaRPr lang="es-CL" sz="1600" b="1" dirty="0">
              <a:solidFill>
                <a:srgbClr val="77374D"/>
              </a:solidFill>
              <a:latin typeface="Calibri" charset="0"/>
              <a:ea typeface="Calibri" charset="0"/>
              <a:cs typeface="Calibri" charset="0"/>
            </a:endParaRPr>
          </a:p>
          <a:p>
            <a:pPr marL="285750" indent="-285750">
              <a:buClr>
                <a:srgbClr val="77374D"/>
              </a:buClr>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Larga vida útil.</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Excepcional capacidad de encendido y desempeño.</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Permite mayor extensión de calor para resistir el pre calentamiento e incrustaciones.</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Reduce la llama para mejor combustión y potencia.</a:t>
            </a:r>
          </a:p>
          <a:p>
            <a:pPr marL="285750" indent="-285750">
              <a:buClr>
                <a:srgbClr val="77374D"/>
              </a:buClr>
              <a:buFont typeface="Arial" charset="0"/>
              <a:buChar char="•"/>
            </a:pPr>
            <a:r>
              <a:rPr lang="es-ES" sz="1600" dirty="0" smtClean="0">
                <a:solidFill>
                  <a:schemeClr val="bg2">
                    <a:lumMod val="50000"/>
                  </a:schemeClr>
                </a:solidFill>
                <a:latin typeface="Calibri" charset="0"/>
                <a:ea typeface="Calibri" charset="0"/>
                <a:cs typeface="Calibri" charset="0"/>
              </a:rPr>
              <a:t>Ofrece protección contra la corrosión.</a:t>
            </a:r>
            <a:endParaRPr lang="es-CL" sz="1600" dirty="0">
              <a:solidFill>
                <a:schemeClr val="bg2">
                  <a:lumMod val="50000"/>
                </a:schemeClr>
              </a:solidFill>
              <a:latin typeface="Calibri" charset="0"/>
              <a:ea typeface="Calibri" charset="0"/>
              <a:cs typeface="Calibri" charset="0"/>
            </a:endParaRPr>
          </a:p>
        </p:txBody>
      </p:sp>
      <p:pic>
        <p:nvPicPr>
          <p:cNvPr id="6" name="Imagen 5">
            <a:extLst>
              <a:ext uri="{FF2B5EF4-FFF2-40B4-BE49-F238E27FC236}">
                <a16:creationId xmlns="" xmlns:a16="http://schemas.microsoft.com/office/drawing/2014/main" id="{A72A0E8D-B3C6-C94F-9356-EAECC68350EC}"/>
              </a:ext>
            </a:extLst>
          </p:cNvPr>
          <p:cNvPicPr>
            <a:picLocks noChangeAspect="1"/>
          </p:cNvPicPr>
          <p:nvPr/>
        </p:nvPicPr>
        <p:blipFill>
          <a:blip r:embed="rId3"/>
          <a:stretch>
            <a:fillRect/>
          </a:stretch>
        </p:blipFill>
        <p:spPr>
          <a:xfrm>
            <a:off x="6241435" y="2342077"/>
            <a:ext cx="2425296" cy="4805975"/>
          </a:xfrm>
          <a:prstGeom prst="roundRect">
            <a:avLst/>
          </a:prstGeom>
          <a:ln w="76200">
            <a:solidFill>
              <a:srgbClr val="E9E1E4"/>
            </a:solidFill>
          </a:ln>
        </p:spPr>
      </p:pic>
    </p:spTree>
    <p:extLst>
      <p:ext uri="{BB962C8B-B14F-4D97-AF65-F5344CB8AC3E}">
        <p14:creationId xmlns:p14="http://schemas.microsoft.com/office/powerpoint/2010/main" val="847631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Imagen 9" descr="Imagen 9"/>
          <p:cNvPicPr>
            <a:picLocks noChangeAspect="1"/>
          </p:cNvPicPr>
          <p:nvPr/>
        </p:nvPicPr>
        <p:blipFill>
          <a:blip r:embed="rId2"/>
          <a:stretch>
            <a:fillRect/>
          </a:stretch>
        </p:blipFill>
        <p:spPr>
          <a:xfrm>
            <a:off x="831050" y="1816062"/>
            <a:ext cx="7019881" cy="4873690"/>
          </a:xfrm>
          <a:prstGeom prst="rect">
            <a:avLst/>
          </a:prstGeom>
          <a:ln w="12700">
            <a:miter lim="400000"/>
          </a:ln>
        </p:spPr>
      </p:pic>
      <p:pic>
        <p:nvPicPr>
          <p:cNvPr id="483" name="Imagen 10" descr="Imagen 10"/>
          <p:cNvPicPr>
            <a:picLocks noChangeAspect="1"/>
          </p:cNvPicPr>
          <p:nvPr/>
        </p:nvPicPr>
        <p:blipFill>
          <a:blip r:embed="rId3"/>
          <a:stretch>
            <a:fillRect/>
          </a:stretch>
        </p:blipFill>
        <p:spPr>
          <a:xfrm flipH="1">
            <a:off x="5176790" y="3961509"/>
            <a:ext cx="4638576" cy="3846491"/>
          </a:xfrm>
          <a:prstGeom prst="rect">
            <a:avLst/>
          </a:prstGeom>
          <a:ln w="12700">
            <a:miter lim="400000"/>
          </a:ln>
        </p:spPr>
      </p:pic>
      <p:grpSp>
        <p:nvGrpSpPr>
          <p:cNvPr id="486" name="Grupo 11"/>
          <p:cNvGrpSpPr/>
          <p:nvPr/>
        </p:nvGrpSpPr>
        <p:grpSpPr>
          <a:xfrm>
            <a:off x="6556074" y="1700167"/>
            <a:ext cx="2634916" cy="2630706"/>
            <a:chOff x="0" y="0"/>
            <a:chExt cx="2633624" cy="2629600"/>
          </a:xfrm>
        </p:grpSpPr>
        <p:sp>
          <p:nvSpPr>
            <p:cNvPr id="484" name="Google Shape;250;p10"/>
            <p:cNvSpPr/>
            <p:nvPr/>
          </p:nvSpPr>
          <p:spPr>
            <a:xfrm>
              <a:off x="0" y="0"/>
              <a:ext cx="2633625" cy="1993052"/>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485" name="Triángulo isósceles 13"/>
            <p:cNvSpPr/>
            <p:nvPr/>
          </p:nvSpPr>
          <p:spPr>
            <a:xfrm rot="12168342">
              <a:off x="992572" y="1807525"/>
              <a:ext cx="333493" cy="788255"/>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grpSp>
      <p:sp>
        <p:nvSpPr>
          <p:cNvPr id="487" name="Google Shape;353;p18"/>
          <p:cNvSpPr txBox="1"/>
          <p:nvPr/>
        </p:nvSpPr>
        <p:spPr>
          <a:xfrm>
            <a:off x="6861272" y="1956170"/>
            <a:ext cx="2222986" cy="1477319"/>
          </a:xfrm>
          <a:prstGeom prst="rect">
            <a:avLst/>
          </a:prstGeom>
          <a:ln w="12700">
            <a:miter lim="400000"/>
          </a:ln>
          <a:extLst>
            <a:ext uri="{C572A759-6A51-4108-AA02-DFA0A04FC94B}">
              <ma14:wrappingTextBoxFlag xmlns:ma14="http://schemas.microsoft.com/office/mac/drawingml/2011/main" xmlns="" val="1"/>
            </a:ext>
          </a:extLst>
        </p:spPr>
        <p:txBody>
          <a:bodyPr lIns="91436" tIns="91436" rIns="91436" bIns="91436" anchor="ctr">
            <a:spAutoFit/>
          </a:bodyPr>
          <a:lstStyle/>
          <a:p>
            <a:pPr>
              <a:lnSpc>
                <a:spcPct val="80000"/>
              </a:lnSpc>
              <a:defRPr sz="2100" b="1">
                <a:solidFill>
                  <a:srgbClr val="741B47"/>
                </a:solidFill>
                <a:latin typeface="Calibri"/>
                <a:ea typeface="Calibri"/>
                <a:cs typeface="Calibri"/>
                <a:sym typeface="Calibri"/>
              </a:defRPr>
            </a:pPr>
            <a:r>
              <a:rPr dirty="0"/>
              <a:t>Veamos el siguiente video </a:t>
            </a:r>
            <a:r>
              <a:rPr lang="es-ES" dirty="0" smtClean="0"/>
              <a:t>sobre las </a:t>
            </a:r>
            <a:r>
              <a:rPr lang="es-ES" dirty="0" smtClean="0">
                <a:solidFill>
                  <a:srgbClr val="FF0000"/>
                </a:solidFill>
              </a:rPr>
              <a:t>bujías que ocupan motores </a:t>
            </a:r>
            <a:r>
              <a:rPr lang="es-ES" dirty="0" err="1" smtClean="0">
                <a:solidFill>
                  <a:srgbClr val="FF0000"/>
                </a:solidFill>
              </a:rPr>
              <a:t>diesel</a:t>
            </a:r>
            <a:endParaRPr dirty="0">
              <a:solidFill>
                <a:srgbClr val="FF0000"/>
              </a:solidFill>
            </a:endParaRPr>
          </a:p>
        </p:txBody>
      </p:sp>
      <p:sp>
        <p:nvSpPr>
          <p:cNvPr id="488" name="Google Shape;323;p12"/>
          <p:cNvSpPr txBox="1"/>
          <p:nvPr/>
        </p:nvSpPr>
        <p:spPr>
          <a:xfrm>
            <a:off x="2945128" y="3520940"/>
            <a:ext cx="2425918" cy="738706"/>
          </a:xfrm>
          <a:prstGeom prst="rect">
            <a:avLst/>
          </a:prstGeom>
          <a:ln w="12700">
            <a:miter lim="400000"/>
          </a:ln>
          <a:extLst>
            <a:ext uri="{C572A759-6A51-4108-AA02-DFA0A04FC94B}">
              <ma14:wrappingTextBoxFlag xmlns:ma14="http://schemas.microsoft.com/office/mac/drawingml/2011/main" xmlns="" val="1"/>
            </a:ext>
          </a:extLst>
        </p:spPr>
        <p:txBody>
          <a:bodyPr lIns="91461" tIns="91461" rIns="91461" bIns="91461" anchor="ctr">
            <a:spAutoFit/>
          </a:bodyPr>
          <a:lstStyle>
            <a:lvl1pPr>
              <a:defRPr sz="1800">
                <a:latin typeface="Calibri"/>
                <a:ea typeface="Calibri"/>
                <a:cs typeface="Calibri"/>
                <a:sym typeface="Calibri"/>
              </a:defRPr>
            </a:lvl1pPr>
          </a:lstStyle>
          <a:p>
            <a:r>
              <a:rPr lang="es-CL" dirty="0"/>
              <a:t>Bujías que ocupan los motores diésel</a:t>
            </a:r>
            <a:endParaRPr dirty="0"/>
          </a:p>
        </p:txBody>
      </p:sp>
      <p:sp>
        <p:nvSpPr>
          <p:cNvPr id="489" name="Google Shape;206;p7"/>
          <p:cNvSpPr txBox="1"/>
          <p:nvPr/>
        </p:nvSpPr>
        <p:spPr>
          <a:xfrm>
            <a:off x="382686" y="1258110"/>
            <a:ext cx="8954892" cy="543730"/>
          </a:xfrm>
          <a:prstGeom prst="rect">
            <a:avLst/>
          </a:prstGeom>
          <a:ln w="12700">
            <a:miter lim="400000"/>
          </a:ln>
          <a:extLst>
            <a:ext uri="{C572A759-6A51-4108-AA02-DFA0A04FC94B}">
              <ma14:wrappingTextBoxFlag xmlns:ma14="http://schemas.microsoft.com/office/mac/drawingml/2011/main" xmlns="" val="1"/>
            </a:ext>
          </a:extLst>
        </p:spPr>
        <p:txBody>
          <a:bodyPr lIns="91436" tIns="91436" rIns="91436" bIns="91436" anchor="ctr">
            <a:spAutoFit/>
          </a:bodyPr>
          <a:lstStyle>
            <a:lvl1pPr>
              <a:lnSpc>
                <a:spcPct val="80000"/>
              </a:lnSpc>
              <a:defRPr sz="2800" b="1">
                <a:solidFill>
                  <a:srgbClr val="741B47"/>
                </a:solidFill>
                <a:latin typeface="Calibri"/>
                <a:ea typeface="Calibri"/>
                <a:cs typeface="Calibri"/>
                <a:sym typeface="Calibri"/>
              </a:defRPr>
            </a:lvl1pPr>
          </a:lstStyle>
          <a:p>
            <a:r>
              <a:t>VIDEO</a:t>
            </a:r>
          </a:p>
        </p:txBody>
      </p:sp>
      <p:grpSp>
        <p:nvGrpSpPr>
          <p:cNvPr id="493" name="Botón de acción: Hacia delante o Siguiente 17">
            <a:hlinkClick r:id="rId4"/>
          </p:cNvPr>
          <p:cNvGrpSpPr/>
          <p:nvPr/>
        </p:nvGrpSpPr>
        <p:grpSpPr>
          <a:xfrm>
            <a:off x="2443200" y="3656714"/>
            <a:ext cx="492093" cy="492059"/>
            <a:chOff x="0" y="0"/>
            <a:chExt cx="491850" cy="491850"/>
          </a:xfrm>
        </p:grpSpPr>
        <p:sp>
          <p:nvSpPr>
            <p:cNvPr id="490" name="Cuadrado"/>
            <p:cNvSpPr/>
            <p:nvPr/>
          </p:nvSpPr>
          <p:spPr>
            <a:xfrm>
              <a:off x="0" y="0"/>
              <a:ext cx="491851" cy="491851"/>
            </a:xfrm>
            <a:prstGeom prst="rect">
              <a:avLst/>
            </a:prstGeom>
            <a:solidFill>
              <a:srgbClr val="BFBFBF"/>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491" name="Triángulo">
              <a:hlinkClick r:id="rId5"/>
            </p:cNvPr>
            <p:cNvSpPr/>
            <p:nvPr/>
          </p:nvSpPr>
          <p:spPr>
            <a:xfrm>
              <a:off x="61480" y="61480"/>
              <a:ext cx="368891" cy="3688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492" name="Figura"/>
            <p:cNvSpPr/>
            <p:nvPr/>
          </p:nvSpPr>
          <p:spPr>
            <a:xfrm>
              <a:off x="0" y="0"/>
              <a:ext cx="491851" cy="491851"/>
            </a:xfrm>
            <a:custGeom>
              <a:avLst/>
              <a:gdLst/>
              <a:ahLst/>
              <a:cxnLst>
                <a:cxn ang="0">
                  <a:pos x="wd2" y="hd2"/>
                </a:cxn>
                <a:cxn ang="5400000">
                  <a:pos x="wd2" y="hd2"/>
                </a:cxn>
                <a:cxn ang="10800000">
                  <a:pos x="wd2" y="hd2"/>
                </a:cxn>
                <a:cxn ang="16200000">
                  <a:pos x="wd2" y="hd2"/>
                </a:cxn>
              </a:cxnLst>
              <a:rect l="0" t="0"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a:solidFill>
                <a:srgbClr val="000000"/>
              </a:solidFill>
              <a:prstDash val="solid"/>
              <a:round/>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grpSp>
      <p:sp>
        <p:nvSpPr>
          <p:cNvPr id="494" name="Google Shape;443;p20"/>
          <p:cNvSpPr txBox="1"/>
          <p:nvPr/>
        </p:nvSpPr>
        <p:spPr>
          <a:xfrm>
            <a:off x="366630" y="1097369"/>
            <a:ext cx="4702704" cy="400152"/>
          </a:xfrm>
          <a:prstGeom prst="rect">
            <a:avLst/>
          </a:prstGeom>
          <a:ln w="12700">
            <a:miter lim="400000"/>
          </a:ln>
          <a:extLst>
            <a:ext uri="{C572A759-6A51-4108-AA02-DFA0A04FC94B}">
              <ma14:wrappingTextBoxFlag xmlns:ma14="http://schemas.microsoft.com/office/mac/drawingml/2011/main" xmlns="" val="1"/>
            </a:ext>
          </a:extLst>
        </p:spPr>
        <p:txBody>
          <a:bodyPr lIns="91461" tIns="91461" rIns="91461" bIns="91461" anchor="ctr">
            <a:spAutoFit/>
          </a:bodyPr>
          <a:lstStyle>
            <a:lvl1pPr>
              <a:defRPr b="1">
                <a:latin typeface="Calibri"/>
                <a:ea typeface="Calibri"/>
                <a:cs typeface="Calibri"/>
                <a:sym typeface="Calibri"/>
              </a:defRPr>
            </a:lvl1pPr>
          </a:lstStyle>
          <a:p>
            <a:r>
              <a:t>VEAMOS EL SIGUIENTE</a:t>
            </a:r>
          </a:p>
        </p:txBody>
      </p:sp>
    </p:spTree>
    <p:extLst>
      <p:ext uri="{BB962C8B-B14F-4D97-AF65-F5344CB8AC3E}">
        <p14:creationId xmlns:p14="http://schemas.microsoft.com/office/powerpoint/2010/main" val="102473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Google Shape;173;p6"/>
          <p:cNvSpPr/>
          <p:nvPr/>
        </p:nvSpPr>
        <p:spPr>
          <a:xfrm>
            <a:off x="261597" y="4049971"/>
            <a:ext cx="9054790" cy="2689470"/>
          </a:xfrm>
          <a:prstGeom prst="roundRect">
            <a:avLst>
              <a:gd name="adj" fmla="val 8226"/>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73;p6"/>
          <p:cNvSpPr/>
          <p:nvPr/>
        </p:nvSpPr>
        <p:spPr>
          <a:xfrm>
            <a:off x="261597" y="1808142"/>
            <a:ext cx="9054790" cy="2099833"/>
          </a:xfrm>
          <a:prstGeom prst="roundRect">
            <a:avLst>
              <a:gd name="adj" fmla="val 7931"/>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3" y="1950138"/>
            <a:ext cx="6911692" cy="1815841"/>
          </a:xfrm>
          <a:prstGeom prst="rect">
            <a:avLst/>
          </a:prstGeom>
          <a:noFill/>
          <a:ln>
            <a:noFill/>
          </a:ln>
        </p:spPr>
        <p:txBody>
          <a:bodyPr spcFirstLastPara="1" wrap="square" lIns="91425" tIns="45700" rIns="91425" bIns="45700" anchor="t" anchorCtr="0">
            <a:spAutoFit/>
          </a:bodyPr>
          <a:lstStyle/>
          <a:p>
            <a:pPr marL="14288" algn="just"/>
            <a:r>
              <a:rPr lang="es-CL" sz="1600" b="1" dirty="0" smtClean="0">
                <a:solidFill>
                  <a:srgbClr val="77374D"/>
                </a:solidFill>
                <a:latin typeface="Calibri" charset="0"/>
                <a:ea typeface="Calibri" charset="0"/>
                <a:cs typeface="Calibri" charset="0"/>
              </a:rPr>
              <a:t>NORMAL:</a:t>
            </a:r>
          </a:p>
          <a:p>
            <a:pPr marL="14288" algn="just"/>
            <a:r>
              <a:rPr lang="es-CL" sz="1600" dirty="0" smtClean="0">
                <a:solidFill>
                  <a:schemeClr val="bg2">
                    <a:lumMod val="50000"/>
                  </a:schemeClr>
                </a:solidFill>
                <a:latin typeface="Calibri" charset="0"/>
                <a:ea typeface="Calibri" charset="0"/>
                <a:cs typeface="Calibri" charset="0"/>
              </a:rPr>
              <a:t>Pie de aislador de color blanco o amarillo grisaceo hasta pardo. El </a:t>
            </a:r>
            <a:r>
              <a:rPr lang="es-CL" sz="1600" dirty="0">
                <a:solidFill>
                  <a:schemeClr val="bg2">
                    <a:lumMod val="50000"/>
                  </a:schemeClr>
                </a:solidFill>
                <a:latin typeface="Calibri" charset="0"/>
                <a:ea typeface="Calibri" charset="0"/>
                <a:cs typeface="Calibri" charset="0"/>
              </a:rPr>
              <a:t>motor esta a punto. Se ha elegido el grado térmico correcto. El ajuste de la mezcla y del encendido son perfectos, no hay fallos de encendido, el sistema de arranque en frio funciona. </a:t>
            </a:r>
          </a:p>
          <a:p>
            <a:pPr marL="14288" algn="just"/>
            <a:r>
              <a:rPr lang="es-CL" sz="1600" dirty="0">
                <a:solidFill>
                  <a:schemeClr val="bg2">
                    <a:lumMod val="50000"/>
                  </a:schemeClr>
                </a:solidFill>
                <a:latin typeface="Calibri" charset="0"/>
                <a:ea typeface="Calibri" charset="0"/>
                <a:cs typeface="Calibri" charset="0"/>
              </a:rPr>
              <a:t>No hay residuos de aditivos </a:t>
            </a:r>
            <a:r>
              <a:rPr lang="es-CL" sz="1600" dirty="0" smtClean="0">
                <a:solidFill>
                  <a:schemeClr val="bg2">
                    <a:lumMod val="50000"/>
                  </a:schemeClr>
                </a:solidFill>
                <a:latin typeface="Calibri" charset="0"/>
                <a:ea typeface="Calibri" charset="0"/>
                <a:cs typeface="Calibri" charset="0"/>
              </a:rPr>
              <a:t>del combustible que contengan plomo ni de componentes de aleacion de aceite del motor. </a:t>
            </a:r>
            <a:r>
              <a:rPr lang="es-CL" sz="1600" dirty="0">
                <a:solidFill>
                  <a:schemeClr val="bg2">
                    <a:lumMod val="50000"/>
                  </a:schemeClr>
                </a:solidFill>
                <a:latin typeface="Calibri" charset="0"/>
                <a:ea typeface="Calibri" charset="0"/>
                <a:cs typeface="Calibri" charset="0"/>
              </a:rPr>
              <a:t>No Existe sobrecarga termica. </a:t>
            </a:r>
          </a:p>
        </p:txBody>
      </p:sp>
      <p:sp>
        <p:nvSpPr>
          <p:cNvPr id="13" name="Google Shape;174;p6"/>
          <p:cNvSpPr txBox="1"/>
          <p:nvPr/>
        </p:nvSpPr>
        <p:spPr>
          <a:xfrm>
            <a:off x="550993" y="4117454"/>
            <a:ext cx="6911692" cy="2554505"/>
          </a:xfrm>
          <a:prstGeom prst="rect">
            <a:avLst/>
          </a:prstGeom>
          <a:noFill/>
          <a:ln>
            <a:noFill/>
          </a:ln>
        </p:spPr>
        <p:txBody>
          <a:bodyPr spcFirstLastPara="1" wrap="square" lIns="91425" tIns="45700" rIns="91425" bIns="45700" anchor="t" anchorCtr="0">
            <a:spAutoFit/>
          </a:bodyPr>
          <a:lstStyle/>
          <a:p>
            <a:pPr algn="just"/>
            <a:r>
              <a:rPr lang="es-CL" sz="1600" b="1" dirty="0" smtClean="0">
                <a:solidFill>
                  <a:srgbClr val="77374D"/>
                </a:solidFill>
                <a:latin typeface="Calibri" charset="0"/>
                <a:ea typeface="Calibri" charset="0"/>
                <a:cs typeface="Calibri" charset="0"/>
              </a:rPr>
              <a:t>Bujía </a:t>
            </a:r>
            <a:r>
              <a:rPr lang="es-CL" sz="1600" b="1" dirty="0">
                <a:solidFill>
                  <a:srgbClr val="77374D"/>
                </a:solidFill>
                <a:latin typeface="Calibri" charset="0"/>
                <a:ea typeface="Calibri" charset="0"/>
                <a:cs typeface="Calibri" charset="0"/>
              </a:rPr>
              <a:t>cubierta de hollin. </a:t>
            </a:r>
          </a:p>
          <a:p>
            <a:pPr algn="just"/>
            <a:r>
              <a:rPr lang="es-CL" sz="1600" dirty="0">
                <a:solidFill>
                  <a:schemeClr val="bg2">
                    <a:lumMod val="50000"/>
                  </a:schemeClr>
                </a:solidFill>
                <a:latin typeface="Calibri" charset="0"/>
                <a:ea typeface="Calibri" charset="0"/>
                <a:cs typeface="Calibri" charset="0"/>
              </a:rPr>
              <a:t>Pie del aislador, electrodos y cuerpo de la bujia cubiertos de hollin de color negro mate y aspecto aterciopelado. </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Ajuste incorrecto de la mezcla (carburador, inyección): mezcla demasiado rica, filtro de aire muy sucio, dispositivo automatico de arranque defectuoso, recorridos predominantemente cortos, bujia demasiado fria, índice del grado térmico demasiado bajo. </a:t>
            </a:r>
          </a:p>
          <a:p>
            <a:pPr algn="just"/>
            <a:r>
              <a:rPr lang="es-CL" sz="1600" b="1" dirty="0" smtClean="0">
                <a:solidFill>
                  <a:srgbClr val="77374D"/>
                </a:solidFill>
                <a:latin typeface="Calibri" charset="0"/>
                <a:ea typeface="Calibri" charset="0"/>
                <a:cs typeface="Calibri" charset="0"/>
              </a:rPr>
              <a:t>Repercuciones: </a:t>
            </a:r>
            <a:r>
              <a:rPr lang="es-CL" sz="1600" dirty="0" smtClean="0">
                <a:solidFill>
                  <a:schemeClr val="bg2">
                    <a:lumMod val="50000"/>
                  </a:schemeClr>
                </a:solidFill>
                <a:latin typeface="Calibri" charset="0"/>
                <a:ea typeface="Calibri" charset="0"/>
                <a:cs typeface="Calibri" charset="0"/>
              </a:rPr>
              <a:t>Fallos </a:t>
            </a:r>
            <a:r>
              <a:rPr lang="es-CL" sz="1600" dirty="0">
                <a:solidFill>
                  <a:schemeClr val="bg2">
                    <a:lumMod val="50000"/>
                  </a:schemeClr>
                </a:solidFill>
                <a:latin typeface="Calibri" charset="0"/>
                <a:ea typeface="Calibri" charset="0"/>
                <a:cs typeface="Calibri" charset="0"/>
              </a:rPr>
              <a:t>del encendido, mal comportamiento de arranque en </a:t>
            </a:r>
            <a:r>
              <a:rPr lang="es-CL" sz="1600" dirty="0" smtClean="0">
                <a:solidFill>
                  <a:schemeClr val="bg2">
                    <a:lumMod val="50000"/>
                  </a:schemeClr>
                </a:solidFill>
                <a:latin typeface="Calibri" charset="0"/>
                <a:ea typeface="Calibri" charset="0"/>
                <a:cs typeface="Calibri" charset="0"/>
              </a:rPr>
              <a:t>frío</a:t>
            </a:r>
            <a:r>
              <a:rPr lang="es-CL" sz="1600" dirty="0">
                <a:solidFill>
                  <a:schemeClr val="bg2">
                    <a:lumMod val="50000"/>
                  </a:schemeClr>
                </a:solidFill>
                <a:latin typeface="Calibri" charset="0"/>
                <a:ea typeface="Calibri" charset="0"/>
                <a:cs typeface="Calibri" charset="0"/>
              </a:rPr>
              <a:t>.</a:t>
            </a:r>
            <a:br>
              <a:rPr lang="es-CL" sz="1600" dirty="0">
                <a:solidFill>
                  <a:schemeClr val="bg2">
                    <a:lumMod val="50000"/>
                  </a:schemeClr>
                </a:solidFill>
                <a:latin typeface="Calibri" charset="0"/>
                <a:ea typeface="Calibri" charset="0"/>
                <a:cs typeface="Calibri" charset="0"/>
              </a:rPr>
            </a:br>
            <a:r>
              <a:rPr lang="es-CL" sz="1600" b="1" dirty="0">
                <a:solidFill>
                  <a:srgbClr val="77374D"/>
                </a:solidFill>
                <a:latin typeface="Calibri" charset="0"/>
                <a:ea typeface="Calibri" charset="0"/>
                <a:cs typeface="Calibri" charset="0"/>
              </a:rPr>
              <a:t>Remedio: </a:t>
            </a:r>
            <a:r>
              <a:rPr lang="es-CL" sz="1600" dirty="0">
                <a:solidFill>
                  <a:schemeClr val="bg2">
                    <a:lumMod val="50000"/>
                  </a:schemeClr>
                </a:solidFill>
                <a:latin typeface="Calibri" charset="0"/>
                <a:ea typeface="Calibri" charset="0"/>
                <a:cs typeface="Calibri" charset="0"/>
              </a:rPr>
              <a:t>Ajustar correctamente la mezcla y el dispositivo de arranque, revisar filtro de aire. </a:t>
            </a:r>
          </a:p>
        </p:txBody>
      </p:sp>
      <p:pic>
        <p:nvPicPr>
          <p:cNvPr id="16" name="Picture 1" descr="page15image38937744">
            <a:extLst>
              <a:ext uri="{FF2B5EF4-FFF2-40B4-BE49-F238E27FC236}">
                <a16:creationId xmlns="" xmlns:a16="http://schemas.microsoft.com/office/drawing/2014/main" id="{5163A3BE-BC3C-A942-B801-357B66D79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797" y="2026674"/>
            <a:ext cx="1662768" cy="166276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descr="page15image38874080">
            <a:extLst>
              <a:ext uri="{FF2B5EF4-FFF2-40B4-BE49-F238E27FC236}">
                <a16:creationId xmlns="" xmlns:a16="http://schemas.microsoft.com/office/drawing/2014/main" id="{B58D3EE1-4A8E-694B-AD84-52C80DAE4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468" y="4566993"/>
            <a:ext cx="1655426" cy="1655426"/>
          </a:xfrm>
          <a:prstGeom prst="round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5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Google Shape;173;p6"/>
          <p:cNvSpPr/>
          <p:nvPr/>
        </p:nvSpPr>
        <p:spPr>
          <a:xfrm>
            <a:off x="261597" y="4258422"/>
            <a:ext cx="9054790" cy="2689470"/>
          </a:xfrm>
          <a:prstGeom prst="roundRect">
            <a:avLst>
              <a:gd name="adj" fmla="val 8226"/>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73;p6"/>
          <p:cNvSpPr/>
          <p:nvPr/>
        </p:nvSpPr>
        <p:spPr>
          <a:xfrm>
            <a:off x="261597" y="1818500"/>
            <a:ext cx="9054790" cy="2291910"/>
          </a:xfrm>
          <a:prstGeom prst="roundRect">
            <a:avLst>
              <a:gd name="adj" fmla="val 7931"/>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3" y="1810313"/>
            <a:ext cx="6911692" cy="2308284"/>
          </a:xfrm>
          <a:prstGeom prst="rect">
            <a:avLst/>
          </a:prstGeom>
          <a:noFill/>
          <a:ln>
            <a:noFill/>
          </a:ln>
        </p:spPr>
        <p:txBody>
          <a:bodyPr spcFirstLastPara="1" wrap="square" lIns="91425" tIns="45700" rIns="91425" bIns="45700" anchor="t" anchorCtr="0">
            <a:spAutoFit/>
          </a:bodyPr>
          <a:lstStyle/>
          <a:p>
            <a:pPr algn="just"/>
            <a:r>
              <a:rPr lang="es-CL" sz="1600" b="1" dirty="0">
                <a:solidFill>
                  <a:srgbClr val="77374D"/>
                </a:solidFill>
                <a:latin typeface="Calibri" charset="0"/>
                <a:ea typeface="Calibri" charset="0"/>
                <a:cs typeface="Calibri" charset="0"/>
              </a:rPr>
              <a:t>Bujía engrasada:</a:t>
            </a:r>
          </a:p>
          <a:p>
            <a:pPr algn="just"/>
            <a:r>
              <a:rPr lang="es-CL" sz="1600" dirty="0">
                <a:solidFill>
                  <a:schemeClr val="bg2">
                    <a:lumMod val="50000"/>
                  </a:schemeClr>
                </a:solidFill>
                <a:latin typeface="Calibri" charset="0"/>
                <a:ea typeface="Calibri" charset="0"/>
                <a:cs typeface="Calibri" charset="0"/>
              </a:rPr>
              <a:t>Pie del aislador, electrodos y cuerpo de la bujia cubiertos de hollin aceitoso brillante o de carbonilla. </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Demasiado aceite en la cámara de combustión. Excesivo nivel de aceite, anillos de pistón, cilindros y guías de válvulas muy desgastados. En motores de gasollina de dos tiempos, demasiado aceite en la mezcla. </a:t>
            </a:r>
          </a:p>
          <a:p>
            <a:pPr algn="just"/>
            <a:r>
              <a:rPr lang="es-CL" sz="1600" b="1" dirty="0">
                <a:solidFill>
                  <a:srgbClr val="77374D"/>
                </a:solidFill>
                <a:latin typeface="Calibri" charset="0"/>
                <a:ea typeface="Calibri" charset="0"/>
                <a:cs typeface="Calibri" charset="0"/>
              </a:rPr>
              <a:t>Repercuciones: </a:t>
            </a:r>
            <a:r>
              <a:rPr lang="es-CL" sz="1600" dirty="0">
                <a:solidFill>
                  <a:schemeClr val="bg2">
                    <a:lumMod val="50000"/>
                  </a:schemeClr>
                </a:solidFill>
                <a:latin typeface="Calibri" charset="0"/>
                <a:ea typeface="Calibri" charset="0"/>
                <a:cs typeface="Calibri" charset="0"/>
              </a:rPr>
              <a:t>Fallos del encendido, mal comportamiento de arranque.</a:t>
            </a:r>
            <a:br>
              <a:rPr lang="es-CL" sz="1600" dirty="0">
                <a:solidFill>
                  <a:schemeClr val="bg2">
                    <a:lumMod val="50000"/>
                  </a:schemeClr>
                </a:solidFill>
                <a:latin typeface="Calibri" charset="0"/>
                <a:ea typeface="Calibri" charset="0"/>
                <a:cs typeface="Calibri" charset="0"/>
              </a:rPr>
            </a:br>
            <a:r>
              <a:rPr lang="es-CL" sz="1600" b="1" dirty="0">
                <a:solidFill>
                  <a:srgbClr val="77374D"/>
                </a:solidFill>
                <a:latin typeface="Calibri" charset="0"/>
                <a:ea typeface="Calibri" charset="0"/>
                <a:cs typeface="Calibri" charset="0"/>
              </a:rPr>
              <a:t>Remedio: </a:t>
            </a:r>
            <a:r>
              <a:rPr lang="es-CL" sz="1600" dirty="0">
                <a:solidFill>
                  <a:schemeClr val="bg2">
                    <a:lumMod val="50000"/>
                  </a:schemeClr>
                </a:solidFill>
                <a:latin typeface="Calibri" charset="0"/>
                <a:ea typeface="Calibri" charset="0"/>
                <a:cs typeface="Calibri" charset="0"/>
              </a:rPr>
              <a:t>Revisar el motor, emplear una mezcla correcta de combustible y aceite, montar nuevas bujías de encendido. </a:t>
            </a:r>
          </a:p>
        </p:txBody>
      </p:sp>
      <p:sp>
        <p:nvSpPr>
          <p:cNvPr id="13" name="Google Shape;174;p6"/>
          <p:cNvSpPr txBox="1"/>
          <p:nvPr/>
        </p:nvSpPr>
        <p:spPr>
          <a:xfrm>
            <a:off x="550993" y="4325905"/>
            <a:ext cx="6911692" cy="2554505"/>
          </a:xfrm>
          <a:prstGeom prst="rect">
            <a:avLst/>
          </a:prstGeom>
          <a:noFill/>
          <a:ln>
            <a:noFill/>
          </a:ln>
        </p:spPr>
        <p:txBody>
          <a:bodyPr spcFirstLastPara="1" wrap="square" lIns="91425" tIns="45700" rIns="91425" bIns="45700" anchor="t" anchorCtr="0">
            <a:spAutoFit/>
          </a:bodyPr>
          <a:lstStyle/>
          <a:p>
            <a:pPr algn="just"/>
            <a:r>
              <a:rPr lang="es-CL" sz="1600" b="1" dirty="0">
                <a:solidFill>
                  <a:srgbClr val="77374D"/>
                </a:solidFill>
                <a:latin typeface="Calibri" charset="0"/>
                <a:ea typeface="Calibri" charset="0"/>
                <a:cs typeface="Calibri" charset="0"/>
              </a:rPr>
              <a:t>Formación de ceniza </a:t>
            </a:r>
          </a:p>
          <a:p>
            <a:pPr algn="just"/>
            <a:r>
              <a:rPr lang="es-CL" sz="1600" dirty="0">
                <a:solidFill>
                  <a:schemeClr val="bg2">
                    <a:lumMod val="50000"/>
                  </a:schemeClr>
                </a:solidFill>
                <a:latin typeface="Calibri" charset="0"/>
                <a:ea typeface="Calibri" charset="0"/>
                <a:cs typeface="Calibri" charset="0"/>
              </a:rPr>
              <a:t>Gruesa capa de ceniza provieniente de aditivos del aceite y del combustible, depositada sobre el pie del aislador, en el espacio de ventilación (rendija anular) y sobre el electrodo de masa. </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Componentes de aleación, procedentes especialmente del aceite, pueden depositar esta ceniza en la cámara de combustión y sobre la cara de la bujía. </a:t>
            </a:r>
          </a:p>
          <a:p>
            <a:pPr algn="just"/>
            <a:r>
              <a:rPr lang="es-CL" sz="1600" b="1" dirty="0">
                <a:solidFill>
                  <a:srgbClr val="77374D"/>
                </a:solidFill>
                <a:latin typeface="Calibri" charset="0"/>
                <a:ea typeface="Calibri" charset="0"/>
                <a:cs typeface="Calibri" charset="0"/>
              </a:rPr>
              <a:t>Repercuciones: </a:t>
            </a:r>
            <a:r>
              <a:rPr lang="es-CL" sz="1600" dirty="0">
                <a:solidFill>
                  <a:schemeClr val="bg2">
                    <a:lumMod val="50000"/>
                  </a:schemeClr>
                </a:solidFill>
                <a:latin typeface="Calibri" charset="0"/>
                <a:ea typeface="Calibri" charset="0"/>
                <a:cs typeface="Calibri" charset="0"/>
              </a:rPr>
              <a:t>Puede causar autoencendido con pérdidas de potencia e incluso daños en el motor. </a:t>
            </a:r>
          </a:p>
          <a:p>
            <a:pPr algn="just"/>
            <a:r>
              <a:rPr lang="es-CL" sz="1600" b="1" dirty="0">
                <a:solidFill>
                  <a:srgbClr val="77374D"/>
                </a:solidFill>
                <a:latin typeface="Calibri" charset="0"/>
                <a:ea typeface="Calibri" charset="0"/>
                <a:cs typeface="Calibri" charset="0"/>
              </a:rPr>
              <a:t>Remedio: </a:t>
            </a:r>
            <a:r>
              <a:rPr lang="es-CL" sz="1600" dirty="0">
                <a:solidFill>
                  <a:schemeClr val="bg2">
                    <a:lumMod val="50000"/>
                  </a:schemeClr>
                </a:solidFill>
                <a:latin typeface="Calibri" charset="0"/>
                <a:ea typeface="Calibri" charset="0"/>
                <a:cs typeface="Calibri" charset="0"/>
              </a:rPr>
              <a:t>Poner el motor a punto. Montar bujías nuevas, emplear eventualmene otro aceite. </a:t>
            </a:r>
          </a:p>
        </p:txBody>
      </p:sp>
      <p:pic>
        <p:nvPicPr>
          <p:cNvPr id="16" name="Picture 1" descr="page15image38937744">
            <a:extLst>
              <a:ext uri="{FF2B5EF4-FFF2-40B4-BE49-F238E27FC236}">
                <a16:creationId xmlns="" xmlns:a16="http://schemas.microsoft.com/office/drawing/2014/main" id="{5163A3BE-BC3C-A942-B801-357B66D79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797" y="2133071"/>
            <a:ext cx="1662768" cy="166276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descr="page15image38874080">
            <a:extLst>
              <a:ext uri="{FF2B5EF4-FFF2-40B4-BE49-F238E27FC236}">
                <a16:creationId xmlns="" xmlns:a16="http://schemas.microsoft.com/office/drawing/2014/main" id="{B58D3EE1-4A8E-694B-AD84-52C80DAE4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468" y="4775444"/>
            <a:ext cx="1655426" cy="1655426"/>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9" name="Picture 1" descr="page15image38874288">
            <a:extLst>
              <a:ext uri="{FF2B5EF4-FFF2-40B4-BE49-F238E27FC236}">
                <a16:creationId xmlns="" xmlns:a16="http://schemas.microsoft.com/office/drawing/2014/main" id="{D91BE5C5-7EF6-CF45-AFFF-B2CE7924F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797" y="2116292"/>
            <a:ext cx="1659097" cy="1659097"/>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page16image38876576">
            <a:extLst>
              <a:ext uri="{FF2B5EF4-FFF2-40B4-BE49-F238E27FC236}">
                <a16:creationId xmlns="" xmlns:a16="http://schemas.microsoft.com/office/drawing/2014/main" id="{1BA309FC-10C7-CA46-AF5A-8F9609D26E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9797" y="4775444"/>
            <a:ext cx="1659097" cy="1659097"/>
          </a:xfrm>
          <a:prstGeom prst="round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65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Google Shape;173;p6"/>
          <p:cNvSpPr/>
          <p:nvPr/>
        </p:nvSpPr>
        <p:spPr>
          <a:xfrm>
            <a:off x="261597" y="4417872"/>
            <a:ext cx="9054790" cy="2530020"/>
          </a:xfrm>
          <a:prstGeom prst="roundRect">
            <a:avLst>
              <a:gd name="adj" fmla="val 8226"/>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73;p6"/>
          <p:cNvSpPr/>
          <p:nvPr/>
        </p:nvSpPr>
        <p:spPr>
          <a:xfrm>
            <a:off x="261597" y="1814406"/>
            <a:ext cx="9054790" cy="2457132"/>
          </a:xfrm>
          <a:prstGeom prst="roundRect">
            <a:avLst>
              <a:gd name="adj" fmla="val 7931"/>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3" y="1842664"/>
            <a:ext cx="6911692" cy="2400617"/>
          </a:xfrm>
          <a:prstGeom prst="rect">
            <a:avLst/>
          </a:prstGeom>
          <a:noFill/>
          <a:ln>
            <a:noFill/>
          </a:ln>
        </p:spPr>
        <p:txBody>
          <a:bodyPr spcFirstLastPara="1" wrap="square" lIns="91425" tIns="45700" rIns="91425" bIns="45700" anchor="t" anchorCtr="0">
            <a:spAutoFit/>
          </a:bodyPr>
          <a:lstStyle/>
          <a:p>
            <a:pPr algn="just"/>
            <a:r>
              <a:rPr lang="es-CL" sz="1500" b="1" dirty="0">
                <a:solidFill>
                  <a:srgbClr val="77374D"/>
                </a:solidFill>
                <a:latin typeface="Calibri" charset="0"/>
                <a:ea typeface="Calibri" charset="0"/>
                <a:cs typeface="Calibri" charset="0"/>
              </a:rPr>
              <a:t>Electrodo central parcialmente fundido: </a:t>
            </a:r>
          </a:p>
          <a:p>
            <a:pPr algn="just"/>
            <a:r>
              <a:rPr lang="es-CL" sz="1500" dirty="0">
                <a:solidFill>
                  <a:schemeClr val="bg2">
                    <a:lumMod val="50000"/>
                  </a:schemeClr>
                </a:solidFill>
                <a:latin typeface="Calibri" charset="0"/>
                <a:ea typeface="Calibri" charset="0"/>
                <a:cs typeface="Calibri" charset="0"/>
              </a:rPr>
              <a:t>Electrodo central parcialmente fundido, punta del pie del aislador cubierta con burbujas, esponjosa y reblandecida. </a:t>
            </a:r>
          </a:p>
          <a:p>
            <a:pPr algn="just"/>
            <a:r>
              <a:rPr lang="es-CL" sz="1500" b="1" dirty="0">
                <a:solidFill>
                  <a:srgbClr val="77374D"/>
                </a:solidFill>
                <a:latin typeface="Calibri" charset="0"/>
                <a:ea typeface="Calibri" charset="0"/>
                <a:cs typeface="Calibri" charset="0"/>
              </a:rPr>
              <a:t>Causa: </a:t>
            </a:r>
            <a:r>
              <a:rPr lang="es-CL" sz="1500" dirty="0">
                <a:solidFill>
                  <a:schemeClr val="bg2">
                    <a:lumMod val="50000"/>
                  </a:schemeClr>
                </a:solidFill>
                <a:latin typeface="Calibri" charset="0"/>
                <a:ea typeface="Calibri" charset="0"/>
                <a:cs typeface="Calibri" charset="0"/>
              </a:rPr>
              <a:t>Sobrecarga térmica debida, por ejemplo, a un ajuste demasiado avanzado del punto de encendido, residuos de cumbustión en la cámara de combustión, válvulas defectuosas, combustible de calidad insuficiente. Posibilidad de que el grado térmico sea demasiado bajo. </a:t>
            </a:r>
          </a:p>
          <a:p>
            <a:pPr algn="just"/>
            <a:r>
              <a:rPr lang="es-CL" sz="1500" b="1" dirty="0">
                <a:solidFill>
                  <a:srgbClr val="77374D"/>
                </a:solidFill>
                <a:latin typeface="Calibri" charset="0"/>
                <a:ea typeface="Calibri" charset="0"/>
                <a:cs typeface="Calibri" charset="0"/>
              </a:rPr>
              <a:t>Repercuciones: </a:t>
            </a:r>
            <a:r>
              <a:rPr lang="es-CL" sz="1500" dirty="0">
                <a:solidFill>
                  <a:schemeClr val="bg2">
                    <a:lumMod val="50000"/>
                  </a:schemeClr>
                </a:solidFill>
                <a:latin typeface="Calibri" charset="0"/>
                <a:ea typeface="Calibri" charset="0"/>
                <a:cs typeface="Calibri" charset="0"/>
              </a:rPr>
              <a:t>Fallos del encendido, pérdida de potencia.</a:t>
            </a:r>
          </a:p>
          <a:p>
            <a:pPr algn="just"/>
            <a:r>
              <a:rPr lang="es-CL" sz="1500" b="1" dirty="0">
                <a:solidFill>
                  <a:srgbClr val="77374D"/>
                </a:solidFill>
                <a:latin typeface="Calibri" charset="0"/>
                <a:ea typeface="Calibri" charset="0"/>
                <a:cs typeface="Calibri" charset="0"/>
              </a:rPr>
              <a:t>Remedio: </a:t>
            </a:r>
            <a:r>
              <a:rPr lang="es-CL" sz="1500" dirty="0">
                <a:solidFill>
                  <a:schemeClr val="bg2">
                    <a:lumMod val="50000"/>
                  </a:schemeClr>
                </a:solidFill>
                <a:latin typeface="Calibri" charset="0"/>
                <a:ea typeface="Calibri" charset="0"/>
                <a:cs typeface="Calibri" charset="0"/>
              </a:rPr>
              <a:t>Revisar el motor, el encendido y la preparación de la mezcla. Montar bujías nuevas con el grado térmico correcto. </a:t>
            </a:r>
          </a:p>
        </p:txBody>
      </p:sp>
      <p:sp>
        <p:nvSpPr>
          <p:cNvPr id="13" name="Google Shape;174;p6"/>
          <p:cNvSpPr txBox="1"/>
          <p:nvPr/>
        </p:nvSpPr>
        <p:spPr>
          <a:xfrm>
            <a:off x="550993" y="4482574"/>
            <a:ext cx="6911692" cy="2400617"/>
          </a:xfrm>
          <a:prstGeom prst="rect">
            <a:avLst/>
          </a:prstGeom>
          <a:noFill/>
          <a:ln>
            <a:noFill/>
          </a:ln>
        </p:spPr>
        <p:txBody>
          <a:bodyPr spcFirstLastPara="1" wrap="square" lIns="91425" tIns="45700" rIns="91425" bIns="45700" anchor="t" anchorCtr="0">
            <a:spAutoFit/>
          </a:bodyPr>
          <a:lstStyle/>
          <a:p>
            <a:pPr algn="just"/>
            <a:r>
              <a:rPr lang="es-CL" sz="1500" b="1" dirty="0">
                <a:solidFill>
                  <a:srgbClr val="77374D"/>
                </a:solidFill>
                <a:latin typeface="Calibri" charset="0"/>
                <a:ea typeface="Calibri" charset="0"/>
                <a:cs typeface="Calibri" charset="0"/>
              </a:rPr>
              <a:t>Electrodo central fundido:</a:t>
            </a:r>
          </a:p>
          <a:p>
            <a:pPr algn="just"/>
            <a:r>
              <a:rPr lang="es-CL" sz="1500" dirty="0">
                <a:solidFill>
                  <a:schemeClr val="bg2">
                    <a:lumMod val="50000"/>
                  </a:schemeClr>
                </a:solidFill>
                <a:latin typeface="Calibri" charset="0"/>
                <a:ea typeface="Calibri" charset="0"/>
                <a:cs typeface="Calibri" charset="0"/>
              </a:rPr>
              <a:t>Electrodo central completamente fundido; al mismo tiempo, electrodo de masa muy deteriorado. </a:t>
            </a:r>
          </a:p>
          <a:p>
            <a:pPr algn="just"/>
            <a:r>
              <a:rPr lang="es-CL" sz="1500" b="1" dirty="0">
                <a:solidFill>
                  <a:srgbClr val="77374D"/>
                </a:solidFill>
                <a:latin typeface="Calibri" charset="0"/>
                <a:ea typeface="Calibri" charset="0"/>
                <a:cs typeface="Calibri" charset="0"/>
              </a:rPr>
              <a:t>Causa: </a:t>
            </a:r>
            <a:r>
              <a:rPr lang="es-CL" sz="1500" dirty="0">
                <a:solidFill>
                  <a:schemeClr val="bg2">
                    <a:lumMod val="50000"/>
                  </a:schemeClr>
                </a:solidFill>
                <a:latin typeface="Calibri" charset="0"/>
                <a:ea typeface="Calibri" charset="0"/>
                <a:cs typeface="Calibri" charset="0"/>
              </a:rPr>
              <a:t>Sobrecarga térmica debida, por ejemplo, a un ajuste demasiado avanzado del punto de encendido, residuos de cumbustión en la cámara de combustión, válvulas defectuosas, combustible de calidad insuficiente. Posibilidad de que el grado térmico sea demasiado bajo. </a:t>
            </a:r>
          </a:p>
          <a:p>
            <a:pPr algn="just"/>
            <a:r>
              <a:rPr lang="es-CL" sz="1500" b="1" dirty="0">
                <a:solidFill>
                  <a:srgbClr val="77374D"/>
                </a:solidFill>
                <a:latin typeface="Calibri" charset="0"/>
                <a:ea typeface="Calibri" charset="0"/>
                <a:cs typeface="Calibri" charset="0"/>
              </a:rPr>
              <a:t>Repercuciones</a:t>
            </a:r>
            <a:r>
              <a:rPr lang="es-CL" sz="1500" dirty="0">
                <a:solidFill>
                  <a:srgbClr val="77374D"/>
                </a:solidFill>
                <a:latin typeface="Calibri" charset="0"/>
                <a:ea typeface="Calibri" charset="0"/>
                <a:cs typeface="Calibri" charset="0"/>
              </a:rPr>
              <a:t>: </a:t>
            </a:r>
            <a:r>
              <a:rPr lang="es-CL" sz="1500" dirty="0">
                <a:solidFill>
                  <a:schemeClr val="bg2">
                    <a:lumMod val="50000"/>
                  </a:schemeClr>
                </a:solidFill>
                <a:latin typeface="Calibri" charset="0"/>
                <a:ea typeface="Calibri" charset="0"/>
                <a:cs typeface="Calibri" charset="0"/>
              </a:rPr>
              <a:t>Fallos del encendido, mal comportamineto de arranque, eventualmente daños en el motor. Se puede agrietar el pie del aislador debido a sobrecalentamiento del electrodo central. </a:t>
            </a:r>
          </a:p>
        </p:txBody>
      </p:sp>
      <p:pic>
        <p:nvPicPr>
          <p:cNvPr id="9" name="Picture 1" descr="page15image38874288">
            <a:extLst>
              <a:ext uri="{FF2B5EF4-FFF2-40B4-BE49-F238E27FC236}">
                <a16:creationId xmlns="" xmlns:a16="http://schemas.microsoft.com/office/drawing/2014/main" id="{D91BE5C5-7EF6-CF45-AFFF-B2CE7924F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797" y="2213424"/>
            <a:ext cx="1659097" cy="1659097"/>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page16image38876576">
            <a:extLst>
              <a:ext uri="{FF2B5EF4-FFF2-40B4-BE49-F238E27FC236}">
                <a16:creationId xmlns="" xmlns:a16="http://schemas.microsoft.com/office/drawing/2014/main" id="{1BA309FC-10C7-CA46-AF5A-8F9609D26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797" y="4853334"/>
            <a:ext cx="1659097" cy="1659097"/>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 descr="page16image38877824">
            <a:extLst>
              <a:ext uri="{FF2B5EF4-FFF2-40B4-BE49-F238E27FC236}">
                <a16:creationId xmlns="" xmlns:a16="http://schemas.microsoft.com/office/drawing/2014/main" id="{A8DB6A1C-DA3F-8744-AF2A-7143F9DFB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1632" y="2211588"/>
            <a:ext cx="1662768" cy="166276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page16image38865552">
            <a:extLst>
              <a:ext uri="{FF2B5EF4-FFF2-40B4-BE49-F238E27FC236}">
                <a16:creationId xmlns="" xmlns:a16="http://schemas.microsoft.com/office/drawing/2014/main" id="{16F9C29E-F655-7E4F-8B2B-C843A384C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468" y="4840487"/>
            <a:ext cx="1659097" cy="1684790"/>
          </a:xfrm>
          <a:prstGeom prst="round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0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Google Shape;173;p6"/>
          <p:cNvSpPr/>
          <p:nvPr/>
        </p:nvSpPr>
        <p:spPr>
          <a:xfrm>
            <a:off x="261597" y="4604478"/>
            <a:ext cx="9054790" cy="2265264"/>
          </a:xfrm>
          <a:prstGeom prst="roundRect">
            <a:avLst>
              <a:gd name="adj" fmla="val 8226"/>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73;p6"/>
          <p:cNvSpPr/>
          <p:nvPr/>
        </p:nvSpPr>
        <p:spPr>
          <a:xfrm>
            <a:off x="261597" y="1814406"/>
            <a:ext cx="9054790" cy="2678936"/>
          </a:xfrm>
          <a:prstGeom prst="roundRect">
            <a:avLst>
              <a:gd name="adj" fmla="val 7931"/>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3" y="1876622"/>
            <a:ext cx="6911692" cy="2554505"/>
          </a:xfrm>
          <a:prstGeom prst="rect">
            <a:avLst/>
          </a:prstGeom>
          <a:noFill/>
          <a:ln>
            <a:noFill/>
          </a:ln>
        </p:spPr>
        <p:txBody>
          <a:bodyPr spcFirstLastPara="1" wrap="square" lIns="91425" tIns="45700" rIns="91425" bIns="45700" anchor="t" anchorCtr="0">
            <a:spAutoFit/>
          </a:bodyPr>
          <a:lstStyle/>
          <a:p>
            <a:pPr algn="just"/>
            <a:r>
              <a:rPr lang="es-CL" sz="1600" b="1" dirty="0">
                <a:solidFill>
                  <a:srgbClr val="77374D"/>
                </a:solidFill>
                <a:latin typeface="Calibri" charset="0"/>
                <a:ea typeface="Calibri" charset="0"/>
                <a:cs typeface="Calibri" charset="0"/>
              </a:rPr>
              <a:t>Electrodo central y masa fundidos: </a:t>
            </a:r>
          </a:p>
          <a:p>
            <a:pPr algn="just"/>
            <a:r>
              <a:rPr lang="es-CL" sz="1600" dirty="0">
                <a:solidFill>
                  <a:schemeClr val="bg2">
                    <a:lumMod val="50000"/>
                  </a:schemeClr>
                </a:solidFill>
                <a:latin typeface="Calibri" charset="0"/>
                <a:ea typeface="Calibri" charset="0"/>
                <a:cs typeface="Calibri" charset="0"/>
              </a:rPr>
              <a:t>Electrodo con aspecto de coliflor. Posible precipitación de sustancias ajenas a la bujía. </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Sobrecarga térmica debida, por ejemplo, residuos de cumbustión en la cámara de combustión, válvulas defectuosas, combustible de calidad insuficiente. </a:t>
            </a:r>
          </a:p>
          <a:p>
            <a:pPr algn="just"/>
            <a:r>
              <a:rPr lang="es-CL" sz="1600" b="1" dirty="0">
                <a:solidFill>
                  <a:srgbClr val="77374D"/>
                </a:solidFill>
                <a:latin typeface="Calibri" charset="0"/>
                <a:ea typeface="Calibri" charset="0"/>
                <a:cs typeface="Calibri" charset="0"/>
              </a:rPr>
              <a:t>Repercuciones: </a:t>
            </a:r>
            <a:r>
              <a:rPr lang="es-CL" sz="1600" dirty="0">
                <a:solidFill>
                  <a:schemeClr val="bg2">
                    <a:lumMod val="50000"/>
                  </a:schemeClr>
                </a:solidFill>
                <a:latin typeface="Calibri" charset="0"/>
                <a:ea typeface="Calibri" charset="0"/>
                <a:cs typeface="Calibri" charset="0"/>
              </a:rPr>
              <a:t>Antes del fallo total (daños al motor), se produce pérdida de </a:t>
            </a:r>
            <a:r>
              <a:rPr lang="es-CL" sz="1600" dirty="0" smtClean="0">
                <a:solidFill>
                  <a:schemeClr val="bg2">
                    <a:lumMod val="50000"/>
                  </a:schemeClr>
                </a:solidFill>
                <a:latin typeface="Calibri" charset="0"/>
                <a:ea typeface="Calibri" charset="0"/>
                <a:cs typeface="Calibri" charset="0"/>
              </a:rPr>
              <a:t>potencia.</a:t>
            </a:r>
          </a:p>
          <a:p>
            <a:pPr algn="just"/>
            <a:r>
              <a:rPr lang="es-CL" sz="1600" b="1" dirty="0" smtClean="0">
                <a:solidFill>
                  <a:srgbClr val="77374D"/>
                </a:solidFill>
                <a:latin typeface="Calibri" charset="0"/>
                <a:ea typeface="Calibri" charset="0"/>
                <a:cs typeface="Calibri" charset="0"/>
              </a:rPr>
              <a:t>Remedio</a:t>
            </a:r>
            <a:r>
              <a:rPr lang="es-CL" sz="1600" b="1" dirty="0">
                <a:solidFill>
                  <a:srgbClr val="77374D"/>
                </a:solidFill>
                <a:latin typeface="Calibri" charset="0"/>
                <a:ea typeface="Calibri" charset="0"/>
                <a:cs typeface="Calibri" charset="0"/>
              </a:rPr>
              <a:t>: </a:t>
            </a:r>
            <a:r>
              <a:rPr lang="es-CL" sz="1600" dirty="0">
                <a:solidFill>
                  <a:schemeClr val="bg2">
                    <a:lumMod val="50000"/>
                  </a:schemeClr>
                </a:solidFill>
                <a:latin typeface="Calibri" charset="0"/>
                <a:ea typeface="Calibri" charset="0"/>
                <a:cs typeface="Calibri" charset="0"/>
              </a:rPr>
              <a:t>Revisar el motor, el encendido y la preparación de la mezcla. Montar bujías nuevas. </a:t>
            </a:r>
          </a:p>
        </p:txBody>
      </p:sp>
      <p:sp>
        <p:nvSpPr>
          <p:cNvPr id="13" name="Google Shape;174;p6"/>
          <p:cNvSpPr txBox="1"/>
          <p:nvPr/>
        </p:nvSpPr>
        <p:spPr>
          <a:xfrm>
            <a:off x="550993" y="4706079"/>
            <a:ext cx="6911692" cy="2062063"/>
          </a:xfrm>
          <a:prstGeom prst="rect">
            <a:avLst/>
          </a:prstGeom>
          <a:noFill/>
          <a:ln>
            <a:noFill/>
          </a:ln>
        </p:spPr>
        <p:txBody>
          <a:bodyPr spcFirstLastPara="1" wrap="square" lIns="91425" tIns="45700" rIns="91425" bIns="45700" anchor="t" anchorCtr="0">
            <a:spAutoFit/>
          </a:bodyPr>
          <a:lstStyle/>
          <a:p>
            <a:pPr algn="just"/>
            <a:r>
              <a:rPr lang="es-CL" sz="1600" b="1" dirty="0">
                <a:solidFill>
                  <a:srgbClr val="77374D"/>
                </a:solidFill>
                <a:latin typeface="Calibri" charset="0"/>
                <a:ea typeface="Calibri" charset="0"/>
                <a:cs typeface="Calibri" charset="0"/>
              </a:rPr>
              <a:t>Fuertes desgastes del electrodo de masa:</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Aditivos agresivos del combustible y del aceite. Condiciones de flujo desfavorables en la cámara de combustión, debidos eventualmente a depósitos, picado del motor. No existe sebrecarga térmica. </a:t>
            </a:r>
          </a:p>
          <a:p>
            <a:pPr algn="just"/>
            <a:r>
              <a:rPr lang="es-CL" sz="1600" b="1" dirty="0">
                <a:solidFill>
                  <a:srgbClr val="77374D"/>
                </a:solidFill>
                <a:latin typeface="Calibri" charset="0"/>
                <a:ea typeface="Calibri" charset="0"/>
                <a:cs typeface="Calibri" charset="0"/>
              </a:rPr>
              <a:t>Repercuciones: </a:t>
            </a:r>
            <a:r>
              <a:rPr lang="es-CL" sz="1600" dirty="0">
                <a:solidFill>
                  <a:schemeClr val="bg2">
                    <a:lumMod val="50000"/>
                  </a:schemeClr>
                </a:solidFill>
                <a:latin typeface="Calibri" charset="0"/>
                <a:ea typeface="Calibri" charset="0"/>
                <a:cs typeface="Calibri" charset="0"/>
              </a:rPr>
              <a:t>Fallos de encendido, especialmente al acelerar (la tensión de encendido ya no es suficiente para compensar la gran separación de los electrodos). Mal comportamiento de arranque. </a:t>
            </a:r>
          </a:p>
          <a:p>
            <a:pPr algn="just"/>
            <a:r>
              <a:rPr lang="es-CL" sz="1600" b="1" dirty="0">
                <a:solidFill>
                  <a:srgbClr val="77374D"/>
                </a:solidFill>
                <a:latin typeface="Calibri" charset="0"/>
                <a:ea typeface="Calibri" charset="0"/>
                <a:cs typeface="Calibri" charset="0"/>
              </a:rPr>
              <a:t>Remedio: </a:t>
            </a:r>
            <a:r>
              <a:rPr lang="es-CL" sz="1600" dirty="0">
                <a:solidFill>
                  <a:schemeClr val="bg2">
                    <a:lumMod val="50000"/>
                  </a:schemeClr>
                </a:solidFill>
                <a:latin typeface="Calibri" charset="0"/>
                <a:ea typeface="Calibri" charset="0"/>
                <a:cs typeface="Calibri" charset="0"/>
              </a:rPr>
              <a:t>Montar bujías nuevas. </a:t>
            </a:r>
          </a:p>
        </p:txBody>
      </p:sp>
      <p:pic>
        <p:nvPicPr>
          <p:cNvPr id="10" name="Picture 3" descr="page16image38876576">
            <a:extLst>
              <a:ext uri="{FF2B5EF4-FFF2-40B4-BE49-F238E27FC236}">
                <a16:creationId xmlns="" xmlns:a16="http://schemas.microsoft.com/office/drawing/2014/main" id="{1BA309FC-10C7-CA46-AF5A-8F9609D26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797" y="4853334"/>
            <a:ext cx="1659097" cy="1659097"/>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page16image38865552">
            <a:extLst>
              <a:ext uri="{FF2B5EF4-FFF2-40B4-BE49-F238E27FC236}">
                <a16:creationId xmlns="" xmlns:a16="http://schemas.microsoft.com/office/drawing/2014/main" id="{16F9C29E-F655-7E4F-8B2B-C843A384C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468" y="4762337"/>
            <a:ext cx="1659097" cy="1684790"/>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20" name="Picture 1" descr="page16image38867216">
            <a:extLst>
              <a:ext uri="{FF2B5EF4-FFF2-40B4-BE49-F238E27FC236}">
                <a16:creationId xmlns="" xmlns:a16="http://schemas.microsoft.com/office/drawing/2014/main" id="{84EE2B36-974F-0E45-A62B-52EA6A079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797" y="2319439"/>
            <a:ext cx="1668871" cy="1668871"/>
          </a:xfrm>
          <a:prstGeom prst="roundRect">
            <a:avLst>
              <a:gd name="adj" fmla="val 14932"/>
            </a:avLst>
          </a:prstGeom>
          <a:noFill/>
          <a:ln>
            <a:noFill/>
          </a:ln>
          <a:extLst>
            <a:ext uri="{909E8E84-426E-40DD-AFC4-6F175D3DCCD1}">
              <a14:hiddenFill xmlns:a14="http://schemas.microsoft.com/office/drawing/2010/main">
                <a:solidFill>
                  <a:srgbClr val="FFFFFF"/>
                </a:solidFill>
              </a14:hiddenFill>
            </a:ext>
          </a:extLst>
        </p:spPr>
      </p:pic>
      <p:pic>
        <p:nvPicPr>
          <p:cNvPr id="21" name="Picture 2" descr="page17image38877616">
            <a:extLst>
              <a:ext uri="{FF2B5EF4-FFF2-40B4-BE49-F238E27FC236}">
                <a16:creationId xmlns="" xmlns:a16="http://schemas.microsoft.com/office/drawing/2014/main" id="{F700FEC6-4E36-1843-B136-8E9DEC445D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943" y="4907810"/>
            <a:ext cx="1658600" cy="1658600"/>
          </a:xfrm>
          <a:prstGeom prst="round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4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Google Shape;99;p3"/>
          <p:cNvSpPr txBox="1"/>
          <p:nvPr/>
        </p:nvSpPr>
        <p:spPr>
          <a:xfrm>
            <a:off x="1095637" y="2880851"/>
            <a:ext cx="2923654" cy="1130711"/>
          </a:xfrm>
          <a:prstGeom prst="rect">
            <a:avLst/>
          </a:prstGeom>
          <a:noFill/>
          <a:ln>
            <a:noFill/>
          </a:ln>
        </p:spPr>
        <p:txBody>
          <a:bodyPr spcFirstLastPara="1" wrap="square" lIns="91425" tIns="91425" rIns="91425" bIns="91425" anchor="ctr" anchorCtr="0">
            <a:noAutofit/>
          </a:bodyPr>
          <a:lstStyle/>
          <a:p>
            <a:r>
              <a:rPr lang="es-ES" dirty="0">
                <a:latin typeface="Calibri"/>
                <a:ea typeface="Calibri"/>
                <a:cs typeface="Calibri"/>
              </a:rPr>
              <a:t>Inspeccionar y diagnosticar averías y fallas en el funcionamiento mecánico, eléctrico o electrónico de vehículos motorizados, identificando el o los sistemas y componentes comprometidos, realizando mediciones y controles de verificación de distintas magnitudes mediante instrumentos análogos y digitales, con referencia a las especificaciones técnicas del fabricante.</a:t>
            </a: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20"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spTree>
    <p:extLst>
      <p:ext uri="{BB962C8B-B14F-4D97-AF65-F5344CB8AC3E}">
        <p14:creationId xmlns:p14="http://schemas.microsoft.com/office/powerpoint/2010/main" val="386720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Google Shape;173;p6"/>
          <p:cNvSpPr/>
          <p:nvPr/>
        </p:nvSpPr>
        <p:spPr>
          <a:xfrm>
            <a:off x="261597" y="4482180"/>
            <a:ext cx="9054790" cy="2046414"/>
          </a:xfrm>
          <a:prstGeom prst="roundRect">
            <a:avLst>
              <a:gd name="adj" fmla="val 8226"/>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73;p6"/>
          <p:cNvSpPr/>
          <p:nvPr/>
        </p:nvSpPr>
        <p:spPr>
          <a:xfrm>
            <a:off x="261597" y="1814406"/>
            <a:ext cx="9054790" cy="2469058"/>
          </a:xfrm>
          <a:prstGeom prst="roundRect">
            <a:avLst>
              <a:gd name="adj" fmla="val 7931"/>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BUJÍAS DE ENCENDIDO</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3" y="1894793"/>
            <a:ext cx="6911692" cy="2308284"/>
          </a:xfrm>
          <a:prstGeom prst="rect">
            <a:avLst/>
          </a:prstGeom>
          <a:noFill/>
          <a:ln>
            <a:noFill/>
          </a:ln>
        </p:spPr>
        <p:txBody>
          <a:bodyPr spcFirstLastPara="1" wrap="square" lIns="91425" tIns="45700" rIns="91425" bIns="45700" anchor="t" anchorCtr="0">
            <a:spAutoFit/>
          </a:bodyPr>
          <a:lstStyle/>
          <a:p>
            <a:pPr algn="just"/>
            <a:r>
              <a:rPr lang="es-CL" sz="1600" b="1" dirty="0">
                <a:solidFill>
                  <a:srgbClr val="77374D"/>
                </a:solidFill>
                <a:latin typeface="Calibri" charset="0"/>
                <a:ea typeface="Calibri" charset="0"/>
                <a:cs typeface="Calibri" charset="0"/>
              </a:rPr>
              <a:t>Rotura del pie del aislador: </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Daño de origen mecánico debido a golpes, caída o presión sobre el electrodo central por manipulación inadecuada. En casos extremos, debido a depósitos entre el electrodo central y el pie del aislador y a corrosión del electrodo central se puede romper el pie del aislador, especialmente en caso de funcionamiento demasiado prolongado. </a:t>
            </a:r>
          </a:p>
          <a:p>
            <a:pPr algn="just"/>
            <a:r>
              <a:rPr lang="es-CL" sz="1600" b="1" dirty="0">
                <a:solidFill>
                  <a:srgbClr val="77374D"/>
                </a:solidFill>
                <a:latin typeface="Calibri" charset="0"/>
                <a:ea typeface="Calibri" charset="0"/>
                <a:cs typeface="Calibri" charset="0"/>
              </a:rPr>
              <a:t>Repercuciones: </a:t>
            </a:r>
            <a:r>
              <a:rPr lang="es-CL" sz="1600" dirty="0">
                <a:solidFill>
                  <a:schemeClr val="bg2">
                    <a:lumMod val="50000"/>
                  </a:schemeClr>
                </a:solidFill>
                <a:latin typeface="Calibri" charset="0"/>
                <a:ea typeface="Calibri" charset="0"/>
                <a:cs typeface="Calibri" charset="0"/>
              </a:rPr>
              <a:t>Fallos de encendido, la chispa del encendido salta en puntos a los que la mezcla recién entrada no llega con seguridad. </a:t>
            </a:r>
          </a:p>
          <a:p>
            <a:pPr algn="just"/>
            <a:r>
              <a:rPr lang="es-CL" sz="1600" b="1" dirty="0">
                <a:solidFill>
                  <a:srgbClr val="77374D"/>
                </a:solidFill>
                <a:latin typeface="Calibri" charset="0"/>
                <a:ea typeface="Calibri" charset="0"/>
                <a:cs typeface="Calibri" charset="0"/>
              </a:rPr>
              <a:t>Remedio: </a:t>
            </a:r>
            <a:r>
              <a:rPr lang="es-CL" sz="1600" dirty="0">
                <a:solidFill>
                  <a:schemeClr val="bg2">
                    <a:lumMod val="50000"/>
                  </a:schemeClr>
                </a:solidFill>
                <a:latin typeface="Calibri" charset="0"/>
                <a:ea typeface="Calibri" charset="0"/>
                <a:cs typeface="Calibri" charset="0"/>
              </a:rPr>
              <a:t>Montar bujías nuevas. </a:t>
            </a:r>
          </a:p>
        </p:txBody>
      </p:sp>
      <p:sp>
        <p:nvSpPr>
          <p:cNvPr id="13" name="Google Shape;174;p6"/>
          <p:cNvSpPr txBox="1"/>
          <p:nvPr/>
        </p:nvSpPr>
        <p:spPr>
          <a:xfrm>
            <a:off x="550993" y="4597467"/>
            <a:ext cx="6911692" cy="1815841"/>
          </a:xfrm>
          <a:prstGeom prst="rect">
            <a:avLst/>
          </a:prstGeom>
          <a:noFill/>
          <a:ln>
            <a:noFill/>
          </a:ln>
        </p:spPr>
        <p:txBody>
          <a:bodyPr spcFirstLastPara="1" wrap="square" lIns="91425" tIns="45700" rIns="91425" bIns="45700" anchor="t" anchorCtr="0">
            <a:spAutoFit/>
          </a:bodyPr>
          <a:lstStyle/>
          <a:p>
            <a:pPr algn="just"/>
            <a:r>
              <a:rPr lang="es-CL" sz="1600" b="1" dirty="0">
                <a:solidFill>
                  <a:srgbClr val="77374D"/>
                </a:solidFill>
                <a:latin typeface="Calibri" charset="0"/>
                <a:ea typeface="Calibri" charset="0"/>
                <a:cs typeface="Calibri" charset="0"/>
              </a:rPr>
              <a:t>Fuertes desgastes del electrodo central:</a:t>
            </a:r>
          </a:p>
          <a:p>
            <a:pPr algn="just"/>
            <a:r>
              <a:rPr lang="es-CL" sz="1600" b="1" dirty="0">
                <a:solidFill>
                  <a:srgbClr val="77374D"/>
                </a:solidFill>
                <a:latin typeface="Calibri" charset="0"/>
                <a:ea typeface="Calibri" charset="0"/>
                <a:cs typeface="Calibri" charset="0"/>
              </a:rPr>
              <a:t>Causa: </a:t>
            </a:r>
            <a:r>
              <a:rPr lang="es-CL" sz="1600" dirty="0">
                <a:solidFill>
                  <a:schemeClr val="bg2">
                    <a:lumMod val="50000"/>
                  </a:schemeClr>
                </a:solidFill>
                <a:latin typeface="Calibri" charset="0"/>
                <a:ea typeface="Calibri" charset="0"/>
                <a:cs typeface="Calibri" charset="0"/>
              </a:rPr>
              <a:t>Las bujías de encendido no se han cambiado en el kilometraje o tiempo previsto. </a:t>
            </a:r>
          </a:p>
          <a:p>
            <a:pPr algn="just"/>
            <a:r>
              <a:rPr lang="es-CL" sz="1600" b="1" dirty="0">
                <a:solidFill>
                  <a:srgbClr val="77374D"/>
                </a:solidFill>
                <a:latin typeface="Calibri" charset="0"/>
                <a:ea typeface="Calibri" charset="0"/>
                <a:cs typeface="Calibri" charset="0"/>
              </a:rPr>
              <a:t>Repercuciones: </a:t>
            </a:r>
            <a:r>
              <a:rPr lang="es-CL" sz="1600" dirty="0">
                <a:solidFill>
                  <a:schemeClr val="bg2">
                    <a:lumMod val="50000"/>
                  </a:schemeClr>
                </a:solidFill>
                <a:latin typeface="Calibri" charset="0"/>
                <a:ea typeface="Calibri" charset="0"/>
                <a:cs typeface="Calibri" charset="0"/>
              </a:rPr>
              <a:t>Fallos en el encendido, especialmente al acelerar (la tensión de encendido ya no es suficiente para compensar la gran separación de los electrodos). Mal comportamiento. </a:t>
            </a:r>
          </a:p>
          <a:p>
            <a:pPr algn="just"/>
            <a:r>
              <a:rPr lang="es-CL" sz="1600" b="1" dirty="0">
                <a:solidFill>
                  <a:srgbClr val="77374D"/>
                </a:solidFill>
                <a:latin typeface="Calibri" charset="0"/>
                <a:ea typeface="Calibri" charset="0"/>
                <a:cs typeface="Calibri" charset="0"/>
              </a:rPr>
              <a:t>Remedio: </a:t>
            </a:r>
            <a:r>
              <a:rPr lang="es-CL" sz="1600" dirty="0">
                <a:solidFill>
                  <a:schemeClr val="bg2">
                    <a:lumMod val="50000"/>
                  </a:schemeClr>
                </a:solidFill>
                <a:latin typeface="Calibri" charset="0"/>
                <a:ea typeface="Calibri" charset="0"/>
                <a:cs typeface="Calibri" charset="0"/>
              </a:rPr>
              <a:t>Montar bujías nuevas. </a:t>
            </a:r>
          </a:p>
        </p:txBody>
      </p:sp>
      <p:pic>
        <p:nvPicPr>
          <p:cNvPr id="16" name="Picture 1" descr="page17image38878864">
            <a:extLst>
              <a:ext uri="{FF2B5EF4-FFF2-40B4-BE49-F238E27FC236}">
                <a16:creationId xmlns="" xmlns:a16="http://schemas.microsoft.com/office/drawing/2014/main" id="{07C249DF-653A-ED43-A57A-C79100D85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61" y="2205232"/>
            <a:ext cx="1687407" cy="1687407"/>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page17image38868048">
            <a:extLst>
              <a:ext uri="{FF2B5EF4-FFF2-40B4-BE49-F238E27FC236}">
                <a16:creationId xmlns="" xmlns:a16="http://schemas.microsoft.com/office/drawing/2014/main" id="{0F08D6BA-5797-E249-A461-C5E4A22A6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468" y="4677674"/>
            <a:ext cx="1655426" cy="1655426"/>
          </a:xfrm>
          <a:prstGeom prst="round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6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¿CUÁNTO APRENDIMOS?</a:t>
            </a:r>
            <a:endParaRPr sz="3100" b="1" i="0" u="none" strike="noStrike" cap="none">
              <a:solidFill>
                <a:srgbClr val="741B47"/>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ES_tradnl" sz="2000" dirty="0" smtClean="0">
                  <a:solidFill>
                    <a:srgbClr val="741B47"/>
                  </a:solidFill>
                  <a:latin typeface="Calibri"/>
                  <a:ea typeface="Calibri"/>
                  <a:cs typeface="Calibri"/>
                  <a:sym typeface="Calibri"/>
                </a:rPr>
                <a:t>CAMBIO DE</a:t>
              </a:r>
              <a:r>
                <a:rPr lang="es-ES_tradnl" sz="2000" b="0" i="0" u="none" strike="noStrike" cap="none" dirty="0" smtClean="0">
                  <a:solidFill>
                    <a:srgbClr val="741B47"/>
                  </a:solidFill>
                  <a:latin typeface="Calibri"/>
                  <a:ea typeface="Calibri"/>
                  <a:cs typeface="Calibri"/>
                  <a:sym typeface="Calibri"/>
                </a:rPr>
                <a:t> </a:t>
              </a:r>
              <a:r>
                <a:rPr lang="es-ES" sz="2000" b="1" dirty="0" smtClean="0">
                  <a:solidFill>
                    <a:srgbClr val="741B47"/>
                  </a:solidFill>
                  <a:latin typeface="Calibri"/>
                  <a:ea typeface="Calibri"/>
                  <a:cs typeface="Calibri"/>
                  <a:sym typeface="Calibri"/>
                </a:rPr>
                <a:t>FILTRO DE AIRE Y BUJÍAS</a:t>
              </a:r>
              <a:endParaRPr b="1" dirty="0"/>
            </a:p>
            <a:p>
              <a:pPr marL="0" marR="0" lvl="0" indent="0" algn="l" rtl="0">
                <a:lnSpc>
                  <a:spcPct val="115000"/>
                </a:lnSpc>
                <a:spcBef>
                  <a:spcPts val="0"/>
                </a:spcBef>
                <a:spcAft>
                  <a:spcPts val="0"/>
                </a:spcAft>
                <a:buNone/>
              </a:pPr>
              <a:endParaRPr sz="16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resume </a:t>
              </a:r>
              <a:r>
                <a:rPr lang="en-US" sz="1600" b="0" i="0" u="none" strike="noStrike" cap="none" dirty="0" err="1">
                  <a:solidFill>
                    <a:srgbClr val="000000"/>
                  </a:solidFill>
                  <a:latin typeface="Calibri"/>
                  <a:ea typeface="Calibri"/>
                  <a:cs typeface="Calibri"/>
                  <a:sym typeface="Calibri"/>
                </a:rPr>
                <a:t>todo</a:t>
              </a:r>
              <a:r>
                <a:rPr lang="en-US" sz="1600" b="0" i="0" u="none" strike="noStrike" cap="none" dirty="0">
                  <a:solidFill>
                    <a:srgbClr val="000000"/>
                  </a:solidFill>
                  <a:latin typeface="Calibri"/>
                  <a:ea typeface="Calibri"/>
                  <a:cs typeface="Calibri"/>
                  <a:sym typeface="Calibri"/>
                </a:rPr>
                <a:t> lo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hemos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visto</a:t>
              </a:r>
              <a:r>
                <a:rPr lang="en-US" sz="1600" b="0" i="0" u="none" strike="noStrike" cap="none" dirty="0">
                  <a:solidFill>
                    <a:srgbClr val="000000"/>
                  </a:solidFill>
                  <a:latin typeface="Calibri"/>
                  <a:ea typeface="Calibri"/>
                  <a:cs typeface="Calibri"/>
                  <a:sym typeface="Calibri"/>
                </a:rPr>
                <a:t>! </a:t>
              </a:r>
              <a:r>
                <a:rPr lang="en-US" sz="1600" b="1" i="0" u="none" strike="noStrike" cap="none" dirty="0">
                  <a:solidFill>
                    <a:srgbClr val="76384D"/>
                  </a:solidFill>
                  <a:latin typeface="Calibri"/>
                  <a:ea typeface="Calibri"/>
                  <a:cs typeface="Calibri"/>
                  <a:sym typeface="Calibri"/>
                </a:rPr>
                <a:t>¡</a:t>
              </a:r>
              <a:r>
                <a:rPr lang="en-US" sz="1600" b="1" i="0" u="none" strike="noStrike" cap="none" dirty="0" err="1">
                  <a:solidFill>
                    <a:srgbClr val="76384D"/>
                  </a:solidFill>
                  <a:latin typeface="Calibri"/>
                  <a:ea typeface="Calibri"/>
                  <a:cs typeface="Calibri"/>
                  <a:sym typeface="Calibri"/>
                </a:rPr>
                <a:t>Atentos</a:t>
              </a:r>
              <a:r>
                <a:rPr lang="en-US" sz="1600" b="1" i="0" u="none" strike="noStrike" cap="none" dirty="0">
                  <a:solidFill>
                    <a:srgbClr val="76384D"/>
                  </a:solidFill>
                  <a:latin typeface="Calibri"/>
                  <a:ea typeface="Calibri"/>
                  <a:cs typeface="Calibri"/>
                  <a:sym typeface="Calibri"/>
                </a:rPr>
                <a:t>!</a:t>
              </a:r>
              <a:endParaRPr sz="1600" b="1" i="0" u="none" strike="noStrike" cap="none" dirty="0">
                <a:solidFill>
                  <a:srgbClr val="76384D"/>
                </a:solidFill>
                <a:latin typeface="Calibri"/>
                <a:ea typeface="Calibri"/>
                <a:cs typeface="Calibri"/>
                <a:sym typeface="Calibri"/>
              </a:endParaRP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REVISEMOS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smtClean="0">
                <a:solidFill>
                  <a:srgbClr val="BA9BA5"/>
                </a:solidFill>
                <a:latin typeface="Calibri"/>
                <a:ea typeface="Calibri"/>
                <a:cs typeface="Calibri"/>
                <a:sym typeface="Calibri"/>
              </a:rPr>
              <a:t>3</a:t>
            </a:r>
            <a:endParaRPr sz="5000" b="0" i="0" u="none" strike="noStrike" cap="none" dirty="0">
              <a:solidFill>
                <a:srgbClr val="BA9BA5"/>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7" name="Google Shape;394;p18"/>
          <p:cNvPicPr preferRelativeResize="0"/>
          <p:nvPr/>
        </p:nvPicPr>
        <p:blipFill rotWithShape="1">
          <a:blip r:embed="rId4">
            <a:alphaModFix/>
          </a:blip>
          <a:srcRect/>
          <a:stretch/>
        </p:blipFill>
        <p:spPr>
          <a:xfrm>
            <a:off x="0" y="2474949"/>
            <a:ext cx="3854921" cy="3652248"/>
          </a:xfrm>
          <a:prstGeom prst="rect">
            <a:avLst/>
          </a:prstGeom>
          <a:noFill/>
          <a:ln>
            <a:noFill/>
          </a:ln>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29930"/>
            <a:ext cx="1806825" cy="13482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COMENZAR LA ACTIVIDAD:</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02" name="Google Shape;402;p19"/>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423D"/>
                </a:solidFill>
                <a:latin typeface="Calibri"/>
                <a:ea typeface="Calibri"/>
                <a:cs typeface="Calibri"/>
                <a:sym typeface="Calibri"/>
              </a:rPr>
              <a:t>¡ATENCIÓN!</a:t>
            </a:r>
            <a:endParaRPr sz="3100" b="1" i="0" u="none" strike="noStrike" cap="none">
              <a:solidFill>
                <a:srgbClr val="ED423D"/>
              </a:solidFill>
              <a:latin typeface="Calibri"/>
              <a:ea typeface="Calibri"/>
              <a:cs typeface="Calibri"/>
              <a:sym typeface="Calibri"/>
            </a:endParaRPr>
          </a:p>
        </p:txBody>
      </p:sp>
      <p:sp>
        <p:nvSpPr>
          <p:cNvPr id="404" name="Google Shape;404;p19"/>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Materiales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inflamables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err="1" smtClean="0">
                <a:solidFill>
                  <a:schemeClr val="dk1"/>
                </a:solidFill>
                <a:latin typeface="Calibri"/>
                <a:ea typeface="Calibri"/>
                <a:cs typeface="Calibri"/>
                <a:sym typeface="Calibri"/>
              </a:rPr>
              <a:t>Tener</a:t>
            </a:r>
            <a:r>
              <a:rPr lang="en-US" sz="1400" b="0" i="0" u="none" strike="noStrike" cap="none" dirty="0" smtClean="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máxima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precaución</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momento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manipular</a:t>
            </a:r>
            <a:r>
              <a:rPr lang="en-US" sz="1400" b="0" i="0" u="none" strike="noStrike" cap="none" dirty="0">
                <a:solidFill>
                  <a:schemeClr val="dk1"/>
                </a:solidFill>
                <a:latin typeface="Calibri"/>
                <a:ea typeface="Calibri"/>
                <a:cs typeface="Calibri"/>
                <a:sym typeface="Calibri"/>
              </a:rPr>
              <a:t> o </a:t>
            </a:r>
            <a:r>
              <a:rPr lang="en-US" sz="1400" b="0" i="0" u="none" strike="noStrike" cap="none" dirty="0" err="1">
                <a:solidFill>
                  <a:schemeClr val="dk1"/>
                </a:solidFill>
                <a:latin typeface="Calibri"/>
                <a:ea typeface="Calibri"/>
                <a:cs typeface="Calibri"/>
                <a:sym typeface="Calibri"/>
              </a:rPr>
              <a:t>extraer</a:t>
            </a:r>
            <a:r>
              <a:rPr lang="en-US" sz="1400" b="0" i="0" u="none" strike="noStrike" cap="none" dirty="0">
                <a:solidFill>
                  <a:schemeClr val="dk1"/>
                </a:solidFill>
                <a:latin typeface="Calibri"/>
                <a:ea typeface="Calibri"/>
                <a:cs typeface="Calibri"/>
                <a:sym typeface="Calibri"/>
              </a:rPr>
              <a:t> el combustible de los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vehículo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bomba</a:t>
            </a:r>
            <a:r>
              <a:rPr lang="en-US" sz="1400" b="0" i="0" u="none" strike="noStrike" cap="none" dirty="0">
                <a:solidFill>
                  <a:schemeClr val="dk1"/>
                </a:solidFill>
                <a:latin typeface="Calibri"/>
                <a:ea typeface="Calibri"/>
                <a:cs typeface="Calibri"/>
                <a:sym typeface="Calibri"/>
              </a:rPr>
              <a:t> combustible, </a:t>
            </a:r>
            <a:r>
              <a:rPr lang="en-US" sz="1400" b="0" i="0" u="none" strike="noStrike" cap="none" dirty="0" err="1">
                <a:solidFill>
                  <a:schemeClr val="dk1"/>
                </a:solidFill>
                <a:latin typeface="Calibri"/>
                <a:ea typeface="Calibri"/>
                <a:cs typeface="Calibri"/>
                <a:sym typeface="Calibri"/>
              </a:rPr>
              <a:t>mangueras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inyección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405" name="Google Shape;405;p19"/>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la vista: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antiparras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que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exista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riesgo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proyección</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partículas</a:t>
            </a:r>
            <a:r>
              <a:rPr lang="en-US" sz="1400" b="0" i="0" u="none" strike="noStrike" cap="none" dirty="0">
                <a:solidFill>
                  <a:schemeClr val="dk1"/>
                </a:solidFill>
                <a:latin typeface="Calibri"/>
                <a:ea typeface="Calibri"/>
                <a:cs typeface="Calibri"/>
                <a:sym typeface="Calibri"/>
              </a:rPr>
              <a:t> a los </a:t>
            </a:r>
            <a:r>
              <a:rPr lang="en-US" sz="1400" b="0" i="0" u="none" strike="noStrike" cap="none" dirty="0" err="1">
                <a:solidFill>
                  <a:schemeClr val="dk1"/>
                </a:solidFill>
                <a:latin typeface="Calibri"/>
                <a:ea typeface="Calibri"/>
                <a:cs typeface="Calibri"/>
                <a:sym typeface="Calibri"/>
              </a:rPr>
              <a:t>ojos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aceites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líquidos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refrigerantes</a:t>
            </a:r>
            <a:r>
              <a:rPr lang="en-US" sz="1400" b="0" i="0" u="none" strike="noStrike" cap="none" dirty="0">
                <a:solidFill>
                  <a:schemeClr val="dk1"/>
                </a:solidFill>
                <a:latin typeface="Calibri"/>
                <a:ea typeface="Calibri"/>
                <a:cs typeface="Calibri"/>
                <a:sym typeface="Calibri"/>
              </a:rPr>
              <a:t> y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virutas</a:t>
            </a:r>
            <a:r>
              <a:rPr lang="en-US" sz="1400" b="0" i="0" u="none" strike="noStrike" cap="none" dirty="0">
                <a:solidFill>
                  <a:schemeClr val="dk1"/>
                </a:solidFill>
                <a:latin typeface="Calibri"/>
                <a:ea typeface="Calibri"/>
                <a:cs typeface="Calibri"/>
                <a:sym typeface="Calibri"/>
              </a:rPr>
              <a:t> del disco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circuitos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406" name="Google Shape;406;p19"/>
          <p:cNvSpPr txBox="1"/>
          <p:nvPr/>
        </p:nvSpPr>
        <p:spPr>
          <a:xfrm>
            <a:off x="1229039" y="4508604"/>
            <a:ext cx="7865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los pies: </a:t>
            </a:r>
            <a:r>
              <a:rPr lang="en-US" sz="1400" b="0" i="0" u="none" strike="noStrike" cap="none" dirty="0" err="1" smtClean="0">
                <a:solidFill>
                  <a:srgbClr val="000000"/>
                </a:solidFill>
                <a:latin typeface="Calibri"/>
                <a:ea typeface="Calibri"/>
                <a:cs typeface="Calibri"/>
                <a:sym typeface="Calibri"/>
              </a:rPr>
              <a:t>Uso</a:t>
            </a:r>
            <a:r>
              <a:rPr lang="en-US" sz="1400" b="0" i="0" u="none" strike="noStrike" cap="none" dirty="0" smtClean="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obligatorio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zapatos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seguridad</a:t>
            </a:r>
            <a:r>
              <a:rPr lang="en-US" sz="1400" b="0" i="0" u="none" strike="noStrike" cap="none" dirty="0">
                <a:solidFill>
                  <a:srgbClr val="000000"/>
                </a:solidFill>
                <a:latin typeface="Calibri"/>
                <a:ea typeface="Calibri"/>
                <a:cs typeface="Calibri"/>
                <a:sym typeface="Calibri"/>
              </a:rPr>
              <a:t> al </a:t>
            </a:r>
            <a:r>
              <a:rPr lang="en-US" sz="1400" b="0" i="0" u="none" strike="noStrike" cap="none" dirty="0" err="1">
                <a:solidFill>
                  <a:srgbClr val="000000"/>
                </a:solidFill>
                <a:latin typeface="Calibri"/>
                <a:ea typeface="Calibri"/>
                <a:cs typeface="Calibri"/>
                <a:sym typeface="Calibri"/>
              </a:rPr>
              <a:t>entrar</a:t>
            </a:r>
            <a:r>
              <a:rPr lang="en-US" sz="1400" b="0" i="0" u="none" strike="noStrike" cap="none" dirty="0">
                <a:solidFill>
                  <a:srgbClr val="000000"/>
                </a:solidFill>
                <a:latin typeface="Calibri"/>
                <a:ea typeface="Calibri"/>
                <a:cs typeface="Calibri"/>
                <a:sym typeface="Calibri"/>
              </a:rPr>
              <a:t> al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 en </a:t>
            </a:r>
            <a:r>
              <a:rPr lang="en-US" sz="1400" b="0" i="0" u="none" strike="noStrike" cap="none" dirty="0" err="1">
                <a:solidFill>
                  <a:srgbClr val="000000"/>
                </a:solidFill>
                <a:latin typeface="Calibri"/>
                <a:ea typeface="Calibri"/>
                <a:cs typeface="Calibri"/>
                <a:sym typeface="Calibri"/>
              </a:rPr>
              <a:t>casos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que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exista</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riesgo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caídas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objetos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pesados</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407" name="Google Shape;407;p19"/>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741B47"/>
                </a:solidFill>
                <a:latin typeface="Calibri"/>
                <a:ea typeface="Calibri"/>
                <a:cs typeface="Calibri"/>
                <a:sym typeface="Calibri"/>
              </a:rPr>
              <a:t>Manipular</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herramientas</a:t>
            </a:r>
            <a:r>
              <a:rPr lang="en-US" sz="1400" b="1" i="0" u="none" strike="noStrike" cap="none" dirty="0">
                <a:solidFill>
                  <a:srgbClr val="741B47"/>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cuidadosamente</a:t>
            </a:r>
            <a:r>
              <a:rPr lang="en-US" sz="1400" b="0" i="0" u="none" strike="noStrike" cap="none" dirty="0" smtClean="0">
                <a:solidFill>
                  <a:srgbClr val="000000"/>
                </a:solidFill>
                <a:latin typeface="Calibri"/>
                <a:ea typeface="Calibri"/>
                <a:cs typeface="Calibri"/>
                <a:sym typeface="Calibri"/>
              </a:rPr>
              <a:t>.</a:t>
            </a:r>
          </a:p>
          <a:p>
            <a:r>
              <a:rPr lang="es-CL" b="1" dirty="0">
                <a:solidFill>
                  <a:srgbClr val="741B47"/>
                </a:solidFill>
                <a:latin typeface="Calibri"/>
                <a:ea typeface="Calibri"/>
                <a:cs typeface="Calibri"/>
                <a:sym typeface="Calibri"/>
              </a:rPr>
              <a:t>Asegurar la integridad física </a:t>
            </a:r>
            <a:r>
              <a:rPr lang="es-CL" dirty="0">
                <a:latin typeface="Calibri"/>
                <a:ea typeface="Calibri"/>
                <a:cs typeface="Calibri"/>
                <a:sym typeface="Calibri"/>
              </a:rPr>
              <a:t>propia y del grupo de trabajo</a:t>
            </a:r>
            <a:r>
              <a:rPr lang="es-CL" dirty="0" smtClean="0">
                <a:latin typeface="Calibri"/>
                <a:ea typeface="Calibri"/>
                <a:cs typeface="Calibri"/>
                <a:sym typeface="Calibri"/>
              </a:rPr>
              <a:t>.</a:t>
            </a:r>
          </a:p>
          <a:p>
            <a:r>
              <a:rPr lang="en-US" dirty="0">
                <a:latin typeface="Calibri"/>
                <a:ea typeface="Calibri"/>
                <a:cs typeface="Calibri"/>
                <a:sym typeface="Calibri"/>
              </a:rPr>
              <a:t>Circular solo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las</a:t>
            </a:r>
            <a:r>
              <a:rPr lang="en-US" dirty="0">
                <a:latin typeface="Calibri"/>
                <a:ea typeface="Calibri"/>
                <a:cs typeface="Calibri"/>
                <a:sym typeface="Calibri"/>
              </a:rPr>
              <a:t> </a:t>
            </a:r>
            <a:r>
              <a:rPr lang="en-US" b="1" dirty="0" err="1">
                <a:solidFill>
                  <a:srgbClr val="741B47"/>
                </a:solidFill>
                <a:latin typeface="Calibri"/>
                <a:ea typeface="Calibri"/>
                <a:cs typeface="Calibri"/>
                <a:sym typeface="Calibri"/>
              </a:rPr>
              <a:t>zonas</a:t>
            </a:r>
            <a:r>
              <a:rPr lang="en-US" b="1" dirty="0">
                <a:solidFill>
                  <a:srgbClr val="741B47"/>
                </a:solidFill>
                <a:latin typeface="Calibri"/>
                <a:ea typeface="Calibri"/>
                <a:cs typeface="Calibri"/>
                <a:sym typeface="Calibri"/>
              </a:rPr>
              <a:t> de </a:t>
            </a:r>
            <a:r>
              <a:rPr lang="en-US" b="1" dirty="0" err="1">
                <a:solidFill>
                  <a:srgbClr val="741B47"/>
                </a:solidFill>
                <a:latin typeface="Calibri"/>
                <a:ea typeface="Calibri"/>
                <a:cs typeface="Calibri"/>
                <a:sym typeface="Calibri"/>
              </a:rPr>
              <a:t>seguridad</a:t>
            </a:r>
            <a:r>
              <a:rPr lang="en-US" b="1" dirty="0">
                <a:solidFill>
                  <a:srgbClr val="741B47"/>
                </a:solidFill>
                <a:latin typeface="Calibri"/>
                <a:ea typeface="Calibri"/>
                <a:cs typeface="Calibri"/>
                <a:sym typeface="Calibri"/>
              </a:rPr>
              <a:t> </a:t>
            </a:r>
            <a:r>
              <a:rPr lang="en-US" dirty="0" err="1" smtClean="0">
                <a:latin typeface="Calibri"/>
                <a:ea typeface="Calibri"/>
                <a:cs typeface="Calibri"/>
                <a:sym typeface="Calibri"/>
              </a:rPr>
              <a:t>demarcadas</a:t>
            </a:r>
            <a:r>
              <a:rPr lang="en-US" dirty="0" smtClean="0">
                <a:latin typeface="Calibri"/>
                <a:ea typeface="Calibri"/>
                <a:cs typeface="Calibri"/>
                <a:sym typeface="Calibri"/>
              </a:rPr>
              <a:t>.</a:t>
            </a:r>
            <a:endParaRPr lang="es-CL" dirty="0">
              <a:solidFill>
                <a:schemeClr val="lt1"/>
              </a:solidFill>
              <a:latin typeface="Calibri"/>
              <a:ea typeface="Calibri"/>
              <a:cs typeface="Calibri"/>
              <a:sym typeface="Calibri"/>
            </a:endParaRPr>
          </a:p>
        </p:txBody>
      </p:sp>
      <p:sp>
        <p:nvSpPr>
          <p:cNvPr id="410" name="Google Shape;410;p19"/>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Toda </a:t>
            </a:r>
            <a:r>
              <a:rPr lang="en-US" sz="1400" b="0" i="0" u="none" strike="noStrike" cap="none" dirty="0" err="1">
                <a:solidFill>
                  <a:srgbClr val="000000"/>
                </a:solidFill>
                <a:latin typeface="Calibri"/>
                <a:ea typeface="Calibri"/>
                <a:cs typeface="Calibri"/>
                <a:sym typeface="Calibri"/>
              </a:rPr>
              <a:t>actividad</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debe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desarrollarse</a:t>
            </a:r>
            <a:r>
              <a:rPr lang="en-US" sz="1400" b="0" i="0" u="none" strike="noStrike" cap="none" dirty="0">
                <a:solidFill>
                  <a:srgbClr val="000000"/>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bajo</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supervisión</a:t>
            </a:r>
            <a:r>
              <a:rPr lang="en-US" sz="1400" b="1" i="0" u="none" strike="noStrike" cap="none" dirty="0">
                <a:solidFill>
                  <a:srgbClr val="741B47"/>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de la persona a cargo del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grpSp>
        <p:nvGrpSpPr>
          <p:cNvPr id="411" name="Google Shape;411;p19"/>
          <p:cNvGrpSpPr/>
          <p:nvPr/>
        </p:nvGrpSpPr>
        <p:grpSpPr>
          <a:xfrm>
            <a:off x="-4655" y="1788831"/>
            <a:ext cx="1135367" cy="783005"/>
            <a:chOff x="-4655" y="1877319"/>
            <a:chExt cx="1135367" cy="783005"/>
          </a:xfrm>
        </p:grpSpPr>
        <p:sp>
          <p:nvSpPr>
            <p:cNvPr id="412" name="Google Shape;412;p19"/>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3" name="Google Shape;413;p19"/>
            <p:cNvPicPr preferRelativeResize="0"/>
            <p:nvPr/>
          </p:nvPicPr>
          <p:blipFill rotWithShape="1">
            <a:blip r:embed="rId3">
              <a:alphaModFix/>
            </a:blip>
            <a:srcRect/>
            <a:stretch/>
          </p:blipFill>
          <p:spPr>
            <a:xfrm>
              <a:off x="337197" y="2035280"/>
              <a:ext cx="629465" cy="530549"/>
            </a:xfrm>
            <a:prstGeom prst="rect">
              <a:avLst/>
            </a:prstGeom>
            <a:noFill/>
            <a:ln>
              <a:noFill/>
            </a:ln>
          </p:spPr>
        </p:pic>
      </p:grpSp>
      <p:sp>
        <p:nvSpPr>
          <p:cNvPr id="414" name="Google Shape;414;p19"/>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a:t>
            </a:r>
            <a:r>
              <a:rPr lang="en-US" b="1" i="0" u="none" strike="noStrike" cap="none" dirty="0" err="1" smtClean="0">
                <a:solidFill>
                  <a:srgbClr val="741B47"/>
                </a:solidFill>
                <a:latin typeface="Calibri"/>
                <a:ea typeface="Calibri"/>
                <a:cs typeface="Calibri"/>
                <a:sym typeface="Calibri"/>
              </a:rPr>
              <a:t>las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manos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guantes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protección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cuando</a:t>
            </a:r>
            <a:r>
              <a:rPr lang="en-US" sz="1400" b="0" i="0" u="none" strike="noStrike" cap="none" dirty="0">
                <a:solidFill>
                  <a:schemeClr val="dk1"/>
                </a:solidFill>
                <a:latin typeface="Calibri"/>
                <a:ea typeface="Calibri"/>
                <a:cs typeface="Calibri"/>
                <a:sym typeface="Calibri"/>
              </a:rPr>
              <a:t> se </a:t>
            </a:r>
            <a:r>
              <a:rPr lang="en-US" sz="1400" b="0" i="0" u="none" strike="noStrike" cap="none" dirty="0" err="1">
                <a:solidFill>
                  <a:schemeClr val="dk1"/>
                </a:solidFill>
                <a:latin typeface="Calibri"/>
                <a:ea typeface="Calibri"/>
                <a:cs typeface="Calibri"/>
                <a:sym typeface="Calibri"/>
              </a:rPr>
              <a:t>manipulen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cualquier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tipo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fluidos</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herramientas</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intervención</a:t>
            </a:r>
            <a:r>
              <a:rPr lang="en-US" sz="1400" b="0" i="0" u="none" strike="noStrike" cap="none" dirty="0">
                <a:solidFill>
                  <a:schemeClr val="dk1"/>
                </a:solidFill>
                <a:latin typeface="Calibri"/>
                <a:ea typeface="Calibri"/>
                <a:cs typeface="Calibri"/>
                <a:sym typeface="Calibri"/>
              </a:rPr>
              <a:t> del motor, </a:t>
            </a:r>
            <a:r>
              <a:rPr lang="en-US" sz="1400" b="0" i="0" u="none" strike="noStrike" cap="none" dirty="0" err="1">
                <a:solidFill>
                  <a:schemeClr val="dk1"/>
                </a:solidFill>
                <a:latin typeface="Calibri"/>
                <a:ea typeface="Calibri"/>
                <a:cs typeface="Calibri"/>
                <a:sym typeface="Calibri"/>
              </a:rPr>
              <a:t>desarme</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partes</a:t>
            </a:r>
            <a:r>
              <a:rPr lang="en-US" sz="1400" b="0" i="0" u="none" strike="noStrike" cap="none" dirty="0">
                <a:solidFill>
                  <a:schemeClr val="dk1"/>
                </a:solidFill>
                <a:latin typeface="Calibri"/>
                <a:ea typeface="Calibri"/>
                <a:cs typeface="Calibri"/>
                <a:sym typeface="Calibri"/>
              </a:rPr>
              <a:t> y </a:t>
            </a:r>
            <a:r>
              <a:rPr lang="en-US" sz="1400" b="0" i="0" u="none" strike="noStrike" cap="none" dirty="0" err="1">
                <a:solidFill>
                  <a:schemeClr val="dk1"/>
                </a:solidFill>
                <a:latin typeface="Calibri"/>
                <a:ea typeface="Calibri"/>
                <a:cs typeface="Calibri"/>
                <a:sym typeface="Calibri"/>
              </a:rPr>
              <a:t>trabajo</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endParaRPr dirty="0"/>
          </a:p>
        </p:txBody>
      </p:sp>
      <p:grpSp>
        <p:nvGrpSpPr>
          <p:cNvPr id="415" name="Google Shape;415;p19"/>
          <p:cNvGrpSpPr/>
          <p:nvPr/>
        </p:nvGrpSpPr>
        <p:grpSpPr>
          <a:xfrm>
            <a:off x="-4655" y="2661654"/>
            <a:ext cx="1135367" cy="783005"/>
            <a:chOff x="-4655" y="2735448"/>
            <a:chExt cx="1135367" cy="783005"/>
          </a:xfrm>
        </p:grpSpPr>
        <p:sp>
          <p:nvSpPr>
            <p:cNvPr id="416" name="Google Shape;416;p19"/>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7" name="Google Shape;417;p19"/>
            <p:cNvPicPr preferRelativeResize="0"/>
            <p:nvPr/>
          </p:nvPicPr>
          <p:blipFill rotWithShape="1">
            <a:blip r:embed="rId4">
              <a:alphaModFix/>
            </a:blip>
            <a:srcRect/>
            <a:stretch/>
          </p:blipFill>
          <p:spPr>
            <a:xfrm>
              <a:off x="331947" y="2879412"/>
              <a:ext cx="639965" cy="539399"/>
            </a:xfrm>
            <a:prstGeom prst="rect">
              <a:avLst/>
            </a:prstGeom>
            <a:noFill/>
            <a:ln>
              <a:noFill/>
            </a:ln>
          </p:spPr>
        </p:pic>
      </p:grpSp>
      <p:grpSp>
        <p:nvGrpSpPr>
          <p:cNvPr id="418" name="Google Shape;418;p19"/>
          <p:cNvGrpSpPr/>
          <p:nvPr/>
        </p:nvGrpSpPr>
        <p:grpSpPr>
          <a:xfrm>
            <a:off x="-4655" y="3534477"/>
            <a:ext cx="1135367" cy="783005"/>
            <a:chOff x="-4655" y="3593577"/>
            <a:chExt cx="1135367" cy="783005"/>
          </a:xfrm>
        </p:grpSpPr>
        <p:sp>
          <p:nvSpPr>
            <p:cNvPr id="419" name="Google Shape;419;p19"/>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0" name="Google Shape;420;p19"/>
            <p:cNvPicPr preferRelativeResize="0"/>
            <p:nvPr/>
          </p:nvPicPr>
          <p:blipFill rotWithShape="1">
            <a:blip r:embed="rId5">
              <a:alphaModFix/>
            </a:blip>
            <a:srcRect/>
            <a:stretch/>
          </p:blipFill>
          <p:spPr>
            <a:xfrm>
              <a:off x="350751" y="3729725"/>
              <a:ext cx="602356" cy="507700"/>
            </a:xfrm>
            <a:prstGeom prst="rect">
              <a:avLst/>
            </a:prstGeom>
            <a:noFill/>
            <a:ln>
              <a:noFill/>
            </a:ln>
          </p:spPr>
        </p:pic>
      </p:grpSp>
      <p:grpSp>
        <p:nvGrpSpPr>
          <p:cNvPr id="421" name="Google Shape;421;p19"/>
          <p:cNvGrpSpPr/>
          <p:nvPr/>
        </p:nvGrpSpPr>
        <p:grpSpPr>
          <a:xfrm>
            <a:off x="-4655" y="4407300"/>
            <a:ext cx="1135367" cy="783005"/>
            <a:chOff x="-4655" y="4451706"/>
            <a:chExt cx="1135367" cy="783005"/>
          </a:xfrm>
        </p:grpSpPr>
        <p:sp>
          <p:nvSpPr>
            <p:cNvPr id="422" name="Google Shape;422;p19"/>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3" name="Google Shape;423;p19"/>
            <p:cNvPicPr preferRelativeResize="0"/>
            <p:nvPr/>
          </p:nvPicPr>
          <p:blipFill rotWithShape="1">
            <a:blip r:embed="rId6">
              <a:alphaModFix/>
            </a:blip>
            <a:srcRect/>
            <a:stretch/>
          </p:blipFill>
          <p:spPr>
            <a:xfrm>
              <a:off x="342982" y="4590635"/>
              <a:ext cx="610125" cy="514248"/>
            </a:xfrm>
            <a:prstGeom prst="rect">
              <a:avLst/>
            </a:prstGeom>
            <a:noFill/>
            <a:ln>
              <a:noFill/>
            </a:ln>
          </p:spPr>
        </p:pic>
      </p:grpSp>
      <p:grpSp>
        <p:nvGrpSpPr>
          <p:cNvPr id="424" name="Google Shape;424;p19"/>
          <p:cNvGrpSpPr/>
          <p:nvPr/>
        </p:nvGrpSpPr>
        <p:grpSpPr>
          <a:xfrm>
            <a:off x="-4655" y="6167965"/>
            <a:ext cx="1135367" cy="783005"/>
            <a:chOff x="-4655" y="6167965"/>
            <a:chExt cx="1135367" cy="783005"/>
          </a:xfrm>
        </p:grpSpPr>
        <p:sp>
          <p:nvSpPr>
            <p:cNvPr id="425"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6" name="Google Shape;426;p19"/>
            <p:cNvPicPr preferRelativeResize="0"/>
            <p:nvPr/>
          </p:nvPicPr>
          <p:blipFill rotWithShape="1">
            <a:blip r:embed="rId7">
              <a:alphaModFix/>
            </a:blip>
            <a:srcRect/>
            <a:stretch/>
          </p:blipFill>
          <p:spPr>
            <a:xfrm>
              <a:off x="318928" y="6295340"/>
              <a:ext cx="666001" cy="561343"/>
            </a:xfrm>
            <a:prstGeom prst="rect">
              <a:avLst/>
            </a:prstGeom>
            <a:noFill/>
            <a:ln>
              <a:noFill/>
            </a:ln>
          </p:spPr>
        </p:pic>
      </p:grpSp>
      <p:grpSp>
        <p:nvGrpSpPr>
          <p:cNvPr id="427" name="Google Shape;427;p19"/>
          <p:cNvGrpSpPr/>
          <p:nvPr/>
        </p:nvGrpSpPr>
        <p:grpSpPr>
          <a:xfrm>
            <a:off x="-4655" y="5117148"/>
            <a:ext cx="1193246" cy="1156253"/>
            <a:chOff x="-4655" y="5146860"/>
            <a:chExt cx="1193246" cy="1156253"/>
          </a:xfrm>
        </p:grpSpPr>
        <p:sp>
          <p:nvSpPr>
            <p:cNvPr id="428" name="Google Shape;428;p19"/>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9" name="Google Shape;429;p19"/>
            <p:cNvPicPr preferRelativeResize="0"/>
            <p:nvPr/>
          </p:nvPicPr>
          <p:blipFill rotWithShape="1">
            <a:blip r:embed="rId8">
              <a:alphaModFix/>
            </a:blip>
            <a:srcRect/>
            <a:stretch/>
          </p:blipFill>
          <p:spPr>
            <a:xfrm rot="-2193866">
              <a:off x="141403" y="5342117"/>
              <a:ext cx="908505" cy="765740"/>
            </a:xfrm>
            <a:prstGeom prst="rect">
              <a:avLst/>
            </a:prstGeom>
            <a:noFill/>
            <a:ln>
              <a:noFill/>
            </a:ln>
          </p:spPr>
        </p:pic>
      </p:grpSp>
      <p:pic>
        <p:nvPicPr>
          <p:cNvPr id="433" name="Google Shape;433;p19"/>
          <p:cNvPicPr preferRelativeResize="0"/>
          <p:nvPr/>
        </p:nvPicPr>
        <p:blipFill rotWithShape="1">
          <a:blip r:embed="rId9">
            <a:alphaModFix/>
          </a:blip>
          <a:srcRect/>
          <a:stretch/>
        </p:blipFill>
        <p:spPr>
          <a:xfrm>
            <a:off x="5211105" y="4810371"/>
            <a:ext cx="4327510" cy="33538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ACTIVIDAD PRÁCTICA</a:t>
            </a:r>
            <a:endParaRPr sz="3100" b="1" i="0" u="none" strike="noStrike" cap="none">
              <a:solidFill>
                <a:srgbClr val="741B47"/>
              </a:solidFill>
              <a:latin typeface="Calibri"/>
              <a:ea typeface="Calibri"/>
              <a:cs typeface="Calibri"/>
              <a:sym typeface="Calibri"/>
            </a:endParaRPr>
          </a:p>
        </p:txBody>
      </p:sp>
      <p:sp>
        <p:nvSpPr>
          <p:cNvPr id="3"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6" name="Google Shape;444;p20"/>
          <p:cNvPicPr preferRelativeResize="0"/>
          <p:nvPr/>
        </p:nvPicPr>
        <p:blipFill rotWithShape="1">
          <a:blip r:embed="rId2">
            <a:alphaModFix/>
          </a:blip>
          <a:srcRect/>
          <a:stretch/>
        </p:blipFill>
        <p:spPr>
          <a:xfrm>
            <a:off x="5188464" y="2370247"/>
            <a:ext cx="4539997" cy="5336912"/>
          </a:xfrm>
          <a:prstGeom prst="rect">
            <a:avLst/>
          </a:prstGeom>
          <a:noFill/>
          <a:ln>
            <a:noFill/>
          </a:ln>
        </p:spPr>
      </p:pic>
      <p:sp>
        <p:nvSpPr>
          <p:cNvPr id="7" name="Google Shape;445;p20"/>
          <p:cNvSpPr txBox="1"/>
          <p:nvPr/>
        </p:nvSpPr>
        <p:spPr>
          <a:xfrm>
            <a:off x="958647" y="3356277"/>
            <a:ext cx="470473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actividad</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práctica</a:t>
            </a:r>
            <a:r>
              <a:rPr lang="en-US" sz="1600" b="0" i="0" u="none" strike="noStrike" cap="none" dirty="0">
                <a:solidFill>
                  <a:schemeClr val="dk1"/>
                </a:solidFill>
                <a:latin typeface="Calibri"/>
                <a:ea typeface="Calibri"/>
                <a:cs typeface="Calibri"/>
                <a:sym typeface="Calibri"/>
              </a:rPr>
              <a:t>.</a:t>
            </a:r>
            <a:endParaRPr dirty="0"/>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sugerimos</a:t>
            </a:r>
            <a:r>
              <a:rPr lang="en-US" sz="1600" b="0" i="0" u="none" strike="noStrike" cap="none" dirty="0">
                <a:solidFill>
                  <a:srgbClr val="000000"/>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seguir</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las</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instrucciones</a:t>
            </a:r>
            <a:r>
              <a:rPr lang="en-US" sz="1600" b="1" i="0" u="none" strike="noStrike" cap="none" dirty="0">
                <a:solidFill>
                  <a:srgbClr val="76384D"/>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van</a:t>
            </a:r>
            <a:endParaRPr dirty="0"/>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Adjuntas</a:t>
            </a:r>
            <a:r>
              <a:rPr lang="en-US" sz="1600" b="0" i="0" u="none" strike="noStrike" cap="none" dirty="0">
                <a:solidFill>
                  <a:srgbClr val="000000"/>
                </a:solidFill>
                <a:latin typeface="Calibri"/>
                <a:ea typeface="Calibri"/>
                <a:cs typeface="Calibri"/>
                <a:sym typeface="Calibri"/>
              </a:rPr>
              <a:t> en la </a:t>
            </a:r>
            <a:r>
              <a:rPr lang="en-US" sz="1600" b="0" i="0" u="none" strike="noStrike" cap="none" dirty="0" err="1">
                <a:solidFill>
                  <a:srgbClr val="000000"/>
                </a:solidFill>
                <a:latin typeface="Calibri"/>
                <a:ea typeface="Calibri"/>
                <a:cs typeface="Calibri"/>
                <a:sym typeface="Calibri"/>
              </a:rPr>
              <a:t>guía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el </a:t>
            </a:r>
            <a:r>
              <a:rPr lang="en-US" sz="1600" b="0" i="0" u="none" strike="noStrike" cap="none" dirty="0" err="1">
                <a:solidFill>
                  <a:srgbClr val="000000"/>
                </a:solidFill>
                <a:latin typeface="Calibri"/>
                <a:ea typeface="Calibri"/>
                <a:cs typeface="Calibri"/>
                <a:sym typeface="Calibri"/>
              </a:rPr>
              <a:t>profesor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entregará</a:t>
            </a:r>
            <a:r>
              <a:rPr lang="en-US" sz="1600" b="0" i="0" u="none" strike="noStrike" cap="none" dirty="0">
                <a:solidFill>
                  <a:srgbClr val="000000"/>
                </a:solidFill>
                <a:latin typeface="Calibri"/>
                <a:ea typeface="Calibri"/>
                <a:cs typeface="Calibri"/>
                <a:sym typeface="Calibri"/>
              </a:rPr>
              <a:t>.</a:t>
            </a:r>
            <a:endParaRPr sz="1600" b="1" i="0" u="none" strike="noStrike" cap="none" dirty="0">
              <a:solidFill>
                <a:srgbClr val="76384D"/>
              </a:solidFill>
              <a:latin typeface="Calibri"/>
              <a:ea typeface="Calibri"/>
              <a:cs typeface="Calibri"/>
              <a:sym typeface="Calibri"/>
            </a:endParaRPr>
          </a:p>
        </p:txBody>
      </p:sp>
      <p:sp>
        <p:nvSpPr>
          <p:cNvPr id="8"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dirty="0" smtClean="0">
                <a:solidFill>
                  <a:srgbClr val="BA9BA5"/>
                </a:solidFill>
                <a:latin typeface="Calibri"/>
                <a:ea typeface="Calibri"/>
                <a:cs typeface="Calibri"/>
                <a:sym typeface="Calibri"/>
              </a:rPr>
              <a:t>3</a:t>
            </a:r>
            <a:endParaRPr sz="6000" b="0" i="0" u="none" strike="noStrike" cap="none" dirty="0">
              <a:solidFill>
                <a:srgbClr val="BA9BA5"/>
              </a:solidFill>
              <a:latin typeface="Calibri"/>
              <a:ea typeface="Calibri"/>
              <a:cs typeface="Calibri"/>
              <a:sym typeface="Calibri"/>
            </a:endParaRPr>
          </a:p>
        </p:txBody>
      </p:sp>
    </p:spTree>
    <p:extLst>
      <p:ext uri="{BB962C8B-B14F-4D97-AF65-F5344CB8AC3E}">
        <p14:creationId xmlns:p14="http://schemas.microsoft.com/office/powerpoint/2010/main" val="257170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4" name="Google Shape;454;p21"/>
          <p:cNvPicPr preferRelativeResize="0"/>
          <p:nvPr/>
        </p:nvPicPr>
        <p:blipFill rotWithShape="1">
          <a:blip r:embed="rId3">
            <a:alphaModFix/>
          </a:blip>
          <a:srcRect/>
          <a:stretch/>
        </p:blipFill>
        <p:spPr>
          <a:xfrm>
            <a:off x="5102940" y="2710743"/>
            <a:ext cx="5190655" cy="4917756"/>
          </a:xfrm>
          <a:prstGeom prst="rect">
            <a:avLst/>
          </a:prstGeom>
          <a:noFill/>
          <a:ln>
            <a:noFill/>
          </a:ln>
        </p:spPr>
      </p:pic>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TICKET DE SALIDA</a:t>
            </a:r>
            <a:endParaRPr sz="3100" b="1" i="0" u="none" strike="noStrike" cap="none">
              <a:solidFill>
                <a:srgbClr val="741B47"/>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9"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2000" dirty="0">
                <a:solidFill>
                  <a:srgbClr val="FF0000"/>
                </a:solidFill>
                <a:latin typeface="Calibri"/>
                <a:ea typeface="Calibri"/>
                <a:cs typeface="Calibri"/>
                <a:sym typeface="Calibri"/>
              </a:rPr>
              <a:t>CAMBIO DE </a:t>
            </a:r>
            <a:r>
              <a:rPr lang="es-ES_tradnl" sz="2000" b="1" dirty="0">
                <a:solidFill>
                  <a:srgbClr val="800000"/>
                </a:solidFill>
                <a:latin typeface="Calibri"/>
                <a:ea typeface="Calibri"/>
                <a:cs typeface="Calibri"/>
                <a:sym typeface="Calibri"/>
              </a:rPr>
              <a:t>FILTRO DE AIRE Y BUJÍAS</a:t>
            </a:r>
            <a:endParaRPr lang="es-ES_tradnl" sz="2000" b="1" dirty="0">
              <a:solidFill>
                <a:srgbClr val="800000"/>
              </a:solidFill>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741B47"/>
                </a:solidFill>
                <a:latin typeface="Calibri"/>
                <a:ea typeface="Calibri"/>
                <a:cs typeface="Calibri"/>
                <a:sym typeface="Calibri"/>
              </a:rPr>
              <a:t>¡Hasta la próxima! </a:t>
            </a:r>
            <a:endParaRPr lang="es-CL" sz="2100" b="1" dirty="0">
              <a:solidFill>
                <a:srgbClr val="741B47"/>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3" y="4159041"/>
            <a:ext cx="673176" cy="6037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63" name="Google Shape;101;p3"/>
          <p:cNvSpPr/>
          <p:nvPr/>
        </p:nvSpPr>
        <p:spPr>
          <a:xfrm>
            <a:off x="564075" y="2843141"/>
            <a:ext cx="4657800" cy="113977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5" name="Google Shape;101;p3"/>
          <p:cNvSpPr/>
          <p:nvPr/>
        </p:nvSpPr>
        <p:spPr>
          <a:xfrm>
            <a:off x="564075" y="4136857"/>
            <a:ext cx="4657800" cy="128958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4" name="Google Shape;94;p3"/>
          <p:cNvSpPr txBox="1">
            <a:spLocks noGrp="1"/>
          </p:cNvSpPr>
          <p:nvPr>
            <p:ph type="subTitle" idx="4294967295"/>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000000"/>
                </a:solidFill>
                <a:latin typeface="Calibri"/>
                <a:ea typeface="Calibri"/>
                <a:cs typeface="Calibri"/>
                <a:sym typeface="Calibri"/>
              </a:rPr>
              <a:t>RECORDEMOS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741B47"/>
                </a:solidFill>
                <a:latin typeface="Calibri"/>
                <a:ea typeface="Calibri"/>
                <a:cs typeface="Calibri"/>
                <a:sym typeface="Calibri"/>
              </a:rPr>
              <a:t>¿QUÉ APRENDIMOS LA ACTIVIDAD ANTERIOR?</a:t>
            </a:r>
            <a:endParaRPr sz="3100" b="1" i="0" u="none" strike="noStrike" cap="none" dirty="0">
              <a:solidFill>
                <a:srgbClr val="741B47"/>
              </a:solidFill>
              <a:latin typeface="Calibri"/>
              <a:ea typeface="Calibri"/>
              <a:cs typeface="Calibri"/>
              <a:sym typeface="Calibri"/>
            </a:endParaRPr>
          </a:p>
        </p:txBody>
      </p:sp>
      <p:sp>
        <p:nvSpPr>
          <p:cNvPr id="48" name="Elipse 47">
            <a:extLst>
              <a:ext uri="{FF2B5EF4-FFF2-40B4-BE49-F238E27FC236}">
                <a16:creationId xmlns:a16="http://schemas.microsoft.com/office/drawing/2014/main" xmlns=""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3" name="Google Shape;82;p14"/>
          <p:cNvSpPr txBox="1"/>
          <p:nvPr/>
        </p:nvSpPr>
        <p:spPr>
          <a:xfrm>
            <a:off x="572274" y="2253999"/>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 sz="1800" b="1" dirty="0" smtClean="0">
                <a:solidFill>
                  <a:srgbClr val="741B47"/>
                </a:solidFill>
                <a:latin typeface="Calibri" panose="020F0502020204030204" pitchFamily="34" charset="0"/>
                <a:ea typeface="Roboto"/>
                <a:cs typeface="Calibri" panose="020F0502020204030204" pitchFamily="34" charset="0"/>
                <a:sym typeface="Roboto"/>
              </a:rPr>
              <a:t>CAMBIO DE REFRIGERANTE DE MOTOR</a:t>
            </a:r>
          </a:p>
        </p:txBody>
      </p:sp>
      <p:grpSp>
        <p:nvGrpSpPr>
          <p:cNvPr id="4" name="Grupo 3"/>
          <p:cNvGrpSpPr/>
          <p:nvPr/>
        </p:nvGrpSpPr>
        <p:grpSpPr>
          <a:xfrm>
            <a:off x="386551" y="4583985"/>
            <a:ext cx="391110" cy="395325"/>
            <a:chOff x="386551" y="4502842"/>
            <a:chExt cx="391110" cy="395325"/>
          </a:xfrm>
        </p:grpSpPr>
        <p:sp>
          <p:nvSpPr>
            <p:cNvPr id="160" name="Google Shape;103;p3"/>
            <p:cNvSpPr/>
            <p:nvPr/>
          </p:nvSpPr>
          <p:spPr>
            <a:xfrm>
              <a:off x="386551" y="4512367"/>
              <a:ext cx="39111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n>
                  <a:solidFill>
                    <a:srgbClr val="741B47"/>
                  </a:solidFill>
                </a:ln>
                <a:solidFill>
                  <a:srgbClr val="000000"/>
                </a:solidFill>
                <a:latin typeface="Arial"/>
                <a:ea typeface="Arial"/>
                <a:cs typeface="Arial"/>
                <a:sym typeface="Arial"/>
              </a:endParaRPr>
            </a:p>
          </p:txBody>
        </p:sp>
        <p:sp>
          <p:nvSpPr>
            <p:cNvPr id="161" name="Google Shape;104;p3"/>
            <p:cNvSpPr txBox="1"/>
            <p:nvPr/>
          </p:nvSpPr>
          <p:spPr>
            <a:xfrm>
              <a:off x="396454" y="4502842"/>
              <a:ext cx="312202"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nvGrpSpPr>
          <p:cNvPr id="3" name="Grupo 2"/>
          <p:cNvGrpSpPr/>
          <p:nvPr/>
        </p:nvGrpSpPr>
        <p:grpSpPr>
          <a:xfrm>
            <a:off x="375975" y="3215364"/>
            <a:ext cx="376200" cy="395325"/>
            <a:chOff x="375975" y="3087305"/>
            <a:chExt cx="376200" cy="395325"/>
          </a:xfrm>
        </p:grpSpPr>
        <p:sp>
          <p:nvSpPr>
            <p:cNvPr id="166" name="Google Shape;103;p3"/>
            <p:cNvSpPr/>
            <p:nvPr/>
          </p:nvSpPr>
          <p:spPr>
            <a:xfrm>
              <a:off x="375975" y="309683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04;p3"/>
            <p:cNvSpPr txBox="1"/>
            <p:nvPr/>
          </p:nvSpPr>
          <p:spPr>
            <a:xfrm>
              <a:off x="385500" y="30873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186" name="Google Shape;80;p14">
            <a:extLst>
              <a:ext uri="{FF2B5EF4-FFF2-40B4-BE49-F238E27FC236}">
                <a16:creationId xmlns="" xmlns:a16="http://schemas.microsoft.com/office/drawing/2014/main" id="{FD5CCA16-F769-EE46-BB85-A310245CC79B}"/>
              </a:ext>
            </a:extLst>
          </p:cNvPr>
          <p:cNvSpPr txBox="1"/>
          <p:nvPr/>
        </p:nvSpPr>
        <p:spPr>
          <a:xfrm>
            <a:off x="967146" y="3148689"/>
            <a:ext cx="4129200" cy="538200"/>
          </a:xfrm>
          <a:prstGeom prst="rect">
            <a:avLst/>
          </a:prstGeom>
          <a:noFill/>
          <a:ln>
            <a:noFill/>
          </a:ln>
        </p:spPr>
        <p:txBody>
          <a:bodyPr spcFirstLastPara="1" wrap="square" lIns="91425" tIns="91425" rIns="91425" bIns="91425" anchor="ctr" anchorCtr="0">
            <a:noAutofit/>
          </a:bodyPr>
          <a:lstStyle/>
          <a:p>
            <a:r>
              <a:rPr lang="es-ES" sz="1600" dirty="0">
                <a:latin typeface="Calibri" charset="0"/>
                <a:ea typeface="Calibri" charset="0"/>
                <a:cs typeface="Calibri" charset="0"/>
              </a:rPr>
              <a:t>Identificaste el mantenimiento preventivo de refrigerante del motor, de acuerdo a lo propuesto en el manual del fabricante.</a:t>
            </a:r>
          </a:p>
        </p:txBody>
      </p:sp>
      <p:sp>
        <p:nvSpPr>
          <p:cNvPr id="187" name="Google Shape;81;p14">
            <a:extLst>
              <a:ext uri="{FF2B5EF4-FFF2-40B4-BE49-F238E27FC236}">
                <a16:creationId xmlns="" xmlns:a16="http://schemas.microsoft.com/office/drawing/2014/main" id="{CD10E17F-0C25-684D-B2C5-DB1BC6E95A6B}"/>
              </a:ext>
            </a:extLst>
          </p:cNvPr>
          <p:cNvSpPr txBox="1"/>
          <p:nvPr/>
        </p:nvSpPr>
        <p:spPr>
          <a:xfrm>
            <a:off x="967146" y="4268795"/>
            <a:ext cx="4038600" cy="1040625"/>
          </a:xfrm>
          <a:prstGeom prst="rect">
            <a:avLst/>
          </a:prstGeom>
          <a:noFill/>
          <a:ln>
            <a:noFill/>
          </a:ln>
        </p:spPr>
        <p:txBody>
          <a:bodyPr spcFirstLastPara="1" wrap="square" lIns="91425" tIns="91425" rIns="91425" bIns="91425" anchor="ctr" anchorCtr="0">
            <a:noAutofit/>
          </a:bodyPr>
          <a:lstStyle/>
          <a:p>
            <a:pPr lvl="0">
              <a:lnSpc>
                <a:spcPct val="115000"/>
              </a:lnSpc>
            </a:pPr>
            <a:r>
              <a:rPr lang="es-ES" sz="1600" dirty="0">
                <a:latin typeface="Calibri" charset="0"/>
                <a:ea typeface="Calibri" charset="0"/>
                <a:cs typeface="Calibri" charset="0"/>
              </a:rPr>
              <a:t>Aplicaste el mantenimiento preventivo a un automóvil, considerando el cambio de refrigerante del motor, según lo propuesto en el manual de servicio.</a:t>
            </a:r>
            <a:endParaRPr lang="x-none" sz="1600" dirty="0">
              <a:latin typeface="Calibri" charset="0"/>
              <a:ea typeface="Calibri" charset="0"/>
              <a:cs typeface="Calibri" charset="0"/>
              <a:sym typeface="Roboto"/>
            </a:endParaRPr>
          </a:p>
        </p:txBody>
      </p:sp>
      <p:pic>
        <p:nvPicPr>
          <p:cNvPr id="190" name="Imagen 1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extLst>
      <p:ext uri="{BB962C8B-B14F-4D97-AF65-F5344CB8AC3E}">
        <p14:creationId xmlns:p14="http://schemas.microsoft.com/office/powerpoint/2010/main" val="23847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ANTES DE COMENZAR</a:t>
            </a:r>
            <a:endParaRPr sz="3100" b="1" i="0" u="none" strike="noStrike" cap="none">
              <a:solidFill>
                <a:srgbClr val="741B47"/>
              </a:solidFill>
              <a:latin typeface="Calibri"/>
              <a:ea typeface="Calibri"/>
              <a:cs typeface="Calibri"/>
              <a:sym typeface="Calibri"/>
            </a:endParaRPr>
          </a:p>
        </p:txBody>
      </p:sp>
      <p:sp>
        <p:nvSpPr>
          <p:cNvPr id="128" name="Google Shape;128;p4"/>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1" i="0" u="none" strike="noStrike" cap="none" dirty="0">
                <a:solidFill>
                  <a:srgbClr val="76384D"/>
                </a:solidFill>
                <a:latin typeface="Calibri"/>
                <a:ea typeface="Calibri"/>
                <a:cs typeface="Calibri"/>
                <a:sym typeface="Calibri"/>
              </a:rPr>
              <a:t>¡</a:t>
            </a:r>
            <a:r>
              <a:rPr lang="en-US" sz="2100" b="1" i="0" u="none" strike="noStrike" cap="none" dirty="0" err="1">
                <a:solidFill>
                  <a:srgbClr val="76384D"/>
                </a:solidFill>
                <a:latin typeface="Calibri"/>
                <a:ea typeface="Calibri"/>
                <a:cs typeface="Calibri"/>
                <a:sym typeface="Calibri"/>
              </a:rPr>
              <a:t>Compartan</a:t>
            </a:r>
            <a:r>
              <a:rPr lang="en-US" sz="2100" b="1" i="0" u="none" strike="noStrike" cap="none" dirty="0">
                <a:solidFill>
                  <a:srgbClr val="76384D"/>
                </a:solidFill>
                <a:latin typeface="Calibri"/>
                <a:ea typeface="Calibri"/>
                <a:cs typeface="Calibri"/>
                <a:sym typeface="Calibri"/>
              </a:rPr>
              <a:t> </a:t>
            </a:r>
            <a:r>
              <a:rPr lang="en-US" sz="2100" b="1" i="0" u="none" strike="noStrike" cap="none" dirty="0" err="1">
                <a:solidFill>
                  <a:srgbClr val="76384D"/>
                </a:solidFill>
                <a:latin typeface="Calibri"/>
                <a:ea typeface="Calibri"/>
                <a:cs typeface="Calibri"/>
                <a:sym typeface="Calibri"/>
              </a:rPr>
              <a:t>experiencias</a:t>
            </a:r>
            <a:r>
              <a:rPr lang="en-US" sz="2100" b="1" i="0" u="none" strike="noStrike" cap="none" dirty="0">
                <a:solidFill>
                  <a:srgbClr val="76384D"/>
                </a:solidFill>
                <a:latin typeface="Calibri"/>
                <a:ea typeface="Calibri"/>
                <a:cs typeface="Calibri"/>
                <a:sym typeface="Calibri"/>
              </a:rPr>
              <a:t> </a:t>
            </a:r>
            <a:r>
              <a:rPr lang="en-US" sz="2100" b="0" i="0" u="none" strike="noStrike" cap="none" dirty="0">
                <a:solidFill>
                  <a:srgbClr val="76384D"/>
                </a:solidFill>
                <a:latin typeface="Calibri"/>
                <a:ea typeface="Calibri"/>
                <a:cs typeface="Calibri"/>
                <a:sym typeface="Calibri"/>
              </a:rPr>
              <a:t>con </a:t>
            </a:r>
            <a:r>
              <a:rPr lang="en-US" sz="2100" b="0" i="0" u="none" strike="noStrike" cap="none" dirty="0" err="1">
                <a:solidFill>
                  <a:srgbClr val="76384D"/>
                </a:solidFill>
                <a:latin typeface="Calibri"/>
                <a:ea typeface="Calibri"/>
                <a:cs typeface="Calibri"/>
                <a:sym typeface="Calibri"/>
              </a:rPr>
              <a:t>sus</a:t>
            </a:r>
            <a:r>
              <a:rPr lang="en-US" sz="2100" b="0" i="0" u="none" strike="noStrike" cap="none" dirty="0">
                <a:solidFill>
                  <a:srgbClr val="76384D"/>
                </a:solidFill>
                <a:latin typeface="Calibri"/>
                <a:ea typeface="Calibri"/>
                <a:cs typeface="Calibri"/>
                <a:sym typeface="Calibri"/>
              </a:rPr>
              <a:t> </a:t>
            </a:r>
            <a:r>
              <a:rPr lang="en-US" sz="2100" b="0" i="0" u="none" strike="noStrike" cap="none" dirty="0" err="1">
                <a:solidFill>
                  <a:srgbClr val="76384D"/>
                </a:solidFill>
                <a:latin typeface="Calibri"/>
                <a:ea typeface="Calibri"/>
                <a:cs typeface="Calibri"/>
                <a:sym typeface="Calibri"/>
              </a:rPr>
              <a:t>compañeros</a:t>
            </a:r>
            <a:r>
              <a:rPr lang="en-US" sz="2100" b="0" i="0" u="none" strike="noStrike" cap="none" dirty="0">
                <a:solidFill>
                  <a:srgbClr val="76384D"/>
                </a:solidFill>
                <a:latin typeface="Calibri"/>
                <a:ea typeface="Calibri"/>
                <a:cs typeface="Calibri"/>
                <a:sym typeface="Calibri"/>
              </a:rPr>
              <a:t>! </a:t>
            </a:r>
            <a:endParaRPr sz="2000" b="0" i="0" u="none" strike="noStrike" cap="none" dirty="0">
              <a:solidFill>
                <a:srgbClr val="76384D"/>
              </a:solidFill>
              <a:latin typeface="Calibri"/>
              <a:ea typeface="Calibri"/>
              <a:cs typeface="Calibri"/>
              <a:sym typeface="Calibri"/>
            </a:endParaRPr>
          </a:p>
        </p:txBody>
      </p:sp>
      <p:sp>
        <p:nvSpPr>
          <p:cNvPr id="129"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ALGUNAS PREGUNTAS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grpSp>
        <p:nvGrpSpPr>
          <p:cNvPr id="130" name="Google Shape;130;p4"/>
          <p:cNvGrpSpPr/>
          <p:nvPr/>
        </p:nvGrpSpPr>
        <p:grpSpPr>
          <a:xfrm>
            <a:off x="375767" y="3108099"/>
            <a:ext cx="5745381" cy="669457"/>
            <a:chOff x="442650" y="4079977"/>
            <a:chExt cx="5745381" cy="1155550"/>
          </a:xfrm>
        </p:grpSpPr>
        <p:sp>
          <p:nvSpPr>
            <p:cNvPr id="131" name="Google Shape;131;p4"/>
            <p:cNvSpPr txBox="1"/>
            <p:nvPr/>
          </p:nvSpPr>
          <p:spPr>
            <a:xfrm>
              <a:off x="747531" y="4416252"/>
              <a:ext cx="5440500" cy="483000"/>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ES_tradnl" sz="1800" dirty="0" smtClean="0">
                  <a:latin typeface="Calibri"/>
                  <a:ea typeface="Calibri"/>
                  <a:cs typeface="Calibri"/>
                  <a:sym typeface="Calibri"/>
                </a:rPr>
                <a:t>¿Qué son los filtros de aire?</a:t>
              </a:r>
              <a:endParaRPr lang="es-ES_tradnl" sz="1800" dirty="0">
                <a:latin typeface="Calibri"/>
                <a:ea typeface="Calibri"/>
                <a:cs typeface="Calibri"/>
                <a:sym typeface="Calibri"/>
              </a:endParaRPr>
            </a:p>
          </p:txBody>
        </p:sp>
        <p:sp>
          <p:nvSpPr>
            <p:cNvPr id="132" name="Google Shape;132;p4"/>
            <p:cNvSpPr/>
            <p:nvPr/>
          </p:nvSpPr>
          <p:spPr>
            <a:xfrm>
              <a:off x="442650" y="4079977"/>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33" name="Google Shape;133;p4"/>
          <p:cNvSpPr txBox="1"/>
          <p:nvPr/>
        </p:nvSpPr>
        <p:spPr>
          <a:xfrm>
            <a:off x="375767" y="2363194"/>
            <a:ext cx="5192504"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dirty="0" smtClean="0">
                <a:solidFill>
                  <a:srgbClr val="741B47"/>
                </a:solidFill>
                <a:latin typeface="Calibri"/>
                <a:ea typeface="Calibri"/>
                <a:cs typeface="Calibri"/>
                <a:sym typeface="Calibri"/>
              </a:rPr>
              <a:t>CAMBIO DE ACEITE Y FILTRO</a:t>
            </a:r>
            <a:endParaRPr sz="2000" b="1" i="0" u="none" strike="noStrike" cap="none" dirty="0">
              <a:solidFill>
                <a:srgbClr val="000000"/>
              </a:solidFill>
              <a:latin typeface="Calibri"/>
              <a:ea typeface="Calibri"/>
              <a:cs typeface="Calibri"/>
              <a:sym typeface="Calibri"/>
            </a:endParaRPr>
          </a:p>
        </p:txBody>
      </p:sp>
      <p:pic>
        <p:nvPicPr>
          <p:cNvPr id="138" name="Google Shape;138;p4"/>
          <p:cNvPicPr preferRelativeResize="0"/>
          <p:nvPr/>
        </p:nvPicPr>
        <p:blipFill rotWithShape="1">
          <a:blip r:embed="rId3">
            <a:alphaModFix/>
          </a:blip>
          <a:srcRect/>
          <a:stretch/>
        </p:blipFill>
        <p:spPr>
          <a:xfrm>
            <a:off x="5805512" y="2805799"/>
            <a:ext cx="441960" cy="438912"/>
          </a:xfrm>
          <a:prstGeom prst="rect">
            <a:avLst/>
          </a:prstGeom>
          <a:noFill/>
          <a:ln>
            <a:noFill/>
          </a:ln>
        </p:spPr>
      </p:pic>
      <p:pic>
        <p:nvPicPr>
          <p:cNvPr id="143" name="Google Shape;143;p4"/>
          <p:cNvPicPr preferRelativeResize="0"/>
          <p:nvPr/>
        </p:nvPicPr>
        <p:blipFill rotWithShape="1">
          <a:blip r:embed="rId4">
            <a:alphaModFix/>
          </a:blip>
          <a:srcRect/>
          <a:stretch/>
        </p:blipFill>
        <p:spPr>
          <a:xfrm>
            <a:off x="6549425" y="1315762"/>
            <a:ext cx="2670048" cy="5675376"/>
          </a:xfrm>
          <a:prstGeom prst="rect">
            <a:avLst/>
          </a:prstGeom>
          <a:noFill/>
          <a:ln>
            <a:noFill/>
          </a:ln>
        </p:spPr>
      </p:pic>
      <p:grpSp>
        <p:nvGrpSpPr>
          <p:cNvPr id="15" name="Google Shape;130;p4"/>
          <p:cNvGrpSpPr/>
          <p:nvPr/>
        </p:nvGrpSpPr>
        <p:grpSpPr>
          <a:xfrm>
            <a:off x="375767" y="4148620"/>
            <a:ext cx="5650725" cy="669457"/>
            <a:chOff x="442650" y="4079977"/>
            <a:chExt cx="5650725" cy="1155550"/>
          </a:xfrm>
        </p:grpSpPr>
        <p:sp>
          <p:nvSpPr>
            <p:cNvPr id="16" name="Google Shape;131;p4"/>
            <p:cNvSpPr txBox="1"/>
            <p:nvPr/>
          </p:nvSpPr>
          <p:spPr>
            <a:xfrm>
              <a:off x="747531" y="4416252"/>
              <a:ext cx="5214881" cy="482999"/>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ES_tradnl" sz="1800" dirty="0" smtClean="0">
                  <a:latin typeface="Calibri"/>
                  <a:ea typeface="Calibri"/>
                  <a:cs typeface="Calibri"/>
                  <a:sym typeface="Calibri"/>
                </a:rPr>
                <a:t>¿Qué función cumple las bujías de encendido?</a:t>
              </a:r>
              <a:endParaRPr lang="es-ES_tradnl" sz="1800" dirty="0">
                <a:latin typeface="Calibri"/>
                <a:ea typeface="Calibri"/>
                <a:cs typeface="Calibri"/>
                <a:sym typeface="Calibri"/>
              </a:endParaRPr>
            </a:p>
          </p:txBody>
        </p:sp>
        <p:sp>
          <p:nvSpPr>
            <p:cNvPr id="17" name="Google Shape;132;p4"/>
            <p:cNvSpPr/>
            <p:nvPr/>
          </p:nvSpPr>
          <p:spPr>
            <a:xfrm>
              <a:off x="442650" y="4079977"/>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pic>
        <p:nvPicPr>
          <p:cNvPr id="18" name="Google Shape;138;p4"/>
          <p:cNvPicPr preferRelativeResize="0"/>
          <p:nvPr/>
        </p:nvPicPr>
        <p:blipFill rotWithShape="1">
          <a:blip r:embed="rId3">
            <a:alphaModFix/>
          </a:blip>
          <a:srcRect/>
          <a:stretch/>
        </p:blipFill>
        <p:spPr>
          <a:xfrm>
            <a:off x="5805512" y="3846320"/>
            <a:ext cx="441960" cy="438912"/>
          </a:xfrm>
          <a:prstGeom prst="rect">
            <a:avLst/>
          </a:prstGeom>
          <a:noFill/>
          <a:ln>
            <a:noFill/>
          </a:ln>
        </p:spPr>
      </p:pic>
      <p:grpSp>
        <p:nvGrpSpPr>
          <p:cNvPr id="19" name="Google Shape;130;p4"/>
          <p:cNvGrpSpPr/>
          <p:nvPr/>
        </p:nvGrpSpPr>
        <p:grpSpPr>
          <a:xfrm>
            <a:off x="375767" y="5210503"/>
            <a:ext cx="5650725" cy="669457"/>
            <a:chOff x="442650" y="4079977"/>
            <a:chExt cx="5650725" cy="1155550"/>
          </a:xfrm>
        </p:grpSpPr>
        <p:sp>
          <p:nvSpPr>
            <p:cNvPr id="20" name="Google Shape;131;p4"/>
            <p:cNvSpPr txBox="1"/>
            <p:nvPr/>
          </p:nvSpPr>
          <p:spPr>
            <a:xfrm>
              <a:off x="747531" y="4416252"/>
              <a:ext cx="5214881" cy="482999"/>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ES_tradnl" sz="1800" dirty="0" smtClean="0">
                  <a:latin typeface="Calibri"/>
                  <a:ea typeface="Calibri"/>
                  <a:cs typeface="Calibri"/>
                  <a:sym typeface="Calibri"/>
                </a:rPr>
                <a:t>¿Has tenido experiencia previa realizando el cambio de estos dos elementos	?</a:t>
              </a:r>
              <a:endParaRPr lang="es-ES_tradnl" sz="1800" dirty="0">
                <a:latin typeface="Calibri"/>
                <a:ea typeface="Calibri"/>
                <a:cs typeface="Calibri"/>
                <a:sym typeface="Calibri"/>
              </a:endParaRPr>
            </a:p>
          </p:txBody>
        </p:sp>
        <p:sp>
          <p:nvSpPr>
            <p:cNvPr id="21" name="Google Shape;132;p4"/>
            <p:cNvSpPr/>
            <p:nvPr/>
          </p:nvSpPr>
          <p:spPr>
            <a:xfrm>
              <a:off x="442650" y="4079977"/>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pic>
        <p:nvPicPr>
          <p:cNvPr id="22" name="Google Shape;138;p4"/>
          <p:cNvPicPr preferRelativeResize="0"/>
          <p:nvPr/>
        </p:nvPicPr>
        <p:blipFill rotWithShape="1">
          <a:blip r:embed="rId3">
            <a:alphaModFix/>
          </a:blip>
          <a:srcRect/>
          <a:stretch/>
        </p:blipFill>
        <p:spPr>
          <a:xfrm>
            <a:off x="5805512" y="4908203"/>
            <a:ext cx="441960" cy="4389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063481" y="3088868"/>
            <a:ext cx="5095870" cy="3272518"/>
          </a:xfrm>
          <a:prstGeom prst="roundRect">
            <a:avLst>
              <a:gd name="adj" fmla="val 51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4" name="Google Shape;154;p5"/>
          <p:cNvSpPr txBox="1"/>
          <p:nvPr/>
        </p:nvSpPr>
        <p:spPr>
          <a:xfrm>
            <a:off x="4507367" y="3460414"/>
            <a:ext cx="4446723" cy="2585283"/>
          </a:xfrm>
          <a:prstGeom prst="rect">
            <a:avLst/>
          </a:prstGeom>
          <a:noFill/>
          <a:ln>
            <a:noFill/>
          </a:ln>
        </p:spPr>
        <p:txBody>
          <a:bodyPr spcFirstLastPara="1" wrap="square" lIns="91425" tIns="45700" rIns="91425" bIns="45700" anchor="t" anchorCtr="0">
            <a:spAutoFit/>
          </a:bodyPr>
          <a:lstStyle/>
          <a:p>
            <a:r>
              <a:rPr lang="es-ES" sz="1800" dirty="0">
                <a:latin typeface="Calibri" charset="0"/>
                <a:ea typeface="Calibri" charset="0"/>
                <a:cs typeface="Calibri" charset="0"/>
              </a:rPr>
              <a:t>Identificarás el mantenimiento preventivo de cambio de filtro de aire y de bujías de encendido, de acuerdo a lo propuesto en el manual del fabricante.</a:t>
            </a:r>
          </a:p>
          <a:p>
            <a:endParaRPr lang="es-ES" sz="1800" dirty="0" smtClean="0">
              <a:latin typeface="Calibri"/>
              <a:cs typeface="Calibri"/>
            </a:endParaRPr>
          </a:p>
          <a:p>
            <a:r>
              <a:rPr lang="es-ES" sz="1800" dirty="0">
                <a:latin typeface="Calibri" charset="0"/>
                <a:ea typeface="Calibri" charset="0"/>
                <a:cs typeface="Calibri" charset="0"/>
              </a:rPr>
              <a:t>Aplicarás el mantenimiento preventivo a un automóvil, considerando el cambio de estos dos elementos, según lo propuesto en el manual de servicio.</a:t>
            </a:r>
          </a:p>
        </p:txBody>
      </p:sp>
      <p:grpSp>
        <p:nvGrpSpPr>
          <p:cNvPr id="3" name="Grupo 2"/>
          <p:cNvGrpSpPr/>
          <p:nvPr/>
        </p:nvGrpSpPr>
        <p:grpSpPr>
          <a:xfrm>
            <a:off x="3880053" y="3480436"/>
            <a:ext cx="376200" cy="385800"/>
            <a:chOff x="8933845" y="3480600"/>
            <a:chExt cx="376200" cy="385800"/>
          </a:xfrm>
        </p:grpSpPr>
        <p:sp>
          <p:nvSpPr>
            <p:cNvPr id="160" name="Google Shape;160;p5"/>
            <p:cNvSpPr/>
            <p:nvPr/>
          </p:nvSpPr>
          <p:spPr>
            <a:xfrm>
              <a:off x="8933845" y="348060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txBox="1"/>
            <p:nvPr/>
          </p:nvSpPr>
          <p:spPr>
            <a:xfrm>
              <a:off x="8943370" y="348060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4" name="Grupo 3"/>
          <p:cNvGrpSpPr/>
          <p:nvPr/>
        </p:nvGrpSpPr>
        <p:grpSpPr>
          <a:xfrm>
            <a:off x="3880053" y="4872892"/>
            <a:ext cx="376200" cy="385800"/>
            <a:chOff x="8933845" y="4794482"/>
            <a:chExt cx="376200" cy="385800"/>
          </a:xfrm>
        </p:grpSpPr>
        <p:sp>
          <p:nvSpPr>
            <p:cNvPr id="162" name="Google Shape;162;p5"/>
            <p:cNvSpPr/>
            <p:nvPr/>
          </p:nvSpPr>
          <p:spPr>
            <a:xfrm>
              <a:off x="8933845" y="4794482"/>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8943370" y="4794482"/>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26"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27"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FF0000"/>
                </a:solidFill>
                <a:latin typeface="Calibri"/>
                <a:ea typeface="Calibri"/>
                <a:cs typeface="Calibri"/>
                <a:sym typeface="Calibri"/>
              </a:rPr>
              <a:t>CAMBIO DE </a:t>
            </a:r>
            <a:r>
              <a:rPr lang="en-US" sz="2000" b="1" i="0" u="none" strike="noStrike" cap="none" dirty="0" smtClean="0">
                <a:solidFill>
                  <a:srgbClr val="741B47"/>
                </a:solidFill>
                <a:latin typeface="Calibri"/>
                <a:ea typeface="Calibri"/>
                <a:cs typeface="Calibri"/>
                <a:sym typeface="Calibri"/>
              </a:rPr>
              <a:t>FILTRO DE AIRE Y BUJÍAS</a:t>
            </a:r>
            <a:endParaRPr sz="2000" b="1" i="0" u="none" strike="noStrike" cap="none" dirty="0">
              <a:solidFill>
                <a:srgbClr val="741B47"/>
              </a:solidFill>
              <a:latin typeface="Calibri"/>
              <a:ea typeface="Calibri"/>
              <a:cs typeface="Calibri"/>
              <a:sym typeface="Calibri"/>
            </a:endParaRPr>
          </a:p>
        </p:txBody>
      </p:sp>
      <p:sp>
        <p:nvSpPr>
          <p:cNvPr id="28" name="Google Shape;168;p5"/>
          <p:cNvSpPr txBox="1"/>
          <p:nvPr/>
        </p:nvSpPr>
        <p:spPr>
          <a:xfrm>
            <a:off x="4030974" y="122116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smtClean="0">
                <a:solidFill>
                  <a:srgbClr val="BA9BA5"/>
                </a:solidFill>
                <a:latin typeface="Calibri"/>
                <a:ea typeface="Calibri"/>
                <a:cs typeface="Calibri"/>
                <a:sym typeface="Calibri"/>
              </a:rPr>
              <a:t>3</a:t>
            </a:r>
            <a:endParaRPr sz="5000" b="0" i="0" u="none" strike="noStrike" cap="none" dirty="0">
              <a:solidFill>
                <a:srgbClr val="BA9BA5"/>
              </a:solidFill>
              <a:latin typeface="Calibri"/>
              <a:ea typeface="Calibri"/>
              <a:cs typeface="Calibri"/>
              <a:sym typeface="Calibri"/>
            </a:endParaRP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73;p6"/>
          <p:cNvSpPr/>
          <p:nvPr/>
        </p:nvSpPr>
        <p:spPr>
          <a:xfrm>
            <a:off x="261597" y="2257004"/>
            <a:ext cx="9054790" cy="951775"/>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FILTRO DE AIRE</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2" y="2313101"/>
            <a:ext cx="8335463" cy="830956"/>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Filtros de Aire existen de </a:t>
            </a:r>
            <a:r>
              <a:rPr lang="es-CL" sz="1600">
                <a:solidFill>
                  <a:schemeClr val="bg2">
                    <a:lumMod val="50000"/>
                  </a:schemeClr>
                </a:solidFill>
                <a:latin typeface="Calibri" charset="0"/>
                <a:ea typeface="Calibri" charset="0"/>
                <a:cs typeface="Calibri" charset="0"/>
              </a:rPr>
              <a:t>diferentes </a:t>
            </a:r>
            <a:r>
              <a:rPr lang="es-CL" sz="1600" smtClean="0">
                <a:solidFill>
                  <a:schemeClr val="bg2">
                    <a:lumMod val="50000"/>
                  </a:schemeClr>
                </a:solidFill>
                <a:latin typeface="Calibri" charset="0"/>
                <a:ea typeface="Calibri" charset="0"/>
                <a:cs typeface="Calibri" charset="0"/>
              </a:rPr>
              <a:t>formas </a:t>
            </a:r>
            <a:r>
              <a:rPr lang="es-CL" sz="1600" dirty="0">
                <a:solidFill>
                  <a:schemeClr val="bg2">
                    <a:lumMod val="50000"/>
                  </a:schemeClr>
                </a:solidFill>
                <a:latin typeface="Calibri" charset="0"/>
                <a:ea typeface="Calibri" charset="0"/>
                <a:cs typeface="Calibri" charset="0"/>
              </a:rPr>
              <a:t>y calidades, por lo que es de suma importancia instalar el adecuado, ya que va en directo beneficio del motor al retener las partículas contenidas en el aire que pueden ingresar al interior del motor y causar daños en los cilindros del motor.</a:t>
            </a:r>
          </a:p>
        </p:txBody>
      </p:sp>
      <p:sp>
        <p:nvSpPr>
          <p:cNvPr id="10" name="Google Shape;173;p6"/>
          <p:cNvSpPr/>
          <p:nvPr/>
        </p:nvSpPr>
        <p:spPr>
          <a:xfrm>
            <a:off x="261597" y="3356529"/>
            <a:ext cx="9054790" cy="714456"/>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Google Shape;174;p6"/>
          <p:cNvSpPr txBox="1"/>
          <p:nvPr/>
        </p:nvSpPr>
        <p:spPr>
          <a:xfrm>
            <a:off x="550992" y="3406739"/>
            <a:ext cx="8335463" cy="605254"/>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Al momento de realizar el cambio de filtro de aire sin importar su tipo, se debe considerar la calidad del filtro a utilizar.</a:t>
            </a:r>
          </a:p>
        </p:txBody>
      </p:sp>
      <p:grpSp>
        <p:nvGrpSpPr>
          <p:cNvPr id="2" name="Agrupar 1"/>
          <p:cNvGrpSpPr/>
          <p:nvPr/>
        </p:nvGrpSpPr>
        <p:grpSpPr>
          <a:xfrm>
            <a:off x="261597" y="4218735"/>
            <a:ext cx="5641279" cy="2362070"/>
            <a:chOff x="261597" y="4951857"/>
            <a:chExt cx="5641279" cy="1576600"/>
          </a:xfrm>
        </p:grpSpPr>
        <p:sp>
          <p:nvSpPr>
            <p:cNvPr id="17" name="Google Shape;173;p6"/>
            <p:cNvSpPr/>
            <p:nvPr/>
          </p:nvSpPr>
          <p:spPr>
            <a:xfrm>
              <a:off x="261597" y="5479096"/>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73;p6"/>
            <p:cNvSpPr/>
            <p:nvPr/>
          </p:nvSpPr>
          <p:spPr>
            <a:xfrm>
              <a:off x="261597" y="4951857"/>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6" name="Google Shape;174;p6"/>
          <p:cNvSpPr txBox="1"/>
          <p:nvPr/>
        </p:nvSpPr>
        <p:spPr>
          <a:xfrm>
            <a:off x="550992" y="4327702"/>
            <a:ext cx="4984569" cy="2144136"/>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Habitualmente el precio del filtro de aire está asociado a su calidad en lo que respecta a la retención de las partículas sólidas que intentan ingresar al motor desde el exterior. </a:t>
            </a:r>
            <a:endParaRPr lang="es-CL" sz="1600" dirty="0" smtClean="0">
              <a:solidFill>
                <a:schemeClr val="bg2">
                  <a:lumMod val="50000"/>
                </a:schemeClr>
              </a:solidFill>
              <a:latin typeface="Calibri" charset="0"/>
              <a:ea typeface="Calibri" charset="0"/>
              <a:cs typeface="Calibri" charset="0"/>
            </a:endParaRPr>
          </a:p>
          <a:p>
            <a:pPr algn="just">
              <a:lnSpc>
                <a:spcPts val="1960"/>
              </a:lnSpc>
            </a:pPr>
            <a:endParaRPr lang="es-CL" sz="1600"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Mientras mejor calidad tenga el filtro, mejor efectuará su función. Es por eso que debe verificarse la cantidad de micras que contiene el filtro</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pic>
        <p:nvPicPr>
          <p:cNvPr id="19" name="Imagen 18">
            <a:extLst>
              <a:ext uri="{FF2B5EF4-FFF2-40B4-BE49-F238E27FC236}">
                <a16:creationId xmlns="" xmlns:a16="http://schemas.microsoft.com/office/drawing/2014/main" id="{6DB28DB2-61DD-C94F-9CD1-AF20DC5E6D27}"/>
              </a:ext>
            </a:extLst>
          </p:cNvPr>
          <p:cNvPicPr>
            <a:picLocks noChangeAspect="1"/>
          </p:cNvPicPr>
          <p:nvPr/>
        </p:nvPicPr>
        <p:blipFill>
          <a:blip r:embed="rId3"/>
          <a:stretch>
            <a:fillRect/>
          </a:stretch>
        </p:blipFill>
        <p:spPr>
          <a:xfrm>
            <a:off x="6075514" y="4559218"/>
            <a:ext cx="3572967" cy="2463350"/>
          </a:xfrm>
          <a:prstGeom prst="rect">
            <a:avLst/>
          </a:prstGeom>
        </p:spPr>
      </p:pic>
    </p:spTree>
    <p:extLst>
      <p:ext uri="{BB962C8B-B14F-4D97-AF65-F5344CB8AC3E}">
        <p14:creationId xmlns:p14="http://schemas.microsoft.com/office/powerpoint/2010/main" val="81436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73;p6"/>
          <p:cNvSpPr/>
          <p:nvPr/>
        </p:nvSpPr>
        <p:spPr>
          <a:xfrm>
            <a:off x="261597" y="2257004"/>
            <a:ext cx="9054790" cy="66135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FILTRO DE AIRE</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2" y="2313101"/>
            <a:ext cx="8335463" cy="605254"/>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También debe considerarse la cantidad de papel filtrante que posee, a mayor cantidad de papel mejor retensión de partículas sólidas que intentan ingresar al motor desde el exterior. </a:t>
            </a:r>
          </a:p>
        </p:txBody>
      </p:sp>
      <p:sp>
        <p:nvSpPr>
          <p:cNvPr id="10" name="Google Shape;173;p6"/>
          <p:cNvSpPr/>
          <p:nvPr/>
        </p:nvSpPr>
        <p:spPr>
          <a:xfrm>
            <a:off x="261597" y="3076482"/>
            <a:ext cx="9054790" cy="714456"/>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Google Shape;174;p6"/>
          <p:cNvSpPr txBox="1"/>
          <p:nvPr/>
        </p:nvSpPr>
        <p:spPr>
          <a:xfrm>
            <a:off x="550992" y="3126692"/>
            <a:ext cx="8335463" cy="605254"/>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El filtro de Aire se encuentra en un contenedor ubicado habitualmente en los costados del compartimiento del motor, en la parte delantera de él.</a:t>
            </a:r>
          </a:p>
        </p:txBody>
      </p:sp>
      <p:grpSp>
        <p:nvGrpSpPr>
          <p:cNvPr id="2" name="Agrupar 1"/>
          <p:cNvGrpSpPr/>
          <p:nvPr/>
        </p:nvGrpSpPr>
        <p:grpSpPr>
          <a:xfrm>
            <a:off x="261597" y="3949067"/>
            <a:ext cx="9054790" cy="2845023"/>
            <a:chOff x="261597" y="4951857"/>
            <a:chExt cx="5641279" cy="1576600"/>
          </a:xfrm>
        </p:grpSpPr>
        <p:sp>
          <p:nvSpPr>
            <p:cNvPr id="17" name="Google Shape;173;p6"/>
            <p:cNvSpPr/>
            <p:nvPr/>
          </p:nvSpPr>
          <p:spPr>
            <a:xfrm>
              <a:off x="261597" y="5479096"/>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73;p6"/>
            <p:cNvSpPr/>
            <p:nvPr/>
          </p:nvSpPr>
          <p:spPr>
            <a:xfrm>
              <a:off x="261597" y="4951857"/>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6" name="Google Shape;174;p6"/>
          <p:cNvSpPr txBox="1"/>
          <p:nvPr/>
        </p:nvSpPr>
        <p:spPr>
          <a:xfrm>
            <a:off x="550992" y="4058035"/>
            <a:ext cx="5702324" cy="2657097"/>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Su función es retener la mayor cantidad de partículas sólidas que intenten ingresar al interior del motor (cilindros</a:t>
            </a:r>
            <a:r>
              <a:rPr lang="es-CL" sz="1600" dirty="0" smtClean="0">
                <a:solidFill>
                  <a:schemeClr val="bg2">
                    <a:lumMod val="50000"/>
                  </a:schemeClr>
                </a:solidFill>
                <a:latin typeface="Calibri" charset="0"/>
                <a:ea typeface="Calibri" charset="0"/>
                <a:cs typeface="Calibri" charset="0"/>
              </a:rPr>
              <a:t>).</a:t>
            </a:r>
          </a:p>
          <a:p>
            <a:pPr algn="just">
              <a:lnSpc>
                <a:spcPts val="1960"/>
              </a:lnSpc>
            </a:pPr>
            <a:r>
              <a:rPr lang="es-CL" sz="1600" dirty="0">
                <a:solidFill>
                  <a:schemeClr val="bg2">
                    <a:lumMod val="50000"/>
                  </a:schemeClr>
                </a:solidFill>
                <a:latin typeface="Calibri" charset="0"/>
                <a:ea typeface="Calibri" charset="0"/>
                <a:cs typeface="Calibri" charset="0"/>
              </a:rPr>
              <a:t>Su reemplazo está estipulado según pauta de mantenciones preventivas, aunque esta medida suele acortar el tiempo o kilometraje, si las condiciones de trabajo del motor son extremas, por ejemplo, desplazarse en terrenos muy contaminados con polvo</a:t>
            </a:r>
            <a:r>
              <a:rPr lang="es-CL" sz="1600" dirty="0" smtClean="0">
                <a:solidFill>
                  <a:schemeClr val="bg2">
                    <a:lumMod val="50000"/>
                  </a:schemeClr>
                </a:solidFill>
                <a:latin typeface="Calibri" charset="0"/>
                <a:ea typeface="Calibri" charset="0"/>
                <a:cs typeface="Calibri" charset="0"/>
              </a:rPr>
              <a:t>.</a:t>
            </a:r>
          </a:p>
          <a:p>
            <a:pPr algn="just">
              <a:lnSpc>
                <a:spcPts val="1960"/>
              </a:lnSpc>
            </a:pPr>
            <a:r>
              <a:rPr lang="es-CL" sz="1600" dirty="0">
                <a:solidFill>
                  <a:schemeClr val="bg2">
                    <a:lumMod val="50000"/>
                  </a:schemeClr>
                </a:solidFill>
                <a:latin typeface="Calibri" charset="0"/>
                <a:ea typeface="Calibri" charset="0"/>
                <a:cs typeface="Calibri" charset="0"/>
              </a:rPr>
              <a:t>Mientras mejor sea la calidad del filtro de aire, más protegido está el motor de sufrir daños internos provocados por partículas que ingresen a él</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pic>
        <p:nvPicPr>
          <p:cNvPr id="18" name="Imagen 17">
            <a:extLst>
              <a:ext uri="{FF2B5EF4-FFF2-40B4-BE49-F238E27FC236}">
                <a16:creationId xmlns="" xmlns:a16="http://schemas.microsoft.com/office/drawing/2014/main" id="{42139574-1FF7-9646-B6ED-E55B4FEACD5F}"/>
              </a:ext>
            </a:extLst>
          </p:cNvPr>
          <p:cNvPicPr>
            <a:picLocks noChangeAspect="1"/>
          </p:cNvPicPr>
          <p:nvPr/>
        </p:nvPicPr>
        <p:blipFill>
          <a:blip r:embed="rId3"/>
          <a:stretch>
            <a:fillRect/>
          </a:stretch>
        </p:blipFill>
        <p:spPr>
          <a:xfrm>
            <a:off x="6542711" y="4395019"/>
            <a:ext cx="2948104" cy="1943069"/>
          </a:xfrm>
          <a:prstGeom prst="roundRect">
            <a:avLst/>
          </a:prstGeom>
          <a:ln w="76200">
            <a:solidFill>
              <a:schemeClr val="bg1"/>
            </a:solidFill>
          </a:ln>
        </p:spPr>
      </p:pic>
    </p:spTree>
    <p:extLst>
      <p:ext uri="{BB962C8B-B14F-4D97-AF65-F5344CB8AC3E}">
        <p14:creationId xmlns:p14="http://schemas.microsoft.com/office/powerpoint/2010/main" val="158838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73;p6"/>
          <p:cNvSpPr/>
          <p:nvPr/>
        </p:nvSpPr>
        <p:spPr>
          <a:xfrm>
            <a:off x="261597" y="2257004"/>
            <a:ext cx="9054790" cy="896470"/>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8;p6"/>
          <p:cNvSpPr txBox="1"/>
          <p:nvPr/>
        </p:nvSpPr>
        <p:spPr>
          <a:xfrm>
            <a:off x="452175" y="1085145"/>
            <a:ext cx="8950500" cy="840984"/>
          </a:xfrm>
          <a:prstGeom prst="rect">
            <a:avLst/>
          </a:prstGeom>
          <a:noFill/>
          <a:ln>
            <a:noFill/>
          </a:ln>
        </p:spPr>
        <p:txBody>
          <a:bodyPr spcFirstLastPara="1" wrap="square" lIns="91425" tIns="91425" rIns="91425" bIns="91425" anchor="ctr" anchorCtr="0">
            <a:noAutofit/>
          </a:bodyPr>
          <a:lstStyle/>
          <a:p>
            <a:pPr lvl="0">
              <a:lnSpc>
                <a:spcPct val="80000"/>
              </a:lnSpc>
            </a:pPr>
            <a:r>
              <a:rPr lang="de-DE" sz="2800" dirty="0" smtClean="0">
                <a:solidFill>
                  <a:srgbClr val="FF0000"/>
                </a:solidFill>
                <a:latin typeface="Calibri"/>
                <a:ea typeface="Calibri"/>
                <a:cs typeface="Calibri"/>
                <a:sym typeface="Calibri"/>
              </a:rPr>
              <a:t>CAMBIO DE </a:t>
            </a:r>
            <a:r>
              <a:rPr lang="de-DE" sz="2800" b="1" dirty="0" smtClean="0">
                <a:solidFill>
                  <a:srgbClr val="77374D"/>
                </a:solidFill>
                <a:latin typeface="Calibri"/>
                <a:ea typeface="Calibri"/>
                <a:cs typeface="Calibri"/>
                <a:sym typeface="Calibri"/>
              </a:rPr>
              <a:t>FILTRO DE AIRE</a:t>
            </a:r>
            <a:endParaRPr lang="de-DE" sz="2800" b="1" dirty="0">
              <a:solidFill>
                <a:srgbClr val="77374D"/>
              </a:solidFill>
              <a:latin typeface="Calibri"/>
              <a:ea typeface="Calibri"/>
              <a:cs typeface="Calibri"/>
              <a:sym typeface="Calibri"/>
            </a:endParaRPr>
          </a:p>
        </p:txBody>
      </p:sp>
      <p:sp>
        <p:nvSpPr>
          <p:cNvPr id="14" name="Google Shape;174;p6"/>
          <p:cNvSpPr txBox="1"/>
          <p:nvPr/>
        </p:nvSpPr>
        <p:spPr>
          <a:xfrm>
            <a:off x="550992" y="2313101"/>
            <a:ext cx="8335463" cy="830956"/>
          </a:xfrm>
          <a:prstGeom prst="rect">
            <a:avLst/>
          </a:prstGeom>
          <a:noFill/>
          <a:ln>
            <a:noFill/>
          </a:ln>
        </p:spPr>
        <p:txBody>
          <a:bodyPr spcFirstLastPara="1" wrap="square" lIns="91425" tIns="45700" rIns="91425" bIns="45700" anchor="t" anchorCtr="0">
            <a:spAutoFit/>
          </a:bodyPr>
          <a:lstStyle/>
          <a:p>
            <a:pPr algn="just"/>
            <a:r>
              <a:rPr lang="es-CL" sz="1600" dirty="0">
                <a:solidFill>
                  <a:schemeClr val="bg2">
                    <a:lumMod val="50000"/>
                  </a:schemeClr>
                </a:solidFill>
                <a:latin typeface="Calibri" charset="0"/>
                <a:ea typeface="Calibri" charset="0"/>
                <a:cs typeface="Calibri" charset="0"/>
              </a:rPr>
              <a:t>El reemplazo del filtro de aire es bastante sencillo, basta con abrir su recipiente contenedor para acceder a él, aunque se debe limpiar prolijamente el contenedor del filtro para evitar que se contamine y selle bien al momento de su reemplazo.</a:t>
            </a:r>
          </a:p>
        </p:txBody>
      </p:sp>
      <p:sp>
        <p:nvSpPr>
          <p:cNvPr id="10" name="Google Shape;173;p6"/>
          <p:cNvSpPr/>
          <p:nvPr/>
        </p:nvSpPr>
        <p:spPr>
          <a:xfrm>
            <a:off x="261597" y="3289391"/>
            <a:ext cx="9054790" cy="965564"/>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Google Shape;174;p6"/>
          <p:cNvSpPr txBox="1"/>
          <p:nvPr/>
        </p:nvSpPr>
        <p:spPr>
          <a:xfrm>
            <a:off x="550992" y="3339601"/>
            <a:ext cx="8335463" cy="861734"/>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Como se observa en la imagen, es de suma importancia que quede bien montado en su contenedor, evitando que quede grande o chico, ya que debe sellar lo mejor posible, para que todo el aire que admite el motor sea filtrado por el filtro de aire antes de ingresar al motor. </a:t>
            </a:r>
          </a:p>
        </p:txBody>
      </p:sp>
      <p:grpSp>
        <p:nvGrpSpPr>
          <p:cNvPr id="2" name="Agrupar 1"/>
          <p:cNvGrpSpPr/>
          <p:nvPr/>
        </p:nvGrpSpPr>
        <p:grpSpPr>
          <a:xfrm>
            <a:off x="261597" y="4395019"/>
            <a:ext cx="9054790" cy="2389021"/>
            <a:chOff x="261597" y="4951857"/>
            <a:chExt cx="5641279" cy="1576600"/>
          </a:xfrm>
        </p:grpSpPr>
        <p:sp>
          <p:nvSpPr>
            <p:cNvPr id="17" name="Google Shape;173;p6"/>
            <p:cNvSpPr/>
            <p:nvPr/>
          </p:nvSpPr>
          <p:spPr>
            <a:xfrm>
              <a:off x="261597" y="5479096"/>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73;p6"/>
            <p:cNvSpPr/>
            <p:nvPr/>
          </p:nvSpPr>
          <p:spPr>
            <a:xfrm>
              <a:off x="261597" y="4951857"/>
              <a:ext cx="5641279" cy="1049361"/>
            </a:xfrm>
            <a:prstGeom prst="roundRect">
              <a:avLst>
                <a:gd name="adj" fmla="val 1679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6" name="Google Shape;174;p6"/>
          <p:cNvSpPr txBox="1"/>
          <p:nvPr/>
        </p:nvSpPr>
        <p:spPr>
          <a:xfrm>
            <a:off x="550992" y="4517461"/>
            <a:ext cx="5702324" cy="2144136"/>
          </a:xfrm>
          <a:prstGeom prst="rect">
            <a:avLst/>
          </a:prstGeom>
          <a:noFill/>
          <a:ln>
            <a:noFill/>
          </a:ln>
        </p:spPr>
        <p:txBody>
          <a:bodyPr spcFirstLastPara="1" wrap="square" lIns="91425" tIns="45700" rIns="91425" bIns="45700" anchor="t" anchorCtr="0">
            <a:spAutoFit/>
          </a:bodyPr>
          <a:lstStyle/>
          <a:p>
            <a:pPr algn="just">
              <a:lnSpc>
                <a:spcPts val="1960"/>
              </a:lnSpc>
            </a:pPr>
            <a:r>
              <a:rPr lang="es-CL" sz="1600" dirty="0">
                <a:solidFill>
                  <a:schemeClr val="bg2">
                    <a:lumMod val="50000"/>
                  </a:schemeClr>
                </a:solidFill>
                <a:latin typeface="Calibri" charset="0"/>
                <a:ea typeface="Calibri" charset="0"/>
                <a:cs typeface="Calibri" charset="0"/>
              </a:rPr>
              <a:t>Una vez montado en su gabeta, debe sellar bien para que al motor no ingrese aire sin ser filtrado</a:t>
            </a:r>
            <a:r>
              <a:rPr lang="es-CL" sz="1600" dirty="0" smtClean="0">
                <a:solidFill>
                  <a:schemeClr val="bg2">
                    <a:lumMod val="50000"/>
                  </a:schemeClr>
                </a:solidFill>
                <a:latin typeface="Calibri" charset="0"/>
                <a:ea typeface="Calibri" charset="0"/>
                <a:cs typeface="Calibri" charset="0"/>
              </a:rPr>
              <a:t>.</a:t>
            </a:r>
          </a:p>
          <a:p>
            <a:pPr algn="just">
              <a:lnSpc>
                <a:spcPts val="1960"/>
              </a:lnSpc>
            </a:pPr>
            <a:endParaRPr lang="es-CL" sz="1600" dirty="0" smtClean="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También es muy importante limpiar el cuerpo de aceleración, en la zona donde ingresa el aire al motor, el cual se puede limpiar con algún producto en aerosol, cuidando que no se mojen las bujías del motor, ya que pude que se dificulta bastante el arranque posterior, incluso llegando a no arrancar hasta secar las bujías</a:t>
            </a:r>
            <a:r>
              <a:rPr lang="es-CL" sz="1600" dirty="0" smtClean="0">
                <a:solidFill>
                  <a:schemeClr val="bg2">
                    <a:lumMod val="50000"/>
                  </a:schemeClr>
                </a:solidFill>
                <a:latin typeface="Calibri" charset="0"/>
                <a:ea typeface="Calibri" charset="0"/>
                <a:cs typeface="Calibri" charset="0"/>
              </a:rPr>
              <a:t>.</a:t>
            </a:r>
            <a:endParaRPr lang="es-CL" sz="1600" dirty="0">
              <a:solidFill>
                <a:schemeClr val="bg2">
                  <a:lumMod val="50000"/>
                </a:schemeClr>
              </a:solidFill>
              <a:latin typeface="Calibri" charset="0"/>
              <a:ea typeface="Calibri" charset="0"/>
              <a:cs typeface="Calibri" charset="0"/>
            </a:endParaRPr>
          </a:p>
        </p:txBody>
      </p:sp>
      <p:pic>
        <p:nvPicPr>
          <p:cNvPr id="18" name="Imagen 17">
            <a:extLst>
              <a:ext uri="{FF2B5EF4-FFF2-40B4-BE49-F238E27FC236}">
                <a16:creationId xmlns="" xmlns:a16="http://schemas.microsoft.com/office/drawing/2014/main" id="{42139574-1FF7-9646-B6ED-E55B4FEACD5F}"/>
              </a:ext>
            </a:extLst>
          </p:cNvPr>
          <p:cNvPicPr>
            <a:picLocks noChangeAspect="1"/>
          </p:cNvPicPr>
          <p:nvPr/>
        </p:nvPicPr>
        <p:blipFill>
          <a:blip r:embed="rId3"/>
          <a:stretch>
            <a:fillRect/>
          </a:stretch>
        </p:blipFill>
        <p:spPr>
          <a:xfrm>
            <a:off x="6542711" y="4617995"/>
            <a:ext cx="2948104" cy="1943069"/>
          </a:xfrm>
          <a:prstGeom prst="roundRect">
            <a:avLst/>
          </a:prstGeom>
          <a:ln w="76200">
            <a:solidFill>
              <a:schemeClr val="bg1"/>
            </a:solidFill>
          </a:ln>
        </p:spPr>
      </p:pic>
    </p:spTree>
    <p:extLst>
      <p:ext uri="{BB962C8B-B14F-4D97-AF65-F5344CB8AC3E}">
        <p14:creationId xmlns:p14="http://schemas.microsoft.com/office/powerpoint/2010/main" val="130211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TotalTime>
  <Words>3097</Words>
  <Application>Microsoft Office PowerPoint</Application>
  <PresentationFormat>Personalizado</PresentationFormat>
  <Paragraphs>306</Paragraphs>
  <Slides>34</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116</cp:revision>
  <cp:lastPrinted>2021-01-26T20:51:18Z</cp:lastPrinted>
  <dcterms:modified xsi:type="dcterms:W3CDTF">2021-01-29T05:19:35Z</dcterms:modified>
</cp:coreProperties>
</file>