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 pos="3400">
          <p15:clr>
            <a:srgbClr val="000000"/>
          </p15:clr>
        </p15:guide>
        <p15:guide id="4" pos="6048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734" y="72"/>
      </p:cViewPr>
      <p:guideLst>
        <p:guide orient="horz" pos="2381"/>
        <p:guide pos="3061"/>
        <p:guide orient="horz" pos="3400"/>
        <p:guide pos="6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22481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4932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7795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673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404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757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6307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267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3597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735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4953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395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0913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68971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5" name="Google Shape;2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3445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9" name="Google Shape;32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3124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589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81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673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974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9524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7954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871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29754D">
              <a:alpha val="2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8EB9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441" y="6464037"/>
            <a:ext cx="690406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ELECTRÓNICA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Elaboración de Proyectos Eléctricos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lang="en-US" sz="16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lang="en-US" sz="16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ELECTRÓNICA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Elaboración de Proyectos Eléctricos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ELECTRÓNICA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Elaboración de Proyectos Eléctricos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lang="en-US" sz="16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ELECTRÓNICA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8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ELECTRICIDAD </a:t>
            </a:r>
            <a:r>
              <a:rPr lang="en-US" sz="12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3° MEDIO</a:t>
            </a:r>
            <a:endParaRPr sz="12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/>
          <p:nvPr/>
        </p:nvSpPr>
        <p:spPr>
          <a:xfrm>
            <a:off x="4003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7293" y="3516633"/>
            <a:ext cx="4412366" cy="29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 txBox="1"/>
          <p:nvPr/>
        </p:nvSpPr>
        <p:spPr>
          <a:xfrm>
            <a:off x="365425" y="2376001"/>
            <a:ext cx="5248794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ELABORACIÓN DE PROYECTOS ELÉCTRICOS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/>
          <p:nvPr/>
        </p:nvSpPr>
        <p:spPr>
          <a:xfrm>
            <a:off x="520701" y="2298700"/>
            <a:ext cx="8547100" cy="3987800"/>
          </a:xfrm>
          <a:prstGeom prst="roundRect">
            <a:avLst>
              <a:gd name="adj" fmla="val 3898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434981" y="1176286"/>
            <a:ext cx="9030789" cy="68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COMANDOS DE AUTO</a:t>
            </a:r>
            <a:r>
              <a:rPr lang="en-US" sz="33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CAD</a:t>
            </a:r>
            <a:endParaRPr sz="2800" b="0" i="0" u="none" strike="noStrike" cap="none">
              <a:solidFill>
                <a:srgbClr val="C73E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698500" y="2636263"/>
            <a:ext cx="2921000" cy="253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Ventana de comandos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permite buscar elementos y/o funciones a utilizar en la creación de diagramas de AUTOCAD.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introducir comandos directamente en lugar de utilizar la cinta de opciones, las barras de herramientas o los menús.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5047" y="2476231"/>
            <a:ext cx="5357653" cy="683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/>
          <p:cNvPicPr preferRelativeResize="0"/>
          <p:nvPr/>
        </p:nvPicPr>
        <p:blipFill rotWithShape="1">
          <a:blip r:embed="rId4">
            <a:alphaModFix/>
          </a:blip>
          <a:srcRect r="7555"/>
          <a:stretch/>
        </p:blipFill>
        <p:spPr>
          <a:xfrm>
            <a:off x="3652838" y="3272631"/>
            <a:ext cx="4157662" cy="2487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/>
          <p:nvPr/>
        </p:nvSpPr>
        <p:spPr>
          <a:xfrm>
            <a:off x="520701" y="2298700"/>
            <a:ext cx="8229599" cy="4216400"/>
          </a:xfrm>
          <a:prstGeom prst="roundRect">
            <a:avLst>
              <a:gd name="adj" fmla="val 3898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434981" y="1176286"/>
            <a:ext cx="9030789" cy="68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COMANDOS DE AUTO</a:t>
            </a:r>
            <a:r>
              <a:rPr lang="en-US" sz="33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CAD</a:t>
            </a:r>
            <a:endParaRPr sz="2800" b="0" i="0" u="none" strike="noStrike" cap="none">
              <a:solidFill>
                <a:srgbClr val="C73E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849" y="2946779"/>
            <a:ext cx="7567951" cy="321113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8"/>
          <p:cNvSpPr/>
          <p:nvPr/>
        </p:nvSpPr>
        <p:spPr>
          <a:xfrm>
            <a:off x="787316" y="2576063"/>
            <a:ext cx="1435183" cy="37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MOUSE:</a:t>
            </a:r>
            <a:r>
              <a:rPr lang="en-US" sz="20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3056301" y="3403600"/>
            <a:ext cx="3115563" cy="25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18" descr="mouse-computer-outline-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0296" y="3547534"/>
            <a:ext cx="1255563" cy="191346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8"/>
          <p:cNvSpPr/>
          <p:nvPr/>
        </p:nvSpPr>
        <p:spPr>
          <a:xfrm>
            <a:off x="931292" y="3953934"/>
            <a:ext cx="2150407" cy="4148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8"/>
          <p:cNvSpPr/>
          <p:nvPr/>
        </p:nvSpPr>
        <p:spPr>
          <a:xfrm>
            <a:off x="862408" y="3939724"/>
            <a:ext cx="1795984" cy="3462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designar objetos</a:t>
            </a:r>
            <a:endParaRPr sz="1800" b="1" i="0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811620" y="4887987"/>
            <a:ext cx="2244680" cy="3462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precisar ubicaciones</a:t>
            </a:r>
            <a:endParaRPr sz="1800" b="1" i="0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6121065" y="3634921"/>
            <a:ext cx="2109420" cy="3462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encuadre y zoom</a:t>
            </a:r>
            <a:endParaRPr sz="1800" b="1" i="0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6070268" y="4024390"/>
            <a:ext cx="2295473" cy="3462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menús contextuales</a:t>
            </a:r>
            <a:endParaRPr sz="1800" b="1" i="0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7" name="Google Shape;187;p18"/>
          <p:cNvCxnSpPr/>
          <p:nvPr/>
        </p:nvCxnSpPr>
        <p:spPr>
          <a:xfrm rot="10800000" flipH="1">
            <a:off x="4402428" y="3835397"/>
            <a:ext cx="1845632" cy="194736"/>
          </a:xfrm>
          <a:prstGeom prst="straightConnector1">
            <a:avLst/>
          </a:prstGeom>
          <a:noFill/>
          <a:ln w="28575" cap="rnd" cmpd="sng">
            <a:solidFill>
              <a:srgbClr val="D6B836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88" name="Google Shape;188;p18"/>
          <p:cNvCxnSpPr/>
          <p:nvPr/>
        </p:nvCxnSpPr>
        <p:spPr>
          <a:xfrm>
            <a:off x="4741074" y="4207933"/>
            <a:ext cx="1413857" cy="42334"/>
          </a:xfrm>
          <a:prstGeom prst="straightConnector1">
            <a:avLst/>
          </a:prstGeom>
          <a:noFill/>
          <a:ln w="28575" cap="rnd" cmpd="sng">
            <a:solidFill>
              <a:srgbClr val="D6B836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89" name="Google Shape;189;p18"/>
          <p:cNvCxnSpPr/>
          <p:nvPr/>
        </p:nvCxnSpPr>
        <p:spPr>
          <a:xfrm rot="10800000">
            <a:off x="2712860" y="4108022"/>
            <a:ext cx="1401715" cy="74511"/>
          </a:xfrm>
          <a:prstGeom prst="straightConnector1">
            <a:avLst/>
          </a:prstGeom>
          <a:noFill/>
          <a:ln w="28575" cap="rnd" cmpd="sng">
            <a:solidFill>
              <a:srgbClr val="D6B836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90" name="Google Shape;190;p18"/>
          <p:cNvCxnSpPr/>
          <p:nvPr/>
        </p:nvCxnSpPr>
        <p:spPr>
          <a:xfrm flipH="1">
            <a:off x="3034582" y="4191000"/>
            <a:ext cx="1071527" cy="931333"/>
          </a:xfrm>
          <a:prstGeom prst="straightConnector1">
            <a:avLst/>
          </a:prstGeom>
          <a:noFill/>
          <a:ln w="28575" cap="rnd" cmpd="sng">
            <a:solidFill>
              <a:srgbClr val="D6B836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"/>
          <p:cNvSpPr/>
          <p:nvPr/>
        </p:nvSpPr>
        <p:spPr>
          <a:xfrm>
            <a:off x="520701" y="2298700"/>
            <a:ext cx="8699499" cy="4216400"/>
          </a:xfrm>
          <a:prstGeom prst="roundRect">
            <a:avLst>
              <a:gd name="adj" fmla="val 3898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9"/>
          <p:cNvSpPr/>
          <p:nvPr/>
        </p:nvSpPr>
        <p:spPr>
          <a:xfrm>
            <a:off x="434981" y="1176286"/>
            <a:ext cx="9030789" cy="68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COMANDOS DE AUTO</a:t>
            </a:r>
            <a:r>
              <a:rPr lang="en-US" sz="33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CAD</a:t>
            </a:r>
            <a:endParaRPr sz="2800" b="0" i="0" u="none" strike="noStrike" cap="none">
              <a:solidFill>
                <a:srgbClr val="C73E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19"/>
          <p:cNvGrpSpPr/>
          <p:nvPr/>
        </p:nvGrpSpPr>
        <p:grpSpPr>
          <a:xfrm>
            <a:off x="687537" y="4739485"/>
            <a:ext cx="8371434" cy="1509501"/>
            <a:chOff x="751037" y="4434684"/>
            <a:chExt cx="10464293" cy="1886876"/>
          </a:xfrm>
        </p:grpSpPr>
        <p:pic>
          <p:nvPicPr>
            <p:cNvPr id="198" name="Google Shape;198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51037" y="4434684"/>
              <a:ext cx="3530461" cy="18454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32839" y="4470400"/>
              <a:ext cx="3471632" cy="18229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63268" y="4444999"/>
              <a:ext cx="3552062" cy="18765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9300" y="4070247"/>
            <a:ext cx="6464300" cy="59124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9"/>
          <p:cNvSpPr/>
          <p:nvPr/>
        </p:nvSpPr>
        <p:spPr>
          <a:xfrm>
            <a:off x="736600" y="2746558"/>
            <a:ext cx="8039100" cy="1222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LÍNEAS, CIRCULOS Y RECTÁNGULOS</a:t>
            </a:r>
            <a:endParaRPr sz="18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 funciones se pueden seleccionar desde la ventana de comandos. Se seleccionan y se marca el punto inicial y punto final del objeto para determinar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tamaño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"/>
          <p:cNvSpPr/>
          <p:nvPr/>
        </p:nvSpPr>
        <p:spPr>
          <a:xfrm>
            <a:off x="520701" y="2298700"/>
            <a:ext cx="8699499" cy="4483100"/>
          </a:xfrm>
          <a:prstGeom prst="roundRect">
            <a:avLst>
              <a:gd name="adj" fmla="val 3898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0"/>
          <p:cNvSpPr/>
          <p:nvPr/>
        </p:nvSpPr>
        <p:spPr>
          <a:xfrm>
            <a:off x="434981" y="1176286"/>
            <a:ext cx="9030789" cy="68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COMANDOS DE AUTO</a:t>
            </a:r>
            <a:r>
              <a:rPr lang="en-US" sz="33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CAD</a:t>
            </a:r>
            <a:endParaRPr sz="2800" b="0" i="0" u="none" strike="noStrike" cap="none">
              <a:solidFill>
                <a:srgbClr val="C73E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698501" y="2475945"/>
            <a:ext cx="7721600" cy="185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1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Otros comandos:</a:t>
            </a:r>
            <a:endParaRPr sz="1800" b="1" i="1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HATCH (sombrear): 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utiliza para rellenar objetos cerrados, entregarle color o alguna textura.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 (recortar):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utilizan para eliminar trazos.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 (alargar):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utilizan para  agregar longitud a trazos de ciertos objetos.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0"/>
          <p:cNvSpPr txBox="1"/>
          <p:nvPr/>
        </p:nvSpPr>
        <p:spPr>
          <a:xfrm>
            <a:off x="4944868" y="6282096"/>
            <a:ext cx="405764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Recortar (TRIM) y Alargar (EXTEND)</a:t>
            </a:r>
            <a:endParaRPr sz="1400" b="1" i="0" u="none" strike="noStrike" cap="non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0302" y="4375109"/>
            <a:ext cx="3067051" cy="1843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0"/>
          <p:cNvPicPr preferRelativeResize="0"/>
          <p:nvPr/>
        </p:nvPicPr>
        <p:blipFill rotWithShape="1">
          <a:blip r:embed="rId4">
            <a:alphaModFix/>
          </a:blip>
          <a:srcRect t="9085"/>
          <a:stretch/>
        </p:blipFill>
        <p:spPr>
          <a:xfrm>
            <a:off x="663575" y="4483100"/>
            <a:ext cx="3705226" cy="181979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0"/>
          <p:cNvSpPr txBox="1"/>
          <p:nvPr/>
        </p:nvSpPr>
        <p:spPr>
          <a:xfrm>
            <a:off x="736600" y="6269396"/>
            <a:ext cx="215741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Sombreado (HATCH)</a:t>
            </a:r>
            <a:endParaRPr sz="1400" b="1" i="0" u="none" strike="noStrike" cap="non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/>
          <p:nvPr/>
        </p:nvSpPr>
        <p:spPr>
          <a:xfrm>
            <a:off x="520701" y="2082800"/>
            <a:ext cx="8699499" cy="4572000"/>
          </a:xfrm>
          <a:prstGeom prst="roundRect">
            <a:avLst>
              <a:gd name="adj" fmla="val 3898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1"/>
          <p:cNvSpPr/>
          <p:nvPr/>
        </p:nvSpPr>
        <p:spPr>
          <a:xfrm>
            <a:off x="434981" y="1176286"/>
            <a:ext cx="9030789" cy="68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COMANDOS DE AUTO</a:t>
            </a:r>
            <a:r>
              <a:rPr lang="en-US" sz="33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CAD</a:t>
            </a:r>
            <a:endParaRPr sz="2800" b="0" i="0" u="none" strike="noStrike" cap="none">
              <a:solidFill>
                <a:srgbClr val="C73E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698501" y="2260045"/>
            <a:ext cx="7759700" cy="185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1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Otros comandos:</a:t>
            </a:r>
            <a:endParaRPr sz="1800" b="1" i="1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FILLET (empalme)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permite redondear esquinas recta (90°), tal como se muestra en la figura. Es muy utilizado para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dibujar canalización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801" y="3665009"/>
            <a:ext cx="3276600" cy="268499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1"/>
          <p:cNvSpPr txBox="1"/>
          <p:nvPr/>
        </p:nvSpPr>
        <p:spPr>
          <a:xfrm>
            <a:off x="4622006" y="5697539"/>
            <a:ext cx="20157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Empalme (FILLET)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21"/>
          <p:cNvPicPr preferRelativeResize="0"/>
          <p:nvPr/>
        </p:nvPicPr>
        <p:blipFill rotWithShape="1">
          <a:blip r:embed="rId4">
            <a:alphaModFix/>
          </a:blip>
          <a:srcRect l="5464" t="12358"/>
          <a:stretch/>
        </p:blipFill>
        <p:spPr>
          <a:xfrm>
            <a:off x="4673600" y="3784599"/>
            <a:ext cx="3694113" cy="1821927"/>
          </a:xfrm>
          <a:prstGeom prst="rect">
            <a:avLst/>
          </a:prstGeom>
          <a:noFill/>
          <a:ln w="9525" cap="flat" cmpd="sng">
            <a:solidFill>
              <a:srgbClr val="29754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/>
          <p:nvPr/>
        </p:nvSpPr>
        <p:spPr>
          <a:xfrm>
            <a:off x="520701" y="2082800"/>
            <a:ext cx="8178799" cy="4572000"/>
          </a:xfrm>
          <a:prstGeom prst="roundRect">
            <a:avLst>
              <a:gd name="adj" fmla="val 3898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2"/>
          <p:cNvSpPr/>
          <p:nvPr/>
        </p:nvSpPr>
        <p:spPr>
          <a:xfrm>
            <a:off x="434981" y="1176286"/>
            <a:ext cx="9030789" cy="68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COMANDOS DE AUTO</a:t>
            </a:r>
            <a:r>
              <a:rPr lang="en-US" sz="33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CAD</a:t>
            </a:r>
            <a:endParaRPr sz="2800" b="0" i="0" u="none" strike="noStrike" cap="none">
              <a:solidFill>
                <a:srgbClr val="C73E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762001" y="2298145"/>
            <a:ext cx="7467599" cy="185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1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Otros comandos:</a:t>
            </a:r>
            <a:endParaRPr sz="1800" b="1" i="1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permite desplazar un objeto para reubicarlo. Puede utilizarse desde la barra de herramientas como desde la ventana de comandos.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825500" y="5719710"/>
            <a:ext cx="2157412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Mover (MOVE)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7214" y="3505200"/>
            <a:ext cx="2438104" cy="293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300" y="3495804"/>
            <a:ext cx="3314700" cy="1992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/>
          <p:nvPr/>
        </p:nvSpPr>
        <p:spPr>
          <a:xfrm>
            <a:off x="520701" y="2082800"/>
            <a:ext cx="8610599" cy="4572000"/>
          </a:xfrm>
          <a:prstGeom prst="roundRect">
            <a:avLst>
              <a:gd name="adj" fmla="val 3898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434981" y="1176286"/>
            <a:ext cx="9030789" cy="68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COMANDOS DE AUTO</a:t>
            </a:r>
            <a:r>
              <a:rPr lang="en-US" sz="33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CAD</a:t>
            </a:r>
            <a:endParaRPr sz="2800" b="0" i="0" u="none" strike="noStrike" cap="none">
              <a:solidFill>
                <a:srgbClr val="C73E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3"/>
          <p:cNvSpPr txBox="1"/>
          <p:nvPr/>
        </p:nvSpPr>
        <p:spPr>
          <a:xfrm>
            <a:off x="762001" y="2298145"/>
            <a:ext cx="2743199" cy="185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1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Otros comandos: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800" b="1" i="1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permite escribir en el software AUTOCAD.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 utilizarlo desde la barra de herramienta en el grupo “Anotación” o desde la ventana de comandos.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9422" y="2514600"/>
            <a:ext cx="2429408" cy="19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3"/>
          <p:cNvPicPr preferRelativeResize="0"/>
          <p:nvPr/>
        </p:nvPicPr>
        <p:blipFill rotWithShape="1">
          <a:blip r:embed="rId4">
            <a:alphaModFix/>
          </a:blip>
          <a:srcRect l="5170"/>
          <a:stretch/>
        </p:blipFill>
        <p:spPr>
          <a:xfrm>
            <a:off x="711200" y="4648279"/>
            <a:ext cx="474205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91248" y="2682136"/>
            <a:ext cx="2238376" cy="2767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"/>
          <p:cNvSpPr/>
          <p:nvPr/>
        </p:nvSpPr>
        <p:spPr>
          <a:xfrm>
            <a:off x="520701" y="2082800"/>
            <a:ext cx="8610599" cy="4686300"/>
          </a:xfrm>
          <a:prstGeom prst="roundRect">
            <a:avLst>
              <a:gd name="adj" fmla="val 3898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4"/>
          <p:cNvSpPr/>
          <p:nvPr/>
        </p:nvSpPr>
        <p:spPr>
          <a:xfrm>
            <a:off x="434981" y="1176286"/>
            <a:ext cx="9030789" cy="68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COMANDOS DE AUTO</a:t>
            </a:r>
            <a:r>
              <a:rPr lang="en-US" sz="33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CAD</a:t>
            </a:r>
            <a:endParaRPr sz="2800" b="0" i="0" u="none" strike="noStrike" cap="none">
              <a:solidFill>
                <a:srgbClr val="C73E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4"/>
          <p:cNvSpPr txBox="1"/>
          <p:nvPr/>
        </p:nvSpPr>
        <p:spPr>
          <a:xfrm>
            <a:off x="723901" y="2361645"/>
            <a:ext cx="4495799" cy="185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1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Otros comandos: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800" b="1" i="1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BLOQUE o BLOCK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una recopilación de objetos que se combinan para formar un único objeto guardado.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Siga los siguientes pasos para crear un bloque: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6799" marR="0" lvl="0" indent="-22679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 los objetos del bloque.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6799" marR="0" lvl="0" indent="-22679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Inicie el comando BLOQUE.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6799" marR="0" lvl="0" indent="-22679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Escriba un nombre para el bloque.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6799" marR="0" lvl="0" indent="-22679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Seleccione los objetos que ha creado para el bloque.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6799" marR="0" lvl="0" indent="-22679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Especifique el punto de inserción del bloque. </a:t>
            </a:r>
            <a:endParaRPr/>
          </a:p>
          <a:p>
            <a:pPr marL="226799" marR="0" lvl="0" indent="-22679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Guarde.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0104" y="2562226"/>
            <a:ext cx="1925341" cy="1643583"/>
          </a:xfrm>
          <a:prstGeom prst="rect">
            <a:avLst/>
          </a:prstGeom>
          <a:noFill/>
          <a:ln w="9525" cap="flat" cmpd="sng">
            <a:solidFill>
              <a:srgbClr val="29754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2" name="Google Shape;252;p24"/>
          <p:cNvPicPr preferRelativeResize="0"/>
          <p:nvPr/>
        </p:nvPicPr>
        <p:blipFill rotWithShape="1">
          <a:blip r:embed="rId4">
            <a:alphaModFix/>
          </a:blip>
          <a:srcRect r="3276"/>
          <a:stretch/>
        </p:blipFill>
        <p:spPr>
          <a:xfrm>
            <a:off x="5515549" y="4359314"/>
            <a:ext cx="3374451" cy="229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"/>
          <p:cNvSpPr/>
          <p:nvPr/>
        </p:nvSpPr>
        <p:spPr>
          <a:xfrm>
            <a:off x="520701" y="2082800"/>
            <a:ext cx="8610599" cy="4394200"/>
          </a:xfrm>
          <a:prstGeom prst="roundRect">
            <a:avLst>
              <a:gd name="adj" fmla="val 3898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5"/>
          <p:cNvSpPr/>
          <p:nvPr/>
        </p:nvSpPr>
        <p:spPr>
          <a:xfrm>
            <a:off x="434981" y="1176286"/>
            <a:ext cx="9030789" cy="68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lang="en-US" sz="33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APRENDIMOS? </a:t>
            </a:r>
            <a:endParaRPr sz="2800" b="0" i="0" u="none" strike="noStrike" cap="none">
              <a:solidFill>
                <a:srgbClr val="C73E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5"/>
          <p:cNvSpPr txBox="1"/>
          <p:nvPr/>
        </p:nvSpPr>
        <p:spPr>
          <a:xfrm>
            <a:off x="660401" y="2577545"/>
            <a:ext cx="4495799" cy="185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0400" marR="0" lvl="0" indent="-140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Realice un diagrama de flujo para guiar como crea los siguientes símbolos en AutoCAD. </a:t>
            </a:r>
            <a:endParaRPr/>
          </a:p>
          <a:p>
            <a:pPr marL="140400" marR="0" lvl="0" indent="-140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Mencione los comando a utilizar secuencialmente.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40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- Enchufe simple 10A.</a:t>
            </a:r>
            <a:endParaRPr/>
          </a:p>
          <a:p>
            <a:pPr marL="1440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- Interruptor simple con enchufe.</a:t>
            </a:r>
            <a:endParaRPr/>
          </a:p>
          <a:p>
            <a:pPr marL="1440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- Porta lámpara (soquete).</a:t>
            </a:r>
            <a:endParaRPr/>
          </a:p>
          <a:p>
            <a:pPr marL="1440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- Interruptor Termo magnético 16A.</a:t>
            </a:r>
            <a:endParaRPr/>
          </a:p>
          <a:p>
            <a:pPr marL="1440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- Interruptor diferencial 2x25A.</a:t>
            </a:r>
            <a:endParaRPr/>
          </a:p>
        </p:txBody>
      </p:sp>
      <p:grpSp>
        <p:nvGrpSpPr>
          <p:cNvPr id="260" name="Google Shape;260;p25"/>
          <p:cNvGrpSpPr/>
          <p:nvPr/>
        </p:nvGrpSpPr>
        <p:grpSpPr>
          <a:xfrm>
            <a:off x="4573332" y="2438400"/>
            <a:ext cx="4342069" cy="3530600"/>
            <a:chOff x="4598732" y="2298700"/>
            <a:chExt cx="4342069" cy="3530600"/>
          </a:xfrm>
        </p:grpSpPr>
        <p:pic>
          <p:nvPicPr>
            <p:cNvPr id="261" name="Google Shape;261;p25" descr="CUADROS.pdf"/>
            <p:cNvPicPr preferRelativeResize="0"/>
            <p:nvPr/>
          </p:nvPicPr>
          <p:blipFill rotWithShape="1">
            <a:blip r:embed="rId3">
              <a:alphaModFix/>
            </a:blip>
            <a:srcRect l="49648" t="6087" r="10502" b="51979"/>
            <a:stretch/>
          </p:blipFill>
          <p:spPr>
            <a:xfrm>
              <a:off x="4598732" y="2298700"/>
              <a:ext cx="4342069" cy="353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25"/>
            <p:cNvSpPr/>
            <p:nvPr/>
          </p:nvSpPr>
          <p:spPr>
            <a:xfrm>
              <a:off x="4994974" y="2654008"/>
              <a:ext cx="1239755" cy="34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CÍRCULO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7381453" y="2654008"/>
              <a:ext cx="962598" cy="34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LÍNEA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4813084" y="3909809"/>
              <a:ext cx="1578408" cy="332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SOMBREADO</a:t>
              </a:r>
              <a:endParaRPr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7115488" y="3902756"/>
              <a:ext cx="1428596" cy="34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RECORTAR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5382744" y="5115607"/>
              <a:ext cx="591215" cy="34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ETC.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21148" y="2143434"/>
            <a:ext cx="4699772" cy="4452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26"/>
          <p:cNvGrpSpPr/>
          <p:nvPr/>
        </p:nvGrpSpPr>
        <p:grpSpPr>
          <a:xfrm flipH="1">
            <a:off x="3758582" y="1533450"/>
            <a:ext cx="5076598" cy="2360124"/>
            <a:chOff x="5369949" y="3385389"/>
            <a:chExt cx="6585558" cy="3061644"/>
          </a:xfrm>
        </p:grpSpPr>
        <p:sp>
          <p:nvSpPr>
            <p:cNvPr id="273" name="Google Shape;273;p26"/>
            <p:cNvSpPr/>
            <p:nvPr/>
          </p:nvSpPr>
          <p:spPr>
            <a:xfrm>
              <a:off x="5369949" y="3385389"/>
              <a:ext cx="5663127" cy="3061644"/>
            </a:xfrm>
            <a:prstGeom prst="roundRect">
              <a:avLst>
                <a:gd name="adj" fmla="val 101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6"/>
            <p:cNvSpPr/>
            <p:nvPr/>
          </p:nvSpPr>
          <p:spPr>
            <a:xfrm rot="6773518">
              <a:off x="11184045" y="4509331"/>
              <a:ext cx="432619" cy="102255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275;p26"/>
          <p:cNvSpPr txBox="1"/>
          <p:nvPr/>
        </p:nvSpPr>
        <p:spPr>
          <a:xfrm>
            <a:off x="4831986" y="1868229"/>
            <a:ext cx="3809662" cy="154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realizar la actividad práctica te invitamos a que revises la cápsula animada: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“Uso de protoboard”</a:t>
            </a:r>
            <a:endParaRPr sz="1800" b="1" i="0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375975" y="1373700"/>
            <a:ext cx="3527431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sz="31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6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9" descr="m4p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400300"/>
            <a:ext cx="6362700" cy="599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200"/>
            </a:pPr>
            <a:r>
              <a:rPr lang="en-US" sz="12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n-US" sz="1200" b="1" i="0" u="none" strike="noStrike" cap="none" dirty="0" smtClean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12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Elaboración</a:t>
            </a:r>
            <a:r>
              <a:rPr lang="en-US" sz="1200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proyectos</a:t>
            </a:r>
            <a:r>
              <a:rPr lang="en-US" sz="1200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endParaRPr lang="es-ES" sz="1200" dirty="0">
              <a:solidFill>
                <a:srgbClr val="29754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9"/>
          <p:cNvSpPr txBox="1"/>
          <p:nvPr/>
        </p:nvSpPr>
        <p:spPr>
          <a:xfrm>
            <a:off x="5585125" y="5385901"/>
            <a:ext cx="5248794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9"/>
          <p:cNvSpPr txBox="1"/>
          <p:nvPr/>
        </p:nvSpPr>
        <p:spPr>
          <a:xfrm>
            <a:off x="1265210" y="3470264"/>
            <a:ext cx="7858180" cy="3781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369460" y="2265363"/>
            <a:ext cx="581544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SOFTWARE CAD</a:t>
            </a:r>
            <a:endParaRPr sz="36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7"/>
          <p:cNvSpPr/>
          <p:nvPr/>
        </p:nvSpPr>
        <p:spPr>
          <a:xfrm>
            <a:off x="2035277" y="2911885"/>
            <a:ext cx="6999671" cy="26965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7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7"/>
          <p:cNvSpPr txBox="1"/>
          <p:nvPr/>
        </p:nvSpPr>
        <p:spPr>
          <a:xfrm>
            <a:off x="42140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5000" b="0" i="0" u="none" strike="noStrike" cap="non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024" y="2473197"/>
            <a:ext cx="3856770" cy="36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6317" y="5056194"/>
            <a:ext cx="1806825" cy="1348212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7"/>
          <p:cNvSpPr txBox="1"/>
          <p:nvPr/>
        </p:nvSpPr>
        <p:spPr>
          <a:xfrm>
            <a:off x="5989638" y="1176338"/>
            <a:ext cx="5374975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7"/>
          <p:cNvSpPr/>
          <p:nvPr/>
        </p:nvSpPr>
        <p:spPr>
          <a:xfrm>
            <a:off x="3332162" y="3204849"/>
            <a:ext cx="4960938" cy="1626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SOFTWARE CAD</a:t>
            </a:r>
            <a:endParaRPr sz="30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realizaremos una actividad que resume todo lo que hemos visto! </a:t>
            </a:r>
            <a:r>
              <a:rPr lang="en-US" sz="1800" b="1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¡Atentos, atentas!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7"/>
          <p:cNvSpPr/>
          <p:nvPr/>
        </p:nvSpPr>
        <p:spPr>
          <a:xfrm>
            <a:off x="369460" y="2239963"/>
            <a:ext cx="8914240" cy="48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7"/>
          <p:cNvSpPr/>
          <p:nvPr/>
        </p:nvSpPr>
        <p:spPr>
          <a:xfrm>
            <a:off x="4369960" y="1752600"/>
            <a:ext cx="5815440" cy="48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8"/>
          <p:cNvGrpSpPr/>
          <p:nvPr/>
        </p:nvGrpSpPr>
        <p:grpSpPr>
          <a:xfrm>
            <a:off x="24834" y="2705494"/>
            <a:ext cx="5835185" cy="1156253"/>
            <a:chOff x="-4655" y="2600094"/>
            <a:chExt cx="5835185" cy="1156253"/>
          </a:xfrm>
        </p:grpSpPr>
        <p:sp>
          <p:nvSpPr>
            <p:cNvPr id="298" name="Google Shape;298;p28"/>
            <p:cNvSpPr txBox="1"/>
            <p:nvPr/>
          </p:nvSpPr>
          <p:spPr>
            <a:xfrm>
              <a:off x="1238190" y="2992823"/>
              <a:ext cx="459234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lang="en-US" sz="16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cuidadosamente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herramientas.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9" name="Google Shape;299;p28"/>
            <p:cNvGrpSpPr/>
            <p:nvPr/>
          </p:nvGrpSpPr>
          <p:grpSpPr>
            <a:xfrm>
              <a:off x="-4655" y="2600094"/>
              <a:ext cx="1193246" cy="1156253"/>
              <a:chOff x="-4655" y="5117148"/>
              <a:chExt cx="1193246" cy="1156253"/>
            </a:xfrm>
          </p:grpSpPr>
          <p:sp>
            <p:nvSpPr>
              <p:cNvPr id="300" name="Google Shape;300;p28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01" name="Google Shape;301;p2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-2193866">
                <a:off x="141403" y="5312405"/>
                <a:ext cx="908505" cy="7657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02" name="Google Shape;302;p28"/>
          <p:cNvGrpSpPr/>
          <p:nvPr/>
        </p:nvGrpSpPr>
        <p:grpSpPr>
          <a:xfrm>
            <a:off x="24834" y="5827421"/>
            <a:ext cx="5833478" cy="783005"/>
            <a:chOff x="-4655" y="5414468"/>
            <a:chExt cx="5833478" cy="783005"/>
          </a:xfrm>
        </p:grpSpPr>
        <p:grpSp>
          <p:nvGrpSpPr>
            <p:cNvPr id="303" name="Google Shape;303;p28"/>
            <p:cNvGrpSpPr/>
            <p:nvPr/>
          </p:nvGrpSpPr>
          <p:grpSpPr>
            <a:xfrm>
              <a:off x="-4655" y="5414468"/>
              <a:ext cx="1135367" cy="783005"/>
              <a:chOff x="-4655" y="6167965"/>
              <a:chExt cx="1135367" cy="783005"/>
            </a:xfrm>
          </p:grpSpPr>
          <p:sp>
            <p:nvSpPr>
              <p:cNvPr id="304" name="Google Shape;304;p28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05" name="Google Shape;305;p2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06" name="Google Shape;306;p28"/>
            <p:cNvSpPr txBox="1"/>
            <p:nvPr/>
          </p:nvSpPr>
          <p:spPr>
            <a:xfrm>
              <a:off x="1267686" y="5513603"/>
              <a:ext cx="4561137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actividad debe desarrollarse </a:t>
              </a:r>
              <a:r>
                <a:rPr lang="en-US" sz="16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bajo supervisión 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laboratorio.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p28"/>
          <p:cNvGrpSpPr/>
          <p:nvPr/>
        </p:nvGrpSpPr>
        <p:grpSpPr>
          <a:xfrm>
            <a:off x="-4662" y="1887157"/>
            <a:ext cx="9305977" cy="783005"/>
            <a:chOff x="-4662" y="1887157"/>
            <a:chExt cx="9305977" cy="783005"/>
          </a:xfrm>
        </p:grpSpPr>
        <p:sp>
          <p:nvSpPr>
            <p:cNvPr id="308" name="Google Shape;308;p28"/>
            <p:cNvSpPr/>
            <p:nvPr/>
          </p:nvSpPr>
          <p:spPr>
            <a:xfrm rot="5400000">
              <a:off x="4256824" y="-2374329"/>
              <a:ext cx="783005" cy="930597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8"/>
            <p:cNvSpPr txBox="1"/>
            <p:nvPr/>
          </p:nvSpPr>
          <p:spPr>
            <a:xfrm>
              <a:off x="4015218" y="2109402"/>
              <a:ext cx="2975521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Utilizar EPPs</a:t>
              </a: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 el autocuidado.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0" name="Google Shape;310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44140" y="2008659"/>
              <a:ext cx="640678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87737" y="2008960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2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30621" y="2024809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2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135897" y="20215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4" name="Google Shape;314;p28"/>
          <p:cNvGrpSpPr/>
          <p:nvPr/>
        </p:nvGrpSpPr>
        <p:grpSpPr>
          <a:xfrm>
            <a:off x="24834" y="4846110"/>
            <a:ext cx="5764508" cy="783005"/>
            <a:chOff x="-4655" y="3650215"/>
            <a:chExt cx="5764508" cy="783005"/>
          </a:xfrm>
        </p:grpSpPr>
        <p:sp>
          <p:nvSpPr>
            <p:cNvPr id="315" name="Google Shape;315;p28"/>
            <p:cNvSpPr txBox="1"/>
            <p:nvPr/>
          </p:nvSpPr>
          <p:spPr>
            <a:xfrm>
              <a:off x="1267686" y="3872460"/>
              <a:ext cx="4492167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ordenado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el área de trabajo.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" name="Google Shape;316;p28"/>
            <p:cNvGrpSpPr/>
            <p:nvPr/>
          </p:nvGrpSpPr>
          <p:grpSpPr>
            <a:xfrm>
              <a:off x="-4655" y="3650215"/>
              <a:ext cx="1135367" cy="783005"/>
              <a:chOff x="-4655" y="4407300"/>
              <a:chExt cx="1135367" cy="783005"/>
            </a:xfrm>
          </p:grpSpPr>
          <p:sp>
            <p:nvSpPr>
              <p:cNvPr id="317" name="Google Shape;317;p28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18" name="Google Shape;318;p28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97313" y="4517616"/>
                <a:ext cx="683390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19" name="Google Shape;319;p28"/>
          <p:cNvGrpSpPr/>
          <p:nvPr/>
        </p:nvGrpSpPr>
        <p:grpSpPr>
          <a:xfrm>
            <a:off x="24834" y="3864798"/>
            <a:ext cx="6503786" cy="783005"/>
            <a:chOff x="2481" y="4582469"/>
            <a:chExt cx="6503786" cy="783005"/>
          </a:xfrm>
        </p:grpSpPr>
        <p:sp>
          <p:nvSpPr>
            <p:cNvPr id="320" name="Google Shape;320;p28"/>
            <p:cNvSpPr txBox="1"/>
            <p:nvPr/>
          </p:nvSpPr>
          <p:spPr>
            <a:xfrm>
              <a:off x="1267687" y="4681604"/>
              <a:ext cx="5238580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cuidadoso y respetuoso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los integrantes del equipo de trabajo, asegurando la </a:t>
              </a:r>
              <a:r>
                <a:rPr lang="en-US" sz="16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integridad física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todos.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1" name="Google Shape;321;p28"/>
            <p:cNvGrpSpPr/>
            <p:nvPr/>
          </p:nvGrpSpPr>
          <p:grpSpPr>
            <a:xfrm>
              <a:off x="2481" y="4582469"/>
              <a:ext cx="1135367" cy="783005"/>
              <a:chOff x="2481" y="5287632"/>
              <a:chExt cx="1135367" cy="783005"/>
            </a:xfrm>
          </p:grpSpPr>
          <p:sp>
            <p:nvSpPr>
              <p:cNvPr id="322" name="Google Shape;322;p28"/>
              <p:cNvSpPr/>
              <p:nvPr/>
            </p:nvSpPr>
            <p:spPr>
              <a:xfrm rot="5400000">
                <a:off x="178662" y="5111451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23" name="Google Shape;323;p28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54788" y="5365345"/>
                <a:ext cx="740725" cy="624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24" name="Google Shape;324;p2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36197" y="3780266"/>
            <a:ext cx="3760094" cy="377940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8"/>
          <p:cNvSpPr txBox="1"/>
          <p:nvPr/>
        </p:nvSpPr>
        <p:spPr>
          <a:xfrm>
            <a:off x="375975" y="1373700"/>
            <a:ext cx="469087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sz="3100" b="1" i="0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9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9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9"/>
          <p:cNvSpPr txBox="1"/>
          <p:nvPr/>
        </p:nvSpPr>
        <p:spPr>
          <a:xfrm>
            <a:off x="958647" y="41063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sz="2100" b="1" i="0" u="none" strike="noStrike" cap="non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 i="0" u="none" strike="noStrike" cap="non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0793" y="4475463"/>
            <a:ext cx="674379" cy="6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7318" y="3028336"/>
            <a:ext cx="2663305" cy="416887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9"/>
          <p:cNvSpPr txBox="1"/>
          <p:nvPr/>
        </p:nvSpPr>
        <p:spPr>
          <a:xfrm>
            <a:off x="4592638" y="795338"/>
            <a:ext cx="5374975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9"/>
          <p:cNvSpPr/>
          <p:nvPr/>
        </p:nvSpPr>
        <p:spPr>
          <a:xfrm>
            <a:off x="958646" y="2836549"/>
            <a:ext cx="5340553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SOFTWARE CAD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/>
          <p:nvPr/>
        </p:nvSpPr>
        <p:spPr>
          <a:xfrm>
            <a:off x="4766523" y="2346374"/>
            <a:ext cx="2980513" cy="3817095"/>
          </a:xfrm>
          <a:prstGeom prst="roundRect">
            <a:avLst>
              <a:gd name="adj" fmla="val 545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49549" y="2346374"/>
            <a:ext cx="2980513" cy="3817095"/>
          </a:xfrm>
          <a:prstGeom prst="roundRect">
            <a:avLst>
              <a:gd name="adj" fmla="val 545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1755646" y="2934381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METODOLOGÍA SELECCIONADA</a:t>
            </a:r>
            <a:endParaRPr sz="18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1814810" y="3507536"/>
            <a:ext cx="2714922" cy="199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Demostración guiada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i="0" u="none" strike="noStrike" cap="non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0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SOFTWARE </a:t>
            </a:r>
            <a:r>
              <a:rPr lang="en-US" sz="30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CAD</a:t>
            </a:r>
            <a:endParaRPr/>
          </a:p>
        </p:txBody>
      </p:sp>
      <p:sp>
        <p:nvSpPr>
          <p:cNvPr id="82" name="Google Shape;82;p10"/>
          <p:cNvSpPr/>
          <p:nvPr/>
        </p:nvSpPr>
        <p:spPr>
          <a:xfrm>
            <a:off x="5512960" y="779463"/>
            <a:ext cx="5815440" cy="51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285" y="1980974"/>
            <a:ext cx="765041" cy="72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5828" y="2258130"/>
            <a:ext cx="3223255" cy="3035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340870" y="2668912"/>
            <a:ext cx="3054031" cy="419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3555" y="1980974"/>
            <a:ext cx="766449" cy="7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"/>
          <p:cNvSpPr txBox="1"/>
          <p:nvPr/>
        </p:nvSpPr>
        <p:spPr>
          <a:xfrm>
            <a:off x="4886300" y="3507536"/>
            <a:ext cx="2740958" cy="220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 sistemas computacionales para la ejecución de programas de diseño de circuitos eléctricos de acuerdo a lo expresado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solicitud.</a:t>
            </a:r>
            <a:endParaRPr/>
          </a:p>
        </p:txBody>
      </p:sp>
      <p:sp>
        <p:nvSpPr>
          <p:cNvPr id="88" name="Google Shape;88;p10"/>
          <p:cNvSpPr txBox="1"/>
          <p:nvPr/>
        </p:nvSpPr>
        <p:spPr>
          <a:xfrm>
            <a:off x="5057556" y="2934381"/>
            <a:ext cx="2396712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/>
        </p:nvSpPr>
        <p:spPr>
          <a:xfrm>
            <a:off x="4152900" y="2959101"/>
            <a:ext cx="5003800" cy="3484032"/>
          </a:xfrm>
          <a:prstGeom prst="roundRect">
            <a:avLst>
              <a:gd name="adj" fmla="val 526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sz="31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97" y="2347898"/>
            <a:ext cx="3019065" cy="440686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1"/>
          <p:cNvSpPr txBox="1"/>
          <p:nvPr/>
        </p:nvSpPr>
        <p:spPr>
          <a:xfrm>
            <a:off x="3606670" y="1209418"/>
            <a:ext cx="1016148" cy="53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60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1"/>
          <p:cNvSpPr/>
          <p:nvPr/>
        </p:nvSpPr>
        <p:spPr>
          <a:xfrm>
            <a:off x="8501063" y="1396328"/>
            <a:ext cx="4857750" cy="45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33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1"/>
          <p:cNvSpPr/>
          <p:nvPr/>
        </p:nvSpPr>
        <p:spPr>
          <a:xfrm>
            <a:off x="4322763" y="2325826"/>
            <a:ext cx="3970337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SOFTWARE CAD</a:t>
            </a:r>
            <a:endParaRPr/>
          </a:p>
        </p:txBody>
      </p:sp>
      <p:sp>
        <p:nvSpPr>
          <p:cNvPr id="99" name="Google Shape;99;p11"/>
          <p:cNvSpPr/>
          <p:nvPr/>
        </p:nvSpPr>
        <p:spPr>
          <a:xfrm>
            <a:off x="4071167" y="3213859"/>
            <a:ext cx="272304" cy="279261"/>
          </a:xfrm>
          <a:prstGeom prst="roundRect">
            <a:avLst>
              <a:gd name="adj" fmla="val 16667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4071167" y="3577459"/>
            <a:ext cx="272304" cy="279261"/>
          </a:xfrm>
          <a:prstGeom prst="roundRect">
            <a:avLst>
              <a:gd name="adj" fmla="val 16667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1"/>
          <p:cNvSpPr/>
          <p:nvPr/>
        </p:nvSpPr>
        <p:spPr>
          <a:xfrm>
            <a:off x="4071167" y="3941059"/>
            <a:ext cx="272304" cy="279261"/>
          </a:xfrm>
          <a:prstGeom prst="roundRect">
            <a:avLst>
              <a:gd name="adj" fmla="val 16667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1"/>
          <p:cNvSpPr/>
          <p:nvPr/>
        </p:nvSpPr>
        <p:spPr>
          <a:xfrm>
            <a:off x="4071167" y="4304659"/>
            <a:ext cx="272304" cy="279261"/>
          </a:xfrm>
          <a:prstGeom prst="roundRect">
            <a:avLst>
              <a:gd name="adj" fmla="val 16667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1"/>
          <p:cNvSpPr/>
          <p:nvPr/>
        </p:nvSpPr>
        <p:spPr>
          <a:xfrm>
            <a:off x="4339697" y="3143363"/>
            <a:ext cx="4998528" cy="331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 “Uso de PC”.</a:t>
            </a:r>
            <a:endParaRPr/>
          </a:p>
          <a:p>
            <a:pPr marL="76200" marR="0" lvl="0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 del Software.</a:t>
            </a:r>
            <a:endParaRPr/>
          </a:p>
          <a:p>
            <a:pPr marL="76200" marR="0" lvl="0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Definición y uso de comando.</a:t>
            </a:r>
            <a:endParaRPr/>
          </a:p>
          <a:p>
            <a:pPr marL="76200" marR="0" lvl="0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Trazado y dibujo.</a:t>
            </a:r>
            <a:endParaRPr/>
          </a:p>
          <a:p>
            <a:pPr marL="76200" marR="0" lvl="0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Cuánto Aprendimos.</a:t>
            </a:r>
            <a:endParaRPr/>
          </a:p>
          <a:p>
            <a:pPr marL="762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Realización de un circuito mixto de 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enchufes e iluminación.</a:t>
            </a:r>
            <a:endParaRPr/>
          </a:p>
          <a:p>
            <a:pPr marL="76200" marR="0" lvl="0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de Salida.</a:t>
            </a:r>
            <a:endParaRPr/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1"/>
          <p:cNvSpPr/>
          <p:nvPr/>
        </p:nvSpPr>
        <p:spPr>
          <a:xfrm>
            <a:off x="7360556" y="1431300"/>
            <a:ext cx="10800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1"/>
          <p:cNvSpPr txBox="1"/>
          <p:nvPr/>
        </p:nvSpPr>
        <p:spPr>
          <a:xfrm>
            <a:off x="3423975" y="997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4071167" y="4668259"/>
            <a:ext cx="272304" cy="279261"/>
          </a:xfrm>
          <a:prstGeom prst="roundRect">
            <a:avLst>
              <a:gd name="adj" fmla="val 16667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"/>
          <p:cNvSpPr txBox="1"/>
          <p:nvPr/>
        </p:nvSpPr>
        <p:spPr>
          <a:xfrm>
            <a:off x="4042693" y="3183696"/>
            <a:ext cx="342926" cy="27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5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1"/>
          <p:cNvSpPr txBox="1"/>
          <p:nvPr/>
        </p:nvSpPr>
        <p:spPr>
          <a:xfrm>
            <a:off x="3991470" y="3552459"/>
            <a:ext cx="426254" cy="32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5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1"/>
          <p:cNvSpPr txBox="1"/>
          <p:nvPr/>
        </p:nvSpPr>
        <p:spPr>
          <a:xfrm>
            <a:off x="4008420" y="3885818"/>
            <a:ext cx="403590" cy="37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5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1"/>
          <p:cNvSpPr txBox="1"/>
          <p:nvPr/>
        </p:nvSpPr>
        <p:spPr>
          <a:xfrm>
            <a:off x="4014580" y="4256596"/>
            <a:ext cx="382080" cy="33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5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1"/>
          <p:cNvSpPr txBox="1"/>
          <p:nvPr/>
        </p:nvSpPr>
        <p:spPr>
          <a:xfrm>
            <a:off x="4023058" y="4620671"/>
            <a:ext cx="382080" cy="33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5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1"/>
          <p:cNvSpPr/>
          <p:nvPr/>
        </p:nvSpPr>
        <p:spPr>
          <a:xfrm>
            <a:off x="4535060" y="1389063"/>
            <a:ext cx="5815440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1"/>
          <p:cNvSpPr txBox="1"/>
          <p:nvPr/>
        </p:nvSpPr>
        <p:spPr>
          <a:xfrm>
            <a:off x="5245013" y="141822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1"/>
          <p:cNvSpPr/>
          <p:nvPr/>
        </p:nvSpPr>
        <p:spPr>
          <a:xfrm>
            <a:off x="4071167" y="5031860"/>
            <a:ext cx="272304" cy="279261"/>
          </a:xfrm>
          <a:prstGeom prst="roundRect">
            <a:avLst>
              <a:gd name="adj" fmla="val 16667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1"/>
          <p:cNvSpPr/>
          <p:nvPr/>
        </p:nvSpPr>
        <p:spPr>
          <a:xfrm>
            <a:off x="4071167" y="5666860"/>
            <a:ext cx="272304" cy="279261"/>
          </a:xfrm>
          <a:prstGeom prst="roundRect">
            <a:avLst>
              <a:gd name="adj" fmla="val 16667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1"/>
          <p:cNvSpPr txBox="1"/>
          <p:nvPr/>
        </p:nvSpPr>
        <p:spPr>
          <a:xfrm>
            <a:off x="4023068" y="4984735"/>
            <a:ext cx="382080" cy="33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5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1"/>
          <p:cNvSpPr txBox="1"/>
          <p:nvPr/>
        </p:nvSpPr>
        <p:spPr>
          <a:xfrm>
            <a:off x="4023067" y="5628202"/>
            <a:ext cx="382080" cy="33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5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464463" y="2555714"/>
            <a:ext cx="5146719" cy="2397286"/>
          </a:xfrm>
          <a:prstGeom prst="roundRect">
            <a:avLst>
              <a:gd name="adj" fmla="val 9635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sz="31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2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2"/>
          <p:cNvSpPr txBox="1"/>
          <p:nvPr/>
        </p:nvSpPr>
        <p:spPr>
          <a:xfrm>
            <a:off x="43853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5000" b="0" i="0" u="none" strike="noStrike" cap="non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2"/>
          <p:cNvSpPr/>
          <p:nvPr/>
        </p:nvSpPr>
        <p:spPr>
          <a:xfrm>
            <a:off x="695778" y="2916238"/>
            <a:ext cx="4625522" cy="184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SOFTWARE CAD</a:t>
            </a:r>
            <a:endParaRPr sz="26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veamos cómo lo que ya has 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aprendido refuerza y mejora lo que estás 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punto de aprender!</a:t>
            </a:r>
            <a:endParaRPr sz="18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7" name="Google Shape;127;p12"/>
          <p:cNvSpPr/>
          <p:nvPr/>
        </p:nvSpPr>
        <p:spPr>
          <a:xfrm>
            <a:off x="4538662" y="2176149"/>
            <a:ext cx="5405437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0208" y="2389245"/>
            <a:ext cx="4428641" cy="4302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/>
          <p:nvPr/>
        </p:nvSpPr>
        <p:spPr>
          <a:xfrm>
            <a:off x="546100" y="2044700"/>
            <a:ext cx="8381999" cy="4749800"/>
          </a:xfrm>
          <a:prstGeom prst="roundRect">
            <a:avLst>
              <a:gd name="adj" fmla="val 3898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3"/>
          <p:cNvSpPr/>
          <p:nvPr/>
        </p:nvSpPr>
        <p:spPr>
          <a:xfrm>
            <a:off x="434981" y="1176286"/>
            <a:ext cx="9030789" cy="68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SOFTWARE </a:t>
            </a:r>
            <a:r>
              <a:rPr lang="en-US" sz="33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CAD</a:t>
            </a:r>
            <a:endParaRPr sz="2800" b="0" i="0" u="none" strike="noStrike" cap="none">
              <a:solidFill>
                <a:srgbClr val="C73E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3" descr="Maquetas virtuales, planos de arquitectura, ingenieria e instalaciones - 홈  | Faceboo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1094" y="3807004"/>
            <a:ext cx="3812505" cy="2733496"/>
          </a:xfrm>
          <a:prstGeom prst="rect">
            <a:avLst/>
          </a:prstGeom>
          <a:noFill/>
          <a:ln w="9525" cap="flat" cmpd="sng">
            <a:solidFill>
              <a:srgbClr val="29754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6" name="Google Shape;136;p13"/>
          <p:cNvSpPr/>
          <p:nvPr/>
        </p:nvSpPr>
        <p:spPr>
          <a:xfrm>
            <a:off x="711200" y="2191763"/>
            <a:ext cx="795020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es el software de diseño CAD?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0400" marR="0" lvl="0" indent="-140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CAD, o diseño y dibujo asistido por computadora (CADD), es una tecnología para el diseño y la documentación técnica que sustituye el dibujo manual por un proceso automatizado. Es decir, se virtualiza el dibujo a mano.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3"/>
          <p:cNvSpPr/>
          <p:nvPr/>
        </p:nvSpPr>
        <p:spPr>
          <a:xfrm>
            <a:off x="711200" y="3708728"/>
            <a:ext cx="3505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0400" marR="0" lvl="0" indent="-140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software más popular para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0400" marR="0" lvl="0" indent="-140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desarrollo de dibujo CAD es el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AutoCAD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AutoDesk.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/>
          <p:nvPr/>
        </p:nvSpPr>
        <p:spPr>
          <a:xfrm>
            <a:off x="546101" y="2044700"/>
            <a:ext cx="7556500" cy="4749800"/>
          </a:xfrm>
          <a:prstGeom prst="roundRect">
            <a:avLst>
              <a:gd name="adj" fmla="val 3898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4"/>
          <p:cNvSpPr/>
          <p:nvPr/>
        </p:nvSpPr>
        <p:spPr>
          <a:xfrm>
            <a:off x="434981" y="1176286"/>
            <a:ext cx="9030789" cy="68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AUTO</a:t>
            </a:r>
            <a:r>
              <a:rPr lang="en-US" sz="33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CAD</a:t>
            </a:r>
            <a:endParaRPr sz="2800" b="0" i="0" u="none" strike="noStrike" cap="none">
              <a:solidFill>
                <a:srgbClr val="C73E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4"/>
          <p:cNvSpPr/>
          <p:nvPr/>
        </p:nvSpPr>
        <p:spPr>
          <a:xfrm>
            <a:off x="812800" y="2344163"/>
            <a:ext cx="7289800" cy="130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AUTOCAD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software-programa de diseño computacional utilizado para dibujo 2D y modelado 3D. Es ampliamente utilizado para la creación de planimetría arquitectónica con sus respectivas instalaciones adicionales como electricidad, sanitarias, gasfitería y otros servicios.</a:t>
            </a:r>
            <a:endParaRPr/>
          </a:p>
        </p:txBody>
      </p:sp>
      <p:pic>
        <p:nvPicPr>
          <p:cNvPr id="145" name="Google Shape;14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700" y="3873053"/>
            <a:ext cx="5365223" cy="2702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/>
          <p:nvPr/>
        </p:nvSpPr>
        <p:spPr>
          <a:xfrm>
            <a:off x="546100" y="2921000"/>
            <a:ext cx="8864599" cy="2374900"/>
          </a:xfrm>
          <a:prstGeom prst="roundRect">
            <a:avLst>
              <a:gd name="adj" fmla="val 3898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5"/>
          <p:cNvSpPr/>
          <p:nvPr/>
        </p:nvSpPr>
        <p:spPr>
          <a:xfrm>
            <a:off x="434981" y="1176286"/>
            <a:ext cx="9030789" cy="68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AUTO</a:t>
            </a:r>
            <a:r>
              <a:rPr lang="en-US" sz="33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CAD</a:t>
            </a:r>
            <a:endParaRPr sz="2800" b="0" i="0" u="none" strike="noStrike" cap="none">
              <a:solidFill>
                <a:srgbClr val="C73E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5"/>
          <p:cNvSpPr/>
          <p:nvPr/>
        </p:nvSpPr>
        <p:spPr>
          <a:xfrm>
            <a:off x="444500" y="2217163"/>
            <a:ext cx="7721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continuación, presentaremos diferentes comandos. Siga las instrucciones para ir realizando lo presentado. </a:t>
            </a:r>
            <a:endParaRPr/>
          </a:p>
        </p:txBody>
      </p:sp>
      <p:pic>
        <p:nvPicPr>
          <p:cNvPr id="153" name="Google Shape;15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187" y="3317874"/>
            <a:ext cx="8600838" cy="1503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/>
          <p:nvPr/>
        </p:nvSpPr>
        <p:spPr>
          <a:xfrm>
            <a:off x="546101" y="3390900"/>
            <a:ext cx="8686800" cy="3187700"/>
          </a:xfrm>
          <a:prstGeom prst="roundRect">
            <a:avLst>
              <a:gd name="adj" fmla="val 3898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434981" y="1176286"/>
            <a:ext cx="9030789" cy="68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COMANDOS DE AUTO</a:t>
            </a:r>
            <a:r>
              <a:rPr lang="en-US" sz="33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CAD</a:t>
            </a:r>
            <a:endParaRPr sz="2800" b="0" i="0" u="none" strike="noStrike" cap="none">
              <a:solidFill>
                <a:srgbClr val="C73E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469900" y="2267963"/>
            <a:ext cx="6502400" cy="220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Creación de un nuevo archivo tipo DWG (formato).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Seleccione “iniciar dibujo” y realice el guardado correspondiente. Considere la configuración de plantilla apropiada para el dibujo a realizar.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6"/>
          <p:cNvPicPr preferRelativeResize="0"/>
          <p:nvPr/>
        </p:nvPicPr>
        <p:blipFill rotWithShape="1">
          <a:blip r:embed="rId3">
            <a:alphaModFix/>
          </a:blip>
          <a:srcRect l="4222"/>
          <a:stretch/>
        </p:blipFill>
        <p:spPr>
          <a:xfrm>
            <a:off x="723900" y="3632993"/>
            <a:ext cx="3456216" cy="275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3606" y="3805361"/>
            <a:ext cx="4470317" cy="2535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849</Words>
  <Application>Microsoft Office PowerPoint</Application>
  <PresentationFormat>Personalizado</PresentationFormat>
  <Paragraphs>160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Arial</vt:lpstr>
      <vt:lpstr>Calibri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homy</cp:lastModifiedBy>
  <cp:revision>2</cp:revision>
  <dcterms:modified xsi:type="dcterms:W3CDTF">2021-02-10T01:21:12Z</dcterms:modified>
</cp:coreProperties>
</file>