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y="7559675" cx="9720250"/>
  <p:notesSz cx="6858000" cy="9144000"/>
  <p:embeddedFontLst>
    <p:embeddedFont>
      <p:font typeface="Century Gothic"/>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51" roundtripDataSignature="AMtx7mgPDo97+3I8rO5PK/ZgxTDKAxGP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62F413-1DC4-4134-812C-DA32AB8BFD45}">
  <a:tblStyle styleId="{F262F413-1DC4-4134-812C-DA32AB8BFD45}"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CenturyGothic-bold.fntdata"/><Relationship Id="rId47" Type="http://schemas.openxmlformats.org/officeDocument/2006/relationships/font" Target="fonts/CenturyGothic-regular.fntdata"/><Relationship Id="rId49"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customschemas.google.com/relationships/presentationmetadata" Target="metadata"/><Relationship Id="rId50" Type="http://schemas.openxmlformats.org/officeDocument/2006/relationships/font" Target="fonts/CenturyGothic-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1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1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1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9" name="Google Shape;279;p1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0" name="Google Shape;300;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2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2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p2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6" name="Google Shape;356;p2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p2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4" name="Google Shape;374;p2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 name="Google Shape;381;p2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8" name="Google Shape;388;p2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5" name="Google Shape;395;p3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3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3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6" name="Google Shape;426;p3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 name="Google Shape;435;p3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4" name="Google Shape;444;p3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p3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p38:notes"/>
          <p:cNvSpPr/>
          <p:nvPr>
            <p:ph idx="2" type="sldImg"/>
          </p:nvPr>
        </p:nvSpPr>
        <p:spPr>
          <a:xfrm>
            <a:off x="1225550" y="685800"/>
            <a:ext cx="4408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5" name="Google Shape;505;p3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41"/>
          <p:cNvSpPr/>
          <p:nvPr/>
        </p:nvSpPr>
        <p:spPr>
          <a:xfrm>
            <a:off x="270565" y="1747314"/>
            <a:ext cx="9346500" cy="5675922"/>
          </a:xfrm>
          <a:prstGeom prst="round1Rect">
            <a:avLst>
              <a:gd fmla="val 15350" name="adj"/>
            </a:avLst>
          </a:prstGeom>
          <a:solidFill>
            <a:srgbClr val="C4D7CD">
              <a:alpha val="6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41"/>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41"/>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41"/>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41"/>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41"/>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41"/>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51"/>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1"/>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9" name="Google Shape;79;p51"/>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0" name="Google Shape;80;p51"/>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51"/>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82" name="Google Shape;82;p51"/>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83" name="Google Shape;83;p51"/>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s-CL" sz="1400" u="none" cap="none" strike="noStrike">
                <a:solidFill>
                  <a:schemeClr val="lt1"/>
                </a:solidFill>
                <a:latin typeface="Calibri"/>
                <a:ea typeface="Calibri"/>
                <a:cs typeface="Calibri"/>
                <a:sym typeface="Calibri"/>
              </a:rPr>
              <a:t>MÓDULO </a:t>
            </a:r>
            <a:r>
              <a:rPr b="0" i="0" lang="es-CL"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4" name="Google Shape;84;p51"/>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s-CL" sz="1200" u="none" cap="none" strike="noStrike">
                <a:solidFill>
                  <a:srgbClr val="000000"/>
                </a:solidFill>
                <a:latin typeface="Calibri"/>
                <a:ea typeface="Calibri"/>
                <a:cs typeface="Calibri"/>
                <a:sym typeface="Calibri"/>
              </a:rPr>
              <a:t>Actividad 1|</a:t>
            </a:r>
            <a:r>
              <a:rPr b="0" i="0" lang="es-CL"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5" name="Shape 85"/>
        <p:cNvGrpSpPr/>
        <p:nvPr/>
      </p:nvGrpSpPr>
      <p:grpSpPr>
        <a:xfrm>
          <a:off x="0" y="0"/>
          <a:ext cx="0" cy="0"/>
          <a:chOff x="0" y="0"/>
          <a:chExt cx="0" cy="0"/>
        </a:xfrm>
      </p:grpSpPr>
      <p:sp>
        <p:nvSpPr>
          <p:cNvPr id="86" name="Google Shape;86;p52"/>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52"/>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52"/>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52"/>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0" name="Google Shape;90;p52"/>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52"/>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92" name="Google Shape;92;p52"/>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s-CL" sz="1400" u="none" cap="none" strike="noStrike">
                <a:solidFill>
                  <a:schemeClr val="lt1"/>
                </a:solidFill>
                <a:latin typeface="Calibri"/>
                <a:ea typeface="Calibri"/>
                <a:cs typeface="Calibri"/>
                <a:sym typeface="Calibri"/>
              </a:rPr>
              <a:t>MÓDULO </a:t>
            </a:r>
            <a:r>
              <a:rPr b="0" i="0" lang="es-CL"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3" name="Google Shape;93;p52"/>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s-CL" sz="1200" u="none" cap="none" strike="noStrike">
                <a:solidFill>
                  <a:srgbClr val="000000"/>
                </a:solidFill>
                <a:latin typeface="Calibri"/>
                <a:ea typeface="Calibri"/>
                <a:cs typeface="Calibri"/>
                <a:sym typeface="Calibri"/>
              </a:rPr>
              <a:t>Actividad 1|</a:t>
            </a:r>
            <a:r>
              <a:rPr b="0" i="0" lang="es-CL"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53"/>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53"/>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7" name="Google Shape;97;p53"/>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8" name="Google Shape;98;p53"/>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99" name="Google Shape;99;p53"/>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3"/>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s-CL" sz="1200" u="none" cap="none" strike="noStrike">
                <a:solidFill>
                  <a:srgbClr val="000000"/>
                </a:solidFill>
                <a:latin typeface="Calibri"/>
                <a:ea typeface="Calibri"/>
                <a:cs typeface="Calibri"/>
                <a:sym typeface="Calibri"/>
              </a:rPr>
              <a:t>Actividad 1|</a:t>
            </a:r>
            <a:r>
              <a:rPr b="0" i="0" lang="es-CL"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101" name="Google Shape;101;p53"/>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102" name="Google Shape;102;p53"/>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rgbClr val="000000"/>
              </a:buClr>
              <a:buSzPts val="3700"/>
              <a:buFont typeface="Arial"/>
              <a:buNone/>
            </a:pPr>
            <a:r>
              <a:rPr b="1" i="0" lang="es-CL" sz="1400" u="none" cap="none" strike="noStrike">
                <a:solidFill>
                  <a:schemeClr val="lt1"/>
                </a:solidFill>
                <a:latin typeface="Calibri"/>
                <a:ea typeface="Calibri"/>
                <a:cs typeface="Calibri"/>
                <a:sym typeface="Calibri"/>
              </a:rPr>
              <a:t>MÓDULO </a:t>
            </a:r>
            <a:r>
              <a:rPr b="0" i="0" lang="es-CL" sz="1400" u="none" cap="none" strike="noStrike">
                <a:solidFill>
                  <a:schemeClr val="lt1"/>
                </a:solidFill>
                <a:latin typeface="Calibri"/>
                <a:ea typeface="Calibri"/>
                <a:cs typeface="Calibri"/>
                <a:sym typeface="Calibri"/>
              </a:rPr>
              <a:t> Proyectos de Electrónica</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42"/>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42"/>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42"/>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42"/>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43"/>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3"/>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43"/>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43"/>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3"/>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s-CL" sz="1200" u="none" cap="none" strike="noStrike">
                <a:solidFill>
                  <a:srgbClr val="000000"/>
                </a:solidFill>
                <a:latin typeface="Calibri"/>
                <a:ea typeface="Calibri"/>
                <a:cs typeface="Calibri"/>
                <a:sym typeface="Calibri"/>
              </a:rPr>
              <a:t>Actividad 1|</a:t>
            </a:r>
            <a:r>
              <a:rPr b="0" i="0" lang="es-CL"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25" name="Google Shape;25;p43"/>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26" name="Google Shape;26;p43"/>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7" name="Google Shape;27;p43"/>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ELECTRICIDAD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4"/>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4"/>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44"/>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44"/>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44"/>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4"/>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s-CL" sz="1200" u="none" cap="none" strike="noStrike">
                <a:solidFill>
                  <a:srgbClr val="000000"/>
                </a:solidFill>
                <a:latin typeface="Calibri"/>
                <a:ea typeface="Calibri"/>
                <a:cs typeface="Calibri"/>
                <a:sym typeface="Calibri"/>
              </a:rPr>
              <a:t>Actividad 1|</a:t>
            </a:r>
            <a:r>
              <a:rPr b="0" i="0" lang="es-CL"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44"/>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FFFFFF"/>
              </a:solidFill>
              <a:latin typeface="Calibri"/>
              <a:ea typeface="Calibri"/>
              <a:cs typeface="Calibri"/>
              <a:sym typeface="Calibri"/>
            </a:endParaRPr>
          </a:p>
        </p:txBody>
      </p:sp>
      <p:sp>
        <p:nvSpPr>
          <p:cNvPr id="36" name="Google Shape;36;p44"/>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ELECTRICIDAD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45"/>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4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4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s-CL" sz="1200" u="none" cap="none" strike="noStrike">
                <a:solidFill>
                  <a:srgbClr val="000000"/>
                </a:solidFill>
                <a:latin typeface="Calibri"/>
                <a:ea typeface="Calibri"/>
                <a:cs typeface="Calibri"/>
                <a:sym typeface="Calibri"/>
              </a:rPr>
              <a:t>Actividad 1|</a:t>
            </a:r>
            <a:r>
              <a:rPr b="0" i="0" lang="es-CL"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42" name="Google Shape;42;p4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43" name="Google Shape;43;p4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4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ELECTRICIDAD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48"/>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 name="Google Shape;48;p4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4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0" name="Google Shape;50;p4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4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s-CL" sz="1200" u="none" cap="none" strike="noStrike">
                <a:solidFill>
                  <a:srgbClr val="000000"/>
                </a:solidFill>
                <a:latin typeface="Calibri"/>
                <a:ea typeface="Calibri"/>
                <a:cs typeface="Calibri"/>
                <a:sym typeface="Calibri"/>
              </a:rPr>
              <a:t>Actividad 1|</a:t>
            </a:r>
            <a:r>
              <a:rPr b="0" i="0" lang="es-CL"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52" name="Google Shape;52;p4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53" name="Google Shape;53;p4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ELECTRICIDAD </a:t>
            </a:r>
            <a:r>
              <a:rPr b="0" i="0" lang="es-CL" sz="1100" u="none" cap="none" strike="noStrike">
                <a:solidFill>
                  <a:srgbClr val="000000"/>
                </a:solidFill>
                <a:latin typeface="Calibri"/>
                <a:ea typeface="Calibri"/>
                <a:cs typeface="Calibri"/>
                <a:sym typeface="Calibri"/>
              </a:rPr>
              <a:t>|4°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5" name="Shape 55"/>
        <p:cNvGrpSpPr/>
        <p:nvPr/>
      </p:nvGrpSpPr>
      <p:grpSpPr>
        <a:xfrm>
          <a:off x="0" y="0"/>
          <a:ext cx="0" cy="0"/>
          <a:chOff x="0" y="0"/>
          <a:chExt cx="0" cy="0"/>
        </a:xfrm>
      </p:grpSpPr>
      <p:sp>
        <p:nvSpPr>
          <p:cNvPr id="56" name="Google Shape;56;p47"/>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4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4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 name="Google Shape;59;p47"/>
          <p:cNvSpPr/>
          <p:nvPr/>
        </p:nvSpPr>
        <p:spPr>
          <a:xfrm>
            <a:off x="181651" y="180900"/>
            <a:ext cx="7909200" cy="651000"/>
          </a:xfrm>
          <a:prstGeom prst="round2SameRect">
            <a:avLst>
              <a:gd fmla="val 16667" name="adj1"/>
              <a:gd fmla="val 0" name="adj2"/>
            </a:avLst>
          </a:prstGeom>
          <a:blipFill rotWithShape="1">
            <a:blip r:embed="rId2">
              <a:alphaModFix/>
            </a:blip>
            <a:tile algn="tl" flip="none" tx="0" sx="99996" ty="0" sy="99996"/>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7"/>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s-CL"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47"/>
          <p:cNvSpPr txBox="1"/>
          <p:nvPr/>
        </p:nvSpPr>
        <p:spPr>
          <a:xfrm>
            <a:off x="180900" y="6881800"/>
            <a:ext cx="528000" cy="2646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s-CL"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2" name="Google Shape;62;p4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29754D"/>
                </a:solidFill>
                <a:latin typeface="Calibri"/>
                <a:ea typeface="Calibri"/>
                <a:cs typeface="Calibri"/>
                <a:sym typeface="Calibri"/>
              </a:rPr>
              <a:t> ELECTRÓNICA </a:t>
            </a:r>
            <a:r>
              <a:rPr b="0" i="0" lang="es-CL"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3" name="Shape 63"/>
        <p:cNvGrpSpPr/>
        <p:nvPr/>
      </p:nvGrpSpPr>
      <p:grpSpPr>
        <a:xfrm>
          <a:off x="0" y="0"/>
          <a:ext cx="0" cy="0"/>
          <a:chOff x="0" y="0"/>
          <a:chExt cx="0" cy="0"/>
        </a:xfrm>
      </p:grpSpPr>
      <p:sp>
        <p:nvSpPr>
          <p:cNvPr id="64" name="Google Shape;64;p49"/>
          <p:cNvSpPr/>
          <p:nvPr/>
        </p:nvSpPr>
        <p:spPr>
          <a:xfrm>
            <a:off x="270565" y="1747314"/>
            <a:ext cx="9346500" cy="5676000"/>
          </a:xfrm>
          <a:prstGeom prst="round1Rect">
            <a:avLst>
              <a:gd fmla="val 15350" name="adj"/>
            </a:avLst>
          </a:prstGeom>
          <a:solidFill>
            <a:srgbClr val="29754D">
              <a:alpha val="2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65" name="Google Shape;65;p49"/>
          <p:cNvSpPr/>
          <p:nvPr/>
        </p:nvSpPr>
        <p:spPr>
          <a:xfrm>
            <a:off x="436350" y="6464001"/>
            <a:ext cx="7891800" cy="680400"/>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6" name="Google Shape;66;p49"/>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67" name="Google Shape;67;p49"/>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68" name="Google Shape;68;p49"/>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69" name="Google Shape;69;p49"/>
          <p:cNvPicPr preferRelativeResize="0"/>
          <p:nvPr/>
        </p:nvPicPr>
        <p:blipFill rotWithShape="1">
          <a:blip r:embed="rId5">
            <a:alphaModFix/>
          </a:blip>
          <a:srcRect b="0" l="0" r="0" t="0"/>
          <a:stretch/>
        </p:blipFill>
        <p:spPr>
          <a:xfrm>
            <a:off x="433441" y="419875"/>
            <a:ext cx="4210921" cy="680400"/>
          </a:xfrm>
          <a:prstGeom prst="rect">
            <a:avLst/>
          </a:prstGeom>
          <a:noFill/>
          <a:ln>
            <a:noFill/>
          </a:ln>
        </p:spPr>
      </p:pic>
      <p:pic>
        <p:nvPicPr>
          <p:cNvPr id="70" name="Google Shape;70;p49"/>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pic>
        <p:nvPicPr>
          <p:cNvPr id="72" name="Google Shape;72;p50"/>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73" name="Google Shape;73;p50"/>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74" name="Google Shape;74;p50"/>
          <p:cNvPicPr preferRelativeResize="0"/>
          <p:nvPr/>
        </p:nvPicPr>
        <p:blipFill rotWithShape="1">
          <a:blip r:embed="rId4">
            <a:alphaModFix/>
          </a:blip>
          <a:srcRect b="0" l="0" r="0" t="0"/>
          <a:stretch/>
        </p:blipFill>
        <p:spPr>
          <a:xfrm>
            <a:off x="433441" y="419875"/>
            <a:ext cx="4210921" cy="680400"/>
          </a:xfrm>
          <a:prstGeom prst="rect">
            <a:avLst/>
          </a:prstGeom>
          <a:noFill/>
          <a:ln>
            <a:noFill/>
          </a:ln>
        </p:spPr>
      </p:pic>
      <p:sp>
        <p:nvSpPr>
          <p:cNvPr id="75" name="Google Shape;75;p50"/>
          <p:cNvSpPr/>
          <p:nvPr/>
        </p:nvSpPr>
        <p:spPr>
          <a:xfrm>
            <a:off x="242856" y="1756550"/>
            <a:ext cx="9346500" cy="5676000"/>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4.png"/><Relationship Id="rId4" Type="http://schemas.openxmlformats.org/officeDocument/2006/relationships/image" Target="../media/image22.png"/><Relationship Id="rId5"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8.png"/><Relationship Id="rId4" Type="http://schemas.openxmlformats.org/officeDocument/2006/relationships/image" Target="../media/image29.png"/><Relationship Id="rId11" Type="http://schemas.openxmlformats.org/officeDocument/2006/relationships/image" Target="../media/image31.png"/><Relationship Id="rId10" Type="http://schemas.openxmlformats.org/officeDocument/2006/relationships/image" Target="../media/image24.png"/><Relationship Id="rId9"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30.png"/><Relationship Id="rId8"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6.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s-CL"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108" name="Google Shape;10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s-CL" sz="1200" u="none" cap="none" strike="noStrike">
                <a:solidFill>
                  <a:srgbClr val="29754D"/>
                </a:solidFill>
                <a:latin typeface="Calibri"/>
                <a:ea typeface="Calibri"/>
                <a:cs typeface="Calibri"/>
                <a:sym typeface="Calibri"/>
              </a:rPr>
              <a:t>SECTOR ELECTRICIDAD </a:t>
            </a:r>
            <a:r>
              <a:rPr b="0" i="0" lang="es-CL" sz="1200" u="none" cap="none" strike="noStrike">
                <a:solidFill>
                  <a:srgbClr val="29754D"/>
                </a:solidFill>
                <a:latin typeface="Calibri"/>
                <a:ea typeface="Calibri"/>
                <a:cs typeface="Calibri"/>
                <a:sym typeface="Calibri"/>
              </a:rPr>
              <a:t>| NIVEL 4° MEDIO</a:t>
            </a:r>
            <a:endParaRPr b="0" i="0" sz="1200" u="none" cap="none" strike="noStrike">
              <a:solidFill>
                <a:srgbClr val="29754D"/>
              </a:solidFill>
              <a:latin typeface="Calibri"/>
              <a:ea typeface="Calibri"/>
              <a:cs typeface="Calibri"/>
              <a:sym typeface="Calibri"/>
            </a:endParaRPr>
          </a:p>
        </p:txBody>
      </p:sp>
      <p:sp>
        <p:nvSpPr>
          <p:cNvPr id="109" name="Google Shape;109;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s-CL" sz="1500" u="none" cap="none" strike="noStrike">
                <a:solidFill>
                  <a:srgbClr val="000000"/>
                </a:solidFill>
                <a:latin typeface="Calibri"/>
                <a:ea typeface="Calibri"/>
                <a:cs typeface="Calibri"/>
                <a:sym typeface="Calibri"/>
              </a:rPr>
              <a:t>MÓDULO 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110" name="Google Shape;110;p1"/>
          <p:cNvSpPr txBox="1"/>
          <p:nvPr/>
        </p:nvSpPr>
        <p:spPr>
          <a:xfrm>
            <a:off x="365425" y="2451145"/>
            <a:ext cx="4721582" cy="207881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s-CL" sz="3600" u="none" cap="none" strike="noStrike">
                <a:solidFill>
                  <a:srgbClr val="29754D"/>
                </a:solidFill>
                <a:latin typeface="Calibri"/>
                <a:ea typeface="Calibri"/>
                <a:cs typeface="Calibri"/>
                <a:sym typeface="Calibri"/>
              </a:rPr>
              <a:t>INSTALACIÓN DE SISTEMAS DE CONTROL ELECTRÓNICO INDUSTRIAL</a:t>
            </a:r>
            <a:endParaRPr b="0" i="0" sz="1400" u="none" cap="none" strike="noStrike">
              <a:solidFill>
                <a:srgbClr val="000000"/>
              </a:solidFill>
              <a:latin typeface="Arial"/>
              <a:ea typeface="Arial"/>
              <a:cs typeface="Arial"/>
              <a:sym typeface="Arial"/>
            </a:endParaRPr>
          </a:p>
        </p:txBody>
      </p:sp>
      <p:pic>
        <p:nvPicPr>
          <p:cNvPr id="111" name="Google Shape;111;p1"/>
          <p:cNvPicPr preferRelativeResize="0"/>
          <p:nvPr/>
        </p:nvPicPr>
        <p:blipFill rotWithShape="1">
          <a:blip r:embed="rId3">
            <a:alphaModFix/>
          </a:blip>
          <a:srcRect b="5861" l="0" r="0" t="28695"/>
          <a:stretch/>
        </p:blipFill>
        <p:spPr>
          <a:xfrm>
            <a:off x="3024554" y="2894286"/>
            <a:ext cx="6601799" cy="34854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0"/>
          <p:cNvSpPr/>
          <p:nvPr/>
        </p:nvSpPr>
        <p:spPr>
          <a:xfrm>
            <a:off x="844951" y="2611288"/>
            <a:ext cx="7870785" cy="363954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5" name="Google Shape;225;p1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LICENCIA DE INSTALADOR ELÉCTRICO </a:t>
            </a:r>
            <a:endParaRPr b="0" i="0" sz="1400" u="none" cap="none" strike="noStrike">
              <a:solidFill>
                <a:srgbClr val="000000"/>
              </a:solidFill>
              <a:latin typeface="Arial"/>
              <a:ea typeface="Arial"/>
              <a:cs typeface="Arial"/>
              <a:sym typeface="Arial"/>
            </a:endParaRPr>
          </a:p>
        </p:txBody>
      </p:sp>
      <p:sp>
        <p:nvSpPr>
          <p:cNvPr id="226" name="Google Shape;226;p10"/>
          <p:cNvSpPr txBox="1"/>
          <p:nvPr/>
        </p:nvSpPr>
        <p:spPr>
          <a:xfrm>
            <a:off x="1141128" y="2830637"/>
            <a:ext cx="7157920" cy="31392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29754D"/>
                </a:solidFill>
                <a:latin typeface="Calibri"/>
                <a:ea typeface="Calibri"/>
                <a:cs typeface="Calibri"/>
                <a:sym typeface="Calibri"/>
              </a:rPr>
              <a:t>Clase C:</a:t>
            </a:r>
            <a:br>
              <a:rPr b="0" i="0" lang="es-CL" sz="1800" u="none" cap="none" strike="noStrike">
                <a:solidFill>
                  <a:schemeClr val="dk1"/>
                </a:solidFill>
                <a:latin typeface="Calibri"/>
                <a:ea typeface="Calibri"/>
                <a:cs typeface="Calibri"/>
                <a:sym typeface="Calibri"/>
              </a:rPr>
            </a:br>
            <a:r>
              <a:rPr b="0" i="0" lang="es-CL" sz="1500" u="none" cap="none" strike="noStrike">
                <a:solidFill>
                  <a:schemeClr val="dk1"/>
                </a:solidFill>
                <a:latin typeface="Calibri"/>
                <a:ea typeface="Calibri"/>
                <a:cs typeface="Calibri"/>
                <a:sym typeface="Calibri"/>
              </a:rPr>
              <a:t>Permite realizar instalaciones en baja tensión.</a:t>
            </a:r>
            <a:br>
              <a:rPr b="0" i="0" lang="es-CL" sz="1500" u="none" cap="none" strike="noStrike">
                <a:solidFill>
                  <a:schemeClr val="dk1"/>
                </a:solidFill>
                <a:latin typeface="Calibri"/>
                <a:ea typeface="Calibri"/>
                <a:cs typeface="Calibri"/>
                <a:sym typeface="Calibri"/>
              </a:rPr>
            </a:br>
            <a:r>
              <a:rPr b="0" i="0" lang="es-CL" sz="1500" u="none" cap="none" strike="noStrike">
                <a:solidFill>
                  <a:schemeClr val="dk1"/>
                </a:solidFill>
                <a:latin typeface="Calibri"/>
                <a:ea typeface="Calibri"/>
                <a:cs typeface="Calibri"/>
                <a:sym typeface="Calibri"/>
              </a:rPr>
              <a:t>Incluye: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500"/>
              <a:buFont typeface="Arial"/>
              <a:buChar char="•"/>
            </a:pPr>
            <a:r>
              <a:rPr b="0" i="0" lang="es-CL" sz="1500" u="none" cap="none" strike="noStrike">
                <a:solidFill>
                  <a:schemeClr val="dk1"/>
                </a:solidFill>
                <a:latin typeface="Calibri"/>
                <a:ea typeface="Calibri"/>
                <a:cs typeface="Calibri"/>
                <a:sym typeface="Calibri"/>
              </a:rPr>
              <a:t>Instalaciones de alumbrado en baja tensión, con un máximo de 100 kW de potencia instalada total y límites máximos para cada alimentador y subalimentador de 10 kW de potencia por fase.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500"/>
              <a:buFont typeface="Arial"/>
              <a:buChar char="•"/>
            </a:pPr>
            <a:r>
              <a:rPr b="0" i="0" lang="es-CL" sz="1500" u="none" cap="none" strike="noStrike">
                <a:solidFill>
                  <a:schemeClr val="dk1"/>
                </a:solidFill>
                <a:latin typeface="Calibri"/>
                <a:ea typeface="Calibri"/>
                <a:cs typeface="Calibri"/>
                <a:sym typeface="Calibri"/>
              </a:rPr>
              <a:t>Instalaciones de calefacción y fuerza motriz en baja tensión, con un máximo de 50 kW de potencia instalada total y límites máximos para cada alimentador y subalimentador de 10 kW de potencia por fase.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500"/>
              <a:buFont typeface="Arial"/>
              <a:buChar char="•"/>
            </a:pPr>
            <a:r>
              <a:rPr b="0" i="0" lang="es-CL" sz="1500" u="none" cap="none" strike="noStrike">
                <a:solidFill>
                  <a:schemeClr val="dk1"/>
                </a:solidFill>
                <a:latin typeface="Calibri"/>
                <a:ea typeface="Calibri"/>
                <a:cs typeface="Calibri"/>
                <a:sym typeface="Calibri"/>
              </a:rPr>
              <a:t>Instalaciones de alumbrado en baja tensión, con un máximo de 10 kW de potencia total instalada, sin alimentadores.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500"/>
              <a:buFont typeface="Arial"/>
              <a:buChar char="•"/>
            </a:pPr>
            <a:r>
              <a:rPr b="0" i="0" lang="es-CL" sz="1500" u="none" cap="none" strike="noStrike">
                <a:solidFill>
                  <a:schemeClr val="dk1"/>
                </a:solidFill>
                <a:latin typeface="Calibri"/>
                <a:ea typeface="Calibri"/>
                <a:cs typeface="Calibri"/>
                <a:sym typeface="Calibri"/>
              </a:rPr>
              <a:t>Instalaciones de calefacción y fuerza motriz en baja tensión, con un máximo de 5 kW de potencia total instalada, sin alimentadores.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1"/>
          <p:cNvSpPr/>
          <p:nvPr/>
        </p:nvSpPr>
        <p:spPr>
          <a:xfrm>
            <a:off x="2662177" y="2819633"/>
            <a:ext cx="4942389" cy="325253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2" name="Google Shape;232;p1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LICENCIA DE INSTALADOR ELÉCTRICO </a:t>
            </a:r>
            <a:endParaRPr b="0" i="0" sz="1400" u="none" cap="none" strike="noStrike">
              <a:solidFill>
                <a:srgbClr val="000000"/>
              </a:solidFill>
              <a:latin typeface="Arial"/>
              <a:ea typeface="Arial"/>
              <a:cs typeface="Arial"/>
              <a:sym typeface="Arial"/>
            </a:endParaRPr>
          </a:p>
        </p:txBody>
      </p:sp>
      <p:sp>
        <p:nvSpPr>
          <p:cNvPr id="233" name="Google Shape;233;p11"/>
          <p:cNvSpPr txBox="1"/>
          <p:nvPr/>
        </p:nvSpPr>
        <p:spPr>
          <a:xfrm>
            <a:off x="3148983" y="3107092"/>
            <a:ext cx="4050469" cy="293153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800"/>
              <a:buFont typeface="Arial"/>
              <a:buNone/>
            </a:pPr>
            <a:r>
              <a:rPr b="1" i="0" lang="es-CL" sz="1800" u="none" cap="none" strike="noStrike">
                <a:solidFill>
                  <a:srgbClr val="29754D"/>
                </a:solidFill>
                <a:latin typeface="Calibri"/>
                <a:ea typeface="Calibri"/>
                <a:cs typeface="Calibri"/>
                <a:sym typeface="Calibri"/>
              </a:rPr>
              <a:t>Clase D:</a:t>
            </a:r>
            <a:br>
              <a:rPr b="0" i="0" lang="es-CL" sz="1800" u="none" cap="none" strike="noStrike">
                <a:solidFill>
                  <a:schemeClr val="dk1"/>
                </a:solidFill>
                <a:latin typeface="Calibri"/>
                <a:ea typeface="Calibri"/>
                <a:cs typeface="Calibri"/>
                <a:sym typeface="Calibri"/>
              </a:rPr>
            </a:br>
            <a:r>
              <a:rPr b="0" i="0" lang="es-CL" sz="1500" u="none" cap="none" strike="noStrike">
                <a:solidFill>
                  <a:schemeClr val="dk1"/>
                </a:solidFill>
                <a:latin typeface="Calibri"/>
                <a:ea typeface="Calibri"/>
                <a:cs typeface="Calibri"/>
                <a:sym typeface="Calibri"/>
              </a:rPr>
              <a:t>Permite realizar instalaciones de alumbrado en baja tensión, con un máximo de 10 kW de potencia total instalada, sin alimentadores; e instalaciones de calefacción y fuerza motriz en baja tensión, con un máximo de 5 kW de potencia total instalada, sin alimentadores.</a:t>
            </a:r>
            <a:br>
              <a:rPr b="0" i="0" lang="es-CL" sz="1500" u="none" cap="none" strike="noStrike">
                <a:solidFill>
                  <a:schemeClr val="dk1"/>
                </a:solidFill>
                <a:latin typeface="Calibri"/>
                <a:ea typeface="Calibri"/>
                <a:cs typeface="Calibri"/>
                <a:sym typeface="Calibri"/>
              </a:rPr>
            </a:br>
            <a:endParaRPr b="0" i="0" sz="1500" u="none" cap="none" strike="noStrike">
              <a:solidFill>
                <a:srgbClr val="000000"/>
              </a:solidFill>
              <a:latin typeface="Arial"/>
              <a:ea typeface="Arial"/>
              <a:cs typeface="Arial"/>
              <a:sym typeface="Arial"/>
            </a:endParaRPr>
          </a:p>
        </p:txBody>
      </p:sp>
      <p:pic>
        <p:nvPicPr>
          <p:cNvPr id="234" name="Google Shape;234;p11"/>
          <p:cNvPicPr preferRelativeResize="0"/>
          <p:nvPr/>
        </p:nvPicPr>
        <p:blipFill rotWithShape="1">
          <a:blip r:embed="rId3">
            <a:alphaModFix/>
          </a:blip>
          <a:srcRect b="0" l="0" r="0" t="0"/>
          <a:stretch/>
        </p:blipFill>
        <p:spPr>
          <a:xfrm flipH="1">
            <a:off x="1440846" y="2723522"/>
            <a:ext cx="1841045" cy="32525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2"/>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NORMA NCH 2/84</a:t>
            </a:r>
            <a:endParaRPr b="0" i="0" sz="1400" u="none" cap="none" strike="noStrike">
              <a:solidFill>
                <a:srgbClr val="000000"/>
              </a:solidFill>
              <a:latin typeface="Arial"/>
              <a:ea typeface="Arial"/>
              <a:cs typeface="Arial"/>
              <a:sym typeface="Arial"/>
            </a:endParaRPr>
          </a:p>
        </p:txBody>
      </p:sp>
      <p:grpSp>
        <p:nvGrpSpPr>
          <p:cNvPr id="240" name="Google Shape;240;p12"/>
          <p:cNvGrpSpPr/>
          <p:nvPr/>
        </p:nvGrpSpPr>
        <p:grpSpPr>
          <a:xfrm>
            <a:off x="3814322" y="2291785"/>
            <a:ext cx="4669918" cy="2534855"/>
            <a:chOff x="3863508" y="2914266"/>
            <a:chExt cx="3367835" cy="1557623"/>
          </a:xfrm>
        </p:grpSpPr>
        <p:sp>
          <p:nvSpPr>
            <p:cNvPr id="241" name="Google Shape;241;p12"/>
            <p:cNvSpPr/>
            <p:nvPr/>
          </p:nvSpPr>
          <p:spPr>
            <a:xfrm>
              <a:off x="4506821" y="2914266"/>
              <a:ext cx="2724522" cy="1557623"/>
            </a:xfrm>
            <a:prstGeom prst="roundRect">
              <a:avLst>
                <a:gd fmla="val 10157"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2" name="Google Shape;242;p12"/>
            <p:cNvSpPr/>
            <p:nvPr/>
          </p:nvSpPr>
          <p:spPr>
            <a:xfrm rot="-7028957">
              <a:off x="4200848" y="3026502"/>
              <a:ext cx="432619" cy="1022555"/>
            </a:xfrm>
            <a:prstGeom prst="triangle">
              <a:avLst>
                <a:gd fmla="val 50000" name="adj"/>
              </a:avLst>
            </a:prstGeom>
            <a:solidFill>
              <a:srgbClr val="D7E3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243" name="Google Shape;243;p12"/>
          <p:cNvPicPr preferRelativeResize="0"/>
          <p:nvPr/>
        </p:nvPicPr>
        <p:blipFill rotWithShape="1">
          <a:blip r:embed="rId3">
            <a:alphaModFix/>
          </a:blip>
          <a:srcRect b="0" l="0" r="0" t="0"/>
          <a:stretch/>
        </p:blipFill>
        <p:spPr>
          <a:xfrm flipH="1">
            <a:off x="895825" y="2619698"/>
            <a:ext cx="3488019" cy="3661531"/>
          </a:xfrm>
          <a:prstGeom prst="rect">
            <a:avLst/>
          </a:prstGeom>
          <a:noFill/>
          <a:ln>
            <a:noFill/>
          </a:ln>
        </p:spPr>
      </p:pic>
      <p:sp>
        <p:nvSpPr>
          <p:cNvPr id="244" name="Google Shape;244;p12"/>
          <p:cNvSpPr txBox="1"/>
          <p:nvPr/>
        </p:nvSpPr>
        <p:spPr>
          <a:xfrm>
            <a:off x="5217926" y="2479462"/>
            <a:ext cx="2943803" cy="203365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Las disposiciones de esta norma serán aplicables a la elaboración y presentación de proyectos de todas las instalaciones eléctricas que se construyan en el país.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3"/>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TERMINOLOGÍA</a:t>
            </a:r>
            <a:endParaRPr b="0" i="0" sz="1400" u="none" cap="none" strike="noStrike">
              <a:solidFill>
                <a:srgbClr val="000000"/>
              </a:solidFill>
              <a:latin typeface="Arial"/>
              <a:ea typeface="Arial"/>
              <a:cs typeface="Arial"/>
              <a:sym typeface="Arial"/>
            </a:endParaRPr>
          </a:p>
        </p:txBody>
      </p:sp>
      <p:sp>
        <p:nvSpPr>
          <p:cNvPr id="250" name="Google Shape;250;p13"/>
          <p:cNvSpPr/>
          <p:nvPr/>
        </p:nvSpPr>
        <p:spPr>
          <a:xfrm>
            <a:off x="868100" y="2013995"/>
            <a:ext cx="7870785" cy="4016415"/>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51" name="Google Shape;251;p13"/>
          <p:cNvSpPr/>
          <p:nvPr/>
        </p:nvSpPr>
        <p:spPr>
          <a:xfrm>
            <a:off x="1617623" y="2881099"/>
            <a:ext cx="2461098" cy="466928"/>
          </a:xfrm>
          <a:prstGeom prst="roundRect">
            <a:avLst>
              <a:gd fmla="val 16667" name="adj"/>
            </a:avLst>
          </a:prstGeom>
          <a:solidFill>
            <a:srgbClr val="2975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Instalación eléctrica</a:t>
            </a:r>
            <a:endParaRPr b="0" i="0" sz="1800" u="none" cap="none" strike="noStrike">
              <a:solidFill>
                <a:schemeClr val="lt1"/>
              </a:solidFill>
              <a:latin typeface="Calibri"/>
              <a:ea typeface="Calibri"/>
              <a:cs typeface="Calibri"/>
              <a:sym typeface="Calibri"/>
            </a:endParaRPr>
          </a:p>
        </p:txBody>
      </p:sp>
      <p:sp>
        <p:nvSpPr>
          <p:cNvPr id="252" name="Google Shape;252;p13"/>
          <p:cNvSpPr/>
          <p:nvPr/>
        </p:nvSpPr>
        <p:spPr>
          <a:xfrm>
            <a:off x="1617623" y="3766637"/>
            <a:ext cx="2461098" cy="466928"/>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Instalación interior</a:t>
            </a:r>
            <a:endParaRPr b="0" i="0" sz="1800" u="none" cap="none" strike="noStrike">
              <a:solidFill>
                <a:schemeClr val="lt1"/>
              </a:solidFill>
              <a:latin typeface="Calibri"/>
              <a:ea typeface="Calibri"/>
              <a:cs typeface="Calibri"/>
              <a:sym typeface="Calibri"/>
            </a:endParaRPr>
          </a:p>
        </p:txBody>
      </p:sp>
      <p:sp>
        <p:nvSpPr>
          <p:cNvPr id="253" name="Google Shape;253;p13"/>
          <p:cNvSpPr/>
          <p:nvPr/>
        </p:nvSpPr>
        <p:spPr>
          <a:xfrm>
            <a:off x="1617623" y="4627908"/>
            <a:ext cx="2461098" cy="466928"/>
          </a:xfrm>
          <a:prstGeom prst="roundRect">
            <a:avLst>
              <a:gd fmla="val 16667" name="adj"/>
            </a:avLst>
          </a:prstGeom>
          <a:solidFill>
            <a:srgbClr val="0071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Instalador eléctrico</a:t>
            </a:r>
            <a:endParaRPr b="0" i="0" sz="1800" u="none" cap="none" strike="noStrike">
              <a:solidFill>
                <a:schemeClr val="lt1"/>
              </a:solidFill>
              <a:latin typeface="Calibri"/>
              <a:ea typeface="Calibri"/>
              <a:cs typeface="Calibri"/>
              <a:sym typeface="Calibri"/>
            </a:endParaRPr>
          </a:p>
        </p:txBody>
      </p:sp>
      <p:sp>
        <p:nvSpPr>
          <p:cNvPr id="254" name="Google Shape;254;p13"/>
          <p:cNvSpPr/>
          <p:nvPr/>
        </p:nvSpPr>
        <p:spPr>
          <a:xfrm>
            <a:off x="5195275" y="2881099"/>
            <a:ext cx="2461098" cy="466928"/>
          </a:xfrm>
          <a:prstGeom prst="roundRect">
            <a:avLst>
              <a:gd fmla="val 16667" name="adj"/>
            </a:avLst>
          </a:prstGeom>
          <a:solidFill>
            <a:srgbClr val="004B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Proyecto</a:t>
            </a:r>
            <a:endParaRPr b="0" i="0" sz="1800" u="none" cap="none" strike="noStrike">
              <a:solidFill>
                <a:schemeClr val="lt1"/>
              </a:solidFill>
              <a:latin typeface="Calibri"/>
              <a:ea typeface="Calibri"/>
              <a:cs typeface="Calibri"/>
              <a:sym typeface="Calibri"/>
            </a:endParaRPr>
          </a:p>
        </p:txBody>
      </p:sp>
      <p:sp>
        <p:nvSpPr>
          <p:cNvPr id="255" name="Google Shape;255;p13"/>
          <p:cNvSpPr/>
          <p:nvPr/>
        </p:nvSpPr>
        <p:spPr>
          <a:xfrm>
            <a:off x="5195275" y="3753993"/>
            <a:ext cx="2461098" cy="466928"/>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Recintos peligrosos</a:t>
            </a:r>
            <a:endParaRPr b="0" i="0" sz="1800" u="none" cap="none" strike="noStrike">
              <a:solidFill>
                <a:schemeClr val="lt1"/>
              </a:solidFill>
              <a:latin typeface="Calibri"/>
              <a:ea typeface="Calibri"/>
              <a:cs typeface="Calibri"/>
              <a:sym typeface="Calibri"/>
            </a:endParaRPr>
          </a:p>
        </p:txBody>
      </p:sp>
      <p:sp>
        <p:nvSpPr>
          <p:cNvPr id="256" name="Google Shape;256;p13"/>
          <p:cNvSpPr/>
          <p:nvPr/>
        </p:nvSpPr>
        <p:spPr>
          <a:xfrm>
            <a:off x="4899843" y="4675758"/>
            <a:ext cx="3051963" cy="466928"/>
          </a:xfrm>
          <a:prstGeom prst="roundRect">
            <a:avLst>
              <a:gd fmla="val 16667" name="adj"/>
            </a:avLst>
          </a:prstGeom>
          <a:solidFill>
            <a:srgbClr val="0495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Local de reunión de personas</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4"/>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PROYECTOS</a:t>
            </a:r>
            <a:endParaRPr b="0" i="0" sz="1400" u="none" cap="none" strike="noStrike">
              <a:solidFill>
                <a:srgbClr val="000000"/>
              </a:solidFill>
              <a:latin typeface="Arial"/>
              <a:ea typeface="Arial"/>
              <a:cs typeface="Arial"/>
              <a:sym typeface="Arial"/>
            </a:endParaRPr>
          </a:p>
        </p:txBody>
      </p:sp>
      <p:sp>
        <p:nvSpPr>
          <p:cNvPr id="262" name="Google Shape;262;p14"/>
          <p:cNvSpPr/>
          <p:nvPr/>
        </p:nvSpPr>
        <p:spPr>
          <a:xfrm>
            <a:off x="868100" y="2292490"/>
            <a:ext cx="7870785" cy="297469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63" name="Google Shape;263;p14"/>
          <p:cNvSpPr txBox="1"/>
          <p:nvPr/>
        </p:nvSpPr>
        <p:spPr>
          <a:xfrm>
            <a:off x="1199468" y="2784161"/>
            <a:ext cx="7208047" cy="64629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Un proyecto eléctrico corresponde a un estudio técnico de  una instalación eléctrica, este deberá contemplar, al menos, las siguientes partes:</a:t>
            </a:r>
            <a:endParaRPr b="0" i="0" sz="1800" u="none" cap="none" strike="noStrike">
              <a:solidFill>
                <a:schemeClr val="dk1"/>
              </a:solidFill>
              <a:latin typeface="Calibri"/>
              <a:ea typeface="Calibri"/>
              <a:cs typeface="Calibri"/>
              <a:sym typeface="Calibri"/>
            </a:endParaRPr>
          </a:p>
        </p:txBody>
      </p:sp>
      <p:sp>
        <p:nvSpPr>
          <p:cNvPr id="264" name="Google Shape;264;p14"/>
          <p:cNvSpPr/>
          <p:nvPr/>
        </p:nvSpPr>
        <p:spPr>
          <a:xfrm>
            <a:off x="1713546" y="4026295"/>
            <a:ext cx="2461098" cy="466928"/>
          </a:xfrm>
          <a:prstGeom prst="roundRect">
            <a:avLst>
              <a:gd fmla="val 16667" name="adj"/>
            </a:avLst>
          </a:prstGeom>
          <a:solidFill>
            <a:srgbClr val="2975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Memoria explicativa </a:t>
            </a:r>
            <a:endParaRPr b="0" i="0" sz="1800" u="none" cap="none" strike="noStrike">
              <a:solidFill>
                <a:schemeClr val="lt1"/>
              </a:solidFill>
              <a:latin typeface="Calibri"/>
              <a:ea typeface="Calibri"/>
              <a:cs typeface="Calibri"/>
              <a:sym typeface="Calibri"/>
            </a:endParaRPr>
          </a:p>
        </p:txBody>
      </p:sp>
      <p:sp>
        <p:nvSpPr>
          <p:cNvPr id="265" name="Google Shape;265;p14"/>
          <p:cNvSpPr/>
          <p:nvPr/>
        </p:nvSpPr>
        <p:spPr>
          <a:xfrm>
            <a:off x="5226215" y="4026295"/>
            <a:ext cx="2461098" cy="466928"/>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Planos</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MEMORIA EXPLICATIVA</a:t>
            </a:r>
            <a:endParaRPr b="0" i="0" sz="1400" u="none" cap="none" strike="noStrike">
              <a:solidFill>
                <a:srgbClr val="000000"/>
              </a:solidFill>
              <a:latin typeface="Arial"/>
              <a:ea typeface="Arial"/>
              <a:cs typeface="Arial"/>
              <a:sym typeface="Arial"/>
            </a:endParaRPr>
          </a:p>
        </p:txBody>
      </p:sp>
      <p:sp>
        <p:nvSpPr>
          <p:cNvPr id="271" name="Google Shape;271;p15"/>
          <p:cNvSpPr/>
          <p:nvPr/>
        </p:nvSpPr>
        <p:spPr>
          <a:xfrm>
            <a:off x="868100" y="2292490"/>
            <a:ext cx="7870785" cy="3899966"/>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2" name="Google Shape;272;p15"/>
          <p:cNvSpPr txBox="1"/>
          <p:nvPr/>
        </p:nvSpPr>
        <p:spPr>
          <a:xfrm>
            <a:off x="1132168" y="2569580"/>
            <a:ext cx="7342648" cy="923289"/>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Se llama memoria explicativa a un informe confeccionado por el técnico y/o ingeniero eléctrico en la cual se detalla todos los aspectos constructivos del proyecto que no puedan ser especificados en los planos eléctricos.</a:t>
            </a:r>
            <a:endParaRPr b="0" i="0" sz="1400" u="none" cap="none" strike="noStrike">
              <a:solidFill>
                <a:srgbClr val="000000"/>
              </a:solidFill>
              <a:latin typeface="Arial"/>
              <a:ea typeface="Arial"/>
              <a:cs typeface="Arial"/>
              <a:sym typeface="Arial"/>
            </a:endParaRPr>
          </a:p>
        </p:txBody>
      </p:sp>
      <p:sp>
        <p:nvSpPr>
          <p:cNvPr id="273" name="Google Shape;273;p15"/>
          <p:cNvSpPr/>
          <p:nvPr/>
        </p:nvSpPr>
        <p:spPr>
          <a:xfrm>
            <a:off x="1654933" y="4002265"/>
            <a:ext cx="2461098" cy="466928"/>
          </a:xfrm>
          <a:prstGeom prst="roundRect">
            <a:avLst>
              <a:gd fmla="val 16667" name="adj"/>
            </a:avLst>
          </a:prstGeom>
          <a:solidFill>
            <a:srgbClr val="2975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Descripción de la obra</a:t>
            </a:r>
            <a:endParaRPr b="0" i="0" sz="1800" u="none" cap="none" strike="noStrike">
              <a:solidFill>
                <a:schemeClr val="lt1"/>
              </a:solidFill>
              <a:latin typeface="Calibri"/>
              <a:ea typeface="Calibri"/>
              <a:cs typeface="Calibri"/>
              <a:sym typeface="Calibri"/>
            </a:endParaRPr>
          </a:p>
        </p:txBody>
      </p:sp>
      <p:sp>
        <p:nvSpPr>
          <p:cNvPr id="274" name="Google Shape;274;p15"/>
          <p:cNvSpPr/>
          <p:nvPr/>
        </p:nvSpPr>
        <p:spPr>
          <a:xfrm>
            <a:off x="1654933" y="4980161"/>
            <a:ext cx="2461098" cy="636505"/>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Especificaciones técnicas</a:t>
            </a:r>
            <a:endParaRPr b="0" i="0" sz="1800" u="none" cap="none" strike="noStrike">
              <a:solidFill>
                <a:schemeClr val="lt1"/>
              </a:solidFill>
              <a:latin typeface="Calibri"/>
              <a:ea typeface="Calibri"/>
              <a:cs typeface="Calibri"/>
              <a:sym typeface="Calibri"/>
            </a:endParaRPr>
          </a:p>
        </p:txBody>
      </p:sp>
      <p:sp>
        <p:nvSpPr>
          <p:cNvPr id="275" name="Google Shape;275;p15"/>
          <p:cNvSpPr/>
          <p:nvPr/>
        </p:nvSpPr>
        <p:spPr>
          <a:xfrm>
            <a:off x="5467560" y="4002265"/>
            <a:ext cx="2461098" cy="466928"/>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Cálculos justificativos</a:t>
            </a:r>
            <a:endParaRPr b="0" i="0" sz="1800" u="none" cap="none" strike="noStrike">
              <a:solidFill>
                <a:schemeClr val="lt1"/>
              </a:solidFill>
              <a:latin typeface="Calibri"/>
              <a:ea typeface="Calibri"/>
              <a:cs typeface="Calibri"/>
              <a:sym typeface="Calibri"/>
            </a:endParaRPr>
          </a:p>
        </p:txBody>
      </p:sp>
      <p:sp>
        <p:nvSpPr>
          <p:cNvPr id="276" name="Google Shape;276;p15"/>
          <p:cNvSpPr/>
          <p:nvPr/>
        </p:nvSpPr>
        <p:spPr>
          <a:xfrm>
            <a:off x="5467560" y="4917701"/>
            <a:ext cx="2461098" cy="698966"/>
          </a:xfrm>
          <a:prstGeom prst="roundRect">
            <a:avLst>
              <a:gd fmla="val 16667" name="adj"/>
            </a:avLst>
          </a:prstGeom>
          <a:solidFill>
            <a:srgbClr val="0071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Cubicación de materiales</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6"/>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PLANOS ELÉCTRICOS</a:t>
            </a:r>
            <a:endParaRPr b="0" i="0" sz="1400" u="none" cap="none" strike="noStrike">
              <a:solidFill>
                <a:srgbClr val="000000"/>
              </a:solidFill>
              <a:latin typeface="Arial"/>
              <a:ea typeface="Arial"/>
              <a:cs typeface="Arial"/>
              <a:sym typeface="Arial"/>
            </a:endParaRPr>
          </a:p>
        </p:txBody>
      </p:sp>
      <p:sp>
        <p:nvSpPr>
          <p:cNvPr id="282" name="Google Shape;282;p16"/>
          <p:cNvSpPr/>
          <p:nvPr/>
        </p:nvSpPr>
        <p:spPr>
          <a:xfrm>
            <a:off x="375973" y="1979271"/>
            <a:ext cx="8814325" cy="4213185"/>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3" name="Google Shape;283;p16"/>
          <p:cNvSpPr txBox="1"/>
          <p:nvPr/>
        </p:nvSpPr>
        <p:spPr>
          <a:xfrm>
            <a:off x="729205" y="2312483"/>
            <a:ext cx="8148577" cy="147728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Los planos eléctricos corresponden a un documento solicitado por el SEC para poder obtener servicio eléctrico tramitando con la compañía eléctrica el suministro a través del empalme.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El plano eléctrico debe contener a lo menos la siguiente información:</a:t>
            </a:r>
            <a:endParaRPr b="0" i="0" sz="1400" u="none" cap="none" strike="noStrike">
              <a:solidFill>
                <a:srgbClr val="000000"/>
              </a:solidFill>
              <a:latin typeface="Arial"/>
              <a:ea typeface="Arial"/>
              <a:cs typeface="Arial"/>
              <a:sym typeface="Arial"/>
            </a:endParaRPr>
          </a:p>
        </p:txBody>
      </p:sp>
      <p:sp>
        <p:nvSpPr>
          <p:cNvPr id="284" name="Google Shape;284;p16"/>
          <p:cNvSpPr/>
          <p:nvPr/>
        </p:nvSpPr>
        <p:spPr>
          <a:xfrm>
            <a:off x="755402" y="4122982"/>
            <a:ext cx="2461098" cy="466928"/>
          </a:xfrm>
          <a:prstGeom prst="roundRect">
            <a:avLst>
              <a:gd fmla="val 16667" name="adj"/>
            </a:avLst>
          </a:prstGeom>
          <a:solidFill>
            <a:srgbClr val="29754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Generalidades</a:t>
            </a:r>
            <a:endParaRPr b="0" i="0" sz="1800" u="none" cap="none" strike="noStrike">
              <a:solidFill>
                <a:schemeClr val="lt1"/>
              </a:solidFill>
              <a:latin typeface="Calibri"/>
              <a:ea typeface="Calibri"/>
              <a:cs typeface="Calibri"/>
              <a:sym typeface="Calibri"/>
            </a:endParaRPr>
          </a:p>
        </p:txBody>
      </p:sp>
      <p:sp>
        <p:nvSpPr>
          <p:cNvPr id="285" name="Google Shape;285;p16"/>
          <p:cNvSpPr/>
          <p:nvPr/>
        </p:nvSpPr>
        <p:spPr>
          <a:xfrm>
            <a:off x="755402" y="5240988"/>
            <a:ext cx="2461098" cy="466928"/>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Formatos</a:t>
            </a:r>
            <a:endParaRPr b="0" i="0" sz="1800" u="none" cap="none" strike="noStrike">
              <a:solidFill>
                <a:schemeClr val="lt1"/>
              </a:solidFill>
              <a:latin typeface="Calibri"/>
              <a:ea typeface="Calibri"/>
              <a:cs typeface="Calibri"/>
              <a:sym typeface="Calibri"/>
            </a:endParaRPr>
          </a:p>
        </p:txBody>
      </p:sp>
      <p:sp>
        <p:nvSpPr>
          <p:cNvPr id="286" name="Google Shape;286;p16"/>
          <p:cNvSpPr/>
          <p:nvPr/>
        </p:nvSpPr>
        <p:spPr>
          <a:xfrm>
            <a:off x="3595928" y="4122982"/>
            <a:ext cx="2461098" cy="466928"/>
          </a:xfrm>
          <a:prstGeom prst="roundRect">
            <a:avLst>
              <a:gd fmla="val 16667" name="adj"/>
            </a:avLst>
          </a:prstGeom>
          <a:solidFill>
            <a:srgbClr val="0071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Escalas</a:t>
            </a:r>
            <a:endParaRPr b="0" i="0" sz="1800" u="none" cap="none" strike="noStrike">
              <a:solidFill>
                <a:schemeClr val="lt1"/>
              </a:solidFill>
              <a:latin typeface="Calibri"/>
              <a:ea typeface="Calibri"/>
              <a:cs typeface="Calibri"/>
              <a:sym typeface="Calibri"/>
            </a:endParaRPr>
          </a:p>
        </p:txBody>
      </p:sp>
      <p:sp>
        <p:nvSpPr>
          <p:cNvPr id="287" name="Google Shape;287;p16"/>
          <p:cNvSpPr/>
          <p:nvPr/>
        </p:nvSpPr>
        <p:spPr>
          <a:xfrm>
            <a:off x="3595928" y="5273787"/>
            <a:ext cx="2461098" cy="434129"/>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Abreviaturas</a:t>
            </a:r>
            <a:endParaRPr b="0" i="0" sz="1800" u="none" cap="none" strike="noStrike">
              <a:solidFill>
                <a:schemeClr val="lt1"/>
              </a:solidFill>
              <a:latin typeface="Calibri"/>
              <a:ea typeface="Calibri"/>
              <a:cs typeface="Calibri"/>
              <a:sym typeface="Calibri"/>
            </a:endParaRPr>
          </a:p>
        </p:txBody>
      </p:sp>
      <p:sp>
        <p:nvSpPr>
          <p:cNvPr id="288" name="Google Shape;288;p16"/>
          <p:cNvSpPr/>
          <p:nvPr/>
        </p:nvSpPr>
        <p:spPr>
          <a:xfrm>
            <a:off x="6460218" y="4122982"/>
            <a:ext cx="2461098" cy="466928"/>
          </a:xfrm>
          <a:prstGeom prst="roundRect">
            <a:avLst>
              <a:gd fmla="val 16667" name="adj"/>
            </a:avLst>
          </a:prstGeom>
          <a:solidFill>
            <a:srgbClr val="004B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Simbología eléctrica</a:t>
            </a:r>
            <a:endParaRPr b="0" i="0" sz="1800" u="none" cap="none" strike="noStrike">
              <a:solidFill>
                <a:schemeClr val="lt1"/>
              </a:solidFill>
              <a:latin typeface="Calibri"/>
              <a:ea typeface="Calibri"/>
              <a:cs typeface="Calibri"/>
              <a:sym typeface="Calibri"/>
            </a:endParaRPr>
          </a:p>
        </p:txBody>
      </p:sp>
      <p:sp>
        <p:nvSpPr>
          <p:cNvPr id="289" name="Google Shape;289;p16"/>
          <p:cNvSpPr/>
          <p:nvPr/>
        </p:nvSpPr>
        <p:spPr>
          <a:xfrm>
            <a:off x="6436454" y="5257387"/>
            <a:ext cx="2461098" cy="466928"/>
          </a:xfrm>
          <a:prstGeom prst="roundRect">
            <a:avLst>
              <a:gd fmla="val 16667" name="adj"/>
            </a:avLst>
          </a:prstGeom>
          <a:solidFill>
            <a:srgbClr val="0990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CL" sz="1800" u="none" cap="none" strike="noStrike">
                <a:solidFill>
                  <a:schemeClr val="lt1"/>
                </a:solidFill>
                <a:latin typeface="Calibri"/>
                <a:ea typeface="Calibri"/>
                <a:cs typeface="Calibri"/>
                <a:sym typeface="Calibri"/>
              </a:rPr>
              <a:t>Cuadros de carga</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7"/>
          <p:cNvSpPr/>
          <p:nvPr/>
        </p:nvSpPr>
        <p:spPr>
          <a:xfrm>
            <a:off x="787078" y="2618907"/>
            <a:ext cx="7384648" cy="3820149"/>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5" name="Google Shape;295;p17"/>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GENERALIDADES </a:t>
            </a:r>
            <a:endParaRPr b="0" i="0" sz="1400" u="none" cap="none" strike="noStrike">
              <a:solidFill>
                <a:srgbClr val="000000"/>
              </a:solidFill>
              <a:latin typeface="Arial"/>
              <a:ea typeface="Arial"/>
              <a:cs typeface="Arial"/>
              <a:sym typeface="Arial"/>
            </a:endParaRPr>
          </a:p>
        </p:txBody>
      </p:sp>
      <p:sp>
        <p:nvSpPr>
          <p:cNvPr id="296" name="Google Shape;296;p17"/>
          <p:cNvSpPr txBox="1"/>
          <p:nvPr/>
        </p:nvSpPr>
        <p:spPr>
          <a:xfrm>
            <a:off x="1047507" y="2809108"/>
            <a:ext cx="6863789" cy="343974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Corresponde al dibujo técnico realizado normalmente en AutoCAD u otro software similar en el cual se mostrarán todos los aspectos constructivos de la instalación eléctrica, indicándose la ubicación de los componentes, dimensiones, canalizaciones, recorrido y tipo, características de las protecciones, etc.</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La interconexión eléctrica de los distintos alimentadores, circuitos y equipos, así como sus principales características y dimensiones, se deben incluir un diagrama unilineal de las protecciones eléctricas para la fabricación de el o los tableros eléctricos.</a:t>
            </a:r>
            <a:endParaRPr b="0" i="0" sz="1400" u="none" cap="none" strike="noStrike">
              <a:solidFill>
                <a:srgbClr val="000000"/>
              </a:solidFill>
              <a:latin typeface="Arial"/>
              <a:ea typeface="Arial"/>
              <a:cs typeface="Arial"/>
              <a:sym typeface="Arial"/>
            </a:endParaRPr>
          </a:p>
        </p:txBody>
      </p:sp>
      <p:pic>
        <p:nvPicPr>
          <p:cNvPr id="297" name="Google Shape;297;p17"/>
          <p:cNvPicPr preferRelativeResize="0"/>
          <p:nvPr/>
        </p:nvPicPr>
        <p:blipFill rotWithShape="1">
          <a:blip r:embed="rId3">
            <a:alphaModFix/>
          </a:blip>
          <a:srcRect b="0" l="0" r="0" t="0"/>
          <a:stretch/>
        </p:blipFill>
        <p:spPr>
          <a:xfrm>
            <a:off x="7547364" y="3186522"/>
            <a:ext cx="1827870" cy="32525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8"/>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ESCALAS</a:t>
            </a:r>
            <a:endParaRPr b="0" i="0" sz="1400" u="none" cap="none" strike="noStrike">
              <a:solidFill>
                <a:srgbClr val="000000"/>
              </a:solidFill>
              <a:latin typeface="Arial"/>
              <a:ea typeface="Arial"/>
              <a:cs typeface="Arial"/>
              <a:sym typeface="Arial"/>
            </a:endParaRPr>
          </a:p>
        </p:txBody>
      </p:sp>
      <p:grpSp>
        <p:nvGrpSpPr>
          <p:cNvPr id="303" name="Google Shape;303;p18"/>
          <p:cNvGrpSpPr/>
          <p:nvPr/>
        </p:nvGrpSpPr>
        <p:grpSpPr>
          <a:xfrm>
            <a:off x="3814322" y="1533200"/>
            <a:ext cx="4820392" cy="4022648"/>
            <a:chOff x="3863508" y="2448129"/>
            <a:chExt cx="3476353" cy="2471845"/>
          </a:xfrm>
        </p:grpSpPr>
        <p:sp>
          <p:nvSpPr>
            <p:cNvPr id="304" name="Google Shape;304;p18"/>
            <p:cNvSpPr/>
            <p:nvPr/>
          </p:nvSpPr>
          <p:spPr>
            <a:xfrm>
              <a:off x="4506821" y="2448129"/>
              <a:ext cx="2833040" cy="2471845"/>
            </a:xfrm>
            <a:prstGeom prst="roundRect">
              <a:avLst>
                <a:gd fmla="val 10157"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5" name="Google Shape;305;p18"/>
            <p:cNvSpPr/>
            <p:nvPr/>
          </p:nvSpPr>
          <p:spPr>
            <a:xfrm rot="-7028957">
              <a:off x="4200848" y="3026502"/>
              <a:ext cx="432619" cy="1022555"/>
            </a:xfrm>
            <a:prstGeom prst="triangle">
              <a:avLst>
                <a:gd fmla="val 50000" name="adj"/>
              </a:avLst>
            </a:prstGeom>
            <a:solidFill>
              <a:srgbClr val="D7E3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306" name="Google Shape;306;p18"/>
          <p:cNvPicPr preferRelativeResize="0"/>
          <p:nvPr/>
        </p:nvPicPr>
        <p:blipFill rotWithShape="1">
          <a:blip r:embed="rId3">
            <a:alphaModFix/>
          </a:blip>
          <a:srcRect b="0" l="0" r="0" t="0"/>
          <a:stretch/>
        </p:blipFill>
        <p:spPr>
          <a:xfrm flipH="1">
            <a:off x="895825" y="2619698"/>
            <a:ext cx="3488019" cy="3661531"/>
          </a:xfrm>
          <a:prstGeom prst="rect">
            <a:avLst/>
          </a:prstGeom>
          <a:noFill/>
          <a:ln>
            <a:noFill/>
          </a:ln>
        </p:spPr>
      </p:pic>
      <p:sp>
        <p:nvSpPr>
          <p:cNvPr id="307" name="Google Shape;307;p18"/>
          <p:cNvSpPr txBox="1"/>
          <p:nvPr/>
        </p:nvSpPr>
        <p:spPr>
          <a:xfrm>
            <a:off x="5081286" y="2268639"/>
            <a:ext cx="3265544" cy="265060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La escala es un factor de multiplicación que se aplica a las medidas de los dibujos en un plano eléctrico, con el fin de representar el tamaño y dimensiones reales de las estructuras.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Se  utiliza  preferentemente  la escala 1:50,  pudiendo utilizarse  en  caso  de necesidad las escalas 1:20, 1:100 y 1:200.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nvSpPr>
        <p:spPr>
          <a:xfrm>
            <a:off x="375974" y="1178092"/>
            <a:ext cx="5023339"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FORMATOS </a:t>
            </a:r>
            <a:endParaRPr b="0" i="0" sz="1400" u="none" cap="none" strike="noStrike">
              <a:solidFill>
                <a:srgbClr val="000000"/>
              </a:solidFill>
              <a:latin typeface="Arial"/>
              <a:ea typeface="Arial"/>
              <a:cs typeface="Arial"/>
              <a:sym typeface="Arial"/>
            </a:endParaRPr>
          </a:p>
        </p:txBody>
      </p:sp>
      <p:sp>
        <p:nvSpPr>
          <p:cNvPr id="313" name="Google Shape;313;p19"/>
          <p:cNvSpPr/>
          <p:nvPr/>
        </p:nvSpPr>
        <p:spPr>
          <a:xfrm>
            <a:off x="375975" y="1761892"/>
            <a:ext cx="8857235" cy="876778"/>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4" name="Google Shape;314;p19"/>
          <p:cNvSpPr txBox="1"/>
          <p:nvPr/>
        </p:nvSpPr>
        <p:spPr>
          <a:xfrm>
            <a:off x="676269" y="1816828"/>
            <a:ext cx="8373946" cy="6801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Corresponde al dibujo base y a los márgenes del plano presentado. Además se incluye en éste la viñeta con los antecedentes y título del proyecto.</a:t>
            </a:r>
            <a:endParaRPr b="0" i="0" sz="1400" u="none" cap="none" strike="noStrike">
              <a:solidFill>
                <a:srgbClr val="000000"/>
              </a:solidFill>
              <a:latin typeface="Arial"/>
              <a:ea typeface="Arial"/>
              <a:cs typeface="Arial"/>
              <a:sym typeface="Arial"/>
            </a:endParaRPr>
          </a:p>
        </p:txBody>
      </p:sp>
      <p:sp>
        <p:nvSpPr>
          <p:cNvPr id="315" name="Google Shape;315;p19"/>
          <p:cNvSpPr/>
          <p:nvPr/>
        </p:nvSpPr>
        <p:spPr>
          <a:xfrm>
            <a:off x="375974" y="2894059"/>
            <a:ext cx="8857235" cy="3651646"/>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316" name="Google Shape;316;p19"/>
          <p:cNvGraphicFramePr/>
          <p:nvPr/>
        </p:nvGraphicFramePr>
        <p:xfrm>
          <a:off x="4045464" y="3682570"/>
          <a:ext cx="3000000" cy="3000000"/>
        </p:xfrm>
        <a:graphic>
          <a:graphicData uri="http://schemas.openxmlformats.org/drawingml/2006/table">
            <a:tbl>
              <a:tblPr>
                <a:noFill/>
                <a:tableStyleId>{F262F413-1DC4-4134-812C-DA32AB8BFD45}</a:tableStyleId>
              </a:tblPr>
              <a:tblGrid>
                <a:gridCol w="1436625"/>
                <a:gridCol w="1609025"/>
                <a:gridCol w="1008825"/>
                <a:gridCol w="810875"/>
              </a:tblGrid>
              <a:tr h="257950">
                <a:tc rowSpan="2">
                  <a:txBody>
                    <a:bodyPr/>
                    <a:lstStyle/>
                    <a:p>
                      <a:pPr indent="0" lvl="0" marL="0" marR="0" rtl="0" algn="ctr">
                        <a:lnSpc>
                          <a:spcPct val="100000"/>
                        </a:lnSpc>
                        <a:spcBef>
                          <a:spcPts val="0"/>
                        </a:spcBef>
                        <a:spcAft>
                          <a:spcPts val="0"/>
                        </a:spcAft>
                        <a:buClr>
                          <a:schemeClr val="dk1"/>
                        </a:buClr>
                        <a:buSzPts val="1500"/>
                        <a:buFont typeface="Calibri"/>
                        <a:buNone/>
                      </a:pPr>
                      <a:r>
                        <a:t/>
                      </a:r>
                      <a:endParaRPr b="1" i="0" sz="12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1500"/>
                        <a:buFont typeface="Century Gothic"/>
                        <a:buNone/>
                      </a:pPr>
                      <a:r>
                        <a:rPr b="1" i="0" lang="es-CL" sz="1200" u="none" cap="none" strike="noStrike">
                          <a:solidFill>
                            <a:schemeClr val="lt1"/>
                          </a:solidFill>
                          <a:latin typeface="Century Gothic"/>
                          <a:ea typeface="Century Gothic"/>
                          <a:cs typeface="Century Gothic"/>
                          <a:sym typeface="Century Gothic"/>
                        </a:rPr>
                        <a:t>Formatos</a:t>
                      </a:r>
                      <a:endParaRPr sz="1100" u="none" cap="none" strike="noStrike"/>
                    </a:p>
                  </a:txBody>
                  <a:tcPr marT="42025" marB="42025" marR="84050" marL="840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00717D"/>
                    </a:solidFill>
                  </a:tcPr>
                </a:tc>
                <a:tc rowSpan="2">
                  <a:txBody>
                    <a:bodyPr/>
                    <a:lstStyle/>
                    <a:p>
                      <a:pPr indent="0" lvl="0" marL="0" marR="0" rtl="0" algn="ctr">
                        <a:lnSpc>
                          <a:spcPct val="100000"/>
                        </a:lnSpc>
                        <a:spcBef>
                          <a:spcPts val="0"/>
                        </a:spcBef>
                        <a:spcAft>
                          <a:spcPts val="0"/>
                        </a:spcAft>
                        <a:buClr>
                          <a:schemeClr val="dk1"/>
                        </a:buClr>
                        <a:buSzPts val="1500"/>
                        <a:buFont typeface="Calibri"/>
                        <a:buNone/>
                      </a:pPr>
                      <a:r>
                        <a:t/>
                      </a:r>
                      <a:endParaRPr b="1" i="0" sz="12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lt1"/>
                        </a:buClr>
                        <a:buSzPts val="1500"/>
                        <a:buFont typeface="Century Gothic"/>
                        <a:buNone/>
                      </a:pPr>
                      <a:r>
                        <a:rPr b="1" i="0" lang="es-CL" sz="1200" u="none" cap="none" strike="noStrike">
                          <a:solidFill>
                            <a:schemeClr val="lt1"/>
                          </a:solidFill>
                          <a:latin typeface="Century Gothic"/>
                          <a:ea typeface="Century Gothic"/>
                          <a:cs typeface="Century Gothic"/>
                          <a:sym typeface="Century Gothic"/>
                        </a:rPr>
                        <a:t>Dimensiones mm</a:t>
                      </a:r>
                      <a:endParaRPr sz="1100" u="none" cap="none" strike="noStrike"/>
                    </a:p>
                  </a:txBody>
                  <a:tcPr marT="42025" marB="42025" marR="84050" marL="840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00717D"/>
                    </a:solidFill>
                  </a:tcPr>
                </a:tc>
                <a:tc gridSpan="2">
                  <a:txBody>
                    <a:bodyPr/>
                    <a:lstStyle/>
                    <a:p>
                      <a:pPr indent="0" lvl="0" marL="0" marR="0" rtl="0" algn="ctr">
                        <a:lnSpc>
                          <a:spcPct val="100000"/>
                        </a:lnSpc>
                        <a:spcBef>
                          <a:spcPts val="0"/>
                        </a:spcBef>
                        <a:spcAft>
                          <a:spcPts val="0"/>
                        </a:spcAft>
                        <a:buClr>
                          <a:schemeClr val="lt1"/>
                        </a:buClr>
                        <a:buSzPts val="1500"/>
                        <a:buFont typeface="Century Gothic"/>
                        <a:buNone/>
                      </a:pPr>
                      <a:r>
                        <a:rPr b="1" i="0" lang="es-CL" sz="1200" u="none" cap="none" strike="noStrike">
                          <a:solidFill>
                            <a:schemeClr val="lt1"/>
                          </a:solidFill>
                          <a:latin typeface="Century Gothic"/>
                          <a:ea typeface="Century Gothic"/>
                          <a:cs typeface="Century Gothic"/>
                          <a:sym typeface="Century Gothic"/>
                        </a:rPr>
                        <a:t>Márgenes</a:t>
                      </a:r>
                      <a:endParaRPr sz="1100" u="none" cap="none" strike="noStrike"/>
                    </a:p>
                  </a:txBody>
                  <a:tcPr marT="42025" marB="42025" marR="84050" marL="840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00717D"/>
                    </a:solidFill>
                  </a:tcPr>
                </a:tc>
                <a:tc hMerge="1"/>
              </a:tr>
              <a:tr h="257950">
                <a:tc vMerge="1"/>
                <a:tc vMerge="1"/>
                <a:tc>
                  <a:txBody>
                    <a:bodyPr/>
                    <a:lstStyle/>
                    <a:p>
                      <a:pPr indent="0" lvl="0" marL="0" marR="0" rtl="0" algn="ctr">
                        <a:lnSpc>
                          <a:spcPct val="100000"/>
                        </a:lnSpc>
                        <a:spcBef>
                          <a:spcPts val="0"/>
                        </a:spcBef>
                        <a:spcAft>
                          <a:spcPts val="0"/>
                        </a:spcAft>
                        <a:buClr>
                          <a:schemeClr val="lt1"/>
                        </a:buClr>
                        <a:buSzPts val="1500"/>
                        <a:buFont typeface="Century Gothic"/>
                        <a:buNone/>
                      </a:pPr>
                      <a:r>
                        <a:rPr b="1" i="0" lang="es-CL" sz="1200" u="none" cap="none" strike="noStrike">
                          <a:solidFill>
                            <a:schemeClr val="lt1"/>
                          </a:solidFill>
                          <a:latin typeface="Century Gothic"/>
                          <a:ea typeface="Century Gothic"/>
                          <a:cs typeface="Century Gothic"/>
                          <a:sym typeface="Century Gothic"/>
                        </a:rPr>
                        <a:t>Izquierdo</a:t>
                      </a:r>
                      <a:endParaRPr sz="1100" u="none" cap="none" strike="noStrike"/>
                    </a:p>
                  </a:txBody>
                  <a:tcPr marT="36750" marB="36750" marR="73575" marL="73575">
                    <a:lnL cap="flat" cmpd="sng" w="381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17D"/>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1" i="0" lang="es-CL" sz="1200" u="none" cap="none" strike="noStrike">
                          <a:solidFill>
                            <a:schemeClr val="lt1"/>
                          </a:solidFill>
                          <a:latin typeface="Century Gothic"/>
                          <a:ea typeface="Century Gothic"/>
                          <a:cs typeface="Century Gothic"/>
                          <a:sym typeface="Century Gothic"/>
                        </a:rPr>
                        <a:t>Otros</a:t>
                      </a:r>
                      <a:endParaRPr sz="1100" u="none" cap="none" strike="noStrike"/>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717D"/>
                    </a:solidFill>
                  </a:tcPr>
                </a:tc>
              </a:tr>
              <a:tr h="441850">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lt1"/>
                          </a:solidFill>
                          <a:latin typeface="Century Gothic"/>
                          <a:ea typeface="Century Gothic"/>
                          <a:cs typeface="Century Gothic"/>
                          <a:sym typeface="Century Gothic"/>
                        </a:rPr>
                        <a:t>4A0</a:t>
                      </a:r>
                      <a:endParaRPr sz="1100" u="none" cap="none" strike="noStrike"/>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lt1"/>
                          </a:solidFill>
                          <a:latin typeface="Century Gothic"/>
                          <a:ea typeface="Century Gothic"/>
                          <a:cs typeface="Century Gothic"/>
                          <a:sym typeface="Century Gothic"/>
                        </a:rPr>
                        <a:t>2A0</a:t>
                      </a:r>
                      <a:endParaRPr sz="1100" u="none" cap="none" strike="noStrike"/>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1682 x 2378</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1189 x 1682</a:t>
                      </a:r>
                      <a:endParaRPr sz="1100" u="none" cap="none" strike="noStrike">
                        <a:solidFill>
                          <a:schemeClr val="dk1"/>
                        </a:solidFill>
                      </a:endParaRPr>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35</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35</a:t>
                      </a:r>
                      <a:endParaRPr sz="1100" u="none" cap="none" strike="noStrike">
                        <a:solidFill>
                          <a:schemeClr val="dk1"/>
                        </a:solidFill>
                      </a:endParaRPr>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15</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15</a:t>
                      </a:r>
                      <a:endParaRPr sz="1100" u="none" cap="none" strike="noStrike">
                        <a:solidFill>
                          <a:schemeClr val="dk1"/>
                        </a:solidFill>
                      </a:endParaRPr>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r>
              <a:tr h="298825">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lt1"/>
                          </a:solidFill>
                          <a:latin typeface="Century Gothic"/>
                          <a:ea typeface="Century Gothic"/>
                          <a:cs typeface="Century Gothic"/>
                          <a:sym typeface="Century Gothic"/>
                        </a:rPr>
                        <a:t>A0</a:t>
                      </a:r>
                      <a:endParaRPr sz="1100" u="none" cap="none" strike="noStrike"/>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1189 x 841</a:t>
                      </a:r>
                      <a:endParaRPr sz="1100" u="none" cap="none" strike="noStrike">
                        <a:solidFill>
                          <a:schemeClr val="dk1"/>
                        </a:solidFill>
                      </a:endParaRPr>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35</a:t>
                      </a:r>
                      <a:endParaRPr sz="1100" u="none" cap="none" strike="noStrike">
                        <a:solidFill>
                          <a:schemeClr val="dk1"/>
                        </a:solidFill>
                      </a:endParaRPr>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10</a:t>
                      </a:r>
                      <a:endParaRPr sz="1100" u="none" cap="none" strike="noStrike">
                        <a:solidFill>
                          <a:schemeClr val="dk1"/>
                        </a:solidFill>
                      </a:endParaRPr>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r>
              <a:tr h="809075">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lt1"/>
                          </a:solidFill>
                          <a:latin typeface="Century Gothic"/>
                          <a:ea typeface="Century Gothic"/>
                          <a:cs typeface="Century Gothic"/>
                          <a:sym typeface="Century Gothic"/>
                        </a:rPr>
                        <a:t>A1</a:t>
                      </a:r>
                      <a:endParaRPr sz="1100" u="none" cap="none" strike="noStrike"/>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lt1"/>
                          </a:solidFill>
                          <a:latin typeface="Century Gothic"/>
                          <a:ea typeface="Century Gothic"/>
                          <a:cs typeface="Century Gothic"/>
                          <a:sym typeface="Century Gothic"/>
                        </a:rPr>
                        <a:t>A2</a:t>
                      </a:r>
                      <a:endParaRPr sz="1100" u="none" cap="none" strike="noStrike"/>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lt1"/>
                          </a:solidFill>
                          <a:latin typeface="Century Gothic"/>
                          <a:ea typeface="Century Gothic"/>
                          <a:cs typeface="Century Gothic"/>
                          <a:sym typeface="Century Gothic"/>
                        </a:rPr>
                        <a:t>A3</a:t>
                      </a:r>
                      <a:endParaRPr sz="1100" u="none" cap="none" strike="noStrike"/>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lt1"/>
                          </a:solidFill>
                          <a:latin typeface="Century Gothic"/>
                          <a:ea typeface="Century Gothic"/>
                          <a:cs typeface="Century Gothic"/>
                          <a:sym typeface="Century Gothic"/>
                        </a:rPr>
                        <a:t>A4</a:t>
                      </a:r>
                      <a:endParaRPr sz="1100" u="none" cap="none" strike="noStrike"/>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594 x 841</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420 x 594</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297 x 420</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210 x 297</a:t>
                      </a:r>
                      <a:endParaRPr sz="1100" u="none" cap="none" strike="noStrike">
                        <a:solidFill>
                          <a:schemeClr val="dk1"/>
                        </a:solidFill>
                      </a:endParaRPr>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30</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30</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30</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30</a:t>
                      </a:r>
                      <a:endParaRPr sz="1100" u="none" cap="none" strike="noStrike">
                        <a:solidFill>
                          <a:schemeClr val="dk1"/>
                        </a:solidFill>
                      </a:endParaRPr>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10</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10</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10</a:t>
                      </a:r>
                      <a:endParaRPr sz="1100" u="none" cap="none" strike="noStrike">
                        <a:solidFill>
                          <a:schemeClr val="dk1"/>
                        </a:solidFill>
                      </a:endParaRPr>
                    </a:p>
                    <a:p>
                      <a:pPr indent="0" lvl="0" marL="0" marR="0" rtl="0" algn="ctr">
                        <a:lnSpc>
                          <a:spcPct val="100000"/>
                        </a:lnSpc>
                        <a:spcBef>
                          <a:spcPts val="0"/>
                        </a:spcBef>
                        <a:spcAft>
                          <a:spcPts val="0"/>
                        </a:spcAft>
                        <a:buClr>
                          <a:schemeClr val="lt1"/>
                        </a:buClr>
                        <a:buSzPts val="1500"/>
                        <a:buFont typeface="Century Gothic"/>
                        <a:buNone/>
                      </a:pPr>
                      <a:r>
                        <a:rPr b="0" i="0" lang="es-CL" sz="1200" u="none" cap="none" strike="noStrike">
                          <a:solidFill>
                            <a:schemeClr val="dk1"/>
                          </a:solidFill>
                          <a:latin typeface="Century Gothic"/>
                          <a:ea typeface="Century Gothic"/>
                          <a:cs typeface="Century Gothic"/>
                          <a:sym typeface="Century Gothic"/>
                        </a:rPr>
                        <a:t>10</a:t>
                      </a:r>
                      <a:endParaRPr sz="1100" u="none" cap="none" strike="noStrike">
                        <a:solidFill>
                          <a:schemeClr val="dk1"/>
                        </a:solidFill>
                      </a:endParaRPr>
                    </a:p>
                  </a:txBody>
                  <a:tcPr marT="36750" marB="36750" marR="73575" marL="73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r>
            </a:tbl>
          </a:graphicData>
        </a:graphic>
      </p:graphicFrame>
      <p:pic>
        <p:nvPicPr>
          <p:cNvPr id="317" name="Google Shape;317;p19"/>
          <p:cNvPicPr preferRelativeResize="0"/>
          <p:nvPr/>
        </p:nvPicPr>
        <p:blipFill rotWithShape="1">
          <a:blip r:embed="rId3">
            <a:alphaModFix/>
          </a:blip>
          <a:srcRect b="0" l="0" r="0" t="0"/>
          <a:stretch/>
        </p:blipFill>
        <p:spPr>
          <a:xfrm>
            <a:off x="745719" y="3287156"/>
            <a:ext cx="2865451" cy="2865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1139099" y="834799"/>
            <a:ext cx="5923437" cy="3408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s-CL" sz="1200" u="none" cap="none" strike="noStrike">
                <a:solidFill>
                  <a:srgbClr val="29754D"/>
                </a:solidFill>
                <a:latin typeface="Calibri"/>
                <a:ea typeface="Calibri"/>
                <a:cs typeface="Calibri"/>
                <a:sym typeface="Calibri"/>
              </a:rPr>
              <a:t>MÓDULO 5 </a:t>
            </a:r>
            <a:r>
              <a:rPr b="0" i="0" lang="es-CL" sz="1200" u="none" cap="none" strike="noStrike">
                <a:solidFill>
                  <a:srgbClr val="29754D"/>
                </a:solidFill>
                <a:latin typeface="Calibri"/>
                <a:ea typeface="Calibri"/>
                <a:cs typeface="Calibri"/>
                <a:sym typeface="Calibri"/>
              </a:rPr>
              <a:t>|Instalación de sistemas de control eléctrico industrial</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s-CL" sz="1500" u="none" cap="none" strike="noStrike">
                <a:solidFill>
                  <a:srgbClr val="000000"/>
                </a:solidFill>
                <a:latin typeface="Calibri"/>
                <a:ea typeface="Calibri"/>
                <a:cs typeface="Calibri"/>
                <a:sym typeface="Calibri"/>
              </a:rPr>
              <a:t>ACTIVIDAD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pic>
        <p:nvPicPr>
          <p:cNvPr id="118" name="Google Shape;118;p2"/>
          <p:cNvPicPr preferRelativeResize="0"/>
          <p:nvPr/>
        </p:nvPicPr>
        <p:blipFill rotWithShape="1">
          <a:blip r:embed="rId3">
            <a:alphaModFix/>
          </a:blip>
          <a:srcRect b="0" l="0" r="0" t="0"/>
          <a:stretch/>
        </p:blipFill>
        <p:spPr>
          <a:xfrm>
            <a:off x="3183038" y="3253850"/>
            <a:ext cx="6253163" cy="5057890"/>
          </a:xfrm>
          <a:prstGeom prst="rect">
            <a:avLst/>
          </a:prstGeom>
          <a:noFill/>
          <a:ln>
            <a:noFill/>
          </a:ln>
        </p:spPr>
      </p:pic>
      <p:sp>
        <p:nvSpPr>
          <p:cNvPr id="119" name="Google Shape;119;p2"/>
          <p:cNvSpPr txBox="1"/>
          <p:nvPr/>
        </p:nvSpPr>
        <p:spPr>
          <a:xfrm>
            <a:off x="365425" y="2518764"/>
            <a:ext cx="6602534" cy="186210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s-CL" sz="3600" u="none" cap="none" strike="noStrike">
                <a:solidFill>
                  <a:srgbClr val="29754D"/>
                </a:solidFill>
                <a:latin typeface="Calibri"/>
                <a:ea typeface="Calibri"/>
                <a:cs typeface="Calibri"/>
                <a:sym typeface="Calibri"/>
              </a:rPr>
              <a:t>CREACIÓN DE FORMATOS PARA PRESENTACIÓN 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r>
              <a:rPr b="1" i="0" lang="es-CL" sz="3600" u="none" cap="none" strike="noStrike">
                <a:solidFill>
                  <a:srgbClr val="29754D"/>
                </a:solidFill>
                <a:latin typeface="Calibri"/>
                <a:ea typeface="Calibri"/>
                <a:cs typeface="Calibri"/>
                <a:sym typeface="Calibri"/>
              </a:rPr>
              <a:t>PROYECTOS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3600"/>
              <a:buFont typeface="Arial"/>
              <a:buNone/>
            </a:pPr>
            <a:r>
              <a:rPr b="1" i="0" lang="es-CL" sz="3600" u="none" cap="none" strike="noStrike">
                <a:solidFill>
                  <a:srgbClr val="29754D"/>
                </a:solidFill>
                <a:latin typeface="Calibri"/>
                <a:ea typeface="Calibri"/>
                <a:cs typeface="Calibri"/>
                <a:sym typeface="Calibri"/>
              </a:rPr>
              <a:t>ELÉCTRICOS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0"/>
          <p:cNvSpPr txBox="1"/>
          <p:nvPr/>
        </p:nvSpPr>
        <p:spPr>
          <a:xfrm>
            <a:off x="375974" y="1099180"/>
            <a:ext cx="3883510" cy="38238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ABREVIATURAS </a:t>
            </a:r>
            <a:endParaRPr b="0" i="0" sz="1400" u="none" cap="none" strike="noStrike">
              <a:solidFill>
                <a:srgbClr val="000000"/>
              </a:solidFill>
              <a:latin typeface="Arial"/>
              <a:ea typeface="Arial"/>
              <a:cs typeface="Arial"/>
              <a:sym typeface="Arial"/>
            </a:endParaRPr>
          </a:p>
        </p:txBody>
      </p:sp>
      <p:sp>
        <p:nvSpPr>
          <p:cNvPr id="323" name="Google Shape;323;p20"/>
          <p:cNvSpPr/>
          <p:nvPr/>
        </p:nvSpPr>
        <p:spPr>
          <a:xfrm>
            <a:off x="375974" y="1657595"/>
            <a:ext cx="8857235" cy="4986273"/>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324" name="Google Shape;324;p20"/>
          <p:cNvGraphicFramePr/>
          <p:nvPr/>
        </p:nvGraphicFramePr>
        <p:xfrm>
          <a:off x="1030781" y="1979271"/>
          <a:ext cx="3000000" cy="3000000"/>
        </p:xfrm>
        <a:graphic>
          <a:graphicData uri="http://schemas.openxmlformats.org/drawingml/2006/table">
            <a:tbl>
              <a:tblPr>
                <a:noFill/>
                <a:tableStyleId>{F262F413-1DC4-4134-812C-DA32AB8BFD45}</a:tableStyleId>
              </a:tblPr>
              <a:tblGrid>
                <a:gridCol w="2866775"/>
                <a:gridCol w="694475"/>
                <a:gridCol w="2850475"/>
                <a:gridCol w="1157475"/>
              </a:tblGrid>
              <a:tr h="302350">
                <a:tc>
                  <a:txBody>
                    <a:bodyPr/>
                    <a:lstStyle/>
                    <a:p>
                      <a:pPr indent="0" lvl="0" marL="0" marR="0" rtl="0" algn="ctr">
                        <a:lnSpc>
                          <a:spcPct val="100000"/>
                        </a:lnSpc>
                        <a:spcBef>
                          <a:spcPts val="0"/>
                        </a:spcBef>
                        <a:spcAft>
                          <a:spcPts val="0"/>
                        </a:spcAft>
                        <a:buClr>
                          <a:schemeClr val="lt1"/>
                        </a:buClr>
                        <a:buSzPts val="1200"/>
                        <a:buFont typeface="Century Gothic"/>
                        <a:buNone/>
                      </a:pPr>
                      <a:r>
                        <a:rPr b="1" i="0" lang="es-CL" sz="1050" u="none" cap="none" strike="noStrike">
                          <a:solidFill>
                            <a:schemeClr val="lt1"/>
                          </a:solidFill>
                          <a:latin typeface="Century Gothic"/>
                          <a:ea typeface="Century Gothic"/>
                          <a:cs typeface="Century Gothic"/>
                          <a:sym typeface="Century Gothic"/>
                        </a:rPr>
                        <a:t>Designación</a:t>
                      </a:r>
                      <a:endParaRPr sz="1050" u="none" cap="none" strike="noStrike"/>
                    </a:p>
                  </a:txBody>
                  <a:tcPr marT="38400" marB="38400" marR="76825" marL="76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00717D"/>
                    </a:solidFill>
                  </a:tcPr>
                </a:tc>
                <a:tc>
                  <a:txBody>
                    <a:bodyPr/>
                    <a:lstStyle/>
                    <a:p>
                      <a:pPr indent="0" lvl="0" marL="0" marR="0" rtl="0" algn="ctr">
                        <a:lnSpc>
                          <a:spcPct val="100000"/>
                        </a:lnSpc>
                        <a:spcBef>
                          <a:spcPts val="0"/>
                        </a:spcBef>
                        <a:spcAft>
                          <a:spcPts val="0"/>
                        </a:spcAft>
                        <a:buClr>
                          <a:schemeClr val="lt1"/>
                        </a:buClr>
                        <a:buSzPts val="1200"/>
                        <a:buFont typeface="Century Gothic"/>
                        <a:buNone/>
                      </a:pPr>
                      <a:r>
                        <a:rPr b="1" i="0" lang="es-CL" sz="1050" u="none" cap="none" strike="noStrike">
                          <a:solidFill>
                            <a:schemeClr val="lt1"/>
                          </a:solidFill>
                          <a:latin typeface="Century Gothic"/>
                          <a:ea typeface="Century Gothic"/>
                          <a:cs typeface="Century Gothic"/>
                          <a:sym typeface="Century Gothic"/>
                        </a:rPr>
                        <a:t>Símbolo</a:t>
                      </a:r>
                      <a:endParaRPr sz="1050" u="none" cap="none" strike="noStrike"/>
                    </a:p>
                  </a:txBody>
                  <a:tcPr marT="38400" marB="38400" marR="76825" marL="76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00717D"/>
                    </a:solidFill>
                  </a:tcPr>
                </a:tc>
                <a:tc>
                  <a:txBody>
                    <a:bodyPr/>
                    <a:lstStyle/>
                    <a:p>
                      <a:pPr indent="0" lvl="0" marL="0" marR="0" rtl="0" algn="ctr">
                        <a:lnSpc>
                          <a:spcPct val="100000"/>
                        </a:lnSpc>
                        <a:spcBef>
                          <a:spcPts val="0"/>
                        </a:spcBef>
                        <a:spcAft>
                          <a:spcPts val="0"/>
                        </a:spcAft>
                        <a:buClr>
                          <a:schemeClr val="lt1"/>
                        </a:buClr>
                        <a:buSzPts val="1200"/>
                        <a:buFont typeface="Century Gothic"/>
                        <a:buNone/>
                      </a:pPr>
                      <a:r>
                        <a:rPr b="1" i="0" lang="es-CL" sz="1050" u="none" cap="none" strike="noStrike">
                          <a:solidFill>
                            <a:schemeClr val="lt1"/>
                          </a:solidFill>
                          <a:latin typeface="Century Gothic"/>
                          <a:ea typeface="Century Gothic"/>
                          <a:cs typeface="Century Gothic"/>
                          <a:sym typeface="Century Gothic"/>
                        </a:rPr>
                        <a:t>Designación</a:t>
                      </a:r>
                      <a:endParaRPr sz="1050" u="none" cap="none" strike="noStrike"/>
                    </a:p>
                  </a:txBody>
                  <a:tcPr marT="38400" marB="38400" marR="76825" marL="76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00717D"/>
                    </a:solidFill>
                  </a:tcPr>
                </a:tc>
                <a:tc>
                  <a:txBody>
                    <a:bodyPr/>
                    <a:lstStyle/>
                    <a:p>
                      <a:pPr indent="0" lvl="0" marL="0" marR="0" rtl="0" algn="ctr">
                        <a:lnSpc>
                          <a:spcPct val="100000"/>
                        </a:lnSpc>
                        <a:spcBef>
                          <a:spcPts val="0"/>
                        </a:spcBef>
                        <a:spcAft>
                          <a:spcPts val="0"/>
                        </a:spcAft>
                        <a:buClr>
                          <a:schemeClr val="lt1"/>
                        </a:buClr>
                        <a:buSzPts val="1200"/>
                        <a:buFont typeface="Century Gothic"/>
                        <a:buNone/>
                      </a:pPr>
                      <a:r>
                        <a:rPr b="1" i="0" lang="es-CL" sz="1050" u="none" cap="none" strike="noStrike">
                          <a:solidFill>
                            <a:schemeClr val="lt1"/>
                          </a:solidFill>
                          <a:latin typeface="Century Gothic"/>
                          <a:ea typeface="Century Gothic"/>
                          <a:cs typeface="Century Gothic"/>
                          <a:sym typeface="Century Gothic"/>
                        </a:rPr>
                        <a:t>Símbolo</a:t>
                      </a:r>
                      <a:endParaRPr sz="1050" u="none" cap="none" strike="noStrike"/>
                    </a:p>
                  </a:txBody>
                  <a:tcPr marT="38400" marB="38400" marR="76825" marL="768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00717D"/>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Alta tensión</a:t>
                      </a:r>
                      <a:endParaRPr sz="900" u="none" cap="none" strike="noStrike">
                        <a:solidFill>
                          <a:schemeClr val="dk1"/>
                        </a:solidFill>
                      </a:endParaRPr>
                    </a:p>
                  </a:txBody>
                  <a:tcPr marT="30250" marB="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A.T.</a:t>
                      </a:r>
                      <a:endParaRPr sz="900" u="none" cap="none" strike="noStrike">
                        <a:solidFill>
                          <a:schemeClr val="dk1"/>
                        </a:solidFill>
                      </a:endParaRPr>
                    </a:p>
                  </a:txBody>
                  <a:tcPr marT="60475" marB="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general de calefacción</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T.G.C.</a:t>
                      </a:r>
                      <a:endParaRPr sz="900" u="none" cap="none" strike="noStrike">
                        <a:solidFill>
                          <a:schemeClr val="dk1"/>
                        </a:solidFill>
                      </a:endParaRPr>
                    </a:p>
                  </a:txBody>
                  <a:tcPr marT="60475" marB="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Baja tensión</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B.T.</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general auxiliar de alumbrado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T.G.Aux.A.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Bandeja portaconductores</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b.p.</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general auxiliar de fuerza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T.G.Aux.F.</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Canalización a la vista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v.</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general auxiliar de calefacción</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T.G.Aux.C.</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Canalización embutida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e.</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distribución de alumbrado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T.D.A.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Canalización preembutida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p.e.</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distribución de fuerza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T.D.F.</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Canalización subterránea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s.</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distribución de calefacción</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T.D.C.</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Aislador carrete</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a.c.</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de comando  de alumbrado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T.C.A.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Canalización en aisladores de rollo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ar.</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de comando  de fuerza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T.C.F.</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Conducto en asbesto cemento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c.ac.</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de comando  de calefacción</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T.C.C.</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Conducto de cemento de dos  vías</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Cc.2v</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Tubería de acero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Conducto de cemento de cuatro vías</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Cc.4v.</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Tubería de acero galvanizado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t.a.g</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Escalerilla portaconductores</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e.p.</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Tubería de bronce</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t.b.</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general</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T.G.</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Tubería de cobre</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t.c.</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general auxiliar</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T.G.Aux.</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Tubería metálica flexible</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t.m.f.</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de distribución</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T.D.</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Tubería de pared gruesa galvanizado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c.g.</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de comando</a:t>
                      </a:r>
                      <a:endParaRPr sz="900" u="none" cap="none" strike="noStrike">
                        <a:solidFill>
                          <a:schemeClr val="dk1"/>
                        </a:solidFill>
                      </a:endParaRPr>
                    </a:p>
                  </a:txBody>
                  <a:tcPr marT="60475" marB="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T.C.</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Tubería plástica flexible de PVC</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t.p.f.</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general de alumbrado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T.G.A.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Tubería plástica rígida de PVC</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t.p.r.</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209925">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Tablero general de fuerza</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T.G.F.</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Tubería plástica de polietileno</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lt1"/>
                        </a:buClr>
                        <a:buSzPts val="1000"/>
                        <a:buFont typeface="Century Gothic"/>
                        <a:buNone/>
                      </a:pPr>
                      <a:r>
                        <a:rPr b="0" i="0" lang="es-CL" sz="900" u="none" cap="none" strike="noStrike">
                          <a:solidFill>
                            <a:schemeClr val="dk1"/>
                          </a:solidFill>
                          <a:latin typeface="Century Gothic"/>
                          <a:ea typeface="Century Gothic"/>
                          <a:cs typeface="Century Gothic"/>
                          <a:sym typeface="Century Gothic"/>
                        </a:rPr>
                        <a:t>t.p.p.</a:t>
                      </a:r>
                      <a:endParaRPr sz="900" u="none" cap="none" strike="noStrike">
                        <a:solidFill>
                          <a:schemeClr val="dk1"/>
                        </a:solidFill>
                      </a:endParaRPr>
                    </a:p>
                  </a:txBody>
                  <a:tcPr marT="38400" marB="38400" marR="76825" marL="768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1"/>
          <p:cNvSpPr txBox="1"/>
          <p:nvPr/>
        </p:nvSpPr>
        <p:spPr>
          <a:xfrm>
            <a:off x="375974" y="1099180"/>
            <a:ext cx="3883510" cy="38238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SIMBOLOGÍA</a:t>
            </a:r>
            <a:endParaRPr b="0" i="0" sz="1400" u="none" cap="none" strike="noStrike">
              <a:solidFill>
                <a:srgbClr val="000000"/>
              </a:solidFill>
              <a:latin typeface="Arial"/>
              <a:ea typeface="Arial"/>
              <a:cs typeface="Arial"/>
              <a:sym typeface="Arial"/>
            </a:endParaRPr>
          </a:p>
        </p:txBody>
      </p:sp>
      <p:sp>
        <p:nvSpPr>
          <p:cNvPr id="330" name="Google Shape;330;p21"/>
          <p:cNvSpPr/>
          <p:nvPr/>
        </p:nvSpPr>
        <p:spPr>
          <a:xfrm>
            <a:off x="375974" y="1657595"/>
            <a:ext cx="8857235" cy="4986273"/>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31" name="Google Shape;331;p21"/>
          <p:cNvPicPr preferRelativeResize="0"/>
          <p:nvPr/>
        </p:nvPicPr>
        <p:blipFill rotWithShape="1">
          <a:blip r:embed="rId3">
            <a:alphaModFix/>
          </a:blip>
          <a:srcRect b="0" l="0" r="0" t="0"/>
          <a:stretch/>
        </p:blipFill>
        <p:spPr>
          <a:xfrm>
            <a:off x="898993" y="2112794"/>
            <a:ext cx="7755909" cy="40544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2"/>
          <p:cNvSpPr txBox="1"/>
          <p:nvPr/>
        </p:nvSpPr>
        <p:spPr>
          <a:xfrm>
            <a:off x="375974" y="1099180"/>
            <a:ext cx="3883510" cy="38238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SIMBOLOGÍA</a:t>
            </a:r>
            <a:endParaRPr b="0" i="0" sz="1400" u="none" cap="none" strike="noStrike">
              <a:solidFill>
                <a:srgbClr val="000000"/>
              </a:solidFill>
              <a:latin typeface="Arial"/>
              <a:ea typeface="Arial"/>
              <a:cs typeface="Arial"/>
              <a:sym typeface="Arial"/>
            </a:endParaRPr>
          </a:p>
        </p:txBody>
      </p:sp>
      <p:sp>
        <p:nvSpPr>
          <p:cNvPr id="337" name="Google Shape;337;p22"/>
          <p:cNvSpPr/>
          <p:nvPr/>
        </p:nvSpPr>
        <p:spPr>
          <a:xfrm>
            <a:off x="375974" y="1657595"/>
            <a:ext cx="8857235" cy="4986273"/>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38" name="Google Shape;338;p22"/>
          <p:cNvPicPr preferRelativeResize="0"/>
          <p:nvPr/>
        </p:nvPicPr>
        <p:blipFill rotWithShape="1">
          <a:blip r:embed="rId3">
            <a:alphaModFix/>
          </a:blip>
          <a:srcRect b="0" l="0" r="0" t="0"/>
          <a:stretch/>
        </p:blipFill>
        <p:spPr>
          <a:xfrm>
            <a:off x="978195" y="2060531"/>
            <a:ext cx="7570381" cy="41596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3"/>
          <p:cNvSpPr txBox="1"/>
          <p:nvPr/>
        </p:nvSpPr>
        <p:spPr>
          <a:xfrm>
            <a:off x="375973" y="1214927"/>
            <a:ext cx="9161565" cy="38238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600"/>
              <a:buFont typeface="Arial"/>
              <a:buNone/>
            </a:pPr>
            <a:r>
              <a:rPr b="1" i="0" lang="es-CL" sz="2600" u="none" cap="none" strike="noStrike">
                <a:solidFill>
                  <a:srgbClr val="29754D"/>
                </a:solidFill>
                <a:latin typeface="Calibri"/>
                <a:ea typeface="Calibri"/>
                <a:cs typeface="Calibri"/>
                <a:sym typeface="Calibri"/>
              </a:rPr>
              <a:t>CUBICACIÓN DE MATERIALES Y ESPECIFICACIONES TÉCNICAS</a:t>
            </a:r>
            <a:endParaRPr b="0" i="0" sz="1400" u="none" cap="none" strike="noStrike">
              <a:solidFill>
                <a:srgbClr val="000000"/>
              </a:solidFill>
              <a:latin typeface="Arial"/>
              <a:ea typeface="Arial"/>
              <a:cs typeface="Arial"/>
              <a:sym typeface="Arial"/>
            </a:endParaRPr>
          </a:p>
        </p:txBody>
      </p:sp>
      <p:sp>
        <p:nvSpPr>
          <p:cNvPr id="344" name="Google Shape;344;p23"/>
          <p:cNvSpPr/>
          <p:nvPr/>
        </p:nvSpPr>
        <p:spPr>
          <a:xfrm>
            <a:off x="1438577" y="2210764"/>
            <a:ext cx="6362758" cy="3857902"/>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5" name="Google Shape;345;p23"/>
          <p:cNvSpPr txBox="1"/>
          <p:nvPr/>
        </p:nvSpPr>
        <p:spPr>
          <a:xfrm>
            <a:off x="1875099" y="2513448"/>
            <a:ext cx="5665807" cy="3252534"/>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Se detallará en forma clara la cantidad de materiales y equipos necesarios para desarrollar la instalación eléctrica. Anexo a la memoria de cálculo, se pueden adjuntar los listados de los equipos.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Por otra parte, en la memoria explicativa se debe detallar las características de funcionamiento, designación y tipo, a todo el material que se empleará en la construcción de la instalación eléctrica. </a:t>
            </a:r>
            <a:endParaRPr b="0" i="0" sz="1400" u="none" cap="none" strike="noStrike">
              <a:solidFill>
                <a:srgbClr val="000000"/>
              </a:solidFill>
              <a:latin typeface="Arial"/>
              <a:ea typeface="Arial"/>
              <a:cs typeface="Arial"/>
              <a:sym typeface="Arial"/>
            </a:endParaRPr>
          </a:p>
        </p:txBody>
      </p:sp>
      <p:pic>
        <p:nvPicPr>
          <p:cNvPr id="346" name="Google Shape;346;p23"/>
          <p:cNvPicPr preferRelativeResize="0"/>
          <p:nvPr/>
        </p:nvPicPr>
        <p:blipFill rotWithShape="1">
          <a:blip r:embed="rId3">
            <a:alphaModFix/>
          </a:blip>
          <a:srcRect b="0" l="0" r="0" t="0"/>
          <a:stretch/>
        </p:blipFill>
        <p:spPr>
          <a:xfrm>
            <a:off x="7176974" y="2816132"/>
            <a:ext cx="1827870" cy="32525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p:nvPr/>
        </p:nvSpPr>
        <p:spPr>
          <a:xfrm>
            <a:off x="1678752" y="2210764"/>
            <a:ext cx="6362758" cy="3857902"/>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2" name="Google Shape;352;p24"/>
          <p:cNvSpPr txBox="1"/>
          <p:nvPr/>
        </p:nvSpPr>
        <p:spPr>
          <a:xfrm>
            <a:off x="2115274" y="2513448"/>
            <a:ext cx="5665807" cy="3252534"/>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Se presentará la justificación matemática de las soluciones indicándose todos los factores  considerados en ellas.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Los cálculos presentados en la Memoria se basarán en datos fidedignos, aceptados  por  el  Ministerio o avalados por entidades responsables. En ellos se incluirá, en general, las características  eléctricas  del sistema desde el  cual  la  instalación  será  alimentada, valores  de  mediciones que se hayan  realizado en terreno y todo dato que sea necesario para la correcta interpretación del proyecto y posterior ejecución.</a:t>
            </a:r>
            <a:endParaRPr b="0" i="0" sz="1400" u="none" cap="none" strike="noStrike">
              <a:solidFill>
                <a:srgbClr val="000000"/>
              </a:solidFill>
              <a:latin typeface="Arial"/>
              <a:ea typeface="Arial"/>
              <a:cs typeface="Arial"/>
              <a:sym typeface="Arial"/>
            </a:endParaRPr>
          </a:p>
        </p:txBody>
      </p:sp>
      <p:sp>
        <p:nvSpPr>
          <p:cNvPr id="353" name="Google Shape;353;p24"/>
          <p:cNvSpPr txBox="1"/>
          <p:nvPr/>
        </p:nvSpPr>
        <p:spPr>
          <a:xfrm>
            <a:off x="375974" y="1099179"/>
            <a:ext cx="5515540" cy="391829"/>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CÁLCULOS JUSTIFICATIVOS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5"/>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DESCRIPCIÓN DE LA OBRA</a:t>
            </a:r>
            <a:endParaRPr b="0" i="0" sz="1400" u="none" cap="none" strike="noStrike">
              <a:solidFill>
                <a:srgbClr val="000000"/>
              </a:solidFill>
              <a:latin typeface="Arial"/>
              <a:ea typeface="Arial"/>
              <a:cs typeface="Arial"/>
              <a:sym typeface="Arial"/>
            </a:endParaRPr>
          </a:p>
        </p:txBody>
      </p:sp>
      <p:grpSp>
        <p:nvGrpSpPr>
          <p:cNvPr id="359" name="Google Shape;359;p25"/>
          <p:cNvGrpSpPr/>
          <p:nvPr/>
        </p:nvGrpSpPr>
        <p:grpSpPr>
          <a:xfrm>
            <a:off x="3814322" y="1689905"/>
            <a:ext cx="4820392" cy="3784920"/>
            <a:chOff x="3863508" y="2544421"/>
            <a:chExt cx="3476353" cy="2325765"/>
          </a:xfrm>
        </p:grpSpPr>
        <p:sp>
          <p:nvSpPr>
            <p:cNvPr id="360" name="Google Shape;360;p25"/>
            <p:cNvSpPr/>
            <p:nvPr/>
          </p:nvSpPr>
          <p:spPr>
            <a:xfrm>
              <a:off x="4506821" y="2544421"/>
              <a:ext cx="2833040" cy="2325765"/>
            </a:xfrm>
            <a:prstGeom prst="roundRect">
              <a:avLst>
                <a:gd fmla="val 10157"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1" name="Google Shape;361;p25"/>
            <p:cNvSpPr/>
            <p:nvPr/>
          </p:nvSpPr>
          <p:spPr>
            <a:xfrm rot="-7028957">
              <a:off x="4200848" y="3026502"/>
              <a:ext cx="432619" cy="1022555"/>
            </a:xfrm>
            <a:prstGeom prst="triangle">
              <a:avLst>
                <a:gd fmla="val 50000" name="adj"/>
              </a:avLst>
            </a:prstGeom>
            <a:solidFill>
              <a:srgbClr val="D7E3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362" name="Google Shape;362;p25"/>
          <p:cNvPicPr preferRelativeResize="0"/>
          <p:nvPr/>
        </p:nvPicPr>
        <p:blipFill rotWithShape="1">
          <a:blip r:embed="rId3">
            <a:alphaModFix/>
          </a:blip>
          <a:srcRect b="0" l="0" r="0" t="0"/>
          <a:stretch/>
        </p:blipFill>
        <p:spPr>
          <a:xfrm flipH="1">
            <a:off x="895825" y="2619698"/>
            <a:ext cx="3488019" cy="3661531"/>
          </a:xfrm>
          <a:prstGeom prst="rect">
            <a:avLst/>
          </a:prstGeom>
          <a:noFill/>
          <a:ln>
            <a:noFill/>
          </a:ln>
        </p:spPr>
      </p:pic>
      <p:sp>
        <p:nvSpPr>
          <p:cNvPr id="363" name="Google Shape;363;p25"/>
          <p:cNvSpPr txBox="1"/>
          <p:nvPr/>
        </p:nvSpPr>
        <p:spPr>
          <a:xfrm>
            <a:off x="5081286" y="2268639"/>
            <a:ext cx="3265544" cy="265060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Se  indicará  en  forma  breve  y concisa las finalidad de la instalación y su ubicación geográfica.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Se hará una descripción de su funcionamiento destacando las partes más importantes del  proceso, indicando, además, el  criterio con que fue elaborado el proyecto.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6"/>
          <p:cNvSpPr txBox="1"/>
          <p:nvPr/>
        </p:nvSpPr>
        <p:spPr>
          <a:xfrm>
            <a:off x="375973" y="1214927"/>
            <a:ext cx="9161565" cy="38238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600"/>
              <a:buFont typeface="Arial"/>
              <a:buNone/>
            </a:pPr>
            <a:r>
              <a:rPr b="1" i="0" lang="es-CL" sz="2600" u="none" cap="none" strike="noStrike">
                <a:solidFill>
                  <a:srgbClr val="29754D"/>
                </a:solidFill>
                <a:latin typeface="Calibri"/>
                <a:ea typeface="Calibri"/>
                <a:cs typeface="Calibri"/>
                <a:sym typeface="Calibri"/>
              </a:rPr>
              <a:t>CUADROS DE CARGA</a:t>
            </a:r>
            <a:endParaRPr b="0" i="0" sz="1400" u="none" cap="none" strike="noStrike">
              <a:solidFill>
                <a:srgbClr val="000000"/>
              </a:solidFill>
              <a:latin typeface="Arial"/>
              <a:ea typeface="Arial"/>
              <a:cs typeface="Arial"/>
              <a:sym typeface="Arial"/>
            </a:endParaRPr>
          </a:p>
        </p:txBody>
      </p:sp>
      <p:sp>
        <p:nvSpPr>
          <p:cNvPr id="369" name="Google Shape;369;p26"/>
          <p:cNvSpPr/>
          <p:nvPr/>
        </p:nvSpPr>
        <p:spPr>
          <a:xfrm>
            <a:off x="2534855" y="2662177"/>
            <a:ext cx="4224757" cy="2839329"/>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0" name="Google Shape;370;p26"/>
          <p:cNvSpPr txBox="1"/>
          <p:nvPr/>
        </p:nvSpPr>
        <p:spPr>
          <a:xfrm>
            <a:off x="3365337" y="3212678"/>
            <a:ext cx="2884993" cy="1660264"/>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Se utilizan para detallar los consumos de cada circuito eléctrico que conforma la instalación.</a:t>
            </a:r>
            <a:endParaRPr b="0" i="0" sz="1400" u="none" cap="none" strike="noStrike">
              <a:solidFill>
                <a:srgbClr val="000000"/>
              </a:solidFill>
              <a:latin typeface="Arial"/>
              <a:ea typeface="Arial"/>
              <a:cs typeface="Arial"/>
              <a:sym typeface="Arial"/>
            </a:endParaRPr>
          </a:p>
        </p:txBody>
      </p:sp>
      <p:pic>
        <p:nvPicPr>
          <p:cNvPr id="371" name="Google Shape;371;p26"/>
          <p:cNvPicPr preferRelativeResize="0"/>
          <p:nvPr/>
        </p:nvPicPr>
        <p:blipFill rotWithShape="1">
          <a:blip r:embed="rId3">
            <a:alphaModFix/>
          </a:blip>
          <a:srcRect b="0" l="0" r="0" t="0"/>
          <a:stretch/>
        </p:blipFill>
        <p:spPr>
          <a:xfrm>
            <a:off x="6135252" y="2248973"/>
            <a:ext cx="1827870" cy="32525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7"/>
          <p:cNvSpPr txBox="1"/>
          <p:nvPr/>
        </p:nvSpPr>
        <p:spPr>
          <a:xfrm>
            <a:off x="375974" y="1099180"/>
            <a:ext cx="3883510" cy="38238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ALUMBRADO</a:t>
            </a:r>
            <a:endParaRPr b="0" i="0" sz="1400" u="none" cap="none" strike="noStrike">
              <a:solidFill>
                <a:srgbClr val="000000"/>
              </a:solidFill>
              <a:latin typeface="Arial"/>
              <a:ea typeface="Arial"/>
              <a:cs typeface="Arial"/>
              <a:sym typeface="Arial"/>
            </a:endParaRPr>
          </a:p>
        </p:txBody>
      </p:sp>
      <p:sp>
        <p:nvSpPr>
          <p:cNvPr id="377" name="Google Shape;377;p27"/>
          <p:cNvSpPr/>
          <p:nvPr/>
        </p:nvSpPr>
        <p:spPr>
          <a:xfrm>
            <a:off x="375974" y="1657595"/>
            <a:ext cx="8857235" cy="4986273"/>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378" name="Google Shape;378;p27"/>
          <p:cNvGraphicFramePr/>
          <p:nvPr/>
        </p:nvGraphicFramePr>
        <p:xfrm>
          <a:off x="659757" y="1985352"/>
          <a:ext cx="3000000" cy="3000000"/>
        </p:xfrm>
        <a:graphic>
          <a:graphicData uri="http://schemas.openxmlformats.org/drawingml/2006/table">
            <a:tbl>
              <a:tblPr>
                <a:noFill/>
                <a:tableStyleId>{F262F413-1DC4-4134-812C-DA32AB8BFD45}</a:tableStyleId>
              </a:tblPr>
              <a:tblGrid>
                <a:gridCol w="426000"/>
                <a:gridCol w="546250"/>
                <a:gridCol w="1248575"/>
                <a:gridCol w="858400"/>
                <a:gridCol w="624275"/>
                <a:gridCol w="702325"/>
                <a:gridCol w="780350"/>
                <a:gridCol w="494225"/>
                <a:gridCol w="596525"/>
                <a:gridCol w="558375"/>
                <a:gridCol w="560125"/>
                <a:gridCol w="858400"/>
              </a:tblGrid>
              <a:tr h="500650">
                <a:tc gridSpan="12">
                  <a:txBody>
                    <a:bodyPr/>
                    <a:lstStyle/>
                    <a:p>
                      <a:pPr indent="0" lvl="0" marL="0" marR="0" rtl="0" algn="ctr">
                        <a:lnSpc>
                          <a:spcPct val="100000"/>
                        </a:lnSpc>
                        <a:spcBef>
                          <a:spcPts val="0"/>
                        </a:spcBef>
                        <a:spcAft>
                          <a:spcPts val="0"/>
                        </a:spcAft>
                        <a:buClr>
                          <a:schemeClr val="dk1"/>
                        </a:buClr>
                        <a:buSzPts val="1100"/>
                        <a:buFont typeface="Century Gothic"/>
                        <a:buNone/>
                      </a:pPr>
                      <a:r>
                        <a:rPr b="1" i="0" lang="es-CL" sz="1100" u="none" cap="none" strike="noStrike">
                          <a:solidFill>
                            <a:schemeClr val="dk1"/>
                          </a:solidFill>
                          <a:latin typeface="Century Gothic"/>
                          <a:ea typeface="Century Gothic"/>
                          <a:cs typeface="Century Gothic"/>
                          <a:sym typeface="Century Gothic"/>
                        </a:rPr>
                        <a:t>CUADRO DE CARGAS DE ALUMBRADO</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C4D7CD"/>
                    </a:solidFill>
                  </a:tcPr>
                </a:tc>
                <a:tc hMerge="1"/>
                <a:tc hMerge="1"/>
                <a:tc hMerge="1"/>
                <a:tc hMerge="1"/>
                <a:tc hMerge="1"/>
                <a:tc hMerge="1"/>
                <a:tc hMerge="1"/>
                <a:tc hMerge="1"/>
                <a:tc hMerge="1"/>
                <a:tc hMerge="1"/>
                <a:tc hMerge="1"/>
              </a:tr>
              <a:tr h="316450">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TDA</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CTO</a:t>
                      </a:r>
                      <a:endParaRPr sz="13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N°</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PORTALAMPARAS</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ENCHUFES</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OTROS</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rowSpan="2">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a:t>
                      </a:r>
                      <a:endParaRPr sz="13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TOTAL</a:t>
                      </a:r>
                      <a:endParaRPr sz="13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CENTROS</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POTENCIA</a:t>
                      </a:r>
                      <a:endParaRPr sz="13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W</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gridSpan="2">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PROTECCIONES</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hMerge="1"/>
                <a:tc gridSpan="2">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CANALIZACIÓN</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hMerge="1"/>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UBICACIÓN</a:t>
                      </a:r>
                      <a:endParaRPr sz="1300" u="none" cap="none" strike="noStrike"/>
                    </a:p>
                  </a:txBody>
                  <a:tcPr marT="43750" marB="43750" marR="87475" marL="874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r>
              <a:tr h="509675">
                <a:tc vMerge="1"/>
                <a:tc vMerge="1"/>
                <a:tc vMerge="1"/>
                <a:tc vMerge="1"/>
                <a:tc vMerge="1"/>
                <a:tc vMerge="1"/>
                <a:tc vMerge="1"/>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DIFER</a:t>
                      </a:r>
                      <a:endParaRPr sz="1300" u="none" cap="none" strike="noStrike"/>
                    </a:p>
                  </a:txBody>
                  <a:tcPr marT="43750" marB="43750" marR="87500" marL="3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DISY</a:t>
                      </a:r>
                      <a:endParaRPr sz="1300" u="none" cap="none" strike="noStrike"/>
                    </a:p>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txBody>
                  <a:tcPr marT="43750" marB="43750" marR="87500" marL="3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COND</a:t>
                      </a:r>
                      <a:endParaRPr sz="1300" u="none" cap="none" strike="noStrike"/>
                    </a:p>
                  </a:txBody>
                  <a:tcPr marT="43750" marB="43750" marR="87500" marL="3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DUCTO</a:t>
                      </a:r>
                      <a:endParaRPr sz="1300" u="none" cap="none" strike="noStrike"/>
                    </a:p>
                  </a:txBody>
                  <a:tcPr marT="43750" marB="43750" marR="87500" marL="34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4D7CD"/>
                    </a:solidFill>
                  </a:tcPr>
                </a:tc>
                <a:tc vMerge="1"/>
              </a:tr>
              <a:tr h="500650">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00650">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00650">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00650">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00650">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00650">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3750" marB="43750" marR="87500" marL="87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8"/>
          <p:cNvSpPr txBox="1"/>
          <p:nvPr/>
        </p:nvSpPr>
        <p:spPr>
          <a:xfrm>
            <a:off x="375974" y="1099180"/>
            <a:ext cx="3883510" cy="38238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FUERZA</a:t>
            </a:r>
            <a:endParaRPr b="0" i="0" sz="1400" u="none" cap="none" strike="noStrike">
              <a:solidFill>
                <a:srgbClr val="000000"/>
              </a:solidFill>
              <a:latin typeface="Arial"/>
              <a:ea typeface="Arial"/>
              <a:cs typeface="Arial"/>
              <a:sym typeface="Arial"/>
            </a:endParaRPr>
          </a:p>
        </p:txBody>
      </p:sp>
      <p:sp>
        <p:nvSpPr>
          <p:cNvPr id="384" name="Google Shape;384;p28"/>
          <p:cNvSpPr/>
          <p:nvPr/>
        </p:nvSpPr>
        <p:spPr>
          <a:xfrm>
            <a:off x="375974" y="1657595"/>
            <a:ext cx="8857235" cy="4986273"/>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385" name="Google Shape;385;p28"/>
          <p:cNvGraphicFramePr/>
          <p:nvPr/>
        </p:nvGraphicFramePr>
        <p:xfrm>
          <a:off x="670456" y="2111052"/>
          <a:ext cx="3000000" cy="3000000"/>
        </p:xfrm>
        <a:graphic>
          <a:graphicData uri="http://schemas.openxmlformats.org/drawingml/2006/table">
            <a:tbl>
              <a:tblPr>
                <a:noFill/>
                <a:tableStyleId>{F262F413-1DC4-4134-812C-DA32AB8BFD45}</a:tableStyleId>
              </a:tblPr>
              <a:tblGrid>
                <a:gridCol w="368300"/>
                <a:gridCol w="404800"/>
                <a:gridCol w="528650"/>
                <a:gridCol w="530225"/>
                <a:gridCol w="336550"/>
                <a:gridCol w="412750"/>
                <a:gridCol w="450850"/>
                <a:gridCol w="585775"/>
                <a:gridCol w="333375"/>
                <a:gridCol w="490550"/>
                <a:gridCol w="376225"/>
                <a:gridCol w="360375"/>
                <a:gridCol w="501650"/>
                <a:gridCol w="468300"/>
                <a:gridCol w="584200"/>
                <a:gridCol w="627075"/>
                <a:gridCol w="927100"/>
              </a:tblGrid>
              <a:tr h="430075">
                <a:tc gridSpan="17">
                  <a:txBody>
                    <a:bodyPr/>
                    <a:lstStyle/>
                    <a:p>
                      <a:pPr indent="0" lvl="0" marL="0" marR="0" rtl="0" algn="ctr">
                        <a:lnSpc>
                          <a:spcPct val="100000"/>
                        </a:lnSpc>
                        <a:spcBef>
                          <a:spcPts val="0"/>
                        </a:spcBef>
                        <a:spcAft>
                          <a:spcPts val="0"/>
                        </a:spcAft>
                        <a:buClr>
                          <a:schemeClr val="dk1"/>
                        </a:buClr>
                        <a:buSzPts val="1100"/>
                        <a:buFont typeface="Century Gothic"/>
                        <a:buNone/>
                      </a:pPr>
                      <a:r>
                        <a:rPr b="1" i="0" lang="es-CL" sz="1100" u="none" cap="none" strike="noStrike">
                          <a:solidFill>
                            <a:schemeClr val="dk1"/>
                          </a:solidFill>
                          <a:latin typeface="Century Gothic"/>
                          <a:ea typeface="Century Gothic"/>
                          <a:cs typeface="Century Gothic"/>
                          <a:sym typeface="Century Gothic"/>
                        </a:rPr>
                        <a:t>CUADRO DE CARGAS DE FUERZA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7E3DC"/>
                    </a:solidFill>
                  </a:tcPr>
                </a:tc>
                <a:tc hMerge="1"/>
                <a:tc hMerge="1"/>
                <a:tc hMerge="1"/>
                <a:tc hMerge="1"/>
                <a:tc hMerge="1"/>
                <a:tc hMerge="1"/>
                <a:tc hMerge="1"/>
                <a:tc hMerge="1"/>
                <a:tc hMerge="1"/>
                <a:tc hMerge="1"/>
                <a:tc hMerge="1"/>
                <a:tc hMerge="1"/>
                <a:tc hMerge="1"/>
                <a:tc hMerge="1"/>
                <a:tc hMerge="1"/>
                <a:tc hMerge="1"/>
              </a:tr>
              <a:tr h="434600">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TDF</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CTO</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grid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CANALIZACIÓN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gridSpan="3">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ENCHUFES</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hMerge="1"/>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MOTOR</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In</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A</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FASES</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grid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POTENCIA</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grid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PARTIDA</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grid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CANALIZACIÓN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UBICACIÓN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r>
              <a:tr h="520600">
                <a:tc vMerge="1"/>
                <a:tc vMerge="1"/>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COND</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DUCTO</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DIF</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DISY</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TERM</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vMerge="1"/>
                <a:tc vMerge="1"/>
                <a:tc vMerge="1"/>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H.P.</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KW</a:t>
                      </a:r>
                      <a:endParaRPr sz="1400" u="none" cap="none" strike="noStrike"/>
                    </a:p>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DIREC</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INDIR</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COND</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DUCTO</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vMerge="1"/>
              </a:tr>
              <a:tr h="4300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00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00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00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00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300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9"/>
          <p:cNvSpPr txBox="1"/>
          <p:nvPr/>
        </p:nvSpPr>
        <p:spPr>
          <a:xfrm>
            <a:off x="375974" y="1099180"/>
            <a:ext cx="3883510" cy="38238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CALEFACCIÓN</a:t>
            </a:r>
            <a:endParaRPr b="0" i="0" sz="1400" u="none" cap="none" strike="noStrike">
              <a:solidFill>
                <a:srgbClr val="000000"/>
              </a:solidFill>
              <a:latin typeface="Arial"/>
              <a:ea typeface="Arial"/>
              <a:cs typeface="Arial"/>
              <a:sym typeface="Arial"/>
            </a:endParaRPr>
          </a:p>
        </p:txBody>
      </p:sp>
      <p:sp>
        <p:nvSpPr>
          <p:cNvPr id="391" name="Google Shape;391;p29"/>
          <p:cNvSpPr/>
          <p:nvPr/>
        </p:nvSpPr>
        <p:spPr>
          <a:xfrm>
            <a:off x="375974" y="1657595"/>
            <a:ext cx="8857235" cy="4986273"/>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392" name="Google Shape;392;p29"/>
          <p:cNvGraphicFramePr/>
          <p:nvPr/>
        </p:nvGraphicFramePr>
        <p:xfrm>
          <a:off x="774921" y="2106592"/>
          <a:ext cx="3000000" cy="3000000"/>
        </p:xfrm>
        <a:graphic>
          <a:graphicData uri="http://schemas.openxmlformats.org/drawingml/2006/table">
            <a:tbl>
              <a:tblPr>
                <a:noFill/>
                <a:tableStyleId>{F262F413-1DC4-4134-812C-DA32AB8BFD45}</a:tableStyleId>
              </a:tblPr>
              <a:tblGrid>
                <a:gridCol w="415300"/>
                <a:gridCol w="454050"/>
                <a:gridCol w="985625"/>
                <a:gridCol w="830600"/>
                <a:gridCol w="765975"/>
                <a:gridCol w="902600"/>
                <a:gridCol w="485425"/>
                <a:gridCol w="524200"/>
                <a:gridCol w="634950"/>
                <a:gridCol w="594325"/>
                <a:gridCol w="596200"/>
                <a:gridCol w="913625"/>
              </a:tblGrid>
              <a:tr h="479125">
                <a:tc gridSpan="12">
                  <a:txBody>
                    <a:bodyPr/>
                    <a:lstStyle/>
                    <a:p>
                      <a:pPr indent="0" lvl="0" marL="0" marR="0" rtl="0" algn="ctr">
                        <a:lnSpc>
                          <a:spcPct val="100000"/>
                        </a:lnSpc>
                        <a:spcBef>
                          <a:spcPts val="0"/>
                        </a:spcBef>
                        <a:spcAft>
                          <a:spcPts val="0"/>
                        </a:spcAft>
                        <a:buClr>
                          <a:schemeClr val="dk1"/>
                        </a:buClr>
                        <a:buSzPts val="1100"/>
                        <a:buFont typeface="Century Gothic"/>
                        <a:buNone/>
                      </a:pPr>
                      <a:r>
                        <a:rPr b="1" i="0" lang="es-CL" sz="1100" u="none" cap="none" strike="noStrike">
                          <a:solidFill>
                            <a:schemeClr val="dk1"/>
                          </a:solidFill>
                          <a:latin typeface="Century Gothic"/>
                          <a:ea typeface="Century Gothic"/>
                          <a:cs typeface="Century Gothic"/>
                          <a:sym typeface="Century Gothic"/>
                        </a:rPr>
                        <a:t>CUADRO DE CARGAS DE CALEFACCIÓN</a:t>
                      </a:r>
                      <a:endParaRPr sz="1400" u="none" cap="none" strike="noStrike"/>
                    </a:p>
                  </a:txBody>
                  <a:tcPr marT="45725" marB="45725" marR="91425" marL="914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7E3DC"/>
                    </a:solidFill>
                  </a:tcPr>
                </a:tc>
                <a:tc hMerge="1"/>
                <a:tc hMerge="1"/>
                <a:tc hMerge="1"/>
                <a:tc hMerge="1"/>
                <a:tc hMerge="1"/>
                <a:tc hMerge="1"/>
                <a:tc hMerge="1"/>
                <a:tc hMerge="1"/>
                <a:tc hMerge="1"/>
                <a:tc hMerge="1"/>
                <a:tc hMerge="1"/>
              </a:tr>
              <a:tr h="294875">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TDC</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CTO</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N°</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ARTEFACTOS</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ENCHUFES</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TOTAL </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CENTROS</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POTENCIA</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W</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FASE</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gridSpan="2">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PROTECCIONES</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gridSpan="2">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CANALIZACIÓN</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UBICACIÓN</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r>
              <a:tr h="471775">
                <a:tc vMerge="1"/>
                <a:tc vMerge="1"/>
                <a:tc vMerge="1"/>
                <a:tc vMerge="1"/>
                <a:tc vMerge="1"/>
                <a:tc vMerge="1"/>
                <a:tc vMerge="1"/>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DIFER</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DISY</a:t>
                      </a:r>
                      <a:endParaRPr sz="1400" u="none" cap="none" strike="noStrike"/>
                    </a:p>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COND</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DUCTO</a:t>
                      </a:r>
                      <a:endParaRPr sz="1400" u="none" cap="none" strike="noStrike"/>
                    </a:p>
                  </a:txBody>
                  <a:tcPr marT="45725" marB="45725" marR="91425"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vMerge="1"/>
              </a:tr>
              <a:tr h="47912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912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912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912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912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912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grpSp>
        <p:nvGrpSpPr>
          <p:cNvPr id="124" name="Google Shape;124;p3"/>
          <p:cNvGrpSpPr/>
          <p:nvPr/>
        </p:nvGrpSpPr>
        <p:grpSpPr>
          <a:xfrm>
            <a:off x="4917644" y="1631343"/>
            <a:ext cx="4122332" cy="4227328"/>
            <a:chOff x="1541397" y="1631343"/>
            <a:chExt cx="4122332" cy="4227328"/>
          </a:xfrm>
        </p:grpSpPr>
        <p:sp>
          <p:nvSpPr>
            <p:cNvPr id="125" name="Google Shape;125;p3"/>
            <p:cNvSpPr/>
            <p:nvPr/>
          </p:nvSpPr>
          <p:spPr>
            <a:xfrm>
              <a:off x="1541397"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26" name="Google Shape;126;p3"/>
            <p:cNvPicPr preferRelativeResize="0"/>
            <p:nvPr/>
          </p:nvPicPr>
          <p:blipFill rotWithShape="1">
            <a:blip r:embed="rId3">
              <a:alphaModFix/>
            </a:blip>
            <a:srcRect b="0" l="0" r="0" t="0"/>
            <a:stretch/>
          </p:blipFill>
          <p:spPr>
            <a:xfrm>
              <a:off x="2605009" y="1631343"/>
              <a:ext cx="853288" cy="813600"/>
            </a:xfrm>
            <a:prstGeom prst="rect">
              <a:avLst/>
            </a:prstGeom>
            <a:noFill/>
            <a:ln>
              <a:noFill/>
            </a:ln>
          </p:spPr>
        </p:pic>
        <p:pic>
          <p:nvPicPr>
            <p:cNvPr id="127" name="Google Shape;127;p3"/>
            <p:cNvPicPr preferRelativeResize="0"/>
            <p:nvPr/>
          </p:nvPicPr>
          <p:blipFill rotWithShape="1">
            <a:blip r:embed="rId4">
              <a:alphaModFix/>
            </a:blip>
            <a:srcRect b="0" l="0" r="0" t="0"/>
            <a:stretch/>
          </p:blipFill>
          <p:spPr>
            <a:xfrm>
              <a:off x="2375354" y="2432559"/>
              <a:ext cx="3288375" cy="3035128"/>
            </a:xfrm>
            <a:prstGeom prst="rect">
              <a:avLst/>
            </a:prstGeom>
            <a:noFill/>
            <a:ln>
              <a:noFill/>
            </a:ln>
          </p:spPr>
        </p:pic>
        <p:sp>
          <p:nvSpPr>
            <p:cNvPr id="128" name="Google Shape;128;p3"/>
            <p:cNvSpPr txBox="1"/>
            <p:nvPr/>
          </p:nvSpPr>
          <p:spPr>
            <a:xfrm>
              <a:off x="1681318" y="3395582"/>
              <a:ext cx="2840592"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Instala circuitos eléctricos para el control y comando de equipos, máquinas e instalaciones eléctricas, de acuerdo a la normativa vigente.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br>
                <a:rPr b="0" i="0" lang="es-CL" sz="1600" u="none" cap="none" strike="noStrike">
                  <a:solidFill>
                    <a:srgbClr val="000000"/>
                  </a:solidFill>
                  <a:latin typeface="Calibri"/>
                  <a:ea typeface="Calibri"/>
                  <a:cs typeface="Calibri"/>
                  <a:sym typeface="Calibri"/>
                </a:rPr>
              </a:br>
              <a:endParaRPr b="1" i="0" sz="1600" u="none" cap="none" strike="noStrike">
                <a:solidFill>
                  <a:srgbClr val="76384D"/>
                </a:solidFill>
                <a:latin typeface="Calibri"/>
                <a:ea typeface="Calibri"/>
                <a:cs typeface="Calibri"/>
                <a:sym typeface="Calibri"/>
              </a:endParaRPr>
            </a:p>
          </p:txBody>
        </p:sp>
        <p:sp>
          <p:nvSpPr>
            <p:cNvPr id="129" name="Google Shape;129;p3"/>
            <p:cNvSpPr txBox="1"/>
            <p:nvPr/>
          </p:nvSpPr>
          <p:spPr>
            <a:xfrm>
              <a:off x="1833297" y="261975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s-CL"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grpSp>
      <p:grpSp>
        <p:nvGrpSpPr>
          <p:cNvPr id="130" name="Google Shape;130;p3"/>
          <p:cNvGrpSpPr/>
          <p:nvPr/>
        </p:nvGrpSpPr>
        <p:grpSpPr>
          <a:xfrm>
            <a:off x="1775857" y="1631343"/>
            <a:ext cx="2980513" cy="4227328"/>
            <a:chOff x="4727195" y="1631343"/>
            <a:chExt cx="2980513" cy="4227328"/>
          </a:xfrm>
        </p:grpSpPr>
        <p:sp>
          <p:nvSpPr>
            <p:cNvPr id="131" name="Google Shape;131;p3"/>
            <p:cNvSpPr/>
            <p:nvPr/>
          </p:nvSpPr>
          <p:spPr>
            <a:xfrm>
              <a:off x="4727195" y="2041576"/>
              <a:ext cx="2980513" cy="3817095"/>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2" name="Google Shape;132;p3"/>
            <p:cNvPicPr preferRelativeResize="0"/>
            <p:nvPr/>
          </p:nvPicPr>
          <p:blipFill rotWithShape="1">
            <a:blip r:embed="rId5">
              <a:alphaModFix/>
            </a:blip>
            <a:srcRect b="0" l="0" r="0" t="0"/>
            <a:stretch/>
          </p:blipFill>
          <p:spPr>
            <a:xfrm>
              <a:off x="5789940" y="1631343"/>
              <a:ext cx="853288" cy="813600"/>
            </a:xfrm>
            <a:prstGeom prst="rect">
              <a:avLst/>
            </a:prstGeom>
            <a:noFill/>
            <a:ln>
              <a:noFill/>
            </a:ln>
          </p:spPr>
        </p:pic>
        <p:sp>
          <p:nvSpPr>
            <p:cNvPr id="133" name="Google Shape;133;p3"/>
            <p:cNvSpPr txBox="1"/>
            <p:nvPr/>
          </p:nvSpPr>
          <p:spPr>
            <a:xfrm>
              <a:off x="4832426" y="261975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s-CL"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134" name="Google Shape;134;p3"/>
            <p:cNvSpPr txBox="1"/>
            <p:nvPr/>
          </p:nvSpPr>
          <p:spPr>
            <a:xfrm>
              <a:off x="4865415" y="3336967"/>
              <a:ext cx="2714922" cy="199149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Estudio de caso</a:t>
              </a:r>
              <a:endParaRPr b="0" i="0" sz="1400" u="none" cap="none" strike="noStrike">
                <a:solidFill>
                  <a:srgbClr val="000000"/>
                </a:solidFill>
                <a:latin typeface="Arial"/>
                <a:ea typeface="Arial"/>
                <a:cs typeface="Arial"/>
                <a:sym typeface="Arial"/>
              </a:endParaRPr>
            </a:p>
          </p:txBody>
        </p:sp>
      </p:grpSp>
      <p:pic>
        <p:nvPicPr>
          <p:cNvPr id="135" name="Google Shape;135;p3"/>
          <p:cNvPicPr preferRelativeResize="0"/>
          <p:nvPr/>
        </p:nvPicPr>
        <p:blipFill rotWithShape="1">
          <a:blip r:embed="rId6">
            <a:alphaModFix/>
          </a:blip>
          <a:srcRect b="0" l="0" r="0" t="0"/>
          <a:stretch/>
        </p:blipFill>
        <p:spPr>
          <a:xfrm flipH="1">
            <a:off x="-304796" y="2515210"/>
            <a:ext cx="3197631" cy="441914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0"/>
          <p:cNvSpPr txBox="1"/>
          <p:nvPr/>
        </p:nvSpPr>
        <p:spPr>
          <a:xfrm>
            <a:off x="375974" y="1099180"/>
            <a:ext cx="3883510" cy="38238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FUERZA</a:t>
            </a:r>
            <a:endParaRPr b="0" i="0" sz="1400" u="none" cap="none" strike="noStrike">
              <a:solidFill>
                <a:srgbClr val="000000"/>
              </a:solidFill>
              <a:latin typeface="Arial"/>
              <a:ea typeface="Arial"/>
              <a:cs typeface="Arial"/>
              <a:sym typeface="Arial"/>
            </a:endParaRPr>
          </a:p>
        </p:txBody>
      </p:sp>
      <p:sp>
        <p:nvSpPr>
          <p:cNvPr id="398" name="Google Shape;398;p30"/>
          <p:cNvSpPr/>
          <p:nvPr/>
        </p:nvSpPr>
        <p:spPr>
          <a:xfrm>
            <a:off x="375974" y="1657595"/>
            <a:ext cx="8857235" cy="4986273"/>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aphicFrame>
        <p:nvGraphicFramePr>
          <p:cNvPr id="399" name="Google Shape;399;p30"/>
          <p:cNvGraphicFramePr/>
          <p:nvPr/>
        </p:nvGraphicFramePr>
        <p:xfrm>
          <a:off x="661216" y="2111052"/>
          <a:ext cx="3000000" cy="3000000"/>
        </p:xfrm>
        <a:graphic>
          <a:graphicData uri="http://schemas.openxmlformats.org/drawingml/2006/table">
            <a:tbl>
              <a:tblPr>
                <a:noFill/>
                <a:tableStyleId>{F262F413-1DC4-4134-812C-DA32AB8BFD45}</a:tableStyleId>
              </a:tblPr>
              <a:tblGrid>
                <a:gridCol w="368300"/>
                <a:gridCol w="404800"/>
                <a:gridCol w="528650"/>
                <a:gridCol w="530225"/>
                <a:gridCol w="336550"/>
                <a:gridCol w="412750"/>
                <a:gridCol w="450850"/>
                <a:gridCol w="585775"/>
                <a:gridCol w="333375"/>
                <a:gridCol w="490550"/>
                <a:gridCol w="376225"/>
                <a:gridCol w="360375"/>
                <a:gridCol w="501650"/>
                <a:gridCol w="468300"/>
                <a:gridCol w="584200"/>
                <a:gridCol w="627075"/>
                <a:gridCol w="927100"/>
              </a:tblGrid>
              <a:tr h="443875">
                <a:tc gridSpan="17">
                  <a:txBody>
                    <a:bodyPr/>
                    <a:lstStyle/>
                    <a:p>
                      <a:pPr indent="0" lvl="0" marL="0" marR="0" rtl="0" algn="ctr">
                        <a:lnSpc>
                          <a:spcPct val="100000"/>
                        </a:lnSpc>
                        <a:spcBef>
                          <a:spcPts val="0"/>
                        </a:spcBef>
                        <a:spcAft>
                          <a:spcPts val="0"/>
                        </a:spcAft>
                        <a:buClr>
                          <a:schemeClr val="dk1"/>
                        </a:buClr>
                        <a:buSzPts val="1100"/>
                        <a:buFont typeface="Century Gothic"/>
                        <a:buNone/>
                      </a:pPr>
                      <a:r>
                        <a:rPr b="1" i="0" lang="es-CL" sz="1100" u="none" cap="none" strike="noStrike">
                          <a:solidFill>
                            <a:schemeClr val="dk1"/>
                          </a:solidFill>
                          <a:latin typeface="Century Gothic"/>
                          <a:ea typeface="Century Gothic"/>
                          <a:cs typeface="Century Gothic"/>
                          <a:sym typeface="Century Gothic"/>
                        </a:rPr>
                        <a:t>CUADRO DE CARGAS DE FUERZA</a:t>
                      </a:r>
                      <a:endParaRPr sz="1400" u="none" cap="none" strike="noStrike"/>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7E3DC"/>
                    </a:solidFill>
                  </a:tcPr>
                </a:tc>
                <a:tc hMerge="1"/>
                <a:tc hMerge="1"/>
                <a:tc hMerge="1"/>
                <a:tc hMerge="1"/>
                <a:tc hMerge="1"/>
                <a:tc hMerge="1"/>
                <a:tc hMerge="1"/>
                <a:tc hMerge="1"/>
                <a:tc hMerge="1"/>
                <a:tc hMerge="1"/>
                <a:tc hMerge="1"/>
                <a:tc hMerge="1"/>
                <a:tc hMerge="1"/>
                <a:tc hMerge="1"/>
                <a:tc hMerge="1"/>
                <a:tc hMerge="1"/>
              </a:tr>
              <a:tr h="448550">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TDF</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CTO</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grid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CANALIZACIÓN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gridSpan="3">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ENCHUFES</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hMerge="1"/>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MOTOR</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  In</a:t>
                      </a:r>
                      <a:endParaRPr sz="1400" u="none" cap="none" strike="noStrike"/>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A</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FASES</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grid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POTENCIA</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grid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PARTIDA</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grid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CANALIZACIÓN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hMerge="1"/>
                <a:tc rowSpan="2">
                  <a:txBody>
                    <a:bodyPr/>
                    <a:lstStyle/>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UBICACIÓN</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r>
              <a:tr h="537325">
                <a:tc vMerge="1"/>
                <a:tc vMerge="1"/>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COND</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DUCTO</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DIF</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DISY</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TERM</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vMerge="1"/>
                <a:tc vMerge="1"/>
                <a:tc vMerge="1"/>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H.P.</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KW</a:t>
                      </a:r>
                      <a:endParaRPr sz="1400" u="none" cap="none" strike="noStrike"/>
                    </a:p>
                    <a:p>
                      <a:pPr indent="0" lvl="0" marL="0" marR="0" rtl="0" algn="ctr">
                        <a:lnSpc>
                          <a:spcPct val="100000"/>
                        </a:lnSpc>
                        <a:spcBef>
                          <a:spcPts val="0"/>
                        </a:spcBef>
                        <a:spcAft>
                          <a:spcPts val="0"/>
                        </a:spcAft>
                        <a:buClr>
                          <a:schemeClr val="dk1"/>
                        </a:buClr>
                        <a:buSzPts val="900"/>
                        <a:buFont typeface="Calibri"/>
                        <a:buNone/>
                      </a:pPr>
                      <a:r>
                        <a:t/>
                      </a:r>
                      <a:endParaRPr b="1" i="0" sz="900" u="none" cap="none" strike="noStrike">
                        <a:solidFill>
                          <a:schemeClr val="dk1"/>
                        </a:solidFill>
                        <a:latin typeface="Century Gothic"/>
                        <a:ea typeface="Century Gothic"/>
                        <a:cs typeface="Century Gothic"/>
                        <a:sym typeface="Century Gothic"/>
                      </a:endParaRPr>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DIREC</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INDIR</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COND</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a:txBody>
                    <a:bodyPr/>
                    <a:lstStyle/>
                    <a:p>
                      <a:pPr indent="0" lvl="0" marL="0" marR="0" rtl="0" algn="ctr">
                        <a:lnSpc>
                          <a:spcPct val="100000"/>
                        </a:lnSpc>
                        <a:spcBef>
                          <a:spcPts val="0"/>
                        </a:spcBef>
                        <a:spcAft>
                          <a:spcPts val="0"/>
                        </a:spcAft>
                        <a:buClr>
                          <a:schemeClr val="dk1"/>
                        </a:buClr>
                        <a:buSzPts val="900"/>
                        <a:buFont typeface="Century Gothic"/>
                        <a:buNone/>
                      </a:pPr>
                      <a:r>
                        <a:rPr b="1" i="0" lang="es-CL" sz="900" u="none" cap="none" strike="noStrike">
                          <a:solidFill>
                            <a:schemeClr val="dk1"/>
                          </a:solidFill>
                          <a:latin typeface="Century Gothic"/>
                          <a:ea typeface="Century Gothic"/>
                          <a:cs typeface="Century Gothic"/>
                          <a:sym typeface="Century Gothic"/>
                        </a:rPr>
                        <a:t>DUCTO</a:t>
                      </a:r>
                      <a:endParaRPr sz="1400" u="none" cap="none" strike="noStrike"/>
                    </a:p>
                  </a:txBody>
                  <a:tcPr marT="45725" marB="45725" marR="91450" marL="360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3DC"/>
                    </a:solidFill>
                  </a:tcPr>
                </a:tc>
                <a:tc vMerge="1"/>
              </a:tr>
              <a:tr h="4438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438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438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438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438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43875">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gridSpan="3">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Calibri"/>
                        <a:buNone/>
                      </a:pPr>
                      <a:r>
                        <a:t/>
                      </a:r>
                      <a:endParaRPr b="1" i="0" sz="1100" u="none" cap="none" strike="noStrike">
                        <a:solidFill>
                          <a:schemeClr val="dk1"/>
                        </a:solidFill>
                        <a:latin typeface="Century Gothic"/>
                        <a:ea typeface="Century Gothic"/>
                        <a:cs typeface="Century Gothic"/>
                        <a:sym typeface="Century Gothic"/>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1"/>
          <p:cNvSpPr txBox="1"/>
          <p:nvPr/>
        </p:nvSpPr>
        <p:spPr>
          <a:xfrm>
            <a:off x="375973" y="1178093"/>
            <a:ext cx="7970857" cy="355107"/>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DEFINICIONES</a:t>
            </a:r>
            <a:endParaRPr b="0" i="0" sz="1400" u="none" cap="none" strike="noStrike">
              <a:solidFill>
                <a:srgbClr val="000000"/>
              </a:solidFill>
              <a:latin typeface="Arial"/>
              <a:ea typeface="Arial"/>
              <a:cs typeface="Arial"/>
              <a:sym typeface="Arial"/>
            </a:endParaRPr>
          </a:p>
        </p:txBody>
      </p:sp>
      <p:sp>
        <p:nvSpPr>
          <p:cNvPr id="405" name="Google Shape;405;p31"/>
          <p:cNvSpPr/>
          <p:nvPr/>
        </p:nvSpPr>
        <p:spPr>
          <a:xfrm>
            <a:off x="375973" y="1921397"/>
            <a:ext cx="8814325" cy="4483335"/>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406" name="Google Shape;406;p31"/>
          <p:cNvGrpSpPr/>
          <p:nvPr/>
        </p:nvGrpSpPr>
        <p:grpSpPr>
          <a:xfrm>
            <a:off x="561168" y="2094969"/>
            <a:ext cx="8397637" cy="1015581"/>
            <a:chOff x="375973" y="1900390"/>
            <a:chExt cx="8397637" cy="1015581"/>
          </a:xfrm>
        </p:grpSpPr>
        <p:sp>
          <p:nvSpPr>
            <p:cNvPr id="407" name="Google Shape;407;p31"/>
            <p:cNvSpPr/>
            <p:nvPr/>
          </p:nvSpPr>
          <p:spPr>
            <a:xfrm>
              <a:off x="375973" y="2269681"/>
              <a:ext cx="8397637" cy="64629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Instalación eléctrica construida en una propiedad particular para  uso  exclusivo  de  sus  ocupantes, ubicada tanto en el interior de edificios como a la intemperie.</a:t>
              </a:r>
              <a:endParaRPr b="0" i="0" sz="1400" u="none" cap="none" strike="noStrike">
                <a:solidFill>
                  <a:srgbClr val="000000"/>
                </a:solidFill>
                <a:latin typeface="Arial"/>
                <a:ea typeface="Arial"/>
                <a:cs typeface="Arial"/>
                <a:sym typeface="Arial"/>
              </a:endParaRPr>
            </a:p>
          </p:txBody>
        </p:sp>
        <p:sp>
          <p:nvSpPr>
            <p:cNvPr id="408" name="Google Shape;408;p31"/>
            <p:cNvSpPr/>
            <p:nvPr/>
          </p:nvSpPr>
          <p:spPr>
            <a:xfrm>
              <a:off x="375973" y="1900390"/>
              <a:ext cx="3322065" cy="3692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70C0"/>
                  </a:solidFill>
                  <a:latin typeface="Calibri"/>
                  <a:ea typeface="Calibri"/>
                  <a:cs typeface="Calibri"/>
                  <a:sym typeface="Calibri"/>
                </a:rPr>
                <a:t>Instalación interior</a:t>
              </a:r>
              <a:endParaRPr b="0" i="0" sz="1400" u="none" cap="none" strike="noStrike">
                <a:solidFill>
                  <a:srgbClr val="000000"/>
                </a:solidFill>
                <a:latin typeface="Arial"/>
                <a:ea typeface="Arial"/>
                <a:cs typeface="Arial"/>
                <a:sym typeface="Arial"/>
              </a:endParaRPr>
            </a:p>
          </p:txBody>
        </p:sp>
      </p:grpSp>
      <p:grpSp>
        <p:nvGrpSpPr>
          <p:cNvPr id="409" name="Google Shape;409;p31"/>
          <p:cNvGrpSpPr/>
          <p:nvPr/>
        </p:nvGrpSpPr>
        <p:grpSpPr>
          <a:xfrm>
            <a:off x="561168" y="3295196"/>
            <a:ext cx="5659397" cy="1015581"/>
            <a:chOff x="375973" y="3052069"/>
            <a:chExt cx="5659397" cy="1015581"/>
          </a:xfrm>
        </p:grpSpPr>
        <p:sp>
          <p:nvSpPr>
            <p:cNvPr id="410" name="Google Shape;410;p31"/>
            <p:cNvSpPr/>
            <p:nvPr/>
          </p:nvSpPr>
          <p:spPr>
            <a:xfrm>
              <a:off x="375973" y="3052069"/>
              <a:ext cx="2170457" cy="3692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70C0"/>
                  </a:solidFill>
                  <a:latin typeface="Calibri"/>
                  <a:ea typeface="Calibri"/>
                  <a:cs typeface="Calibri"/>
                  <a:sym typeface="Calibri"/>
                </a:rPr>
                <a:t>Instalador eléctrico</a:t>
              </a:r>
              <a:endParaRPr b="0" i="0" sz="1400" u="none" cap="none" strike="noStrike">
                <a:solidFill>
                  <a:srgbClr val="000000"/>
                </a:solidFill>
                <a:latin typeface="Arial"/>
                <a:ea typeface="Arial"/>
                <a:cs typeface="Arial"/>
                <a:sym typeface="Arial"/>
              </a:endParaRPr>
            </a:p>
          </p:txBody>
        </p:sp>
        <p:sp>
          <p:nvSpPr>
            <p:cNvPr id="411" name="Google Shape;411;p31"/>
            <p:cNvSpPr txBox="1"/>
            <p:nvPr/>
          </p:nvSpPr>
          <p:spPr>
            <a:xfrm>
              <a:off x="375973" y="3421360"/>
              <a:ext cx="5659397" cy="64629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Persona facultada para proyectar, dirigir y/o ejecutar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instalaciones eléctricas.</a:t>
              </a:r>
              <a:endParaRPr b="0" i="0" sz="1400" u="none" cap="none" strike="noStrike">
                <a:solidFill>
                  <a:srgbClr val="000000"/>
                </a:solidFill>
                <a:latin typeface="Arial"/>
                <a:ea typeface="Arial"/>
                <a:cs typeface="Arial"/>
                <a:sym typeface="Arial"/>
              </a:endParaRPr>
            </a:p>
          </p:txBody>
        </p:sp>
      </p:grpSp>
      <p:grpSp>
        <p:nvGrpSpPr>
          <p:cNvPr id="412" name="Google Shape;412;p31"/>
          <p:cNvGrpSpPr/>
          <p:nvPr/>
        </p:nvGrpSpPr>
        <p:grpSpPr>
          <a:xfrm>
            <a:off x="561168" y="4556785"/>
            <a:ext cx="8605981" cy="1847947"/>
            <a:chOff x="375973" y="4533635"/>
            <a:chExt cx="8605981" cy="1847947"/>
          </a:xfrm>
        </p:grpSpPr>
        <p:sp>
          <p:nvSpPr>
            <p:cNvPr id="413" name="Google Shape;413;p31"/>
            <p:cNvSpPr txBox="1"/>
            <p:nvPr/>
          </p:nvSpPr>
          <p:spPr>
            <a:xfrm>
              <a:off x="375973" y="4904295"/>
              <a:ext cx="8605981" cy="14772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Se consideran como tales a los teatros, cines, salas de conferencia, centros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s-CL" sz="1800" u="none" cap="none" strike="noStrike">
                  <a:solidFill>
                    <a:schemeClr val="dk1"/>
                  </a:solidFill>
                  <a:latin typeface="Calibri"/>
                  <a:ea typeface="Calibri"/>
                  <a:cs typeface="Calibri"/>
                  <a:sym typeface="Calibri"/>
                </a:rPr>
                <a:t>sociales, edificios  destinados  al  culto, centros  de  educación, edificios de asistencia hospitalaria, cuarteles, cárceles, hoteles, restaurantes, cabarets, grandes locales comerciales y otros similares a los anotados.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4" name="Google Shape;414;p31"/>
            <p:cNvSpPr/>
            <p:nvPr/>
          </p:nvSpPr>
          <p:spPr>
            <a:xfrm>
              <a:off x="375974" y="4533635"/>
              <a:ext cx="3322064" cy="3692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0070C0"/>
                  </a:solidFill>
                  <a:latin typeface="Calibri"/>
                  <a:ea typeface="Calibri"/>
                  <a:cs typeface="Calibri"/>
                  <a:sym typeface="Calibri"/>
                </a:rPr>
                <a:t>Local de reunión de personas</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2"/>
          <p:cNvSpPr txBox="1"/>
          <p:nvPr/>
        </p:nvSpPr>
        <p:spPr>
          <a:xfrm>
            <a:off x="375974" y="1178092"/>
            <a:ext cx="5023339"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CUADRO DE UBICACIÓN</a:t>
            </a:r>
            <a:endParaRPr b="0" i="0" sz="1400" u="none" cap="none" strike="noStrike">
              <a:solidFill>
                <a:srgbClr val="000000"/>
              </a:solidFill>
              <a:latin typeface="Arial"/>
              <a:ea typeface="Arial"/>
              <a:cs typeface="Arial"/>
              <a:sym typeface="Arial"/>
            </a:endParaRPr>
          </a:p>
        </p:txBody>
      </p:sp>
      <p:sp>
        <p:nvSpPr>
          <p:cNvPr id="420" name="Google Shape;420;p32"/>
          <p:cNvSpPr/>
          <p:nvPr/>
        </p:nvSpPr>
        <p:spPr>
          <a:xfrm>
            <a:off x="375973" y="1761892"/>
            <a:ext cx="6788756" cy="641339"/>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21" name="Google Shape;421;p32"/>
          <p:cNvSpPr txBox="1"/>
          <p:nvPr/>
        </p:nvSpPr>
        <p:spPr>
          <a:xfrm>
            <a:off x="652824" y="1849360"/>
            <a:ext cx="6649860" cy="47971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Se debe mostrar en forma gráfica la ubicación geográfica de la propiedad.</a:t>
            </a:r>
            <a:endParaRPr b="0" i="0" sz="1400" u="none" cap="none" strike="noStrike">
              <a:solidFill>
                <a:srgbClr val="000000"/>
              </a:solidFill>
              <a:latin typeface="Arial"/>
              <a:ea typeface="Arial"/>
              <a:cs typeface="Arial"/>
              <a:sym typeface="Arial"/>
            </a:endParaRPr>
          </a:p>
        </p:txBody>
      </p:sp>
      <p:sp>
        <p:nvSpPr>
          <p:cNvPr id="422" name="Google Shape;422;p32"/>
          <p:cNvSpPr/>
          <p:nvPr/>
        </p:nvSpPr>
        <p:spPr>
          <a:xfrm>
            <a:off x="1331088" y="2661138"/>
            <a:ext cx="6967959" cy="3884567"/>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23" name="Google Shape;423;p32"/>
          <p:cNvPicPr preferRelativeResize="0"/>
          <p:nvPr/>
        </p:nvPicPr>
        <p:blipFill rotWithShape="1">
          <a:blip r:embed="rId3">
            <a:alphaModFix/>
          </a:blip>
          <a:srcRect b="0" l="0" r="0" t="0"/>
          <a:stretch/>
        </p:blipFill>
        <p:spPr>
          <a:xfrm>
            <a:off x="2965860" y="2858135"/>
            <a:ext cx="4290523" cy="360462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3"/>
          <p:cNvSpPr txBox="1"/>
          <p:nvPr/>
        </p:nvSpPr>
        <p:spPr>
          <a:xfrm>
            <a:off x="375974" y="1178092"/>
            <a:ext cx="5023339"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CUADRO DE INSCRIPCIÓN</a:t>
            </a:r>
            <a:endParaRPr b="0" i="0" sz="1400" u="none" cap="none" strike="noStrike">
              <a:solidFill>
                <a:srgbClr val="000000"/>
              </a:solidFill>
              <a:latin typeface="Arial"/>
              <a:ea typeface="Arial"/>
              <a:cs typeface="Arial"/>
              <a:sym typeface="Arial"/>
            </a:endParaRPr>
          </a:p>
        </p:txBody>
      </p:sp>
      <p:sp>
        <p:nvSpPr>
          <p:cNvPr id="429" name="Google Shape;429;p33"/>
          <p:cNvSpPr/>
          <p:nvPr/>
        </p:nvSpPr>
        <p:spPr>
          <a:xfrm>
            <a:off x="375973" y="1761892"/>
            <a:ext cx="4925232" cy="641339"/>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0" name="Google Shape;430;p33"/>
          <p:cNvSpPr txBox="1"/>
          <p:nvPr/>
        </p:nvSpPr>
        <p:spPr>
          <a:xfrm>
            <a:off x="652824" y="1849361"/>
            <a:ext cx="4289566" cy="41927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Se utiliza para visar el proyecto por parte de SEC.</a:t>
            </a:r>
            <a:endParaRPr b="0" i="0" sz="1400" u="none" cap="none" strike="noStrike">
              <a:solidFill>
                <a:srgbClr val="000000"/>
              </a:solidFill>
              <a:latin typeface="Arial"/>
              <a:ea typeface="Arial"/>
              <a:cs typeface="Arial"/>
              <a:sym typeface="Arial"/>
            </a:endParaRPr>
          </a:p>
        </p:txBody>
      </p:sp>
      <p:sp>
        <p:nvSpPr>
          <p:cNvPr id="431" name="Google Shape;431;p33"/>
          <p:cNvSpPr/>
          <p:nvPr/>
        </p:nvSpPr>
        <p:spPr>
          <a:xfrm>
            <a:off x="1331088" y="2661138"/>
            <a:ext cx="6967959" cy="3884567"/>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32" name="Google Shape;432;p33"/>
          <p:cNvPicPr preferRelativeResize="0"/>
          <p:nvPr/>
        </p:nvPicPr>
        <p:blipFill rotWithShape="1">
          <a:blip r:embed="rId3">
            <a:alphaModFix/>
          </a:blip>
          <a:srcRect b="0" l="0" r="0" t="0"/>
          <a:stretch/>
        </p:blipFill>
        <p:spPr>
          <a:xfrm>
            <a:off x="2887643" y="2832398"/>
            <a:ext cx="4279647" cy="359548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4"/>
          <p:cNvSpPr txBox="1"/>
          <p:nvPr/>
        </p:nvSpPr>
        <p:spPr>
          <a:xfrm>
            <a:off x="375974" y="1178092"/>
            <a:ext cx="5023339"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CUADRO DE ROTULADO</a:t>
            </a:r>
            <a:endParaRPr b="0" i="0" sz="1400" u="none" cap="none" strike="noStrike">
              <a:solidFill>
                <a:srgbClr val="000000"/>
              </a:solidFill>
              <a:latin typeface="Arial"/>
              <a:ea typeface="Arial"/>
              <a:cs typeface="Arial"/>
              <a:sym typeface="Arial"/>
            </a:endParaRPr>
          </a:p>
        </p:txBody>
      </p:sp>
      <p:sp>
        <p:nvSpPr>
          <p:cNvPr id="438" name="Google Shape;438;p34"/>
          <p:cNvSpPr/>
          <p:nvPr/>
        </p:nvSpPr>
        <p:spPr>
          <a:xfrm>
            <a:off x="375972" y="1761892"/>
            <a:ext cx="5654437" cy="641339"/>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9" name="Google Shape;439;p34"/>
          <p:cNvSpPr txBox="1"/>
          <p:nvPr/>
        </p:nvSpPr>
        <p:spPr>
          <a:xfrm>
            <a:off x="652824" y="1849361"/>
            <a:ext cx="5215541" cy="47950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Para el rotulado del proyecto, se utiliza el siguiente cuadro.</a:t>
            </a:r>
            <a:endParaRPr b="0" i="0" sz="1400" u="none" cap="none" strike="noStrike">
              <a:solidFill>
                <a:srgbClr val="000000"/>
              </a:solidFill>
              <a:latin typeface="Arial"/>
              <a:ea typeface="Arial"/>
              <a:cs typeface="Arial"/>
              <a:sym typeface="Arial"/>
            </a:endParaRPr>
          </a:p>
        </p:txBody>
      </p:sp>
      <p:sp>
        <p:nvSpPr>
          <p:cNvPr id="440" name="Google Shape;440;p34"/>
          <p:cNvSpPr/>
          <p:nvPr/>
        </p:nvSpPr>
        <p:spPr>
          <a:xfrm>
            <a:off x="1331088" y="2661138"/>
            <a:ext cx="6967959" cy="3884567"/>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41" name="Google Shape;441;p34"/>
          <p:cNvPicPr preferRelativeResize="0"/>
          <p:nvPr/>
        </p:nvPicPr>
        <p:blipFill rotWithShape="1">
          <a:blip r:embed="rId3">
            <a:alphaModFix/>
          </a:blip>
          <a:srcRect b="0" l="0" r="0" t="0"/>
          <a:stretch/>
        </p:blipFill>
        <p:spPr>
          <a:xfrm>
            <a:off x="2831106" y="2815736"/>
            <a:ext cx="4384610" cy="368366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5"/>
          <p:cNvSpPr txBox="1"/>
          <p:nvPr/>
        </p:nvSpPr>
        <p:spPr>
          <a:xfrm>
            <a:off x="375974" y="1178092"/>
            <a:ext cx="6117423" cy="479503"/>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DETALLE DE CUADRO DE ROTULADO</a:t>
            </a:r>
            <a:endParaRPr b="0" i="0" sz="1400" u="none" cap="none" strike="noStrike">
              <a:solidFill>
                <a:srgbClr val="000000"/>
              </a:solidFill>
              <a:latin typeface="Arial"/>
              <a:ea typeface="Arial"/>
              <a:cs typeface="Arial"/>
              <a:sym typeface="Arial"/>
            </a:endParaRPr>
          </a:p>
        </p:txBody>
      </p:sp>
      <p:sp>
        <p:nvSpPr>
          <p:cNvPr id="447" name="Google Shape;447;p35"/>
          <p:cNvSpPr/>
          <p:nvPr/>
        </p:nvSpPr>
        <p:spPr>
          <a:xfrm>
            <a:off x="1088020" y="1794076"/>
            <a:ext cx="7662441" cy="4751629"/>
          </a:xfrm>
          <a:prstGeom prst="roundRect">
            <a:avLst>
              <a:gd fmla="val 6525"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48" name="Google Shape;448;p35"/>
          <p:cNvPicPr preferRelativeResize="0"/>
          <p:nvPr/>
        </p:nvPicPr>
        <p:blipFill rotWithShape="1">
          <a:blip r:embed="rId3">
            <a:alphaModFix/>
          </a:blip>
          <a:srcRect b="0" l="0" r="0" t="0"/>
          <a:stretch/>
        </p:blipFill>
        <p:spPr>
          <a:xfrm>
            <a:off x="2220890" y="2007526"/>
            <a:ext cx="5557297" cy="441331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6"/>
          <p:cNvSpPr/>
          <p:nvPr/>
        </p:nvSpPr>
        <p:spPr>
          <a:xfrm>
            <a:off x="935338" y="2037141"/>
            <a:ext cx="7085916" cy="3927350"/>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54" name="Google Shape;454;p36"/>
          <p:cNvSpPr txBox="1"/>
          <p:nvPr/>
        </p:nvSpPr>
        <p:spPr>
          <a:xfrm>
            <a:off x="1246066" y="2374549"/>
            <a:ext cx="6464460" cy="3252534"/>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De acuerdo a la normativa vigente, están detalladas la construcción y medidas de formatos para los proyectos eléctricos, así como los cuadros de cargas para cada tipo de circuito, calefacción, alumbrado y fuerza.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Es importante respetar las medidas de los formatos dados por el SEC para la presentación de proyectos eléctricos certificados, pues si no se cumple con estos estándares mínimos no se obtendrá el permiso de funcionamiento de la instalación y suministro eléctrico, traduciéndose en sanciones al propietario por parte de la compañía eléctrica. </a:t>
            </a:r>
            <a:endParaRPr b="0" i="0" sz="1400" u="none" cap="none" strike="noStrike">
              <a:solidFill>
                <a:srgbClr val="000000"/>
              </a:solidFill>
              <a:latin typeface="Arial"/>
              <a:ea typeface="Arial"/>
              <a:cs typeface="Arial"/>
              <a:sym typeface="Arial"/>
            </a:endParaRPr>
          </a:p>
        </p:txBody>
      </p:sp>
      <p:pic>
        <p:nvPicPr>
          <p:cNvPr id="455" name="Google Shape;455;p36"/>
          <p:cNvPicPr preferRelativeResize="0"/>
          <p:nvPr/>
        </p:nvPicPr>
        <p:blipFill rotWithShape="1">
          <a:blip r:embed="rId3">
            <a:alphaModFix/>
          </a:blip>
          <a:srcRect b="0" l="0" r="0" t="0"/>
          <a:stretch/>
        </p:blipFill>
        <p:spPr>
          <a:xfrm>
            <a:off x="7396893" y="2711957"/>
            <a:ext cx="1827870" cy="32525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7"/>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grpSp>
        <p:nvGrpSpPr>
          <p:cNvPr id="461" name="Google Shape;461;p37"/>
          <p:cNvGrpSpPr/>
          <p:nvPr/>
        </p:nvGrpSpPr>
        <p:grpSpPr>
          <a:xfrm>
            <a:off x="2035277" y="2911885"/>
            <a:ext cx="6999671" cy="2696553"/>
            <a:chOff x="4461133" y="3098700"/>
            <a:chExt cx="4657800" cy="1525000"/>
          </a:xfrm>
        </p:grpSpPr>
        <p:sp>
          <p:nvSpPr>
            <p:cNvPr id="462" name="Google Shape;462;p37"/>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63" name="Google Shape;463;p37"/>
            <p:cNvSpPr txBox="1"/>
            <p:nvPr/>
          </p:nvSpPr>
          <p:spPr>
            <a:xfrm>
              <a:off x="5442536" y="3212772"/>
              <a:ext cx="3323687" cy="1212829"/>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s-CL" sz="2000" u="none" cap="none" strike="noStrike">
                  <a:solidFill>
                    <a:srgbClr val="29754D"/>
                  </a:solidFill>
                  <a:latin typeface="Calibri"/>
                  <a:ea typeface="Calibri"/>
                  <a:cs typeface="Calibri"/>
                  <a:sym typeface="Calibri"/>
                </a:rPr>
                <a:t>CREACIÓN DE FORMATOS PARA PRESENTACIÓN DE PROYECTOS ELÉCTRICOS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¡Ahora realizaremos una actividad que resume todo lo que hemos visto!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1" i="0" lang="es-CL" sz="1600" u="none" cap="none" strike="noStrike">
                  <a:solidFill>
                    <a:srgbClr val="29754D"/>
                  </a:solidFill>
                  <a:latin typeface="Calibri"/>
                  <a:ea typeface="Calibri"/>
                  <a:cs typeface="Calibri"/>
                  <a:sym typeface="Calibri"/>
                </a:rPr>
                <a:t>¡Atentos, atentas!</a:t>
              </a:r>
              <a:endParaRPr b="0" i="0" sz="1400" u="none" cap="none" strike="noStrike">
                <a:solidFill>
                  <a:srgbClr val="000000"/>
                </a:solidFill>
                <a:latin typeface="Arial"/>
                <a:ea typeface="Arial"/>
                <a:cs typeface="Arial"/>
                <a:sym typeface="Arial"/>
              </a:endParaRPr>
            </a:p>
          </p:txBody>
        </p:sp>
      </p:grpSp>
      <p:sp>
        <p:nvSpPr>
          <p:cNvPr id="464" name="Google Shape;464;p37"/>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L"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65" name="Google Shape;465;p37"/>
          <p:cNvSpPr txBox="1"/>
          <p:nvPr/>
        </p:nvSpPr>
        <p:spPr>
          <a:xfrm>
            <a:off x="41251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s-CL" sz="5000" u="none" cap="none" strike="noStrike">
                <a:solidFill>
                  <a:srgbClr val="8EB99F"/>
                </a:solidFill>
                <a:latin typeface="Calibri"/>
                <a:ea typeface="Calibri"/>
                <a:cs typeface="Calibri"/>
                <a:sym typeface="Calibri"/>
              </a:rPr>
              <a:t>1</a:t>
            </a:r>
            <a:endParaRPr b="0" i="0" sz="5000" u="none" cap="none" strike="noStrike">
              <a:solidFill>
                <a:srgbClr val="8EB99F"/>
              </a:solidFill>
              <a:latin typeface="Calibri"/>
              <a:ea typeface="Calibri"/>
              <a:cs typeface="Calibri"/>
              <a:sym typeface="Calibri"/>
            </a:endParaRPr>
          </a:p>
        </p:txBody>
      </p:sp>
      <p:pic>
        <p:nvPicPr>
          <p:cNvPr id="466" name="Google Shape;466;p37"/>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467" name="Google Shape;467;p37"/>
          <p:cNvPicPr preferRelativeResize="0"/>
          <p:nvPr/>
        </p:nvPicPr>
        <p:blipFill rotWithShape="1">
          <a:blip r:embed="rId4">
            <a:alphaModFix/>
          </a:blip>
          <a:srcRect b="0" l="0" r="0" t="0"/>
          <a:stretch/>
        </p:blipFill>
        <p:spPr>
          <a:xfrm>
            <a:off x="106892" y="2531975"/>
            <a:ext cx="3856770" cy="3654000"/>
          </a:xfrm>
          <a:prstGeom prst="rect">
            <a:avLst/>
          </a:prstGeom>
          <a:noFill/>
          <a:ln>
            <a:noFill/>
          </a:ln>
        </p:spPr>
      </p:pic>
      <p:pic>
        <p:nvPicPr>
          <p:cNvPr id="468" name="Google Shape;468;p37"/>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grpSp>
        <p:nvGrpSpPr>
          <p:cNvPr id="473" name="Google Shape;473;p38"/>
          <p:cNvGrpSpPr/>
          <p:nvPr/>
        </p:nvGrpSpPr>
        <p:grpSpPr>
          <a:xfrm>
            <a:off x="24701" y="2705494"/>
            <a:ext cx="5835378" cy="1156253"/>
            <a:chOff x="-4788" y="2600094"/>
            <a:chExt cx="5835378" cy="1156253"/>
          </a:xfrm>
        </p:grpSpPr>
        <p:sp>
          <p:nvSpPr>
            <p:cNvPr id="474" name="Google Shape;474;p38"/>
            <p:cNvSpPr txBox="1"/>
            <p:nvPr/>
          </p:nvSpPr>
          <p:spPr>
            <a:xfrm>
              <a:off x="1238190" y="2992823"/>
              <a:ext cx="4592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s-CL" sz="1600" u="none" cap="none" strike="noStrike">
                  <a:solidFill>
                    <a:schemeClr val="dk1"/>
                  </a:solidFill>
                  <a:latin typeface="Calibri"/>
                  <a:ea typeface="Calibri"/>
                  <a:cs typeface="Calibri"/>
                  <a:sym typeface="Calibri"/>
                </a:rPr>
                <a:t>Manipular</a:t>
              </a:r>
              <a:r>
                <a:rPr b="1" i="0" lang="es-CL" sz="1600" u="none" cap="none" strike="noStrike">
                  <a:solidFill>
                    <a:srgbClr val="29754D"/>
                  </a:solidFill>
                  <a:latin typeface="Calibri"/>
                  <a:ea typeface="Calibri"/>
                  <a:cs typeface="Calibri"/>
                  <a:sym typeface="Calibri"/>
                </a:rPr>
                <a:t> cuidadosamente </a:t>
              </a:r>
              <a:r>
                <a:rPr b="0" i="0" lang="es-CL"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475" name="Google Shape;475;p38"/>
            <p:cNvGrpSpPr/>
            <p:nvPr/>
          </p:nvGrpSpPr>
          <p:grpSpPr>
            <a:xfrm>
              <a:off x="-4788" y="2600094"/>
              <a:ext cx="1193379" cy="1156253"/>
              <a:chOff x="-4788" y="5117148"/>
              <a:chExt cx="1193379" cy="1156253"/>
            </a:xfrm>
          </p:grpSpPr>
          <p:sp>
            <p:nvSpPr>
              <p:cNvPr id="476" name="Google Shape;476;p38"/>
              <p:cNvSpPr/>
              <p:nvPr/>
            </p:nvSpPr>
            <p:spPr>
              <a:xfrm rot="5400000">
                <a:off x="171462" y="5103873"/>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7" name="Google Shape;477;p38"/>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478" name="Google Shape;478;p38"/>
          <p:cNvGrpSpPr/>
          <p:nvPr/>
        </p:nvGrpSpPr>
        <p:grpSpPr>
          <a:xfrm>
            <a:off x="24701" y="5827421"/>
            <a:ext cx="5833674" cy="783000"/>
            <a:chOff x="-4788" y="5414468"/>
            <a:chExt cx="5833674" cy="783000"/>
          </a:xfrm>
        </p:grpSpPr>
        <p:grpSp>
          <p:nvGrpSpPr>
            <p:cNvPr id="479" name="Google Shape;479;p38"/>
            <p:cNvGrpSpPr/>
            <p:nvPr/>
          </p:nvGrpSpPr>
          <p:grpSpPr>
            <a:xfrm>
              <a:off x="-4788" y="5414468"/>
              <a:ext cx="1135500" cy="783000"/>
              <a:chOff x="-4788" y="6167965"/>
              <a:chExt cx="1135500" cy="783000"/>
            </a:xfrm>
          </p:grpSpPr>
          <p:sp>
            <p:nvSpPr>
              <p:cNvPr id="480" name="Google Shape;480;p38"/>
              <p:cNvSpPr/>
              <p:nvPr/>
            </p:nvSpPr>
            <p:spPr>
              <a:xfrm rot="5400000">
                <a:off x="171462" y="5991715"/>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1" name="Google Shape;481;p38"/>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482" name="Google Shape;482;p38"/>
            <p:cNvSpPr txBox="1"/>
            <p:nvPr/>
          </p:nvSpPr>
          <p:spPr>
            <a:xfrm>
              <a:off x="1267686" y="5513603"/>
              <a:ext cx="4561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Toda actividad debe desarrollarse </a:t>
              </a:r>
              <a:r>
                <a:rPr b="1" i="0" lang="es-CL" sz="1600" u="none" cap="none" strike="noStrike">
                  <a:solidFill>
                    <a:srgbClr val="29754D"/>
                  </a:solidFill>
                  <a:latin typeface="Calibri"/>
                  <a:ea typeface="Calibri"/>
                  <a:cs typeface="Calibri"/>
                  <a:sym typeface="Calibri"/>
                </a:rPr>
                <a:t>bajo supervisión </a:t>
              </a:r>
              <a:r>
                <a:rPr b="0" i="0" lang="es-CL"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483" name="Google Shape;483;p38"/>
          <p:cNvGrpSpPr/>
          <p:nvPr/>
        </p:nvGrpSpPr>
        <p:grpSpPr>
          <a:xfrm>
            <a:off x="-4685" y="1887157"/>
            <a:ext cx="9306000" cy="783000"/>
            <a:chOff x="-4685" y="1887157"/>
            <a:chExt cx="9306000" cy="783000"/>
          </a:xfrm>
        </p:grpSpPr>
        <p:sp>
          <p:nvSpPr>
            <p:cNvPr id="484" name="Google Shape;484;p38"/>
            <p:cNvSpPr/>
            <p:nvPr/>
          </p:nvSpPr>
          <p:spPr>
            <a:xfrm rot="5400000">
              <a:off x="4256815" y="-2374343"/>
              <a:ext cx="783000" cy="93060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5" name="Google Shape;485;p38"/>
            <p:cNvSpPr txBox="1"/>
            <p:nvPr/>
          </p:nvSpPr>
          <p:spPr>
            <a:xfrm>
              <a:off x="4015218" y="2109402"/>
              <a:ext cx="29754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s-CL" sz="1600" u="none" cap="none" strike="noStrike">
                  <a:solidFill>
                    <a:srgbClr val="29754D"/>
                  </a:solidFill>
                  <a:latin typeface="Calibri"/>
                  <a:ea typeface="Calibri"/>
                  <a:cs typeface="Calibri"/>
                  <a:sym typeface="Calibri"/>
                </a:rPr>
                <a:t>Utilizar EPPs</a:t>
              </a:r>
              <a:r>
                <a:rPr b="1" i="0" lang="es-CL" sz="1600" u="none" cap="none" strike="noStrike">
                  <a:solidFill>
                    <a:schemeClr val="dk1"/>
                  </a:solidFill>
                  <a:latin typeface="Calibri"/>
                  <a:ea typeface="Calibri"/>
                  <a:cs typeface="Calibri"/>
                  <a:sym typeface="Calibri"/>
                </a:rPr>
                <a:t> </a:t>
              </a:r>
              <a:r>
                <a:rPr b="0" i="0" lang="es-CL"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486" name="Google Shape;486;p38"/>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487" name="Google Shape;487;p38"/>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488" name="Google Shape;488;p38"/>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489" name="Google Shape;489;p38"/>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490" name="Google Shape;490;p38"/>
          <p:cNvGrpSpPr/>
          <p:nvPr/>
        </p:nvGrpSpPr>
        <p:grpSpPr>
          <a:xfrm>
            <a:off x="24701" y="4846110"/>
            <a:ext cx="5764674" cy="783000"/>
            <a:chOff x="-4788" y="3650215"/>
            <a:chExt cx="5764674" cy="783000"/>
          </a:xfrm>
        </p:grpSpPr>
        <p:sp>
          <p:nvSpPr>
            <p:cNvPr id="491" name="Google Shape;491;p38"/>
            <p:cNvSpPr txBox="1"/>
            <p:nvPr/>
          </p:nvSpPr>
          <p:spPr>
            <a:xfrm>
              <a:off x="1267686" y="3872460"/>
              <a:ext cx="4492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s-CL" sz="1600" u="none" cap="none" strike="noStrike">
                  <a:solidFill>
                    <a:srgbClr val="29754D"/>
                  </a:solidFill>
                  <a:latin typeface="Calibri"/>
                  <a:ea typeface="Calibri"/>
                  <a:cs typeface="Calibri"/>
                  <a:sym typeface="Calibri"/>
                </a:rPr>
                <a:t>Ser ordenado </a:t>
              </a:r>
              <a:r>
                <a:rPr b="0" i="0" lang="es-CL"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492" name="Google Shape;492;p38"/>
            <p:cNvGrpSpPr/>
            <p:nvPr/>
          </p:nvGrpSpPr>
          <p:grpSpPr>
            <a:xfrm>
              <a:off x="-4788" y="3650215"/>
              <a:ext cx="1135500" cy="783000"/>
              <a:chOff x="-4788" y="4407300"/>
              <a:chExt cx="1135500" cy="783000"/>
            </a:xfrm>
          </p:grpSpPr>
          <p:sp>
            <p:nvSpPr>
              <p:cNvPr id="493" name="Google Shape;493;p38"/>
              <p:cNvSpPr/>
              <p:nvPr/>
            </p:nvSpPr>
            <p:spPr>
              <a:xfrm rot="5400000">
                <a:off x="171462" y="4231050"/>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4" name="Google Shape;494;p38"/>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495" name="Google Shape;495;p38"/>
          <p:cNvGrpSpPr/>
          <p:nvPr/>
        </p:nvGrpSpPr>
        <p:grpSpPr>
          <a:xfrm>
            <a:off x="24701" y="3864798"/>
            <a:ext cx="6503939" cy="783000"/>
            <a:chOff x="2348" y="4582469"/>
            <a:chExt cx="6503939" cy="783000"/>
          </a:xfrm>
        </p:grpSpPr>
        <p:sp>
          <p:nvSpPr>
            <p:cNvPr id="496" name="Google Shape;496;p38"/>
            <p:cNvSpPr txBox="1"/>
            <p:nvPr/>
          </p:nvSpPr>
          <p:spPr>
            <a:xfrm>
              <a:off x="1267687" y="4681604"/>
              <a:ext cx="5238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s-CL" sz="1600" u="none" cap="none" strike="noStrike">
                  <a:solidFill>
                    <a:srgbClr val="29754D"/>
                  </a:solidFill>
                  <a:latin typeface="Calibri"/>
                  <a:ea typeface="Calibri"/>
                  <a:cs typeface="Calibri"/>
                  <a:sym typeface="Calibri"/>
                </a:rPr>
                <a:t>Ser cuidadoso y respetuoso </a:t>
              </a:r>
              <a:r>
                <a:rPr b="0" i="0" lang="es-CL" sz="1600" u="none" cap="none" strike="noStrike">
                  <a:solidFill>
                    <a:schemeClr val="dk1"/>
                  </a:solidFill>
                  <a:latin typeface="Calibri"/>
                  <a:ea typeface="Calibri"/>
                  <a:cs typeface="Calibri"/>
                  <a:sym typeface="Calibri"/>
                </a:rPr>
                <a:t>con los integrantes del equipo de trabajo, asegurando la </a:t>
              </a:r>
              <a:r>
                <a:rPr b="1" i="0" lang="es-CL" sz="1600" u="none" cap="none" strike="noStrike">
                  <a:solidFill>
                    <a:srgbClr val="29754D"/>
                  </a:solidFill>
                  <a:latin typeface="Calibri"/>
                  <a:ea typeface="Calibri"/>
                  <a:cs typeface="Calibri"/>
                  <a:sym typeface="Calibri"/>
                </a:rPr>
                <a:t>integridad física </a:t>
              </a:r>
              <a:r>
                <a:rPr b="0" i="0" lang="es-CL"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497" name="Google Shape;497;p38"/>
            <p:cNvGrpSpPr/>
            <p:nvPr/>
          </p:nvGrpSpPr>
          <p:grpSpPr>
            <a:xfrm>
              <a:off x="2348" y="4582469"/>
              <a:ext cx="1135500" cy="783000"/>
              <a:chOff x="2348" y="5287632"/>
              <a:chExt cx="1135500" cy="783000"/>
            </a:xfrm>
          </p:grpSpPr>
          <p:sp>
            <p:nvSpPr>
              <p:cNvPr id="498" name="Google Shape;498;p38"/>
              <p:cNvSpPr/>
              <p:nvPr/>
            </p:nvSpPr>
            <p:spPr>
              <a:xfrm rot="5400000">
                <a:off x="178598" y="5111382"/>
                <a:ext cx="783000" cy="1135500"/>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9" name="Google Shape;499;p38"/>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500" name="Google Shape;500;p38"/>
          <p:cNvPicPr preferRelativeResize="0"/>
          <p:nvPr/>
        </p:nvPicPr>
        <p:blipFill rotWithShape="1">
          <a:blip r:embed="rId11">
            <a:alphaModFix/>
          </a:blip>
          <a:srcRect b="0" l="0" r="0" t="0"/>
          <a:stretch/>
        </p:blipFill>
        <p:spPr>
          <a:xfrm>
            <a:off x="5836197" y="3780266"/>
            <a:ext cx="3760094" cy="3779408"/>
          </a:xfrm>
          <a:prstGeom prst="rect">
            <a:avLst/>
          </a:prstGeom>
          <a:noFill/>
          <a:ln>
            <a:noFill/>
          </a:ln>
        </p:spPr>
      </p:pic>
      <p:sp>
        <p:nvSpPr>
          <p:cNvPr id="501" name="Google Shape;501;p38"/>
          <p:cNvSpPr txBox="1"/>
          <p:nvPr/>
        </p:nvSpPr>
        <p:spPr>
          <a:xfrm>
            <a:off x="375975" y="1373700"/>
            <a:ext cx="46908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502" name="Google Shape;502;p3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L" sz="1400" u="none" cap="none" strike="noStrike">
                <a:solidFill>
                  <a:srgbClr val="000000"/>
                </a:solidFill>
                <a:latin typeface="Calibri"/>
                <a:ea typeface="Calibri"/>
                <a:cs typeface="Calibri"/>
                <a:sym typeface="Calibri"/>
              </a:rPr>
              <a:t>ANTES DE COMENZAR LA 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9"/>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8" name="Google Shape;508;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509" name="Google Shape;509;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L"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510" name="Google Shape;510;p39"/>
          <p:cNvSpPr txBox="1"/>
          <p:nvPr/>
        </p:nvSpPr>
        <p:spPr>
          <a:xfrm>
            <a:off x="958647" y="2963122"/>
            <a:ext cx="5107856" cy="2476982"/>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s-CL" sz="2000" u="none" cap="none" strike="noStrike">
                <a:solidFill>
                  <a:srgbClr val="29754D"/>
                </a:solidFill>
                <a:latin typeface="Calibri"/>
                <a:ea typeface="Calibri"/>
                <a:cs typeface="Calibri"/>
                <a:sym typeface="Calibri"/>
              </a:rPr>
              <a:t>CREACIÓN DE FORMATOS PARA PRESENTACIÓN DE PROYECTOS ELÉCTRICOS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¡No olvides contestar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rPr b="1" i="0" lang="es-CL"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s-CL"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511" name="Google Shape;511;p39"/>
          <p:cNvPicPr preferRelativeResize="0"/>
          <p:nvPr/>
        </p:nvPicPr>
        <p:blipFill rotWithShape="1">
          <a:blip r:embed="rId3">
            <a:alphaModFix/>
          </a:blip>
          <a:srcRect b="0" l="0" r="0" t="0"/>
          <a:stretch/>
        </p:blipFill>
        <p:spPr>
          <a:xfrm>
            <a:off x="3210793" y="4458909"/>
            <a:ext cx="674379" cy="604800"/>
          </a:xfrm>
          <a:prstGeom prst="rect">
            <a:avLst/>
          </a:prstGeom>
          <a:noFill/>
          <a:ln>
            <a:noFill/>
          </a:ln>
        </p:spPr>
      </p:pic>
      <p:pic>
        <p:nvPicPr>
          <p:cNvPr id="512" name="Google Shape;512;p39"/>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p:nvPr/>
        </p:nvSpPr>
        <p:spPr>
          <a:xfrm>
            <a:off x="4139385" y="2068583"/>
            <a:ext cx="4892150" cy="4566086"/>
          </a:xfrm>
          <a:prstGeom prst="roundRect">
            <a:avLst>
              <a:gd fmla="val 746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4350841" y="2497015"/>
            <a:ext cx="3749805" cy="35625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Actividad de Conocimientos Previos.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Licencia Instalador Eléctrico.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Normativa.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Terminología.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Proyectos.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Simbología.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Cálculos.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Otros Normativa.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Actividad Cuánto Aprendimos.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Ticket de Salida.</a:t>
            </a:r>
            <a:endParaRPr b="0" i="0" sz="1400" u="none" cap="none" strike="noStrike">
              <a:solidFill>
                <a:srgbClr val="000000"/>
              </a:solidFill>
              <a:latin typeface="Arial"/>
              <a:ea typeface="Arial"/>
              <a:cs typeface="Arial"/>
              <a:sym typeface="Arial"/>
            </a:endParaRPr>
          </a:p>
        </p:txBody>
      </p:sp>
      <p:grpSp>
        <p:nvGrpSpPr>
          <p:cNvPr id="142" name="Google Shape;142;p4"/>
          <p:cNvGrpSpPr/>
          <p:nvPr/>
        </p:nvGrpSpPr>
        <p:grpSpPr>
          <a:xfrm>
            <a:off x="3999669" y="2305950"/>
            <a:ext cx="280509" cy="297063"/>
            <a:chOff x="4066023" y="2137010"/>
            <a:chExt cx="280509" cy="297063"/>
          </a:xfrm>
        </p:grpSpPr>
        <p:sp>
          <p:nvSpPr>
            <p:cNvPr id="143" name="Google Shape;143;p4"/>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44" name="Google Shape;144;p4"/>
            <p:cNvSpPr txBox="1"/>
            <p:nvPr/>
          </p:nvSpPr>
          <p:spPr>
            <a:xfrm>
              <a:off x="4066023" y="2137010"/>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1</a:t>
              </a:r>
              <a:endParaRPr b="1" i="0" sz="1800" u="none" cap="none" strike="noStrike">
                <a:solidFill>
                  <a:srgbClr val="FFFFFF"/>
                </a:solidFill>
                <a:latin typeface="Calibri"/>
                <a:ea typeface="Calibri"/>
                <a:cs typeface="Calibri"/>
                <a:sym typeface="Calibri"/>
              </a:endParaRPr>
            </a:p>
          </p:txBody>
        </p:sp>
      </p:grpSp>
      <p:grpSp>
        <p:nvGrpSpPr>
          <p:cNvPr id="145" name="Google Shape;145;p4"/>
          <p:cNvGrpSpPr/>
          <p:nvPr/>
        </p:nvGrpSpPr>
        <p:grpSpPr>
          <a:xfrm>
            <a:off x="3999669" y="2725425"/>
            <a:ext cx="280509" cy="297063"/>
            <a:chOff x="4061260" y="2801067"/>
            <a:chExt cx="280509" cy="297063"/>
          </a:xfrm>
        </p:grpSpPr>
        <p:sp>
          <p:nvSpPr>
            <p:cNvPr id="146" name="Google Shape;146;p4"/>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4061260" y="2801067"/>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2</a:t>
              </a:r>
              <a:endParaRPr b="1" i="0" sz="1800" u="none" cap="none" strike="noStrike">
                <a:solidFill>
                  <a:srgbClr val="FFFFFF"/>
                </a:solidFill>
                <a:latin typeface="Calibri"/>
                <a:ea typeface="Calibri"/>
                <a:cs typeface="Calibri"/>
                <a:sym typeface="Calibri"/>
              </a:endParaRPr>
            </a:p>
          </p:txBody>
        </p:sp>
      </p:grpSp>
      <p:grpSp>
        <p:nvGrpSpPr>
          <p:cNvPr id="148" name="Google Shape;148;p4"/>
          <p:cNvGrpSpPr/>
          <p:nvPr/>
        </p:nvGrpSpPr>
        <p:grpSpPr>
          <a:xfrm>
            <a:off x="3999669" y="3151415"/>
            <a:ext cx="280509" cy="297063"/>
            <a:chOff x="4061260" y="3497985"/>
            <a:chExt cx="280509" cy="297063"/>
          </a:xfrm>
        </p:grpSpPr>
        <p:sp>
          <p:nvSpPr>
            <p:cNvPr id="149" name="Google Shape;149;p4"/>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4061260" y="349798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3</a:t>
              </a:r>
              <a:endParaRPr b="1" i="0" sz="1800" u="none" cap="none" strike="noStrike">
                <a:solidFill>
                  <a:srgbClr val="FFFFFF"/>
                </a:solidFill>
                <a:latin typeface="Calibri"/>
                <a:ea typeface="Calibri"/>
                <a:cs typeface="Calibri"/>
                <a:sym typeface="Calibri"/>
              </a:endParaRPr>
            </a:p>
          </p:txBody>
        </p:sp>
      </p:grpSp>
      <p:sp>
        <p:nvSpPr>
          <p:cNvPr id="151" name="Google Shape;151;p4"/>
          <p:cNvSpPr txBox="1"/>
          <p:nvPr/>
        </p:nvSpPr>
        <p:spPr>
          <a:xfrm>
            <a:off x="4162730" y="1248313"/>
            <a:ext cx="489215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s-CL" sz="2000" u="none" cap="none" strike="noStrike">
                <a:solidFill>
                  <a:srgbClr val="29754D"/>
                </a:solidFill>
                <a:latin typeface="Calibri"/>
                <a:ea typeface="Calibri"/>
                <a:cs typeface="Calibri"/>
                <a:sym typeface="Calibri"/>
              </a:rPr>
              <a:t>CREACIÓN DE FORMATOS PARA PRESENTACIÓN DE PROYECTOS ELÉCTRICOS</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375975" y="1217288"/>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153" name="Google Shape;153;p4"/>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grpSp>
        <p:nvGrpSpPr>
          <p:cNvPr id="154" name="Google Shape;154;p4"/>
          <p:cNvGrpSpPr/>
          <p:nvPr/>
        </p:nvGrpSpPr>
        <p:grpSpPr>
          <a:xfrm>
            <a:off x="3999669" y="3567547"/>
            <a:ext cx="280509" cy="297063"/>
            <a:chOff x="4111547" y="4058527"/>
            <a:chExt cx="280509" cy="297063"/>
          </a:xfrm>
        </p:grpSpPr>
        <p:sp>
          <p:nvSpPr>
            <p:cNvPr id="155" name="Google Shape;155;p4"/>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txBox="1"/>
            <p:nvPr/>
          </p:nvSpPr>
          <p:spPr>
            <a:xfrm>
              <a:off x="4111547" y="4058527"/>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4</a:t>
              </a:r>
              <a:endParaRPr b="1" i="0" sz="1800" u="none" cap="none" strike="noStrike">
                <a:solidFill>
                  <a:srgbClr val="FFFFFF"/>
                </a:solidFill>
                <a:latin typeface="Calibri"/>
                <a:ea typeface="Calibri"/>
                <a:cs typeface="Calibri"/>
                <a:sym typeface="Calibri"/>
              </a:endParaRPr>
            </a:p>
          </p:txBody>
        </p:sp>
      </p:grpSp>
      <p:grpSp>
        <p:nvGrpSpPr>
          <p:cNvPr id="157" name="Google Shape;157;p4"/>
          <p:cNvGrpSpPr/>
          <p:nvPr/>
        </p:nvGrpSpPr>
        <p:grpSpPr>
          <a:xfrm>
            <a:off x="3999669" y="3984817"/>
            <a:ext cx="280509" cy="297063"/>
            <a:chOff x="4171752" y="4702354"/>
            <a:chExt cx="280509" cy="297063"/>
          </a:xfrm>
        </p:grpSpPr>
        <p:sp>
          <p:nvSpPr>
            <p:cNvPr id="158" name="Google Shape;158;p4"/>
            <p:cNvSpPr/>
            <p:nvPr/>
          </p:nvSpPr>
          <p:spPr>
            <a:xfrm>
              <a:off x="4187359" y="4727755"/>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4171752" y="4702354"/>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5</a:t>
              </a:r>
              <a:endParaRPr b="1" i="0" sz="1800" u="none" cap="none" strike="noStrike">
                <a:solidFill>
                  <a:srgbClr val="FFFFFF"/>
                </a:solidFill>
                <a:latin typeface="Calibri"/>
                <a:ea typeface="Calibri"/>
                <a:cs typeface="Calibri"/>
                <a:sym typeface="Calibri"/>
              </a:endParaRPr>
            </a:p>
          </p:txBody>
        </p:sp>
      </p:grpSp>
      <p:grpSp>
        <p:nvGrpSpPr>
          <p:cNvPr id="160" name="Google Shape;160;p4"/>
          <p:cNvGrpSpPr/>
          <p:nvPr/>
        </p:nvGrpSpPr>
        <p:grpSpPr>
          <a:xfrm>
            <a:off x="3999669" y="4404381"/>
            <a:ext cx="280509" cy="297063"/>
            <a:chOff x="4066023" y="2137010"/>
            <a:chExt cx="280509" cy="297063"/>
          </a:xfrm>
        </p:grpSpPr>
        <p:sp>
          <p:nvSpPr>
            <p:cNvPr id="161" name="Google Shape;161;p4"/>
            <p:cNvSpPr/>
            <p:nvPr/>
          </p:nvSpPr>
          <p:spPr>
            <a:xfrm>
              <a:off x="4081630" y="2162411"/>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9754D"/>
                </a:solidFill>
                <a:latin typeface="Arial"/>
                <a:ea typeface="Arial"/>
                <a:cs typeface="Arial"/>
                <a:sym typeface="Arial"/>
              </a:endParaRPr>
            </a:p>
          </p:txBody>
        </p:sp>
        <p:sp>
          <p:nvSpPr>
            <p:cNvPr id="162" name="Google Shape;162;p4"/>
            <p:cNvSpPr txBox="1"/>
            <p:nvPr/>
          </p:nvSpPr>
          <p:spPr>
            <a:xfrm>
              <a:off x="4066023" y="2137010"/>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6</a:t>
              </a:r>
              <a:endParaRPr b="1" i="0" sz="1800" u="none" cap="none" strike="noStrike">
                <a:solidFill>
                  <a:srgbClr val="FFFFFF"/>
                </a:solidFill>
                <a:latin typeface="Calibri"/>
                <a:ea typeface="Calibri"/>
                <a:cs typeface="Calibri"/>
                <a:sym typeface="Calibri"/>
              </a:endParaRPr>
            </a:p>
          </p:txBody>
        </p:sp>
      </p:grpSp>
      <p:grpSp>
        <p:nvGrpSpPr>
          <p:cNvPr id="163" name="Google Shape;163;p4"/>
          <p:cNvGrpSpPr/>
          <p:nvPr/>
        </p:nvGrpSpPr>
        <p:grpSpPr>
          <a:xfrm>
            <a:off x="3999669" y="4823856"/>
            <a:ext cx="280509" cy="297063"/>
            <a:chOff x="4061260" y="2801067"/>
            <a:chExt cx="280509" cy="297063"/>
          </a:xfrm>
        </p:grpSpPr>
        <p:sp>
          <p:nvSpPr>
            <p:cNvPr id="164" name="Google Shape;164;p4"/>
            <p:cNvSpPr/>
            <p:nvPr/>
          </p:nvSpPr>
          <p:spPr>
            <a:xfrm>
              <a:off x="4076867" y="282646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
            <p:cNvSpPr txBox="1"/>
            <p:nvPr/>
          </p:nvSpPr>
          <p:spPr>
            <a:xfrm>
              <a:off x="4061260" y="2801067"/>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7</a:t>
              </a:r>
              <a:endParaRPr b="1" i="0" sz="1800" u="none" cap="none" strike="noStrike">
                <a:solidFill>
                  <a:srgbClr val="FFFFFF"/>
                </a:solidFill>
                <a:latin typeface="Calibri"/>
                <a:ea typeface="Calibri"/>
                <a:cs typeface="Calibri"/>
                <a:sym typeface="Calibri"/>
              </a:endParaRPr>
            </a:p>
          </p:txBody>
        </p:sp>
      </p:grpSp>
      <p:grpSp>
        <p:nvGrpSpPr>
          <p:cNvPr id="166" name="Google Shape;166;p4"/>
          <p:cNvGrpSpPr/>
          <p:nvPr/>
        </p:nvGrpSpPr>
        <p:grpSpPr>
          <a:xfrm>
            <a:off x="3999669" y="5249846"/>
            <a:ext cx="280509" cy="297063"/>
            <a:chOff x="4061260" y="3497985"/>
            <a:chExt cx="280509" cy="297063"/>
          </a:xfrm>
        </p:grpSpPr>
        <p:sp>
          <p:nvSpPr>
            <p:cNvPr id="167" name="Google Shape;167;p4"/>
            <p:cNvSpPr/>
            <p:nvPr/>
          </p:nvSpPr>
          <p:spPr>
            <a:xfrm>
              <a:off x="4076867" y="3523386"/>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4"/>
            <p:cNvSpPr txBox="1"/>
            <p:nvPr/>
          </p:nvSpPr>
          <p:spPr>
            <a:xfrm>
              <a:off x="4061260" y="3497985"/>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8</a:t>
              </a:r>
              <a:endParaRPr b="1" i="0" sz="1800" u="none" cap="none" strike="noStrike">
                <a:solidFill>
                  <a:srgbClr val="FFFFFF"/>
                </a:solidFill>
                <a:latin typeface="Calibri"/>
                <a:ea typeface="Calibri"/>
                <a:cs typeface="Calibri"/>
                <a:sym typeface="Calibri"/>
              </a:endParaRPr>
            </a:p>
          </p:txBody>
        </p:sp>
      </p:grpSp>
      <p:grpSp>
        <p:nvGrpSpPr>
          <p:cNvPr id="169" name="Google Shape;169;p4"/>
          <p:cNvGrpSpPr/>
          <p:nvPr/>
        </p:nvGrpSpPr>
        <p:grpSpPr>
          <a:xfrm>
            <a:off x="3999669" y="5665978"/>
            <a:ext cx="280509" cy="297063"/>
            <a:chOff x="4111547" y="4058527"/>
            <a:chExt cx="280509" cy="297063"/>
          </a:xfrm>
        </p:grpSpPr>
        <p:sp>
          <p:nvSpPr>
            <p:cNvPr id="170" name="Google Shape;170;p4"/>
            <p:cNvSpPr/>
            <p:nvPr/>
          </p:nvSpPr>
          <p:spPr>
            <a:xfrm>
              <a:off x="4127154" y="4083928"/>
              <a:ext cx="264902"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4"/>
            <p:cNvSpPr txBox="1"/>
            <p:nvPr/>
          </p:nvSpPr>
          <p:spPr>
            <a:xfrm>
              <a:off x="4111547" y="4058527"/>
              <a:ext cx="211457" cy="2716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9</a:t>
              </a:r>
              <a:endParaRPr b="1" i="0" sz="1800" u="none" cap="none" strike="noStrike">
                <a:solidFill>
                  <a:srgbClr val="FFFFFF"/>
                </a:solidFill>
                <a:latin typeface="Calibri"/>
                <a:ea typeface="Calibri"/>
                <a:cs typeface="Calibri"/>
                <a:sym typeface="Calibri"/>
              </a:endParaRPr>
            </a:p>
          </p:txBody>
        </p:sp>
      </p:grpSp>
      <p:grpSp>
        <p:nvGrpSpPr>
          <p:cNvPr id="172" name="Google Shape;172;p4"/>
          <p:cNvGrpSpPr/>
          <p:nvPr/>
        </p:nvGrpSpPr>
        <p:grpSpPr>
          <a:xfrm>
            <a:off x="3942083" y="6108649"/>
            <a:ext cx="441294" cy="271662"/>
            <a:chOff x="3942083" y="6108649"/>
            <a:chExt cx="441294" cy="271662"/>
          </a:xfrm>
        </p:grpSpPr>
        <p:sp>
          <p:nvSpPr>
            <p:cNvPr id="173" name="Google Shape;173;p4"/>
            <p:cNvSpPr/>
            <p:nvPr/>
          </p:nvSpPr>
          <p:spPr>
            <a:xfrm>
              <a:off x="4015275" y="6108649"/>
              <a:ext cx="294910" cy="271662"/>
            </a:xfrm>
            <a:prstGeom prst="roundRect">
              <a:avLst>
                <a:gd fmla="val 16667" name="adj"/>
              </a:avLst>
            </a:prstGeom>
            <a:solidFill>
              <a:srgbClr val="297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txBox="1"/>
            <p:nvPr/>
          </p:nvSpPr>
          <p:spPr>
            <a:xfrm>
              <a:off x="3942083" y="6140820"/>
              <a:ext cx="441294" cy="20732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s-CL" sz="1800" u="none" cap="none" strike="noStrike">
                  <a:solidFill>
                    <a:srgbClr val="FFFFFF"/>
                  </a:solidFill>
                  <a:latin typeface="Calibri"/>
                  <a:ea typeface="Calibri"/>
                  <a:cs typeface="Calibri"/>
                  <a:sym typeface="Calibri"/>
                </a:rPr>
                <a:t>10</a:t>
              </a:r>
              <a:endParaRPr b="1"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0" name="Google Shape;180;p5"/>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81" name="Google Shape;181;p5"/>
          <p:cNvSpPr txBox="1"/>
          <p:nvPr/>
        </p:nvSpPr>
        <p:spPr>
          <a:xfrm>
            <a:off x="816853" y="3218280"/>
            <a:ext cx="4542225" cy="1520988"/>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1" i="0" lang="es-CL" sz="2000" u="none" cap="none" strike="noStrike">
                <a:solidFill>
                  <a:srgbClr val="29754D"/>
                </a:solidFill>
                <a:latin typeface="Calibri"/>
                <a:ea typeface="Calibri"/>
                <a:cs typeface="Calibri"/>
                <a:sym typeface="Calibri"/>
              </a:rPr>
              <a:t>CREACIÓN DE FORMATOS PARA PRESENTACIÓN DE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1" i="0" lang="es-CL" sz="2000" u="none" cap="none" strike="noStrike">
                <a:solidFill>
                  <a:srgbClr val="29754D"/>
                </a:solidFill>
                <a:latin typeface="Calibri"/>
                <a:ea typeface="Calibri"/>
                <a:cs typeface="Calibri"/>
                <a:sym typeface="Calibri"/>
              </a:rPr>
              <a:t>PROYECTOS ELÉCTRICOS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s-CL" sz="1600" u="none" cap="none" strike="noStrike">
                <a:solidFill>
                  <a:srgbClr val="000000"/>
                </a:solidFill>
                <a:latin typeface="Calibri"/>
                <a:ea typeface="Calibri"/>
                <a:cs typeface="Calibri"/>
                <a:sym typeface="Calibri"/>
              </a:rPr>
              <a:t>Ahora veamos cómo lo que ya has aprendido refuerza y mejora lo que estás a punto de aprender.</a:t>
            </a:r>
            <a:endParaRPr b="0" i="0" sz="1400" u="none" cap="none" strike="noStrike">
              <a:solidFill>
                <a:srgbClr val="000000"/>
              </a:solidFill>
              <a:latin typeface="Arial"/>
              <a:ea typeface="Arial"/>
              <a:cs typeface="Arial"/>
              <a:sym typeface="Arial"/>
            </a:endParaRPr>
          </a:p>
        </p:txBody>
      </p:sp>
      <p:sp>
        <p:nvSpPr>
          <p:cNvPr id="182" name="Google Shape;182;p5"/>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s-CL"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183" name="Google Shape;183;p5"/>
          <p:cNvPicPr preferRelativeResize="0"/>
          <p:nvPr/>
        </p:nvPicPr>
        <p:blipFill rotWithShape="1">
          <a:blip r:embed="rId3">
            <a:alphaModFix/>
          </a:blip>
          <a:srcRect b="0" l="0" r="0" t="0"/>
          <a:stretch/>
        </p:blipFill>
        <p:spPr>
          <a:xfrm>
            <a:off x="4870208" y="2389245"/>
            <a:ext cx="4428641" cy="4302108"/>
          </a:xfrm>
          <a:prstGeom prst="rect">
            <a:avLst/>
          </a:prstGeom>
          <a:noFill/>
          <a:ln>
            <a:noFill/>
          </a:ln>
        </p:spPr>
      </p:pic>
      <p:sp>
        <p:nvSpPr>
          <p:cNvPr id="184" name="Google Shape;184;p5"/>
          <p:cNvSpPr txBox="1"/>
          <p:nvPr/>
        </p:nvSpPr>
        <p:spPr>
          <a:xfrm>
            <a:off x="43218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s-CL" sz="5000" u="none" cap="none" strike="noStrike">
                <a:solidFill>
                  <a:srgbClr val="8EB99F"/>
                </a:solidFill>
                <a:latin typeface="Calibri"/>
                <a:ea typeface="Calibri"/>
                <a:cs typeface="Calibri"/>
                <a:sym typeface="Calibri"/>
              </a:rPr>
              <a:t>1</a:t>
            </a:r>
            <a:endParaRPr b="0" i="0" sz="5000" u="none" cap="none" strike="noStrike">
              <a:solidFill>
                <a:srgbClr val="8EB99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6"/>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GENERALIDADES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375975" y="2271678"/>
            <a:ext cx="8857235" cy="1063370"/>
          </a:xfrm>
          <a:prstGeom prst="roundRect">
            <a:avLst>
              <a:gd fmla="val 16792"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1" name="Google Shape;191;p6"/>
          <p:cNvSpPr txBox="1"/>
          <p:nvPr/>
        </p:nvSpPr>
        <p:spPr>
          <a:xfrm>
            <a:off x="676269" y="2326613"/>
            <a:ext cx="8367724" cy="87867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i="0" lang="es-CL" sz="1600" u="none" cap="none" strike="noStrike">
                <a:solidFill>
                  <a:srgbClr val="29754D"/>
                </a:solidFill>
                <a:latin typeface="Calibri"/>
                <a:ea typeface="Calibri"/>
                <a:cs typeface="Calibri"/>
                <a:sym typeface="Calibri"/>
              </a:rPr>
              <a:t>Para obtener una licencia de instalador eléctrico certificado ante la Superintendencia de Electricidad y Combustible se debe cumplir el siguiente requisito:</a:t>
            </a:r>
            <a:endParaRPr b="0" i="0" sz="1400" u="none" cap="none" strike="noStrike">
              <a:solidFill>
                <a:srgbClr val="000000"/>
              </a:solidFill>
              <a:latin typeface="Arial"/>
              <a:ea typeface="Arial"/>
              <a:cs typeface="Arial"/>
              <a:sym typeface="Arial"/>
            </a:endParaRPr>
          </a:p>
        </p:txBody>
      </p:sp>
      <p:sp>
        <p:nvSpPr>
          <p:cNvPr id="192" name="Google Shape;192;p6"/>
          <p:cNvSpPr/>
          <p:nvPr/>
        </p:nvSpPr>
        <p:spPr>
          <a:xfrm>
            <a:off x="676269" y="3492385"/>
            <a:ext cx="7495459" cy="3185145"/>
          </a:xfrm>
          <a:prstGeom prst="rect">
            <a:avLst/>
          </a:pr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3" name="Google Shape;193;p6"/>
          <p:cNvPicPr preferRelativeResize="0"/>
          <p:nvPr/>
        </p:nvPicPr>
        <p:blipFill rotWithShape="1">
          <a:blip r:embed="rId3">
            <a:alphaModFix/>
          </a:blip>
          <a:srcRect b="0" l="0" r="0" t="0"/>
          <a:stretch/>
        </p:blipFill>
        <p:spPr>
          <a:xfrm>
            <a:off x="7547364" y="3506022"/>
            <a:ext cx="1827870" cy="3252534"/>
          </a:xfrm>
          <a:prstGeom prst="rect">
            <a:avLst/>
          </a:prstGeom>
          <a:noFill/>
          <a:ln>
            <a:noFill/>
          </a:ln>
        </p:spPr>
      </p:pic>
      <p:sp>
        <p:nvSpPr>
          <p:cNvPr id="194" name="Google Shape;194;p6"/>
          <p:cNvSpPr txBox="1"/>
          <p:nvPr/>
        </p:nvSpPr>
        <p:spPr>
          <a:xfrm>
            <a:off x="930914" y="3750192"/>
            <a:ext cx="7078769" cy="2641097"/>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000000"/>
                </a:solidFill>
                <a:latin typeface="Calibri"/>
                <a:ea typeface="Calibri"/>
                <a:cs typeface="Calibri"/>
                <a:sym typeface="Calibri"/>
              </a:rPr>
              <a:t>“A quienes acrediten ser egresados de la institución de enseñanza y en las carreras que señala este decreto, mediante certificado emitido por la correspondiente institución”.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0" i="0" lang="es-CL" sz="1800" u="none" cap="none" strike="noStrike">
                <a:solidFill>
                  <a:srgbClr val="29754D"/>
                </a:solidFill>
                <a:latin typeface="Calibri"/>
                <a:ea typeface="Calibri"/>
                <a:cs typeface="Calibri"/>
                <a:sym typeface="Calibri"/>
              </a:rPr>
              <a:t>DE ACUERDO CON LO ESTABLECIDO EN EL DECRETO SUPREMO Nº 92 DE 1983 Y SUS MODIFICACIONES, LA SEC ENTREGA CUATRO TIPOS DE LICENCIAS (A, B, C Y D) PARA INSTALADORES ELÉCTRICOS, SEGÚN EL GRADO DE CONOCIMIENTO NECESARIO PARA EL DISEÑO Y MANTENIMIENTO DE LA INSTALACIÓN.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LICENCIA DE INSTALADOR ELÉCTRICO </a:t>
            </a:r>
            <a:endParaRPr b="0" i="0" sz="1400" u="none" cap="none" strike="noStrike">
              <a:solidFill>
                <a:srgbClr val="000000"/>
              </a:solidFill>
              <a:latin typeface="Arial"/>
              <a:ea typeface="Arial"/>
              <a:cs typeface="Arial"/>
              <a:sym typeface="Arial"/>
            </a:endParaRPr>
          </a:p>
        </p:txBody>
      </p:sp>
      <p:grpSp>
        <p:nvGrpSpPr>
          <p:cNvPr id="200" name="Google Shape;200;p7"/>
          <p:cNvGrpSpPr/>
          <p:nvPr/>
        </p:nvGrpSpPr>
        <p:grpSpPr>
          <a:xfrm>
            <a:off x="2957798" y="2569580"/>
            <a:ext cx="5375975" cy="3616396"/>
            <a:chOff x="3863508" y="2914267"/>
            <a:chExt cx="3877026" cy="2222210"/>
          </a:xfrm>
        </p:grpSpPr>
        <p:sp>
          <p:nvSpPr>
            <p:cNvPr id="201" name="Google Shape;201;p7"/>
            <p:cNvSpPr/>
            <p:nvPr/>
          </p:nvSpPr>
          <p:spPr>
            <a:xfrm>
              <a:off x="4506821" y="2914267"/>
              <a:ext cx="3233713" cy="2222210"/>
            </a:xfrm>
            <a:prstGeom prst="roundRect">
              <a:avLst>
                <a:gd fmla="val 10157"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2" name="Google Shape;202;p7"/>
            <p:cNvSpPr/>
            <p:nvPr/>
          </p:nvSpPr>
          <p:spPr>
            <a:xfrm rot="-7028957">
              <a:off x="4200848" y="3026502"/>
              <a:ext cx="432619" cy="1022555"/>
            </a:xfrm>
            <a:prstGeom prst="triangle">
              <a:avLst>
                <a:gd fmla="val 50000" name="adj"/>
              </a:avLst>
            </a:prstGeom>
            <a:solidFill>
              <a:srgbClr val="D7E3D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03" name="Google Shape;203;p7"/>
          <p:cNvSpPr txBox="1"/>
          <p:nvPr/>
        </p:nvSpPr>
        <p:spPr>
          <a:xfrm>
            <a:off x="4293126" y="3045962"/>
            <a:ext cx="3751279" cy="2990272"/>
          </a:xfrm>
          <a:prstGeom prst="rect">
            <a:avLst/>
          </a:prstGeom>
          <a:solidFill>
            <a:srgbClr val="D7E3DC"/>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600"/>
              <a:buFont typeface="Arial"/>
              <a:buNone/>
            </a:pPr>
            <a:r>
              <a:rPr b="1" i="0" lang="es-CL" sz="1600" u="none" cap="none" strike="noStrike">
                <a:solidFill>
                  <a:srgbClr val="29754D"/>
                </a:solidFill>
                <a:latin typeface="Calibri"/>
                <a:ea typeface="Calibri"/>
                <a:cs typeface="Calibri"/>
                <a:sym typeface="Calibri"/>
              </a:rPr>
              <a:t>Una ver realizado el trámite ante el SEC es posible solicitar una licencia de instalador eléctrico. Ésta presenta grandes beneficios para el instalador debido a que se acredita a la persona como instalador eléctrico autorizado y, además, cuenta con acceso al portal web de la Superintendencia para poder realizar tramites y obtener certificados TE1 y TE3 según corresponda.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600"/>
              </a:spcBef>
              <a:spcAft>
                <a:spcPts val="0"/>
              </a:spcAft>
              <a:buClr>
                <a:srgbClr val="000000"/>
              </a:buClr>
              <a:buSzPts val="1600"/>
              <a:buFont typeface="Arial"/>
              <a:buNone/>
            </a:pPr>
            <a:r>
              <a:t/>
            </a:r>
            <a:endParaRPr b="1" i="0" sz="1600" u="none" cap="none" strike="noStrike">
              <a:solidFill>
                <a:srgbClr val="29754D"/>
              </a:solidFill>
              <a:latin typeface="Calibri"/>
              <a:ea typeface="Calibri"/>
              <a:cs typeface="Calibri"/>
              <a:sym typeface="Calibri"/>
            </a:endParaRPr>
          </a:p>
        </p:txBody>
      </p:sp>
      <p:pic>
        <p:nvPicPr>
          <p:cNvPr id="204" name="Google Shape;204;p7"/>
          <p:cNvPicPr preferRelativeResize="0"/>
          <p:nvPr/>
        </p:nvPicPr>
        <p:blipFill rotWithShape="1">
          <a:blip r:embed="rId3">
            <a:alphaModFix/>
          </a:blip>
          <a:srcRect b="0" l="0" r="0" t="0"/>
          <a:stretch/>
        </p:blipFill>
        <p:spPr>
          <a:xfrm flipH="1">
            <a:off x="525792" y="3204171"/>
            <a:ext cx="3023096" cy="31734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p:nvPr/>
        </p:nvSpPr>
        <p:spPr>
          <a:xfrm>
            <a:off x="814040" y="2453268"/>
            <a:ext cx="7381542" cy="4305288"/>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0" name="Google Shape;210;p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LICENCIA DE INSTALADOR ELÉCTRICO </a:t>
            </a:r>
            <a:endParaRPr b="0" i="0" sz="1400" u="none" cap="none" strike="noStrike">
              <a:solidFill>
                <a:srgbClr val="000000"/>
              </a:solidFill>
              <a:latin typeface="Arial"/>
              <a:ea typeface="Arial"/>
              <a:cs typeface="Arial"/>
              <a:sym typeface="Arial"/>
            </a:endParaRPr>
          </a:p>
        </p:txBody>
      </p:sp>
      <p:pic>
        <p:nvPicPr>
          <p:cNvPr id="211" name="Google Shape;211;p8"/>
          <p:cNvPicPr preferRelativeResize="0"/>
          <p:nvPr/>
        </p:nvPicPr>
        <p:blipFill rotWithShape="1">
          <a:blip r:embed="rId3">
            <a:alphaModFix/>
          </a:blip>
          <a:srcRect b="0" l="0" r="0" t="0"/>
          <a:stretch/>
        </p:blipFill>
        <p:spPr>
          <a:xfrm>
            <a:off x="7569666" y="3416814"/>
            <a:ext cx="1827870" cy="3252534"/>
          </a:xfrm>
          <a:prstGeom prst="rect">
            <a:avLst/>
          </a:prstGeom>
          <a:noFill/>
          <a:ln>
            <a:noFill/>
          </a:ln>
        </p:spPr>
      </p:pic>
      <p:sp>
        <p:nvSpPr>
          <p:cNvPr id="212" name="Google Shape;212;p8"/>
          <p:cNvSpPr txBox="1"/>
          <p:nvPr/>
        </p:nvSpPr>
        <p:spPr>
          <a:xfrm>
            <a:off x="1215342" y="2938407"/>
            <a:ext cx="6863789" cy="3439745"/>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1" i="0" lang="es-CL" sz="1800" u="none" cap="none" strike="noStrike">
                <a:solidFill>
                  <a:srgbClr val="29754D"/>
                </a:solidFill>
                <a:latin typeface="Calibri"/>
                <a:ea typeface="Calibri"/>
                <a:cs typeface="Calibri"/>
                <a:sym typeface="Calibri"/>
              </a:rPr>
              <a:t>Clase A: </a:t>
            </a:r>
            <a:r>
              <a:rPr b="0" i="0" lang="es-CL" sz="1800" u="none" cap="none" strike="noStrike">
                <a:solidFill>
                  <a:srgbClr val="000000"/>
                </a:solidFill>
                <a:latin typeface="Calibri"/>
                <a:ea typeface="Calibri"/>
                <a:cs typeface="Calibri"/>
                <a:sym typeface="Calibri"/>
              </a:rPr>
              <a:t>para quienes sean egresados de la carrera de Ingeniería Civil Eléctrica o Ingeniería de Ejecución Eléctrica o sus equivalentes en alguna Universidad o Instituto Profesional.</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29754D"/>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1" i="0" lang="es-CL" sz="1800" u="none" cap="none" strike="noStrike">
                <a:solidFill>
                  <a:srgbClr val="29754D"/>
                </a:solidFill>
                <a:latin typeface="Calibri"/>
                <a:ea typeface="Calibri"/>
                <a:cs typeface="Calibri"/>
                <a:sym typeface="Calibri"/>
              </a:rPr>
              <a:t>Clase B y C: </a:t>
            </a:r>
            <a:r>
              <a:rPr b="0" i="0" lang="es-CL" sz="1800" u="none" cap="none" strike="noStrike">
                <a:solidFill>
                  <a:srgbClr val="000000"/>
                </a:solidFill>
                <a:latin typeface="Calibri"/>
                <a:ea typeface="Calibri"/>
                <a:cs typeface="Calibri"/>
                <a:sym typeface="Calibri"/>
              </a:rPr>
              <a:t>para quienes sean egresados de la carrera de Técnico Eléctrico o su equivalente en alguna Universidad, Instituto o Escuela Técnica.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800"/>
              <a:buFont typeface="Arial"/>
              <a:buNone/>
            </a:pPr>
            <a:r>
              <a:rPr b="1" i="0" lang="es-CL" sz="1800" u="none" cap="none" strike="noStrike">
                <a:solidFill>
                  <a:srgbClr val="29754D"/>
                </a:solidFill>
                <a:latin typeface="Calibri"/>
                <a:ea typeface="Calibri"/>
                <a:cs typeface="Calibri"/>
                <a:sym typeface="Calibri"/>
              </a:rPr>
              <a:t>Clase D y E: </a:t>
            </a:r>
            <a:r>
              <a:rPr b="0" i="0" lang="es-CL" sz="1800" u="none" cap="none" strike="noStrike">
                <a:solidFill>
                  <a:srgbClr val="000000"/>
                </a:solidFill>
                <a:latin typeface="Calibri"/>
                <a:ea typeface="Calibri"/>
                <a:cs typeface="Calibri"/>
                <a:sym typeface="Calibri"/>
              </a:rPr>
              <a:t>para quienes sean egresados de la especialidad de electricidad en alguna Universidad, Instituto o Escuela Técnica.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9"/>
          <p:cNvSpPr/>
          <p:nvPr/>
        </p:nvSpPr>
        <p:spPr>
          <a:xfrm>
            <a:off x="549736" y="2396142"/>
            <a:ext cx="8776740" cy="4317174"/>
          </a:xfrm>
          <a:prstGeom prst="roundRect">
            <a:avLst>
              <a:gd fmla="val 4995"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18" name="Google Shape;218;p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s-CL" sz="2800" u="none" cap="none" strike="noStrike">
                <a:solidFill>
                  <a:srgbClr val="29754D"/>
                </a:solidFill>
                <a:latin typeface="Calibri"/>
                <a:ea typeface="Calibri"/>
                <a:cs typeface="Calibri"/>
                <a:sym typeface="Calibri"/>
              </a:rPr>
              <a:t>LICENCIA DE INSTALADOR ELÉCTRICO </a:t>
            </a:r>
            <a:endParaRPr b="0" i="0" sz="1400" u="none" cap="none" strike="noStrike">
              <a:solidFill>
                <a:srgbClr val="000000"/>
              </a:solidFill>
              <a:latin typeface="Arial"/>
              <a:ea typeface="Arial"/>
              <a:cs typeface="Arial"/>
              <a:sym typeface="Arial"/>
            </a:endParaRPr>
          </a:p>
        </p:txBody>
      </p:sp>
      <p:sp>
        <p:nvSpPr>
          <p:cNvPr id="219" name="Google Shape;219;p9"/>
          <p:cNvSpPr txBox="1"/>
          <p:nvPr/>
        </p:nvSpPr>
        <p:spPr>
          <a:xfrm>
            <a:off x="740779" y="2475918"/>
            <a:ext cx="8406597" cy="41549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CL" sz="1800" u="none" cap="none" strike="noStrike">
                <a:solidFill>
                  <a:srgbClr val="29754D"/>
                </a:solidFill>
                <a:latin typeface="Calibri"/>
                <a:ea typeface="Calibri"/>
                <a:cs typeface="Calibri"/>
                <a:sym typeface="Calibri"/>
              </a:rPr>
              <a:t>Clase A: </a:t>
            </a:r>
            <a:endParaRPr b="1" i="0" sz="18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s-CL" sz="1500" u="none" cap="none" strike="noStrike">
                <a:solidFill>
                  <a:schemeClr val="dk1"/>
                </a:solidFill>
                <a:latin typeface="Calibri"/>
                <a:ea typeface="Calibri"/>
                <a:cs typeface="Calibri"/>
                <a:sym typeface="Calibri"/>
              </a:rPr>
              <a:t>Permite realizar instalaciones de alta y baja tensión sin límite de potencia instalada.</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1" i="0" lang="es-CL" sz="1800" u="none" cap="none" strike="noStrike">
                <a:solidFill>
                  <a:srgbClr val="29754D"/>
                </a:solidFill>
                <a:latin typeface="Calibri"/>
                <a:ea typeface="Calibri"/>
                <a:cs typeface="Calibri"/>
                <a:sym typeface="Calibri"/>
              </a:rPr>
              <a:t>Clase B</a:t>
            </a:r>
            <a:r>
              <a:rPr b="0" i="0" lang="es-CL" sz="1500" u="none" cap="none" strike="noStrike">
                <a:solidFill>
                  <a:schemeClr val="dk1"/>
                </a:solidFill>
                <a:latin typeface="Calibri"/>
                <a:ea typeface="Calibri"/>
                <a:cs typeface="Calibri"/>
                <a:sym typeface="Calibri"/>
              </a:rPr>
              <a:t>:</a:t>
            </a:r>
            <a:endParaRPr b="0" i="0" sz="15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500"/>
              <a:buFont typeface="Arial"/>
              <a:buNone/>
            </a:pPr>
            <a:r>
              <a:rPr b="0" i="0" lang="es-CL" sz="1500" u="none" cap="none" strike="noStrike">
                <a:solidFill>
                  <a:schemeClr val="dk1"/>
                </a:solidFill>
                <a:latin typeface="Calibri"/>
                <a:ea typeface="Calibri"/>
                <a:cs typeface="Calibri"/>
                <a:sym typeface="Calibri"/>
              </a:rPr>
              <a:t>Permite ejecutar instalaciones de baja tensión con 500 kW máximo de potencia instalada.</a:t>
            </a:r>
            <a:endParaRPr b="0" i="0" sz="15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500"/>
              <a:buFont typeface="Arial"/>
              <a:buNone/>
            </a:pPr>
            <a:r>
              <a:rPr b="0" i="0" lang="es-CL" sz="1500" u="none" cap="none" strike="noStrike">
                <a:solidFill>
                  <a:schemeClr val="dk1"/>
                </a:solidFill>
                <a:latin typeface="Calibri"/>
                <a:ea typeface="Calibri"/>
                <a:cs typeface="Calibri"/>
                <a:sym typeface="Calibri"/>
              </a:rPr>
              <a:t>Incluye: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500"/>
              <a:buFont typeface="Arial"/>
              <a:buChar char="•"/>
            </a:pPr>
            <a:r>
              <a:rPr b="0" i="0" lang="es-CL" sz="1500" u="none" cap="none" strike="noStrike">
                <a:solidFill>
                  <a:schemeClr val="dk1"/>
                </a:solidFill>
                <a:latin typeface="Calibri"/>
                <a:ea typeface="Calibri"/>
                <a:cs typeface="Calibri"/>
                <a:sym typeface="Calibri"/>
              </a:rPr>
              <a:t>Instalaciones que conllevan riesgo de explosión o incendio u otras que sirven para espectáculos públicos o de diversión.</a:t>
            </a:r>
            <a:endParaRPr b="0" i="0" sz="1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500"/>
              <a:buFont typeface="Arial"/>
              <a:buChar char="•"/>
            </a:pPr>
            <a:r>
              <a:rPr b="0" i="0" lang="es-CL" sz="1500" u="none" cap="none" strike="noStrike">
                <a:solidFill>
                  <a:schemeClr val="dk1"/>
                </a:solidFill>
                <a:latin typeface="Calibri"/>
                <a:ea typeface="Calibri"/>
                <a:cs typeface="Calibri"/>
                <a:sym typeface="Calibri"/>
              </a:rPr>
              <a:t>Instalaciones de alumbrado en baja tensión con un máximo de 100 kW de potencia instalada total y límites máximos para cada alimentador y subalimentador de 10 kW de potencia por fase.</a:t>
            </a:r>
            <a:endParaRPr b="0" i="0" sz="1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500"/>
              <a:buFont typeface="Arial"/>
              <a:buChar char="•"/>
            </a:pPr>
            <a:r>
              <a:rPr b="0" i="0" lang="es-CL" sz="1500" u="none" cap="none" strike="noStrike">
                <a:solidFill>
                  <a:schemeClr val="dk1"/>
                </a:solidFill>
                <a:latin typeface="Calibri"/>
                <a:ea typeface="Calibri"/>
                <a:cs typeface="Calibri"/>
                <a:sym typeface="Calibri"/>
              </a:rPr>
              <a:t>Instalaciones de calefacción y fuerza motriz en baja tensión con un máximo de 50 kW de potencia instalada total y límites máximos para cada alimentador y subalimentador de 10 kW de potencia por fase.</a:t>
            </a:r>
            <a:endParaRPr b="0" i="0" sz="1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500"/>
              <a:buFont typeface="Arial"/>
              <a:buChar char="•"/>
            </a:pPr>
            <a:r>
              <a:rPr b="0" i="0" lang="es-CL" sz="1500" u="none" cap="none" strike="noStrike">
                <a:solidFill>
                  <a:schemeClr val="dk1"/>
                </a:solidFill>
                <a:latin typeface="Calibri"/>
                <a:ea typeface="Calibri"/>
                <a:cs typeface="Calibri"/>
                <a:sym typeface="Calibri"/>
              </a:rPr>
              <a:t>Instalaciones de alumbrado en baja tensión, con un máximo de 10 kW de potencia total instalada y sin alimentadores.</a:t>
            </a:r>
            <a:endParaRPr b="0" i="0" sz="15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500"/>
              <a:buFont typeface="Arial"/>
              <a:buChar char="•"/>
            </a:pPr>
            <a:r>
              <a:rPr b="0" i="0" lang="es-CL" sz="1500" u="none" cap="none" strike="noStrike">
                <a:solidFill>
                  <a:schemeClr val="dk1"/>
                </a:solidFill>
                <a:latin typeface="Calibri"/>
                <a:ea typeface="Calibri"/>
                <a:cs typeface="Calibri"/>
                <a:sym typeface="Calibri"/>
              </a:rPr>
              <a:t>Instalaciones de calefacción y fuerza motriz en baja tensión, con un máximo de 5 kW de potencia total instalada, sin alimentadores. </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