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4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RxmmHzzFxS30C8cKvhco4zRzA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customschemas.google.com/relationships/presentationmetadata" Target="meta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7jpS3FHmoW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0w0ycQobkq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s-CL" sz="1200">
                <a:latin typeface="Calibri"/>
                <a:ea typeface="Calibri"/>
                <a:cs typeface="Calibri"/>
                <a:sym typeface="Calibri"/>
              </a:rPr>
              <a:t>https://www.youtube.com/watch?v=BPaIiaoYkNY&amp;t=3s</a:t>
            </a:r>
            <a:endParaRPr/>
          </a:p>
        </p:txBody>
      </p:sp>
      <p:sp>
        <p:nvSpPr>
          <p:cNvPr id="546" name="Google Shape;54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https://www.youtube.com/watch?v=7jpS3FHmoWU</a:t>
            </a:r>
            <a:endParaRPr/>
          </a:p>
        </p:txBody>
      </p:sp>
      <p:sp>
        <p:nvSpPr>
          <p:cNvPr id="615" name="Google Shape;61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https://www.youtube.com/watch?v=0w0ycQobkq0</a:t>
            </a:r>
            <a:endParaRPr/>
          </a:p>
        </p:txBody>
      </p:sp>
      <p:sp>
        <p:nvSpPr>
          <p:cNvPr id="643" name="Google Shape;64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7" name="Google Shape;77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9" name="Google Shape;789;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0" name="Google Shape;80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3" name="Google Shape;813;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7" name="Google Shape;847;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a:t>https://www.youtube.com/watch?v=n1jduQhnWxQ</a:t>
            </a:r>
            <a:endParaRPr/>
          </a:p>
        </p:txBody>
      </p:sp>
      <p:sp>
        <p:nvSpPr>
          <p:cNvPr id="422" name="Google Shape;4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6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6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6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6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6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6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6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6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6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3"/>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6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67"/>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6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69"/>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7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70"/>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7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71"/>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71"/>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7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7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72"/>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73"/>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73"/>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73"/>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73"/>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73"/>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5"/>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7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5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78"/>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7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8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80"/>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8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81"/>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8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82"/>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82"/>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8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8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8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83"/>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4"/>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84"/>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84"/>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84"/>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84"/>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84"/>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7"/>
        <p:cNvGrpSpPr/>
        <p:nvPr/>
      </p:nvGrpSpPr>
      <p:grpSpPr>
        <a:xfrm>
          <a:off x="0" y="0"/>
          <a:ext cx="0" cy="0"/>
          <a:chOff x="0" y="0"/>
          <a:chExt cx="0" cy="0"/>
        </a:xfrm>
      </p:grpSpPr>
      <p:sp>
        <p:nvSpPr>
          <p:cNvPr id="188" name="Google Shape;188;p4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0" name="Google Shape;190;p4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2"/>
        <p:cNvGrpSpPr/>
        <p:nvPr/>
      </p:nvGrpSpPr>
      <p:grpSpPr>
        <a:xfrm>
          <a:off x="0" y="0"/>
          <a:ext cx="0" cy="0"/>
          <a:chOff x="0" y="0"/>
          <a:chExt cx="0" cy="0"/>
        </a:xfrm>
      </p:grpSpPr>
      <p:sp>
        <p:nvSpPr>
          <p:cNvPr id="193" name="Google Shape;193;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86"/>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
        <p:cNvGrpSpPr/>
        <p:nvPr/>
      </p:nvGrpSpPr>
      <p:grpSpPr>
        <a:xfrm>
          <a:off x="0" y="0"/>
          <a:ext cx="0" cy="0"/>
          <a:chOff x="0" y="0"/>
          <a:chExt cx="0" cy="0"/>
        </a:xfrm>
      </p:grpSpPr>
      <p:sp>
        <p:nvSpPr>
          <p:cNvPr id="196" name="Google Shape;196;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89"/>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9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90"/>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9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9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9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91"/>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9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9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92"/>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9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93"/>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93"/>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9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9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9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94"/>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9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95"/>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95"/>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95"/>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95"/>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95"/>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95"/>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5"/>
        <p:cNvGrpSpPr/>
        <p:nvPr/>
      </p:nvGrpSpPr>
      <p:grpSpPr>
        <a:xfrm>
          <a:off x="0" y="0"/>
          <a:ext cx="0" cy="0"/>
          <a:chOff x="0" y="0"/>
          <a:chExt cx="0" cy="0"/>
        </a:xfrm>
      </p:grpSpPr>
      <p:sp>
        <p:nvSpPr>
          <p:cNvPr id="246" name="Google Shape;246;p4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9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2"/>
        <p:cNvGrpSpPr/>
        <p:nvPr/>
      </p:nvGrpSpPr>
      <p:grpSpPr>
        <a:xfrm>
          <a:off x="0" y="0"/>
          <a:ext cx="0" cy="0"/>
          <a:chOff x="0" y="0"/>
          <a:chExt cx="0" cy="0"/>
        </a:xfrm>
      </p:grpSpPr>
      <p:sp>
        <p:nvSpPr>
          <p:cNvPr id="253" name="Google Shape;253;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9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5" name="Google Shape;255;p9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100"/>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0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0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0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0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10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102"/>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0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0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03"/>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04"/>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04"/>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0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0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05"/>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5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0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06"/>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06"/>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06"/>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06"/>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06"/>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06"/>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0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0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0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0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11"/>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1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1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1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1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1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13"/>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1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1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14"/>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1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5"/>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5"/>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1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1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1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1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16"/>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1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17"/>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17"/>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17"/>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17"/>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17"/>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17"/>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5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5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0"/>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40"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40"/>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40"/>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40"/>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40"/>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40"/>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40"/>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4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4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42"/>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42"/>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42"/>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42"/>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4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4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44"/>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4"/>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44"/>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44"/>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4"/>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44"/>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44"/>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4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4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46"/>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6"/>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46"/>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46"/>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6"/>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3" name="Google Shape;183;p46"/>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4" name="Google Shape;184;p46"/>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5" name="Google Shape;185;p4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4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48"/>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8"/>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48"/>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48"/>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0" name="Google Shape;240;p48"/>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8"/>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2" name="Google Shape;242;p48"/>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3" name="Google Shape;243;p4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4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50"/>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0"/>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50"/>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50"/>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0"/>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50"/>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5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PaIiaoYkNY&amp;t=3s"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7jpS3FHmoWU"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0w0ycQobkq0"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9.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35.xml"/><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hyperlink" Target="https://tp-digital.territorio.la/" TargetMode="External"/><Relationship Id="rId4" Type="http://schemas.openxmlformats.org/officeDocument/2006/relationships/hyperlink" Target="https://forms.office.com/Pages/DesignPage.aspx?origin=OfficeDotCom&amp;route=OfficeHome&amp;lang=es-ES#FormId=BSlUrEXtfEOSi7bLFyHT_g3J2LctbOZDux7Esa5RdGZUOFRDS1ozMVBWTkpJWkdFMUs4TDU4OE5URi4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5.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1jduQhnWxQ"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197640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198720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MANTENCIÓN Y OPERACIÓN DE EQUIPOS</a:t>
            </a:r>
            <a:endParaRPr sz="2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DE CONTROL ELECTRÓNICO DE POTENCIA</a:t>
            </a:r>
            <a:endParaRPr sz="28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072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ALTERNA</a:t>
            </a:r>
            <a:endParaRPr sz="2800" b="0" i="0" u="none" strike="noStrike" cap="none">
              <a:latin typeface="Arial"/>
              <a:ea typeface="Arial"/>
              <a:cs typeface="Arial"/>
              <a:sym typeface="Arial"/>
            </a:endParaRPr>
          </a:p>
        </p:txBody>
      </p:sp>
      <p:sp>
        <p:nvSpPr>
          <p:cNvPr id="481" name="Google Shape;481;p10"/>
          <p:cNvSpPr/>
          <p:nvPr/>
        </p:nvSpPr>
        <p:spPr>
          <a:xfrm>
            <a:off x="1484280" y="2208240"/>
            <a:ext cx="6762960" cy="2290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2" name="Google Shape;482;p10"/>
          <p:cNvSpPr/>
          <p:nvPr/>
        </p:nvSpPr>
        <p:spPr>
          <a:xfrm>
            <a:off x="1729080" y="2455200"/>
            <a:ext cx="639000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corriente alterna (AC) es producida por alternadores y generada en las centrales eléctricas: es la corriente de transportar y de generar.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alternador hace girar sus hélices unas 50 veces cada segundo produciendo una onda de corriente y tensión senoidal. Esta velocidad de giro tiene una frecuencia de unos 50 Hz. Asimismo, la tensión generada entre los dos polos varía con el tiempo en forma de onda senoidal. </a:t>
            </a:r>
            <a:endParaRPr sz="1600" b="0" i="0" u="none" strike="noStrike" cap="none">
              <a:latin typeface="Arial"/>
              <a:ea typeface="Arial"/>
              <a:cs typeface="Arial"/>
              <a:sym typeface="Arial"/>
            </a:endParaRPr>
          </a:p>
        </p:txBody>
      </p:sp>
      <p:sp>
        <p:nvSpPr>
          <p:cNvPr id="483" name="Google Shape;483;p10"/>
          <p:cNvSpPr/>
          <p:nvPr/>
        </p:nvSpPr>
        <p:spPr>
          <a:xfrm>
            <a:off x="1501200" y="4552560"/>
            <a:ext cx="6717240" cy="210672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4" name="Google Shape;484;p10"/>
          <p:cNvSpPr/>
          <p:nvPr/>
        </p:nvSpPr>
        <p:spPr>
          <a:xfrm>
            <a:off x="4637520" y="6057720"/>
            <a:ext cx="2620440" cy="36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485" name="Google Shape;485;p10"/>
          <p:cNvSpPr/>
          <p:nvPr/>
        </p:nvSpPr>
        <p:spPr>
          <a:xfrm rot="10800000">
            <a:off x="4904640" y="5191200"/>
            <a:ext cx="2520" cy="101304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486" name="Google Shape;486;p10"/>
          <p:cNvSpPr/>
          <p:nvPr/>
        </p:nvSpPr>
        <p:spPr>
          <a:xfrm>
            <a:off x="4577400" y="4849920"/>
            <a:ext cx="6840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Voltaje</a:t>
            </a:r>
            <a:endParaRPr sz="1400" b="0" i="0" u="none" strike="noStrike" cap="none">
              <a:latin typeface="Arial"/>
              <a:ea typeface="Arial"/>
              <a:cs typeface="Arial"/>
              <a:sym typeface="Arial"/>
            </a:endParaRPr>
          </a:p>
        </p:txBody>
      </p:sp>
      <p:sp>
        <p:nvSpPr>
          <p:cNvPr id="487" name="Google Shape;487;p10"/>
          <p:cNvSpPr/>
          <p:nvPr/>
        </p:nvSpPr>
        <p:spPr>
          <a:xfrm>
            <a:off x="7314120" y="5891400"/>
            <a:ext cx="726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Tiempo</a:t>
            </a:r>
            <a:endParaRPr sz="1400" b="0" i="0" u="none" strike="noStrike" cap="none">
              <a:latin typeface="Arial"/>
              <a:ea typeface="Arial"/>
              <a:cs typeface="Arial"/>
              <a:sym typeface="Arial"/>
            </a:endParaRPr>
          </a:p>
        </p:txBody>
      </p:sp>
      <p:grpSp>
        <p:nvGrpSpPr>
          <p:cNvPr id="488" name="Google Shape;488;p10"/>
          <p:cNvGrpSpPr/>
          <p:nvPr/>
        </p:nvGrpSpPr>
        <p:grpSpPr>
          <a:xfrm>
            <a:off x="1674360" y="4686480"/>
            <a:ext cx="2608560" cy="1840320"/>
            <a:chOff x="1674360" y="4686480"/>
            <a:chExt cx="2608560" cy="1840320"/>
          </a:xfrm>
        </p:grpSpPr>
        <p:grpSp>
          <p:nvGrpSpPr>
            <p:cNvPr id="489" name="Google Shape;489;p10"/>
            <p:cNvGrpSpPr/>
            <p:nvPr/>
          </p:nvGrpSpPr>
          <p:grpSpPr>
            <a:xfrm>
              <a:off x="1674360" y="4686480"/>
              <a:ext cx="2608560" cy="883080"/>
              <a:chOff x="1674360" y="4686480"/>
              <a:chExt cx="2608560" cy="883080"/>
            </a:xfrm>
          </p:grpSpPr>
          <p:pic>
            <p:nvPicPr>
              <p:cNvPr id="490" name="Google Shape;490;p10"/>
              <p:cNvPicPr preferRelativeResize="0"/>
              <p:nvPr/>
            </p:nvPicPr>
            <p:blipFill rotWithShape="1">
              <a:blip r:embed="rId3">
                <a:alphaModFix/>
              </a:blip>
              <a:srcRect/>
              <a:stretch/>
            </p:blipFill>
            <p:spPr>
              <a:xfrm>
                <a:off x="1674360" y="4734000"/>
                <a:ext cx="2608560" cy="835560"/>
              </a:xfrm>
              <a:prstGeom prst="rect">
                <a:avLst/>
              </a:prstGeom>
              <a:noFill/>
              <a:ln>
                <a:noFill/>
              </a:ln>
            </p:spPr>
          </p:pic>
          <p:sp>
            <p:nvSpPr>
              <p:cNvPr id="491" name="Google Shape;491;p10"/>
              <p:cNvSpPr/>
              <p:nvPr/>
            </p:nvSpPr>
            <p:spPr>
              <a:xfrm>
                <a:off x="1717200" y="4686480"/>
                <a:ext cx="252252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nvGrpSpPr>
            <p:cNvPr id="492" name="Google Shape;492;p10"/>
            <p:cNvGrpSpPr/>
            <p:nvPr/>
          </p:nvGrpSpPr>
          <p:grpSpPr>
            <a:xfrm>
              <a:off x="1674360" y="5635080"/>
              <a:ext cx="2608560" cy="891720"/>
              <a:chOff x="1674360" y="5635080"/>
              <a:chExt cx="2608560" cy="891720"/>
            </a:xfrm>
          </p:grpSpPr>
          <p:pic>
            <p:nvPicPr>
              <p:cNvPr id="493" name="Google Shape;493;p10"/>
              <p:cNvPicPr preferRelativeResize="0"/>
              <p:nvPr/>
            </p:nvPicPr>
            <p:blipFill rotWithShape="1">
              <a:blip r:embed="rId3">
                <a:alphaModFix/>
              </a:blip>
              <a:srcRect/>
              <a:stretch/>
            </p:blipFill>
            <p:spPr>
              <a:xfrm rot="10800000">
                <a:off x="1674360" y="5635080"/>
                <a:ext cx="2608560" cy="835560"/>
              </a:xfrm>
              <a:prstGeom prst="rect">
                <a:avLst/>
              </a:prstGeom>
              <a:noFill/>
              <a:ln>
                <a:noFill/>
              </a:ln>
            </p:spPr>
          </p:pic>
          <p:sp>
            <p:nvSpPr>
              <p:cNvPr id="494" name="Google Shape;494;p10"/>
              <p:cNvSpPr/>
              <p:nvPr/>
            </p:nvSpPr>
            <p:spPr>
              <a:xfrm rot="10800000">
                <a:off x="1717560" y="6526440"/>
                <a:ext cx="252252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sp>
        <p:nvSpPr>
          <p:cNvPr id="495" name="Google Shape;495;p10"/>
          <p:cNvSpPr/>
          <p:nvPr/>
        </p:nvSpPr>
        <p:spPr>
          <a:xfrm>
            <a:off x="4902480" y="5612760"/>
            <a:ext cx="2086560" cy="718920"/>
          </a:xfrm>
          <a:custGeom>
            <a:avLst/>
            <a:gdLst/>
            <a:ahLst/>
            <a:cxnLst/>
            <a:rect l="l" t="t" r="r" b="b"/>
            <a:pathLst>
              <a:path w="2087037" h="1234733" extrusionOk="0">
                <a:moveTo>
                  <a:pt x="0" y="772916"/>
                </a:moveTo>
                <a:cubicBezTo>
                  <a:pt x="142836" y="352564"/>
                  <a:pt x="285672" y="-67788"/>
                  <a:pt x="426288" y="9178"/>
                </a:cubicBezTo>
                <a:cubicBezTo>
                  <a:pt x="566904" y="86144"/>
                  <a:pt x="698640" y="1228791"/>
                  <a:pt x="843696" y="1234711"/>
                </a:cubicBezTo>
                <a:cubicBezTo>
                  <a:pt x="988753" y="1240631"/>
                  <a:pt x="1153051" y="52101"/>
                  <a:pt x="1296627" y="44700"/>
                </a:cubicBezTo>
                <a:cubicBezTo>
                  <a:pt x="1440203" y="37299"/>
                  <a:pt x="1573418" y="1145904"/>
                  <a:pt x="1705153" y="1190307"/>
                </a:cubicBezTo>
                <a:cubicBezTo>
                  <a:pt x="1836888" y="1234710"/>
                  <a:pt x="1939020" y="645626"/>
                  <a:pt x="2087037" y="311121"/>
                </a:cubicBezTo>
              </a:path>
            </a:pathLst>
          </a:custGeom>
          <a:noFill/>
          <a:ln w="25400" cap="flat" cmpd="sng">
            <a:solidFill>
              <a:srgbClr val="FF0000"/>
            </a:solidFill>
            <a:prstDash val="solid"/>
            <a:round/>
            <a:headEnd type="none" w="sm" len="sm"/>
            <a:tailEnd type="none" w="sm" len="sm"/>
          </a:ln>
          <a:effectLst>
            <a:outerShdw blurRad="40000" dist="2016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ALTERNA</a:t>
            </a:r>
            <a:endParaRPr sz="2800" b="0" i="0" u="none" strike="noStrike" cap="none">
              <a:latin typeface="Arial"/>
              <a:ea typeface="Arial"/>
              <a:cs typeface="Arial"/>
              <a:sym typeface="Arial"/>
            </a:endParaRPr>
          </a:p>
        </p:txBody>
      </p:sp>
      <p:sp>
        <p:nvSpPr>
          <p:cNvPr id="501" name="Google Shape;501;p11"/>
          <p:cNvSpPr/>
          <p:nvPr/>
        </p:nvSpPr>
        <p:spPr>
          <a:xfrm>
            <a:off x="1501200" y="2216880"/>
            <a:ext cx="6738120" cy="1830600"/>
          </a:xfrm>
          <a:prstGeom prst="roundRect">
            <a:avLst>
              <a:gd name="adj" fmla="val 14381"/>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2" name="Google Shape;502;p11"/>
          <p:cNvSpPr/>
          <p:nvPr/>
        </p:nvSpPr>
        <p:spPr>
          <a:xfrm>
            <a:off x="1808640" y="2508120"/>
            <a:ext cx="616104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voltaje de la electricidad alterna, cambia entre los valores máximos y mínimos de manera cíclica, por lo que la mitad del valor del voltaje es positivo y la otra mitad negativo. La corriente alterna posee una serie de características particulares como la forma de onda, la amplitud y la frecuencia.</a:t>
            </a:r>
            <a:endParaRPr sz="1600" b="0" i="0" u="none" strike="noStrike" cap="none">
              <a:latin typeface="Arial"/>
              <a:ea typeface="Arial"/>
              <a:cs typeface="Arial"/>
              <a:sym typeface="Arial"/>
            </a:endParaRPr>
          </a:p>
        </p:txBody>
      </p:sp>
      <p:sp>
        <p:nvSpPr>
          <p:cNvPr id="503" name="Google Shape;503;p11"/>
          <p:cNvSpPr/>
          <p:nvPr/>
        </p:nvSpPr>
        <p:spPr>
          <a:xfrm>
            <a:off x="1501200" y="4330440"/>
            <a:ext cx="6717240" cy="210672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4" name="Google Shape;504;p11"/>
          <p:cNvSpPr/>
          <p:nvPr/>
        </p:nvSpPr>
        <p:spPr>
          <a:xfrm>
            <a:off x="4637520" y="5835600"/>
            <a:ext cx="2620440" cy="36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505" name="Google Shape;505;p11"/>
          <p:cNvSpPr/>
          <p:nvPr/>
        </p:nvSpPr>
        <p:spPr>
          <a:xfrm rot="10800000">
            <a:off x="4904640" y="4968720"/>
            <a:ext cx="2520" cy="101304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506" name="Google Shape;506;p11"/>
          <p:cNvSpPr/>
          <p:nvPr/>
        </p:nvSpPr>
        <p:spPr>
          <a:xfrm>
            <a:off x="4577400" y="4627800"/>
            <a:ext cx="6840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Voltaje</a:t>
            </a:r>
            <a:endParaRPr sz="1400" b="0" i="0" u="none" strike="noStrike" cap="none">
              <a:latin typeface="Arial"/>
              <a:ea typeface="Arial"/>
              <a:cs typeface="Arial"/>
              <a:sym typeface="Arial"/>
            </a:endParaRPr>
          </a:p>
        </p:txBody>
      </p:sp>
      <p:sp>
        <p:nvSpPr>
          <p:cNvPr id="507" name="Google Shape;507;p11"/>
          <p:cNvSpPr/>
          <p:nvPr/>
        </p:nvSpPr>
        <p:spPr>
          <a:xfrm>
            <a:off x="7314120" y="5669280"/>
            <a:ext cx="726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Tiempo</a:t>
            </a:r>
            <a:endParaRPr sz="1400" b="0" i="0" u="none" strike="noStrike" cap="none">
              <a:latin typeface="Arial"/>
              <a:ea typeface="Arial"/>
              <a:cs typeface="Arial"/>
              <a:sym typeface="Arial"/>
            </a:endParaRPr>
          </a:p>
        </p:txBody>
      </p:sp>
      <p:grpSp>
        <p:nvGrpSpPr>
          <p:cNvPr id="508" name="Google Shape;508;p11"/>
          <p:cNvGrpSpPr/>
          <p:nvPr/>
        </p:nvGrpSpPr>
        <p:grpSpPr>
          <a:xfrm>
            <a:off x="1674360" y="4464360"/>
            <a:ext cx="2608560" cy="1840320"/>
            <a:chOff x="1674360" y="4464360"/>
            <a:chExt cx="2608560" cy="1840320"/>
          </a:xfrm>
        </p:grpSpPr>
        <p:grpSp>
          <p:nvGrpSpPr>
            <p:cNvPr id="509" name="Google Shape;509;p11"/>
            <p:cNvGrpSpPr/>
            <p:nvPr/>
          </p:nvGrpSpPr>
          <p:grpSpPr>
            <a:xfrm>
              <a:off x="1674360" y="4464360"/>
              <a:ext cx="2608560" cy="883080"/>
              <a:chOff x="1674360" y="4464360"/>
              <a:chExt cx="2608560" cy="883080"/>
            </a:xfrm>
          </p:grpSpPr>
          <p:pic>
            <p:nvPicPr>
              <p:cNvPr id="510" name="Google Shape;510;p11"/>
              <p:cNvPicPr preferRelativeResize="0"/>
              <p:nvPr/>
            </p:nvPicPr>
            <p:blipFill rotWithShape="1">
              <a:blip r:embed="rId3">
                <a:alphaModFix/>
              </a:blip>
              <a:srcRect/>
              <a:stretch/>
            </p:blipFill>
            <p:spPr>
              <a:xfrm>
                <a:off x="1674360" y="4511880"/>
                <a:ext cx="2608560" cy="835560"/>
              </a:xfrm>
              <a:prstGeom prst="rect">
                <a:avLst/>
              </a:prstGeom>
              <a:noFill/>
              <a:ln>
                <a:noFill/>
              </a:ln>
            </p:spPr>
          </p:pic>
          <p:sp>
            <p:nvSpPr>
              <p:cNvPr id="511" name="Google Shape;511;p11"/>
              <p:cNvSpPr/>
              <p:nvPr/>
            </p:nvSpPr>
            <p:spPr>
              <a:xfrm>
                <a:off x="1717200" y="4464360"/>
                <a:ext cx="252252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nvGrpSpPr>
            <p:cNvPr id="512" name="Google Shape;512;p11"/>
            <p:cNvGrpSpPr/>
            <p:nvPr/>
          </p:nvGrpSpPr>
          <p:grpSpPr>
            <a:xfrm>
              <a:off x="1674360" y="5412960"/>
              <a:ext cx="2608560" cy="891720"/>
              <a:chOff x="1674360" y="5412960"/>
              <a:chExt cx="2608560" cy="891720"/>
            </a:xfrm>
          </p:grpSpPr>
          <p:pic>
            <p:nvPicPr>
              <p:cNvPr id="513" name="Google Shape;513;p11"/>
              <p:cNvPicPr preferRelativeResize="0"/>
              <p:nvPr/>
            </p:nvPicPr>
            <p:blipFill rotWithShape="1">
              <a:blip r:embed="rId3">
                <a:alphaModFix/>
              </a:blip>
              <a:srcRect/>
              <a:stretch/>
            </p:blipFill>
            <p:spPr>
              <a:xfrm rot="10800000">
                <a:off x="1674360" y="5412960"/>
                <a:ext cx="2608560" cy="835560"/>
              </a:xfrm>
              <a:prstGeom prst="rect">
                <a:avLst/>
              </a:prstGeom>
              <a:noFill/>
              <a:ln>
                <a:noFill/>
              </a:ln>
            </p:spPr>
          </p:pic>
          <p:sp>
            <p:nvSpPr>
              <p:cNvPr id="514" name="Google Shape;514;p11"/>
              <p:cNvSpPr/>
              <p:nvPr/>
            </p:nvSpPr>
            <p:spPr>
              <a:xfrm rot="10800000">
                <a:off x="1717560" y="6304320"/>
                <a:ext cx="252252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sp>
        <p:nvSpPr>
          <p:cNvPr id="515" name="Google Shape;515;p11"/>
          <p:cNvSpPr/>
          <p:nvPr/>
        </p:nvSpPr>
        <p:spPr>
          <a:xfrm>
            <a:off x="4902480" y="5390280"/>
            <a:ext cx="2086560" cy="718920"/>
          </a:xfrm>
          <a:custGeom>
            <a:avLst/>
            <a:gdLst/>
            <a:ahLst/>
            <a:cxnLst/>
            <a:rect l="l" t="t" r="r" b="b"/>
            <a:pathLst>
              <a:path w="2087037" h="1234733" extrusionOk="0">
                <a:moveTo>
                  <a:pt x="0" y="772916"/>
                </a:moveTo>
                <a:cubicBezTo>
                  <a:pt x="142836" y="352564"/>
                  <a:pt x="285672" y="-67788"/>
                  <a:pt x="426288" y="9178"/>
                </a:cubicBezTo>
                <a:cubicBezTo>
                  <a:pt x="566904" y="86144"/>
                  <a:pt x="698640" y="1228791"/>
                  <a:pt x="843696" y="1234711"/>
                </a:cubicBezTo>
                <a:cubicBezTo>
                  <a:pt x="988753" y="1240631"/>
                  <a:pt x="1153051" y="52101"/>
                  <a:pt x="1296627" y="44700"/>
                </a:cubicBezTo>
                <a:cubicBezTo>
                  <a:pt x="1440203" y="37299"/>
                  <a:pt x="1573418" y="1145904"/>
                  <a:pt x="1705153" y="1190307"/>
                </a:cubicBezTo>
                <a:cubicBezTo>
                  <a:pt x="1836888" y="1234710"/>
                  <a:pt x="1939020" y="645626"/>
                  <a:pt x="2087037" y="311121"/>
                </a:cubicBezTo>
              </a:path>
            </a:pathLst>
          </a:custGeom>
          <a:noFill/>
          <a:ln w="25400" cap="flat" cmpd="sng">
            <a:solidFill>
              <a:srgbClr val="FF0000"/>
            </a:solidFill>
            <a:prstDash val="solid"/>
            <a:round/>
            <a:headEnd type="none" w="sm" len="sm"/>
            <a:tailEnd type="none" w="sm" len="sm"/>
          </a:ln>
          <a:effectLst>
            <a:outerShdw blurRad="40000" dist="2016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12"/>
          <p:cNvGrpSpPr/>
          <p:nvPr/>
        </p:nvGrpSpPr>
        <p:grpSpPr>
          <a:xfrm>
            <a:off x="1473480" y="2182320"/>
            <a:ext cx="6773040" cy="4248000"/>
            <a:chOff x="1473480" y="2182320"/>
            <a:chExt cx="6773040" cy="4248000"/>
          </a:xfrm>
        </p:grpSpPr>
        <p:sp>
          <p:nvSpPr>
            <p:cNvPr id="521" name="Google Shape;521;p12"/>
            <p:cNvSpPr/>
            <p:nvPr/>
          </p:nvSpPr>
          <p:spPr>
            <a:xfrm>
              <a:off x="1473480" y="2407320"/>
              <a:ext cx="6773040" cy="4023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22" name="Google Shape;522;p12"/>
            <p:cNvPicPr preferRelativeResize="0"/>
            <p:nvPr/>
          </p:nvPicPr>
          <p:blipFill rotWithShape="1">
            <a:blip r:embed="rId3">
              <a:alphaModFix/>
            </a:blip>
            <a:srcRect/>
            <a:stretch/>
          </p:blipFill>
          <p:spPr>
            <a:xfrm>
              <a:off x="7722360" y="2182320"/>
              <a:ext cx="482760" cy="460440"/>
            </a:xfrm>
            <a:prstGeom prst="rect">
              <a:avLst/>
            </a:prstGeom>
            <a:noFill/>
            <a:ln>
              <a:noFill/>
            </a:ln>
          </p:spPr>
        </p:pic>
      </p:grpSp>
      <p:sp>
        <p:nvSpPr>
          <p:cNvPr id="523" name="Google Shape;523;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ALTERNA</a:t>
            </a:r>
            <a:endParaRPr sz="2800" b="0" i="0" u="none" strike="noStrike" cap="none">
              <a:latin typeface="Arial"/>
              <a:ea typeface="Arial"/>
              <a:cs typeface="Arial"/>
              <a:sym typeface="Arial"/>
            </a:endParaRPr>
          </a:p>
        </p:txBody>
      </p:sp>
      <p:sp>
        <p:nvSpPr>
          <p:cNvPr id="524" name="Google Shape;524;p12"/>
          <p:cNvSpPr/>
          <p:nvPr/>
        </p:nvSpPr>
        <p:spPr>
          <a:xfrm>
            <a:off x="1726560" y="2669760"/>
            <a:ext cx="6266520" cy="3498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señal Sinusoidal se compone de lo siguiente:</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Amplitud o valor pico: </a:t>
            </a:r>
            <a:r>
              <a:rPr lang="es-CL" sz="1600" b="0" i="0" u="none" strike="noStrike" cap="none">
                <a:solidFill>
                  <a:srgbClr val="000000"/>
                </a:solidFill>
                <a:latin typeface="Calibri"/>
                <a:ea typeface="Calibri"/>
                <a:cs typeface="Calibri"/>
                <a:sym typeface="Calibri"/>
              </a:rPr>
              <a:t>Es el máximo valor alcanzado en cualquier dirección. Se mide en volts o Amperios dependiendo si es una señal de voltaje o de corriente alterna.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Periodo:</a:t>
            </a:r>
            <a:r>
              <a:rPr lang="es-CL" sz="1600" b="0" i="0" u="none" strike="noStrike" cap="none">
                <a:solidFill>
                  <a:srgbClr val="000000"/>
                </a:solidFill>
                <a:latin typeface="Calibri"/>
                <a:ea typeface="Calibri"/>
                <a:cs typeface="Calibri"/>
                <a:sym typeface="Calibri"/>
              </a:rPr>
              <a:t> Es el tiempo que tarda una señal senoidal en cumplir un ciclo (en repetirse). El periodo se mide en segundos.</a:t>
            </a:r>
            <a:endParaRPr sz="1600" b="0" i="0" u="none" strike="noStrike" cap="none">
              <a:latin typeface="Arial"/>
              <a:ea typeface="Arial"/>
              <a:cs typeface="Arial"/>
              <a:sym typeface="Arial"/>
            </a:endParaRPr>
          </a:p>
        </p:txBody>
      </p:sp>
      <p:pic>
        <p:nvPicPr>
          <p:cNvPr id="525" name="Google Shape;525;p12" descr="ppt1-3.png"/>
          <p:cNvPicPr preferRelativeResize="0"/>
          <p:nvPr/>
        </p:nvPicPr>
        <p:blipFill rotWithShape="1">
          <a:blip r:embed="rId4">
            <a:alphaModFix/>
          </a:blip>
          <a:srcRect/>
          <a:stretch/>
        </p:blipFill>
        <p:spPr>
          <a:xfrm>
            <a:off x="2666880" y="3128400"/>
            <a:ext cx="4386600" cy="139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Google Shape;530;p13"/>
          <p:cNvGrpSpPr/>
          <p:nvPr/>
        </p:nvGrpSpPr>
        <p:grpSpPr>
          <a:xfrm>
            <a:off x="1473480" y="2182320"/>
            <a:ext cx="6773040" cy="4248000"/>
            <a:chOff x="1473480" y="2182320"/>
            <a:chExt cx="6773040" cy="4248000"/>
          </a:xfrm>
        </p:grpSpPr>
        <p:sp>
          <p:nvSpPr>
            <p:cNvPr id="531" name="Google Shape;531;p13"/>
            <p:cNvSpPr/>
            <p:nvPr/>
          </p:nvSpPr>
          <p:spPr>
            <a:xfrm>
              <a:off x="1473480" y="2407320"/>
              <a:ext cx="6773040" cy="4023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32" name="Google Shape;532;p13"/>
            <p:cNvPicPr preferRelativeResize="0"/>
            <p:nvPr/>
          </p:nvPicPr>
          <p:blipFill rotWithShape="1">
            <a:blip r:embed="rId3">
              <a:alphaModFix/>
            </a:blip>
            <a:srcRect/>
            <a:stretch/>
          </p:blipFill>
          <p:spPr>
            <a:xfrm>
              <a:off x="7706880" y="2182320"/>
              <a:ext cx="482760" cy="460440"/>
            </a:xfrm>
            <a:prstGeom prst="rect">
              <a:avLst/>
            </a:prstGeom>
            <a:noFill/>
            <a:ln>
              <a:noFill/>
            </a:ln>
          </p:spPr>
        </p:pic>
      </p:grpSp>
      <p:sp>
        <p:nvSpPr>
          <p:cNvPr id="533" name="Google Shape;533;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ALTERNA</a:t>
            </a:r>
            <a:endParaRPr sz="2800" b="0" i="0" u="none" strike="noStrike" cap="none">
              <a:latin typeface="Arial"/>
              <a:ea typeface="Arial"/>
              <a:cs typeface="Arial"/>
              <a:sym typeface="Arial"/>
            </a:endParaRPr>
          </a:p>
        </p:txBody>
      </p:sp>
      <p:sp>
        <p:nvSpPr>
          <p:cNvPr id="534" name="Google Shape;534;p13"/>
          <p:cNvSpPr/>
          <p:nvPr/>
        </p:nvSpPr>
        <p:spPr>
          <a:xfrm>
            <a:off x="1726560" y="4383000"/>
            <a:ext cx="626652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Frecuencia: </a:t>
            </a:r>
            <a:r>
              <a:rPr lang="es-CL" sz="1600" b="0" i="0" u="none" strike="noStrike" cap="none">
                <a:solidFill>
                  <a:srgbClr val="000000"/>
                </a:solidFill>
                <a:latin typeface="Calibri"/>
                <a:ea typeface="Calibri"/>
                <a:cs typeface="Calibri"/>
                <a:sym typeface="Calibri"/>
              </a:rPr>
              <a:t>Es el número de ciclos completos por segundo. La frecuencia se mide en Herz (Hz) y es la inversa del periodo.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F = 1/T [Hz]</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Chile la red eléctrica de corriente alterna tiene una frecuencia de 50 Hz. En otros países la frecuencia es de 60 Hz.</a:t>
            </a:r>
            <a:endParaRPr sz="1600" b="0" i="0" u="none" strike="noStrike" cap="none">
              <a:latin typeface="Arial"/>
              <a:ea typeface="Arial"/>
              <a:cs typeface="Arial"/>
              <a:sym typeface="Arial"/>
            </a:endParaRPr>
          </a:p>
        </p:txBody>
      </p:sp>
      <p:pic>
        <p:nvPicPr>
          <p:cNvPr id="535" name="Google Shape;535;p13" descr="ppt1-3.png"/>
          <p:cNvPicPr preferRelativeResize="0"/>
          <p:nvPr/>
        </p:nvPicPr>
        <p:blipFill rotWithShape="1">
          <a:blip r:embed="rId4">
            <a:alphaModFix/>
          </a:blip>
          <a:srcRect/>
          <a:stretch/>
        </p:blipFill>
        <p:spPr>
          <a:xfrm>
            <a:off x="2666880" y="2679120"/>
            <a:ext cx="4386600" cy="139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CONTINUA </a:t>
            </a:r>
            <a:r>
              <a:rPr lang="es-CL" sz="2800" b="0" i="0" u="none" strike="noStrike" cap="none">
                <a:solidFill>
                  <a:srgbClr val="C73E32"/>
                </a:solidFill>
                <a:latin typeface="Calibri"/>
                <a:ea typeface="Calibri"/>
                <a:cs typeface="Calibri"/>
                <a:sym typeface="Calibri"/>
              </a:rPr>
              <a:t>Y CORRIENTE ALTERNA</a:t>
            </a:r>
            <a:endParaRPr sz="2800" b="0" i="0" u="none" strike="noStrike" cap="none">
              <a:latin typeface="Arial"/>
              <a:ea typeface="Arial"/>
              <a:cs typeface="Arial"/>
              <a:sym typeface="Arial"/>
            </a:endParaRPr>
          </a:p>
        </p:txBody>
      </p:sp>
      <p:sp>
        <p:nvSpPr>
          <p:cNvPr id="541" name="Google Shape;541;p14"/>
          <p:cNvSpPr/>
          <p:nvPr/>
        </p:nvSpPr>
        <p:spPr>
          <a:xfrm>
            <a:off x="2679120" y="2822400"/>
            <a:ext cx="4361400" cy="1914480"/>
          </a:xfrm>
          <a:prstGeom prst="roundRect">
            <a:avLst>
              <a:gd name="adj" fmla="val 6576"/>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2" name="Google Shape;542;p14"/>
          <p:cNvSpPr/>
          <p:nvPr/>
        </p:nvSpPr>
        <p:spPr>
          <a:xfrm>
            <a:off x="2896200" y="3364200"/>
            <a:ext cx="392760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¿Qué corriente es mejor? A finales del siglo XIX esta pregunta provocó una competencia entre dos increíbles científicos.</a:t>
            </a:r>
            <a:endParaRPr sz="1600" b="0" i="0" u="none" strike="noStrike" cap="none">
              <a:latin typeface="Arial"/>
              <a:ea typeface="Arial"/>
              <a:cs typeface="Arial"/>
              <a:sym typeface="Arial"/>
            </a:endParaRPr>
          </a:p>
        </p:txBody>
      </p:sp>
      <p:pic>
        <p:nvPicPr>
          <p:cNvPr id="543" name="Google Shape;543;p14"/>
          <p:cNvPicPr preferRelativeResize="0"/>
          <p:nvPr/>
        </p:nvPicPr>
        <p:blipFill rotWithShape="1">
          <a:blip r:embed="rId3">
            <a:alphaModFix/>
          </a:blip>
          <a:srcRect/>
          <a:stretch/>
        </p:blipFill>
        <p:spPr>
          <a:xfrm>
            <a:off x="6589080" y="2202120"/>
            <a:ext cx="1335240" cy="23763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5"/>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9" name="Google Shape;549;p15"/>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551" name="Google Shape;551;p15">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552" name="Google Shape;552;p15"/>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RESISTENCIA </a:t>
            </a:r>
            <a:r>
              <a:rPr lang="es-CL" sz="2800" b="0" i="0" u="none" strike="noStrike" cap="none">
                <a:solidFill>
                  <a:srgbClr val="C73E32"/>
                </a:solidFill>
                <a:latin typeface="Calibri"/>
                <a:ea typeface="Calibri"/>
                <a:cs typeface="Calibri"/>
                <a:sym typeface="Calibri"/>
              </a:rPr>
              <a:t>ELÉCTRICA</a:t>
            </a:r>
            <a:endParaRPr sz="2800" b="0" i="0" u="none" strike="noStrike" cap="none">
              <a:latin typeface="Arial"/>
              <a:ea typeface="Arial"/>
              <a:cs typeface="Arial"/>
              <a:sym typeface="Arial"/>
            </a:endParaRPr>
          </a:p>
        </p:txBody>
      </p:sp>
      <p:sp>
        <p:nvSpPr>
          <p:cNvPr id="558" name="Google Shape;558;p16"/>
          <p:cNvSpPr/>
          <p:nvPr/>
        </p:nvSpPr>
        <p:spPr>
          <a:xfrm>
            <a:off x="975600" y="4125600"/>
            <a:ext cx="3632040" cy="16045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9" name="Google Shape;559;p16"/>
          <p:cNvSpPr/>
          <p:nvPr/>
        </p:nvSpPr>
        <p:spPr>
          <a:xfrm>
            <a:off x="1146240" y="4387680"/>
            <a:ext cx="289584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Recordemos que la resistencia es una de las variables que se definen en la ley de ohm.</a:t>
            </a:r>
            <a:endParaRPr sz="1600" b="0" i="0" u="none" strike="noStrike" cap="none">
              <a:latin typeface="Arial"/>
              <a:ea typeface="Arial"/>
              <a:cs typeface="Arial"/>
              <a:sym typeface="Arial"/>
            </a:endParaRPr>
          </a:p>
        </p:txBody>
      </p:sp>
      <p:pic>
        <p:nvPicPr>
          <p:cNvPr id="560" name="Google Shape;560;p16"/>
          <p:cNvPicPr preferRelativeResize="0"/>
          <p:nvPr/>
        </p:nvPicPr>
        <p:blipFill rotWithShape="1">
          <a:blip r:embed="rId3">
            <a:alphaModFix/>
          </a:blip>
          <a:srcRect/>
          <a:stretch/>
        </p:blipFill>
        <p:spPr>
          <a:xfrm>
            <a:off x="4207680" y="3900240"/>
            <a:ext cx="482760" cy="460440"/>
          </a:xfrm>
          <a:prstGeom prst="rect">
            <a:avLst/>
          </a:prstGeom>
          <a:noFill/>
          <a:ln>
            <a:noFill/>
          </a:ln>
        </p:spPr>
      </p:pic>
      <p:sp>
        <p:nvSpPr>
          <p:cNvPr id="561" name="Google Shape;561;p16"/>
          <p:cNvSpPr/>
          <p:nvPr/>
        </p:nvSpPr>
        <p:spPr>
          <a:xfrm>
            <a:off x="573120" y="2313360"/>
            <a:ext cx="7008480" cy="15116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2" name="Google Shape;562;p16"/>
          <p:cNvSpPr/>
          <p:nvPr/>
        </p:nvSpPr>
        <p:spPr>
          <a:xfrm>
            <a:off x="909720" y="2513880"/>
            <a:ext cx="621432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resistencia eléctrica (R) indica la oposición que presentan los conductores al paso de la corriente eléctrica. Se mide en Ohmios (Ω). Los materiales conductores tienen poca resistencia, pues permiten que la corriente eléctrica circule por ellos.</a:t>
            </a:r>
            <a:endParaRPr sz="1600" b="0" i="0" u="none" strike="noStrike" cap="none">
              <a:latin typeface="Arial"/>
              <a:ea typeface="Arial"/>
              <a:cs typeface="Arial"/>
              <a:sym typeface="Arial"/>
            </a:endParaRPr>
          </a:p>
        </p:txBody>
      </p:sp>
      <p:pic>
        <p:nvPicPr>
          <p:cNvPr id="563" name="Google Shape;563;p16"/>
          <p:cNvPicPr preferRelativeResize="0"/>
          <p:nvPr/>
        </p:nvPicPr>
        <p:blipFill rotWithShape="1">
          <a:blip r:embed="rId3">
            <a:alphaModFix/>
          </a:blip>
          <a:srcRect/>
          <a:stretch/>
        </p:blipFill>
        <p:spPr>
          <a:xfrm>
            <a:off x="7181280" y="2088360"/>
            <a:ext cx="482760" cy="460440"/>
          </a:xfrm>
          <a:prstGeom prst="rect">
            <a:avLst/>
          </a:prstGeom>
          <a:noFill/>
          <a:ln>
            <a:noFill/>
          </a:ln>
        </p:spPr>
      </p:pic>
      <p:sp>
        <p:nvSpPr>
          <p:cNvPr id="564" name="Google Shape;564;p16"/>
          <p:cNvSpPr/>
          <p:nvPr/>
        </p:nvSpPr>
        <p:spPr>
          <a:xfrm>
            <a:off x="3918240" y="4574520"/>
            <a:ext cx="4800600" cy="265752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65" name="Google Shape;565;p16" descr="Imagina y Hazlo Chido: ley de Ohm"/>
          <p:cNvPicPr preferRelativeResize="0"/>
          <p:nvPr/>
        </p:nvPicPr>
        <p:blipFill rotWithShape="1">
          <a:blip r:embed="rId4">
            <a:alphaModFix/>
          </a:blip>
          <a:srcRect/>
          <a:stretch/>
        </p:blipFill>
        <p:spPr>
          <a:xfrm>
            <a:off x="4070880" y="4616280"/>
            <a:ext cx="4493880" cy="2488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SIMBOLOGÍA DE LA </a:t>
            </a:r>
            <a:r>
              <a:rPr lang="es-CL" sz="2800" b="0" i="0" u="none" strike="noStrike" cap="none">
                <a:solidFill>
                  <a:srgbClr val="C73E32"/>
                </a:solidFill>
                <a:latin typeface="Calibri"/>
                <a:ea typeface="Calibri"/>
                <a:cs typeface="Calibri"/>
                <a:sym typeface="Calibri"/>
              </a:rPr>
              <a:t>RESISTENCIA ELÉCTRICA</a:t>
            </a:r>
            <a:endParaRPr sz="2800" b="0" i="0" u="none" strike="noStrike" cap="none">
              <a:latin typeface="Arial"/>
              <a:ea typeface="Arial"/>
              <a:cs typeface="Arial"/>
              <a:sym typeface="Arial"/>
            </a:endParaRPr>
          </a:p>
        </p:txBody>
      </p:sp>
      <p:grpSp>
        <p:nvGrpSpPr>
          <p:cNvPr id="571" name="Google Shape;571;p17"/>
          <p:cNvGrpSpPr/>
          <p:nvPr/>
        </p:nvGrpSpPr>
        <p:grpSpPr>
          <a:xfrm>
            <a:off x="1962720" y="2546280"/>
            <a:ext cx="5794200" cy="1688040"/>
            <a:chOff x="1962720" y="2546280"/>
            <a:chExt cx="5794200" cy="1688040"/>
          </a:xfrm>
        </p:grpSpPr>
        <p:sp>
          <p:nvSpPr>
            <p:cNvPr id="572" name="Google Shape;572;p17"/>
            <p:cNvSpPr/>
            <p:nvPr/>
          </p:nvSpPr>
          <p:spPr>
            <a:xfrm>
              <a:off x="1962720" y="2771640"/>
              <a:ext cx="5711760" cy="14626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3" name="Google Shape;573;p17"/>
            <p:cNvSpPr/>
            <p:nvPr/>
          </p:nvSpPr>
          <p:spPr>
            <a:xfrm>
              <a:off x="2396520" y="303372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distintos tipos de resistencias eléctricas. Existen resistencias cuyo valor óhmico es fijo y aquellas donde es variable.</a:t>
              </a:r>
              <a:endParaRPr sz="1600" b="0" i="0" u="none" strike="noStrike" cap="none">
                <a:latin typeface="Arial"/>
                <a:ea typeface="Arial"/>
                <a:cs typeface="Arial"/>
                <a:sym typeface="Arial"/>
              </a:endParaRPr>
            </a:p>
          </p:txBody>
        </p:sp>
        <p:pic>
          <p:nvPicPr>
            <p:cNvPr id="574" name="Google Shape;574;p17"/>
            <p:cNvPicPr preferRelativeResize="0"/>
            <p:nvPr/>
          </p:nvPicPr>
          <p:blipFill rotWithShape="1">
            <a:blip r:embed="rId3">
              <a:alphaModFix/>
            </a:blip>
            <a:srcRect/>
            <a:stretch/>
          </p:blipFill>
          <p:spPr>
            <a:xfrm>
              <a:off x="7274160" y="2546280"/>
              <a:ext cx="482760" cy="460440"/>
            </a:xfrm>
            <a:prstGeom prst="rect">
              <a:avLst/>
            </a:prstGeom>
            <a:noFill/>
            <a:ln>
              <a:noFill/>
            </a:ln>
          </p:spPr>
        </p:pic>
      </p:grpSp>
      <p:grpSp>
        <p:nvGrpSpPr>
          <p:cNvPr id="575" name="Google Shape;575;p17"/>
          <p:cNvGrpSpPr/>
          <p:nvPr/>
        </p:nvGrpSpPr>
        <p:grpSpPr>
          <a:xfrm>
            <a:off x="248400" y="4800960"/>
            <a:ext cx="9223200" cy="1217520"/>
            <a:chOff x="248400" y="4800960"/>
            <a:chExt cx="9223200" cy="1217520"/>
          </a:xfrm>
        </p:grpSpPr>
        <p:pic>
          <p:nvPicPr>
            <p:cNvPr id="576" name="Google Shape;576;p17" descr="ppt1-a 1.png"/>
            <p:cNvPicPr preferRelativeResize="0"/>
            <p:nvPr/>
          </p:nvPicPr>
          <p:blipFill rotWithShape="1">
            <a:blip r:embed="rId4">
              <a:alphaModFix/>
            </a:blip>
            <a:srcRect/>
            <a:stretch/>
          </p:blipFill>
          <p:spPr>
            <a:xfrm>
              <a:off x="248400" y="4800960"/>
              <a:ext cx="2042640" cy="1217520"/>
            </a:xfrm>
            <a:prstGeom prst="rect">
              <a:avLst/>
            </a:prstGeom>
            <a:noFill/>
            <a:ln>
              <a:noFill/>
            </a:ln>
          </p:spPr>
        </p:pic>
        <p:pic>
          <p:nvPicPr>
            <p:cNvPr id="577" name="Google Shape;577;p17" descr="ppt1-a 2.png"/>
            <p:cNvPicPr preferRelativeResize="0"/>
            <p:nvPr/>
          </p:nvPicPr>
          <p:blipFill rotWithShape="1">
            <a:blip r:embed="rId5">
              <a:alphaModFix/>
            </a:blip>
            <a:srcRect/>
            <a:stretch/>
          </p:blipFill>
          <p:spPr>
            <a:xfrm>
              <a:off x="5024520" y="4827240"/>
              <a:ext cx="2081880" cy="1191240"/>
            </a:xfrm>
            <a:prstGeom prst="rect">
              <a:avLst/>
            </a:prstGeom>
            <a:noFill/>
            <a:ln>
              <a:noFill/>
            </a:ln>
          </p:spPr>
        </p:pic>
        <p:pic>
          <p:nvPicPr>
            <p:cNvPr id="578" name="Google Shape;578;p17" descr="ppt1-a 4.png"/>
            <p:cNvPicPr preferRelativeResize="0"/>
            <p:nvPr/>
          </p:nvPicPr>
          <p:blipFill rotWithShape="1">
            <a:blip r:embed="rId6">
              <a:alphaModFix/>
            </a:blip>
            <a:srcRect/>
            <a:stretch/>
          </p:blipFill>
          <p:spPr>
            <a:xfrm>
              <a:off x="7435800" y="4853520"/>
              <a:ext cx="2035800" cy="1164960"/>
            </a:xfrm>
            <a:prstGeom prst="rect">
              <a:avLst/>
            </a:prstGeom>
            <a:noFill/>
            <a:ln>
              <a:noFill/>
            </a:ln>
          </p:spPr>
        </p:pic>
        <p:pic>
          <p:nvPicPr>
            <p:cNvPr id="579" name="Google Shape;579;p17" descr="ppt1-a 3.png"/>
            <p:cNvPicPr preferRelativeResize="0"/>
            <p:nvPr/>
          </p:nvPicPr>
          <p:blipFill rotWithShape="1">
            <a:blip r:embed="rId7">
              <a:alphaModFix/>
            </a:blip>
            <a:srcRect/>
            <a:stretch/>
          </p:blipFill>
          <p:spPr>
            <a:xfrm>
              <a:off x="2620080" y="4853520"/>
              <a:ext cx="2075040" cy="116496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CÁLCULO DE LA </a:t>
            </a:r>
            <a:r>
              <a:rPr lang="es-CL" sz="2800" b="0" i="0" u="none" strike="noStrike" cap="none">
                <a:solidFill>
                  <a:srgbClr val="C73E32"/>
                </a:solidFill>
                <a:latin typeface="Calibri"/>
                <a:ea typeface="Calibri"/>
                <a:cs typeface="Calibri"/>
                <a:sym typeface="Calibri"/>
              </a:rPr>
              <a:t>RESISTENCIA ELÉCTRICA</a:t>
            </a:r>
            <a:endParaRPr sz="2800" b="0" i="0" u="none" strike="noStrike" cap="none">
              <a:latin typeface="Arial"/>
              <a:ea typeface="Arial"/>
              <a:cs typeface="Arial"/>
              <a:sym typeface="Arial"/>
            </a:endParaRPr>
          </a:p>
        </p:txBody>
      </p:sp>
      <p:sp>
        <p:nvSpPr>
          <p:cNvPr id="585" name="Google Shape;585;p18"/>
          <p:cNvSpPr/>
          <p:nvPr/>
        </p:nvSpPr>
        <p:spPr>
          <a:xfrm>
            <a:off x="1674000" y="2775960"/>
            <a:ext cx="6289200" cy="3465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6" name="Google Shape;586;p18"/>
          <p:cNvSpPr/>
          <p:nvPr/>
        </p:nvSpPr>
        <p:spPr>
          <a:xfrm>
            <a:off x="1956240" y="3089880"/>
            <a:ext cx="397512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el caso de resistencia fija el valor óhmico de la resistencia se puede obtener a partir de la interpretación de las bandas de colores. Es importante tener presente esta banda, puesto que nos ayudará a determinar si una resistencia se encuentra averiada o no.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el caso de la resistencias variables se debe corroborar el valor a partir de las inscripciones en el dispositivo o consultar con el fabricante o distribuidor.</a:t>
            </a:r>
            <a:endParaRPr sz="1600" b="0" i="0" u="none" strike="noStrike" cap="none">
              <a:latin typeface="Arial"/>
              <a:ea typeface="Arial"/>
              <a:cs typeface="Arial"/>
              <a:sym typeface="Arial"/>
            </a:endParaRPr>
          </a:p>
        </p:txBody>
      </p:sp>
      <p:pic>
        <p:nvPicPr>
          <p:cNvPr id="587" name="Google Shape;587;p18"/>
          <p:cNvPicPr preferRelativeResize="0"/>
          <p:nvPr/>
        </p:nvPicPr>
        <p:blipFill rotWithShape="1">
          <a:blip r:embed="rId3">
            <a:alphaModFix/>
          </a:blip>
          <a:srcRect/>
          <a:stretch/>
        </p:blipFill>
        <p:spPr>
          <a:xfrm>
            <a:off x="7562880" y="2506680"/>
            <a:ext cx="482760" cy="551160"/>
          </a:xfrm>
          <a:prstGeom prst="rect">
            <a:avLst/>
          </a:prstGeom>
          <a:noFill/>
          <a:ln>
            <a:noFill/>
          </a:ln>
        </p:spPr>
      </p:pic>
      <p:pic>
        <p:nvPicPr>
          <p:cNvPr id="588" name="Google Shape;588;p18"/>
          <p:cNvPicPr preferRelativeResize="0"/>
          <p:nvPr/>
        </p:nvPicPr>
        <p:blipFill rotWithShape="1">
          <a:blip r:embed="rId4">
            <a:alphaModFix/>
          </a:blip>
          <a:srcRect/>
          <a:stretch/>
        </p:blipFill>
        <p:spPr>
          <a:xfrm>
            <a:off x="5521320" y="3084480"/>
            <a:ext cx="3022560" cy="3173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CÁLCULO DE LA </a:t>
            </a:r>
            <a:r>
              <a:rPr lang="es-CL" sz="2800" b="0" i="0" u="none" strike="noStrike" cap="none">
                <a:solidFill>
                  <a:srgbClr val="C73E32"/>
                </a:solidFill>
                <a:latin typeface="Calibri"/>
                <a:ea typeface="Calibri"/>
                <a:cs typeface="Calibri"/>
                <a:sym typeface="Calibri"/>
              </a:rPr>
              <a:t>RESISTENCIA ELÉCTRICA</a:t>
            </a:r>
            <a:endParaRPr sz="2800" b="0" i="0" u="none" strike="noStrike" cap="none">
              <a:latin typeface="Arial"/>
              <a:ea typeface="Arial"/>
              <a:cs typeface="Arial"/>
              <a:sym typeface="Arial"/>
            </a:endParaRPr>
          </a:p>
        </p:txBody>
      </p:sp>
      <p:pic>
        <p:nvPicPr>
          <p:cNvPr id="594" name="Google Shape;594;p19" descr="La Resistencia: Un componente electronico indispensable ..."/>
          <p:cNvPicPr preferRelativeResize="0"/>
          <p:nvPr/>
        </p:nvPicPr>
        <p:blipFill rotWithShape="1">
          <a:blip r:embed="rId3">
            <a:alphaModFix/>
          </a:blip>
          <a:srcRect/>
          <a:stretch/>
        </p:blipFill>
        <p:spPr>
          <a:xfrm>
            <a:off x="1602720" y="2034360"/>
            <a:ext cx="6514920" cy="5190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 descr="portadilla1.png"/>
          <p:cNvPicPr preferRelativeResize="0"/>
          <p:nvPr/>
        </p:nvPicPr>
        <p:blipFill rotWithShape="1">
          <a:blip r:embed="rId3">
            <a:alphaModFix/>
          </a:blip>
          <a:srcRect/>
          <a:stretch/>
        </p:blipFill>
        <p:spPr>
          <a:xfrm>
            <a:off x="687960" y="1763280"/>
            <a:ext cx="8433720" cy="6265800"/>
          </a:xfrm>
          <a:prstGeom prst="rect">
            <a:avLst/>
          </a:prstGeom>
          <a:noFill/>
          <a:ln>
            <a:noFill/>
          </a:ln>
        </p:spPr>
      </p:pic>
      <p:sp>
        <p:nvSpPr>
          <p:cNvPr id="364" name="Google Shape;364;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5" name="Google Shape;365;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1</a:t>
            </a:r>
            <a:endParaRPr sz="1500" b="0" i="0" u="none" strike="noStrike" cap="none">
              <a:latin typeface="Arial"/>
              <a:ea typeface="Arial"/>
              <a:cs typeface="Arial"/>
              <a:sym typeface="Arial"/>
            </a:endParaRPr>
          </a:p>
        </p:txBody>
      </p:sp>
      <p:sp>
        <p:nvSpPr>
          <p:cNvPr id="366" name="Google Shape;366;p2"/>
          <p:cNvSpPr/>
          <p:nvPr/>
        </p:nvSpPr>
        <p:spPr>
          <a:xfrm>
            <a:off x="365400" y="2190240"/>
            <a:ext cx="8101800" cy="4705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REPASO DE DISPOSITIVOS ELECTRÓNICOS</a:t>
            </a:r>
            <a:endParaRPr sz="36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072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CÁLCULO DE LA </a:t>
            </a:r>
            <a:r>
              <a:rPr lang="es-CL" sz="2800" b="0" i="0" u="none" strike="noStrike" cap="none">
                <a:solidFill>
                  <a:srgbClr val="C73E32"/>
                </a:solidFill>
                <a:latin typeface="Calibri"/>
                <a:ea typeface="Calibri"/>
                <a:cs typeface="Calibri"/>
                <a:sym typeface="Calibri"/>
              </a:rPr>
              <a:t>RESISTENCIA ELÉCTRICA</a:t>
            </a:r>
            <a:endParaRPr sz="2800" b="0" i="0" u="none" strike="noStrike" cap="none">
              <a:latin typeface="Arial"/>
              <a:ea typeface="Arial"/>
              <a:cs typeface="Arial"/>
              <a:sym typeface="Arial"/>
            </a:endParaRPr>
          </a:p>
        </p:txBody>
      </p:sp>
      <p:pic>
        <p:nvPicPr>
          <p:cNvPr id="600" name="Google Shape;600;p20" descr="/Users/ivangonzalez/Desktop/IVAN G 2020/2020/DUOC/ARTES/CALCULO DE RESISTENCIA ELECTRICA.jpg"/>
          <p:cNvPicPr preferRelativeResize="0"/>
          <p:nvPr/>
        </p:nvPicPr>
        <p:blipFill rotWithShape="1">
          <a:blip r:embed="rId3">
            <a:alphaModFix/>
          </a:blip>
          <a:srcRect/>
          <a:stretch/>
        </p:blipFill>
        <p:spPr>
          <a:xfrm>
            <a:off x="2164680" y="2359800"/>
            <a:ext cx="5436360" cy="42969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CAPACITADORES O </a:t>
            </a:r>
            <a:r>
              <a:rPr lang="es-CL" sz="2800" b="0" i="0" u="none" strike="noStrike" cap="none">
                <a:solidFill>
                  <a:srgbClr val="C73E32"/>
                </a:solidFill>
                <a:latin typeface="Calibri"/>
                <a:ea typeface="Calibri"/>
                <a:cs typeface="Calibri"/>
                <a:sym typeface="Calibri"/>
              </a:rPr>
              <a:t>CONDENSADOR</a:t>
            </a:r>
            <a:endParaRPr sz="2800" b="0" i="0" u="none" strike="noStrike" cap="none">
              <a:latin typeface="Arial"/>
              <a:ea typeface="Arial"/>
              <a:cs typeface="Arial"/>
              <a:sym typeface="Arial"/>
            </a:endParaRPr>
          </a:p>
        </p:txBody>
      </p:sp>
      <p:grpSp>
        <p:nvGrpSpPr>
          <p:cNvPr id="606" name="Google Shape;606;p21"/>
          <p:cNvGrpSpPr/>
          <p:nvPr/>
        </p:nvGrpSpPr>
        <p:grpSpPr>
          <a:xfrm>
            <a:off x="670680" y="2061360"/>
            <a:ext cx="8378640" cy="4318920"/>
            <a:chOff x="670680" y="2061360"/>
            <a:chExt cx="8378640" cy="4318920"/>
          </a:xfrm>
        </p:grpSpPr>
        <p:sp>
          <p:nvSpPr>
            <p:cNvPr id="607" name="Google Shape;607;p21"/>
            <p:cNvSpPr/>
            <p:nvPr/>
          </p:nvSpPr>
          <p:spPr>
            <a:xfrm>
              <a:off x="3254760" y="2286360"/>
              <a:ext cx="5711760" cy="20876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8" name="Google Shape;608;p21"/>
            <p:cNvSpPr/>
            <p:nvPr/>
          </p:nvSpPr>
          <p:spPr>
            <a:xfrm>
              <a:off x="3688560" y="254880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capacitor es un dispositivo eléctrico que permite almacenar energía en forma de campo eléctrico. Es decir, es un dispositivo que almacena cargas en reposo o estáticas. A diferencia de una batería común, el capacitor solo almacena la energía y puede actuar de filtro en un circuito electrónico, en cambio.</a:t>
              </a:r>
              <a:endParaRPr sz="1600" b="0" i="0" u="none" strike="noStrike" cap="none">
                <a:latin typeface="Arial"/>
                <a:ea typeface="Arial"/>
                <a:cs typeface="Arial"/>
                <a:sym typeface="Arial"/>
              </a:endParaRPr>
            </a:p>
          </p:txBody>
        </p:sp>
        <p:pic>
          <p:nvPicPr>
            <p:cNvPr id="609" name="Google Shape;609;p21"/>
            <p:cNvPicPr preferRelativeResize="0"/>
            <p:nvPr/>
          </p:nvPicPr>
          <p:blipFill rotWithShape="1">
            <a:blip r:embed="rId3">
              <a:alphaModFix/>
            </a:blip>
            <a:srcRect/>
            <a:stretch/>
          </p:blipFill>
          <p:spPr>
            <a:xfrm>
              <a:off x="8566560" y="2061360"/>
              <a:ext cx="482760" cy="460440"/>
            </a:xfrm>
            <a:prstGeom prst="rect">
              <a:avLst/>
            </a:prstGeom>
            <a:noFill/>
            <a:ln>
              <a:noFill/>
            </a:ln>
          </p:spPr>
        </p:pic>
        <p:sp>
          <p:nvSpPr>
            <p:cNvPr id="610" name="Google Shape;610;p21"/>
            <p:cNvSpPr/>
            <p:nvPr/>
          </p:nvSpPr>
          <p:spPr>
            <a:xfrm>
              <a:off x="670680" y="4762800"/>
              <a:ext cx="5711760" cy="16174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1" name="Google Shape;611;p21"/>
            <p:cNvSpPr/>
            <p:nvPr/>
          </p:nvSpPr>
          <p:spPr>
            <a:xfrm>
              <a:off x="1104120" y="502488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unidad en que se mide la capacitancia (propiedad del capacitor) son los faradios. La capacitancia suele ser un valor pequeño por lo cual suele medirse en microfaradios (uF).</a:t>
              </a:r>
              <a:endParaRPr sz="1600" b="0" i="0" u="none" strike="noStrike" cap="none">
                <a:latin typeface="Arial"/>
                <a:ea typeface="Arial"/>
                <a:cs typeface="Arial"/>
                <a:sym typeface="Arial"/>
              </a:endParaRPr>
            </a:p>
          </p:txBody>
        </p:sp>
        <p:pic>
          <p:nvPicPr>
            <p:cNvPr id="612" name="Google Shape;612;p21"/>
            <p:cNvPicPr preferRelativeResize="0"/>
            <p:nvPr/>
          </p:nvPicPr>
          <p:blipFill rotWithShape="1">
            <a:blip r:embed="rId3">
              <a:alphaModFix/>
            </a:blip>
            <a:srcRect/>
            <a:stretch/>
          </p:blipFill>
          <p:spPr>
            <a:xfrm>
              <a:off x="5982120" y="4537800"/>
              <a:ext cx="482760" cy="46044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2"/>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8" name="Google Shape;618;p22"/>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620" name="Google Shape;620;p22">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621" name="Google Shape;621;p22"/>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SIMBOLOGÍA DE LOS </a:t>
            </a:r>
            <a:r>
              <a:rPr lang="es-CL" sz="2800" b="0" i="0" u="none" strike="noStrike" cap="none">
                <a:solidFill>
                  <a:srgbClr val="C73E32"/>
                </a:solidFill>
                <a:latin typeface="Calibri"/>
                <a:ea typeface="Calibri"/>
                <a:cs typeface="Calibri"/>
                <a:sym typeface="Calibri"/>
              </a:rPr>
              <a:t>CAPACITORES</a:t>
            </a:r>
            <a:endParaRPr sz="2800" b="0" i="0" u="none" strike="noStrike" cap="none">
              <a:latin typeface="Arial"/>
              <a:ea typeface="Arial"/>
              <a:cs typeface="Arial"/>
              <a:sym typeface="Arial"/>
            </a:endParaRPr>
          </a:p>
        </p:txBody>
      </p:sp>
      <p:sp>
        <p:nvSpPr>
          <p:cNvPr id="627" name="Google Shape;627;p23"/>
          <p:cNvSpPr/>
          <p:nvPr/>
        </p:nvSpPr>
        <p:spPr>
          <a:xfrm>
            <a:off x="2896200" y="2514960"/>
            <a:ext cx="5711760" cy="13417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8" name="Google Shape;628;p23"/>
          <p:cNvSpPr/>
          <p:nvPr/>
        </p:nvSpPr>
        <p:spPr>
          <a:xfrm>
            <a:off x="3329640" y="277704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condensadores sin polaridad. Aquellos que poseen polaridad y se debe tener mucho cuidado al conectarlos y aquellos con capacitancia variable.</a:t>
            </a:r>
            <a:endParaRPr sz="1600" b="0" i="0" u="none" strike="noStrike" cap="none">
              <a:latin typeface="Arial"/>
              <a:ea typeface="Arial"/>
              <a:cs typeface="Arial"/>
              <a:sym typeface="Arial"/>
            </a:endParaRPr>
          </a:p>
        </p:txBody>
      </p:sp>
      <p:pic>
        <p:nvPicPr>
          <p:cNvPr id="629" name="Google Shape;629;p23"/>
          <p:cNvPicPr preferRelativeResize="0"/>
          <p:nvPr/>
        </p:nvPicPr>
        <p:blipFill rotWithShape="1">
          <a:blip r:embed="rId3">
            <a:alphaModFix/>
          </a:blip>
          <a:srcRect/>
          <a:stretch/>
        </p:blipFill>
        <p:spPr>
          <a:xfrm>
            <a:off x="8207640" y="2289600"/>
            <a:ext cx="482760" cy="460440"/>
          </a:xfrm>
          <a:prstGeom prst="rect">
            <a:avLst/>
          </a:prstGeom>
          <a:noFill/>
          <a:ln>
            <a:noFill/>
          </a:ln>
        </p:spPr>
      </p:pic>
      <p:grpSp>
        <p:nvGrpSpPr>
          <p:cNvPr id="630" name="Google Shape;630;p23"/>
          <p:cNvGrpSpPr/>
          <p:nvPr/>
        </p:nvGrpSpPr>
        <p:grpSpPr>
          <a:xfrm>
            <a:off x="2021040" y="4198320"/>
            <a:ext cx="5677560" cy="2495880"/>
            <a:chOff x="2021040" y="4198320"/>
            <a:chExt cx="5677560" cy="2495880"/>
          </a:xfrm>
        </p:grpSpPr>
        <p:pic>
          <p:nvPicPr>
            <p:cNvPr id="631" name="Google Shape;631;p23" descr="ppt1-condwnasadora1.png"/>
            <p:cNvPicPr preferRelativeResize="0"/>
            <p:nvPr/>
          </p:nvPicPr>
          <p:blipFill rotWithShape="1">
            <a:blip r:embed="rId4">
              <a:alphaModFix/>
            </a:blip>
            <a:srcRect/>
            <a:stretch/>
          </p:blipFill>
          <p:spPr>
            <a:xfrm>
              <a:off x="2021040" y="4198320"/>
              <a:ext cx="1349280" cy="2495880"/>
            </a:xfrm>
            <a:prstGeom prst="rect">
              <a:avLst/>
            </a:prstGeom>
            <a:noFill/>
            <a:ln>
              <a:noFill/>
            </a:ln>
          </p:spPr>
        </p:pic>
        <p:pic>
          <p:nvPicPr>
            <p:cNvPr id="632" name="Google Shape;632;p23" descr="ppt1-condwnasadora2.png"/>
            <p:cNvPicPr preferRelativeResize="0"/>
            <p:nvPr/>
          </p:nvPicPr>
          <p:blipFill rotWithShape="1">
            <a:blip r:embed="rId5">
              <a:alphaModFix/>
            </a:blip>
            <a:srcRect/>
            <a:stretch/>
          </p:blipFill>
          <p:spPr>
            <a:xfrm>
              <a:off x="3759840" y="4198320"/>
              <a:ext cx="2301480" cy="2495880"/>
            </a:xfrm>
            <a:prstGeom prst="rect">
              <a:avLst/>
            </a:prstGeom>
            <a:noFill/>
            <a:ln>
              <a:noFill/>
            </a:ln>
          </p:spPr>
        </p:pic>
        <p:pic>
          <p:nvPicPr>
            <p:cNvPr id="633" name="Google Shape;633;p23" descr="ppt1-condwnasadora3.png"/>
            <p:cNvPicPr preferRelativeResize="0"/>
            <p:nvPr/>
          </p:nvPicPr>
          <p:blipFill rotWithShape="1">
            <a:blip r:embed="rId6">
              <a:alphaModFix/>
            </a:blip>
            <a:srcRect/>
            <a:stretch/>
          </p:blipFill>
          <p:spPr>
            <a:xfrm>
              <a:off x="6450840" y="4198320"/>
              <a:ext cx="1247760" cy="249588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BOBINAS Y </a:t>
            </a:r>
            <a:r>
              <a:rPr lang="es-CL" sz="2800" b="0" i="0" u="none" strike="noStrike" cap="none">
                <a:solidFill>
                  <a:srgbClr val="C73E32"/>
                </a:solidFill>
                <a:latin typeface="Calibri"/>
                <a:ea typeface="Calibri"/>
                <a:cs typeface="Calibri"/>
                <a:sym typeface="Calibri"/>
              </a:rPr>
              <a:t>TRANSFORMADORES</a:t>
            </a:r>
            <a:endParaRPr sz="2800" b="0" i="0" u="none" strike="noStrike" cap="none">
              <a:latin typeface="Arial"/>
              <a:ea typeface="Arial"/>
              <a:cs typeface="Arial"/>
              <a:sym typeface="Arial"/>
            </a:endParaRPr>
          </a:p>
        </p:txBody>
      </p:sp>
      <p:sp>
        <p:nvSpPr>
          <p:cNvPr id="639" name="Google Shape;639;p24"/>
          <p:cNvSpPr/>
          <p:nvPr/>
        </p:nvSpPr>
        <p:spPr>
          <a:xfrm>
            <a:off x="1962720" y="2351880"/>
            <a:ext cx="5711760" cy="2851200"/>
          </a:xfrm>
          <a:prstGeom prst="roundRect">
            <a:avLst>
              <a:gd name="adj" fmla="val 6576"/>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0" name="Google Shape;640;p24"/>
          <p:cNvSpPr/>
          <p:nvPr/>
        </p:nvSpPr>
        <p:spPr>
          <a:xfrm>
            <a:off x="2426040" y="2629440"/>
            <a:ext cx="486756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bobina o inductor es un dispositivo eléctrico que permite almacenar energía en forma de campo magnético a través de un fenómeno conocido como autoinducción. Este dispositivo se utiliza principalmente para elevar o disminuir la corriente o el voltaje en un sistema eléctrico.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inductancia (propiedad de las bobinas) se mide en henrios (H).</a:t>
            </a:r>
            <a:endParaRPr sz="16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25"/>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6" name="Google Shape;646;p25"/>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648" name="Google Shape;648;p25">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649" name="Google Shape;649;p25"/>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SIMBOLOGÍA DE LAS </a:t>
            </a:r>
            <a:r>
              <a:rPr lang="es-CL" sz="2800" b="0" i="0" u="none" strike="noStrike" cap="none">
                <a:solidFill>
                  <a:srgbClr val="C73E32"/>
                </a:solidFill>
                <a:latin typeface="Calibri"/>
                <a:ea typeface="Calibri"/>
                <a:cs typeface="Calibri"/>
                <a:sym typeface="Calibri"/>
              </a:rPr>
              <a:t>BOBINAS</a:t>
            </a:r>
            <a:endParaRPr sz="2800" b="0" i="0" u="none" strike="noStrike" cap="none">
              <a:latin typeface="Arial"/>
              <a:ea typeface="Arial"/>
              <a:cs typeface="Arial"/>
              <a:sym typeface="Arial"/>
            </a:endParaRPr>
          </a:p>
        </p:txBody>
      </p:sp>
      <p:sp>
        <p:nvSpPr>
          <p:cNvPr id="655" name="Google Shape;655;p26"/>
          <p:cNvSpPr/>
          <p:nvPr/>
        </p:nvSpPr>
        <p:spPr>
          <a:xfrm>
            <a:off x="738720" y="2367000"/>
            <a:ext cx="5711760" cy="19465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6" name="Google Shape;656;p26"/>
          <p:cNvSpPr/>
          <p:nvPr/>
        </p:nvSpPr>
        <p:spPr>
          <a:xfrm>
            <a:off x="1172520" y="262944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bobinas con núcleo de hierro y núcleo de aire. Las bobinas de núcleo de hierro se suelen utilizar principalmente para la transformación de voltaje o corriente. Las bobinas de núcleo de aire son utilizadas en conjunto a los condensadores como filtros.</a:t>
            </a:r>
            <a:endParaRPr sz="1600" b="0" i="0" u="none" strike="noStrike" cap="none">
              <a:latin typeface="Arial"/>
              <a:ea typeface="Arial"/>
              <a:cs typeface="Arial"/>
              <a:sym typeface="Arial"/>
            </a:endParaRPr>
          </a:p>
        </p:txBody>
      </p:sp>
      <p:pic>
        <p:nvPicPr>
          <p:cNvPr id="657" name="Google Shape;657;p26"/>
          <p:cNvPicPr preferRelativeResize="0"/>
          <p:nvPr/>
        </p:nvPicPr>
        <p:blipFill rotWithShape="1">
          <a:blip r:embed="rId3">
            <a:alphaModFix/>
          </a:blip>
          <a:srcRect/>
          <a:stretch/>
        </p:blipFill>
        <p:spPr>
          <a:xfrm>
            <a:off x="6050520" y="2142000"/>
            <a:ext cx="482760" cy="460440"/>
          </a:xfrm>
          <a:prstGeom prst="rect">
            <a:avLst/>
          </a:prstGeom>
          <a:noFill/>
          <a:ln>
            <a:noFill/>
          </a:ln>
        </p:spPr>
      </p:pic>
      <p:grpSp>
        <p:nvGrpSpPr>
          <p:cNvPr id="658" name="Google Shape;658;p26"/>
          <p:cNvGrpSpPr/>
          <p:nvPr/>
        </p:nvGrpSpPr>
        <p:grpSpPr>
          <a:xfrm>
            <a:off x="1354320" y="4569120"/>
            <a:ext cx="7011360" cy="1770840"/>
            <a:chOff x="1354320" y="4569120"/>
            <a:chExt cx="7011360" cy="1770840"/>
          </a:xfrm>
        </p:grpSpPr>
        <p:grpSp>
          <p:nvGrpSpPr>
            <p:cNvPr id="659" name="Google Shape;659;p26"/>
            <p:cNvGrpSpPr/>
            <p:nvPr/>
          </p:nvGrpSpPr>
          <p:grpSpPr>
            <a:xfrm>
              <a:off x="1354320" y="4694040"/>
              <a:ext cx="3392640" cy="1645920"/>
              <a:chOff x="1354320" y="4694040"/>
              <a:chExt cx="3392640" cy="1645920"/>
            </a:xfrm>
          </p:grpSpPr>
          <p:sp>
            <p:nvSpPr>
              <p:cNvPr id="660" name="Google Shape;660;p26"/>
              <p:cNvSpPr/>
              <p:nvPr/>
            </p:nvSpPr>
            <p:spPr>
              <a:xfrm>
                <a:off x="2705760" y="6035040"/>
                <a:ext cx="689400" cy="3049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Bobina</a:t>
                </a:r>
                <a:endParaRPr sz="1400" b="0" i="0" u="none" strike="noStrike" cap="none">
                  <a:latin typeface="Arial"/>
                  <a:ea typeface="Arial"/>
                  <a:cs typeface="Arial"/>
                  <a:sym typeface="Arial"/>
                </a:endParaRPr>
              </a:p>
            </p:txBody>
          </p:sp>
          <p:grpSp>
            <p:nvGrpSpPr>
              <p:cNvPr id="661" name="Google Shape;661;p26"/>
              <p:cNvGrpSpPr/>
              <p:nvPr/>
            </p:nvGrpSpPr>
            <p:grpSpPr>
              <a:xfrm>
                <a:off x="1354320" y="4694040"/>
                <a:ext cx="3392640" cy="1269000"/>
                <a:chOff x="1354320" y="4694040"/>
                <a:chExt cx="3392640" cy="1269000"/>
              </a:xfrm>
            </p:grpSpPr>
            <p:pic>
              <p:nvPicPr>
                <p:cNvPr id="662" name="Google Shape;662;p26"/>
                <p:cNvPicPr preferRelativeResize="0"/>
                <p:nvPr/>
              </p:nvPicPr>
              <p:blipFill rotWithShape="1">
                <a:blip r:embed="rId4">
                  <a:alphaModFix/>
                </a:blip>
                <a:srcRect/>
                <a:stretch/>
              </p:blipFill>
              <p:spPr>
                <a:xfrm>
                  <a:off x="1354320" y="4694040"/>
                  <a:ext cx="1222200" cy="1269000"/>
                </a:xfrm>
                <a:prstGeom prst="rect">
                  <a:avLst/>
                </a:prstGeom>
                <a:noFill/>
                <a:ln>
                  <a:noFill/>
                </a:ln>
              </p:spPr>
            </p:pic>
            <p:pic>
              <p:nvPicPr>
                <p:cNvPr id="663" name="Google Shape;663;p26" descr="ppt1-olitas.png"/>
                <p:cNvPicPr preferRelativeResize="0"/>
                <p:nvPr/>
              </p:nvPicPr>
              <p:blipFill rotWithShape="1">
                <a:blip r:embed="rId5">
                  <a:alphaModFix/>
                </a:blip>
                <a:srcRect/>
                <a:stretch/>
              </p:blipFill>
              <p:spPr>
                <a:xfrm>
                  <a:off x="2689920" y="5144400"/>
                  <a:ext cx="2057040" cy="367920"/>
                </a:xfrm>
                <a:prstGeom prst="rect">
                  <a:avLst/>
                </a:prstGeom>
                <a:noFill/>
                <a:ln>
                  <a:noFill/>
                </a:ln>
              </p:spPr>
            </p:pic>
          </p:grpSp>
        </p:grpSp>
        <p:grpSp>
          <p:nvGrpSpPr>
            <p:cNvPr id="664" name="Google Shape;664;p26"/>
            <p:cNvGrpSpPr/>
            <p:nvPr/>
          </p:nvGrpSpPr>
          <p:grpSpPr>
            <a:xfrm>
              <a:off x="5540040" y="4569120"/>
              <a:ext cx="2825640" cy="1770840"/>
              <a:chOff x="5540040" y="4569120"/>
              <a:chExt cx="2825640" cy="1770840"/>
            </a:xfrm>
          </p:grpSpPr>
          <p:sp>
            <p:nvSpPr>
              <p:cNvPr id="665" name="Google Shape;665;p26"/>
              <p:cNvSpPr/>
              <p:nvPr/>
            </p:nvSpPr>
            <p:spPr>
              <a:xfrm>
                <a:off x="6295320" y="6035040"/>
                <a:ext cx="1315080" cy="3049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Transformador</a:t>
                </a:r>
                <a:endParaRPr sz="1400" b="0" i="0" u="none" strike="noStrike" cap="none">
                  <a:latin typeface="Arial"/>
                  <a:ea typeface="Arial"/>
                  <a:cs typeface="Arial"/>
                  <a:sym typeface="Arial"/>
                </a:endParaRPr>
              </a:p>
            </p:txBody>
          </p:sp>
          <p:grpSp>
            <p:nvGrpSpPr>
              <p:cNvPr id="666" name="Google Shape;666;p26"/>
              <p:cNvGrpSpPr/>
              <p:nvPr/>
            </p:nvGrpSpPr>
            <p:grpSpPr>
              <a:xfrm>
                <a:off x="5540040" y="4569120"/>
                <a:ext cx="2825640" cy="1518480"/>
                <a:chOff x="5540040" y="4569120"/>
                <a:chExt cx="2825640" cy="1518480"/>
              </a:xfrm>
            </p:grpSpPr>
            <p:pic>
              <p:nvPicPr>
                <p:cNvPr id="667" name="Google Shape;667;p26" descr="Transformador Eléctrico Ee13 Mini 220v 12v Transformador De ..."/>
                <p:cNvPicPr preferRelativeResize="0"/>
                <p:nvPr/>
              </p:nvPicPr>
              <p:blipFill rotWithShape="1">
                <a:blip r:embed="rId6">
                  <a:alphaModFix/>
                </a:blip>
                <a:srcRect/>
                <a:stretch/>
              </p:blipFill>
              <p:spPr>
                <a:xfrm>
                  <a:off x="5540040" y="4569120"/>
                  <a:ext cx="1518480" cy="1518480"/>
                </a:xfrm>
                <a:prstGeom prst="rect">
                  <a:avLst/>
                </a:prstGeom>
                <a:noFill/>
                <a:ln>
                  <a:noFill/>
                </a:ln>
              </p:spPr>
            </p:pic>
            <p:pic>
              <p:nvPicPr>
                <p:cNvPr id="668" name="Google Shape;668;p26" descr="ppt1-gimifive.png"/>
                <p:cNvPicPr preferRelativeResize="0"/>
                <p:nvPr/>
              </p:nvPicPr>
              <p:blipFill rotWithShape="1">
                <a:blip r:embed="rId7">
                  <a:alphaModFix/>
                </a:blip>
                <a:srcRect/>
                <a:stretch/>
              </p:blipFill>
              <p:spPr>
                <a:xfrm>
                  <a:off x="7248600" y="4953960"/>
                  <a:ext cx="1117080" cy="748800"/>
                </a:xfrm>
                <a:prstGeom prst="rect">
                  <a:avLst/>
                </a:prstGeom>
                <a:noFill/>
                <a:ln>
                  <a:noFill/>
                </a:ln>
              </p:spPr>
            </p:pic>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674" name="Google Shape;674;p27"/>
          <p:cNvSpPr/>
          <p:nvPr/>
        </p:nvSpPr>
        <p:spPr>
          <a:xfrm>
            <a:off x="738720" y="2367000"/>
            <a:ext cx="5711760" cy="13618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5" name="Google Shape;675;p27"/>
          <p:cNvSpPr/>
          <p:nvPr/>
        </p:nvSpPr>
        <p:spPr>
          <a:xfrm>
            <a:off x="1172520" y="262944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 una relación entre el número de vueltas que tienes cada enrollado y el voltaje o la corriente, que se puede obtener en un transformador.</a:t>
            </a:r>
            <a:endParaRPr sz="1600" b="0" i="0" u="none" strike="noStrike" cap="none">
              <a:latin typeface="Arial"/>
              <a:ea typeface="Arial"/>
              <a:cs typeface="Arial"/>
              <a:sym typeface="Arial"/>
            </a:endParaRPr>
          </a:p>
        </p:txBody>
      </p:sp>
      <p:pic>
        <p:nvPicPr>
          <p:cNvPr id="676" name="Google Shape;676;p27"/>
          <p:cNvPicPr preferRelativeResize="0"/>
          <p:nvPr/>
        </p:nvPicPr>
        <p:blipFill rotWithShape="1">
          <a:blip r:embed="rId3">
            <a:alphaModFix/>
          </a:blip>
          <a:srcRect/>
          <a:stretch/>
        </p:blipFill>
        <p:spPr>
          <a:xfrm>
            <a:off x="6050520" y="2142000"/>
            <a:ext cx="482760" cy="460440"/>
          </a:xfrm>
          <a:prstGeom prst="rect">
            <a:avLst/>
          </a:prstGeom>
          <a:noFill/>
          <a:ln>
            <a:noFill/>
          </a:ln>
        </p:spPr>
      </p:pic>
      <p:sp>
        <p:nvSpPr>
          <p:cNvPr id="677" name="Google Shape;677;p27"/>
          <p:cNvSpPr/>
          <p:nvPr/>
        </p:nvSpPr>
        <p:spPr>
          <a:xfrm>
            <a:off x="2442240" y="420120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78" name="Google Shape;678;p27" descr="ppt1-nuvleo.png"/>
          <p:cNvPicPr preferRelativeResize="0"/>
          <p:nvPr/>
        </p:nvPicPr>
        <p:blipFill rotWithShape="1">
          <a:blip r:embed="rId4">
            <a:alphaModFix/>
          </a:blip>
          <a:srcRect/>
          <a:stretch/>
        </p:blipFill>
        <p:spPr>
          <a:xfrm>
            <a:off x="2567160" y="4350960"/>
            <a:ext cx="4518000" cy="1827720"/>
          </a:xfrm>
          <a:prstGeom prst="rect">
            <a:avLst/>
          </a:prstGeom>
          <a:noFill/>
          <a:ln>
            <a:noFill/>
          </a:ln>
        </p:spPr>
      </p:pic>
      <p:sp>
        <p:nvSpPr>
          <p:cNvPr id="679" name="Google Shape;679;p27"/>
          <p:cNvSpPr/>
          <p:nvPr/>
        </p:nvSpPr>
        <p:spPr>
          <a:xfrm>
            <a:off x="2705760" y="6142320"/>
            <a:ext cx="97488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2000 W</a:t>
            </a:r>
            <a:endParaRPr sz="1600" b="0" i="0" u="none" strike="noStrike" cap="none">
              <a:latin typeface="Arial"/>
              <a:ea typeface="Arial"/>
              <a:cs typeface="Arial"/>
              <a:sym typeface="Arial"/>
            </a:endParaRPr>
          </a:p>
        </p:txBody>
      </p:sp>
      <p:sp>
        <p:nvSpPr>
          <p:cNvPr id="680" name="Google Shape;680;p27"/>
          <p:cNvSpPr/>
          <p:nvPr/>
        </p:nvSpPr>
        <p:spPr>
          <a:xfrm>
            <a:off x="6303240" y="6142320"/>
            <a:ext cx="97488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2000 W</a:t>
            </a:r>
            <a:endParaRPr sz="1600" b="0" i="0" u="none" strike="noStrike" cap="none">
              <a:latin typeface="Arial"/>
              <a:ea typeface="Arial"/>
              <a:cs typeface="Arial"/>
              <a:sym typeface="Arial"/>
            </a:endParaRPr>
          </a:p>
        </p:txBody>
      </p:sp>
      <p:sp>
        <p:nvSpPr>
          <p:cNvPr id="681" name="Google Shape;681;p27"/>
          <p:cNvSpPr/>
          <p:nvPr/>
        </p:nvSpPr>
        <p:spPr>
          <a:xfrm>
            <a:off x="2705760" y="5441040"/>
            <a:ext cx="974880" cy="335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 A</a:t>
            </a:r>
            <a:endParaRPr sz="1600" b="0" i="0" u="none" strike="noStrike" cap="none">
              <a:latin typeface="Arial"/>
              <a:ea typeface="Arial"/>
              <a:cs typeface="Arial"/>
              <a:sym typeface="Arial"/>
            </a:endParaRPr>
          </a:p>
        </p:txBody>
      </p:sp>
      <p:sp>
        <p:nvSpPr>
          <p:cNvPr id="682" name="Google Shape;682;p27"/>
          <p:cNvSpPr/>
          <p:nvPr/>
        </p:nvSpPr>
        <p:spPr>
          <a:xfrm>
            <a:off x="6303240" y="5441040"/>
            <a:ext cx="596160" cy="335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10 A</a:t>
            </a:r>
            <a:endParaRPr sz="16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688" name="Google Shape;688;p28"/>
          <p:cNvSpPr/>
          <p:nvPr/>
        </p:nvSpPr>
        <p:spPr>
          <a:xfrm>
            <a:off x="402480" y="2552760"/>
            <a:ext cx="5463360" cy="21481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9" name="Google Shape;689;p28"/>
          <p:cNvSpPr/>
          <p:nvPr/>
        </p:nvSpPr>
        <p:spPr>
          <a:xfrm>
            <a:off x="707760" y="281520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Por ejemplo si en un lado del transformador (lado que denominaremos primario) doy 50 vueltas y en el otro lado (que denominaremos secundario) doy  solo 10 vueltas, y aplicamos un voltaje CA de pro ejemplo 1000 Volts en el lado primario, entonces reduciremos el voltaje en el lado segundario.</a:t>
            </a:r>
            <a:endParaRPr sz="1600" b="0" i="0" u="none" strike="noStrike" cap="none">
              <a:latin typeface="Arial"/>
              <a:ea typeface="Arial"/>
              <a:cs typeface="Arial"/>
              <a:sym typeface="Arial"/>
            </a:endParaRPr>
          </a:p>
        </p:txBody>
      </p:sp>
      <p:pic>
        <p:nvPicPr>
          <p:cNvPr id="690" name="Google Shape;690;p28"/>
          <p:cNvPicPr preferRelativeResize="0"/>
          <p:nvPr/>
        </p:nvPicPr>
        <p:blipFill rotWithShape="1">
          <a:blip r:embed="rId3">
            <a:alphaModFix/>
          </a:blip>
          <a:srcRect/>
          <a:stretch/>
        </p:blipFill>
        <p:spPr>
          <a:xfrm>
            <a:off x="5585760" y="2327760"/>
            <a:ext cx="482760" cy="460440"/>
          </a:xfrm>
          <a:prstGeom prst="rect">
            <a:avLst/>
          </a:prstGeom>
          <a:noFill/>
          <a:ln>
            <a:noFill/>
          </a:ln>
        </p:spPr>
      </p:pic>
      <p:sp>
        <p:nvSpPr>
          <p:cNvPr id="691" name="Google Shape;691;p28"/>
          <p:cNvSpPr/>
          <p:nvPr/>
        </p:nvSpPr>
        <p:spPr>
          <a:xfrm>
            <a:off x="3531240" y="420120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92" name="Google Shape;692;p28" descr="ppt1-nuvleo.png"/>
          <p:cNvPicPr preferRelativeResize="0"/>
          <p:nvPr/>
        </p:nvPicPr>
        <p:blipFill rotWithShape="1">
          <a:blip r:embed="rId4">
            <a:alphaModFix/>
          </a:blip>
          <a:srcRect/>
          <a:stretch/>
        </p:blipFill>
        <p:spPr>
          <a:xfrm>
            <a:off x="3656160" y="4350960"/>
            <a:ext cx="4518000" cy="18277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9"/>
          <p:cNvSpPr/>
          <p:nvPr/>
        </p:nvSpPr>
        <p:spPr>
          <a:xfrm>
            <a:off x="262800" y="2367000"/>
            <a:ext cx="5463360" cy="32137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8" name="Google Shape;698;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699" name="Google Shape;699;p29"/>
          <p:cNvSpPr/>
          <p:nvPr/>
        </p:nvSpPr>
        <p:spPr>
          <a:xfrm>
            <a:off x="568440" y="2629440"/>
            <a:ext cx="486756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relación de transformación del voltaje esta definido por la siguiente formula: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600" b="0" i="0" u="none" strike="noStrike" cap="none">
                <a:solidFill>
                  <a:srgbClr val="000000"/>
                </a:solidFill>
                <a:latin typeface="Calibri"/>
                <a:ea typeface="Calibri"/>
                <a:cs typeface="Calibri"/>
                <a:sym typeface="Calibri"/>
              </a:rPr>
              <a:t>Vp     Np</a:t>
            </a:r>
            <a:endParaRPr sz="16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600" b="0" i="0" u="none" strike="noStrike" cap="none">
                <a:solidFill>
                  <a:srgbClr val="000000"/>
                </a:solidFill>
                <a:latin typeface="Calibri"/>
                <a:ea typeface="Calibri"/>
                <a:cs typeface="Calibri"/>
                <a:sym typeface="Calibri"/>
              </a:rPr>
              <a:t>     =</a:t>
            </a:r>
            <a:endParaRPr sz="16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600" b="0" i="0" u="none" strike="noStrike" cap="none">
                <a:solidFill>
                  <a:srgbClr val="000000"/>
                </a:solidFill>
                <a:latin typeface="Calibri"/>
                <a:ea typeface="Calibri"/>
                <a:cs typeface="Calibri"/>
                <a:sym typeface="Calibri"/>
              </a:rPr>
              <a:t>Vs      Ns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Donde:</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Vp: Voltaje del primario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Vs: Voltaje del segundario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Np: Número de vueltas del primario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Ns: Número de vueltas del segundario</a:t>
            </a:r>
            <a:endParaRPr sz="1600" b="0" i="0" u="none" strike="noStrike" cap="none">
              <a:latin typeface="Arial"/>
              <a:ea typeface="Arial"/>
              <a:cs typeface="Arial"/>
              <a:sym typeface="Arial"/>
            </a:endParaRPr>
          </a:p>
        </p:txBody>
      </p:sp>
      <p:pic>
        <p:nvPicPr>
          <p:cNvPr id="700" name="Google Shape;700;p29"/>
          <p:cNvPicPr preferRelativeResize="0"/>
          <p:nvPr/>
        </p:nvPicPr>
        <p:blipFill rotWithShape="1">
          <a:blip r:embed="rId3">
            <a:alphaModFix/>
          </a:blip>
          <a:srcRect/>
          <a:stretch/>
        </p:blipFill>
        <p:spPr>
          <a:xfrm>
            <a:off x="5446440" y="2142000"/>
            <a:ext cx="482760" cy="460440"/>
          </a:xfrm>
          <a:prstGeom prst="rect">
            <a:avLst/>
          </a:prstGeom>
          <a:noFill/>
          <a:ln>
            <a:noFill/>
          </a:ln>
        </p:spPr>
      </p:pic>
      <p:cxnSp>
        <p:nvCxnSpPr>
          <p:cNvPr id="701" name="Google Shape;701;p29"/>
          <p:cNvCxnSpPr/>
          <p:nvPr/>
        </p:nvCxnSpPr>
        <p:spPr>
          <a:xfrm rot="10800000">
            <a:off x="622440" y="364572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02" name="Google Shape;702;p29"/>
          <p:cNvCxnSpPr/>
          <p:nvPr/>
        </p:nvCxnSpPr>
        <p:spPr>
          <a:xfrm rot="10800000">
            <a:off x="1002600" y="364572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703" name="Google Shape;703;p29"/>
          <p:cNvSpPr/>
          <p:nvPr/>
        </p:nvSpPr>
        <p:spPr>
          <a:xfrm>
            <a:off x="4197240" y="379872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04" name="Google Shape;704;p29" descr="ppt1-nuvleo.png"/>
          <p:cNvPicPr preferRelativeResize="0"/>
          <p:nvPr/>
        </p:nvPicPr>
        <p:blipFill rotWithShape="1">
          <a:blip r:embed="rId4">
            <a:alphaModFix/>
          </a:blip>
          <a:srcRect/>
          <a:stretch/>
        </p:blipFill>
        <p:spPr>
          <a:xfrm>
            <a:off x="4322160" y="3948480"/>
            <a:ext cx="4518000" cy="18277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3" name="Google Shape;373;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4" name="Google Shape;374;p3"/>
          <p:cNvGrpSpPr/>
          <p:nvPr/>
        </p:nvGrpSpPr>
        <p:grpSpPr>
          <a:xfrm>
            <a:off x="1423800" y="1110600"/>
            <a:ext cx="2461320" cy="4227120"/>
            <a:chOff x="1423800" y="1110600"/>
            <a:chExt cx="2461320" cy="4227120"/>
          </a:xfrm>
        </p:grpSpPr>
        <p:sp>
          <p:nvSpPr>
            <p:cNvPr id="375" name="Google Shape;375;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6" name="Google Shape;376;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7" name="Google Shape;377;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8" name="Google Shape;378;p3"/>
            <p:cNvSpPr/>
            <p:nvPr/>
          </p:nvSpPr>
          <p:spPr>
            <a:xfrm>
              <a:off x="2251440" y="2816280"/>
              <a:ext cx="130104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p:txBody>
        </p:sp>
      </p:grpSp>
      <p:pic>
        <p:nvPicPr>
          <p:cNvPr id="379" name="Google Shape;379;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0" name="Google Shape;380;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1" name="Google Shape;381;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2" name="Google Shape;382;p3"/>
          <p:cNvSpPr/>
          <p:nvPr/>
        </p:nvSpPr>
        <p:spPr>
          <a:xfrm>
            <a:off x="4169160" y="231408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0"/>
          <p:cNvSpPr/>
          <p:nvPr/>
        </p:nvSpPr>
        <p:spPr>
          <a:xfrm>
            <a:off x="866880" y="2367000"/>
            <a:ext cx="5463360" cy="32137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10" name="Google Shape;710;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711" name="Google Shape;711;p30"/>
          <p:cNvSpPr/>
          <p:nvPr/>
        </p:nvSpPr>
        <p:spPr>
          <a:xfrm>
            <a:off x="1172520" y="2629440"/>
            <a:ext cx="4867560" cy="2038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Ósea que si despejamos la ecuación se puede obtener el voltaje en el segundario.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Vs= Ns/Np*Vp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Vs=10/50*1000</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Vs=200 volt</a:t>
            </a:r>
            <a:endParaRPr sz="1600" b="0" i="0" u="none" strike="noStrike" cap="none">
              <a:latin typeface="Arial"/>
              <a:ea typeface="Arial"/>
              <a:cs typeface="Arial"/>
              <a:sym typeface="Arial"/>
            </a:endParaRPr>
          </a:p>
        </p:txBody>
      </p:sp>
      <p:pic>
        <p:nvPicPr>
          <p:cNvPr id="712" name="Google Shape;712;p30"/>
          <p:cNvPicPr preferRelativeResize="0"/>
          <p:nvPr/>
        </p:nvPicPr>
        <p:blipFill rotWithShape="1">
          <a:blip r:embed="rId3">
            <a:alphaModFix/>
          </a:blip>
          <a:srcRect/>
          <a:stretch/>
        </p:blipFill>
        <p:spPr>
          <a:xfrm>
            <a:off x="6050520" y="2142000"/>
            <a:ext cx="482760" cy="460440"/>
          </a:xfrm>
          <a:prstGeom prst="rect">
            <a:avLst/>
          </a:prstGeom>
          <a:noFill/>
          <a:ln>
            <a:noFill/>
          </a:ln>
        </p:spPr>
      </p:pic>
      <p:grpSp>
        <p:nvGrpSpPr>
          <p:cNvPr id="713" name="Google Shape;713;p30"/>
          <p:cNvGrpSpPr/>
          <p:nvPr/>
        </p:nvGrpSpPr>
        <p:grpSpPr>
          <a:xfrm>
            <a:off x="2660760" y="4770000"/>
            <a:ext cx="805320" cy="729720"/>
            <a:chOff x="2660760" y="4770000"/>
            <a:chExt cx="805320" cy="729720"/>
          </a:xfrm>
        </p:grpSpPr>
        <p:sp>
          <p:nvSpPr>
            <p:cNvPr id="714" name="Google Shape;714;p30"/>
            <p:cNvSpPr/>
            <p:nvPr/>
          </p:nvSpPr>
          <p:spPr>
            <a:xfrm>
              <a:off x="2660760" y="4770000"/>
              <a:ext cx="80532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Vp     Np</a:t>
              </a: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     =</a:t>
              </a: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Vs      Ns</a:t>
              </a:r>
              <a:endParaRPr sz="1400" b="0" i="0" u="none" strike="noStrike" cap="none">
                <a:latin typeface="Arial"/>
                <a:ea typeface="Arial"/>
                <a:cs typeface="Arial"/>
                <a:sym typeface="Arial"/>
              </a:endParaRPr>
            </a:p>
          </p:txBody>
        </p:sp>
        <p:grpSp>
          <p:nvGrpSpPr>
            <p:cNvPr id="715" name="Google Shape;715;p30"/>
            <p:cNvGrpSpPr/>
            <p:nvPr/>
          </p:nvGrpSpPr>
          <p:grpSpPr>
            <a:xfrm>
              <a:off x="2710080" y="5223600"/>
              <a:ext cx="570240" cy="0"/>
              <a:chOff x="2710080" y="5223600"/>
              <a:chExt cx="570240" cy="0"/>
            </a:xfrm>
          </p:grpSpPr>
          <p:cxnSp>
            <p:nvCxnSpPr>
              <p:cNvPr id="716" name="Google Shape;716;p30"/>
              <p:cNvCxnSpPr/>
              <p:nvPr/>
            </p:nvCxnSpPr>
            <p:spPr>
              <a:xfrm rot="10800000">
                <a:off x="2710080" y="522360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17" name="Google Shape;717;p30"/>
              <p:cNvCxnSpPr/>
              <p:nvPr/>
            </p:nvCxnSpPr>
            <p:spPr>
              <a:xfrm rot="10800000">
                <a:off x="3090240" y="522360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pSp>
      </p:grpSp>
      <p:sp>
        <p:nvSpPr>
          <p:cNvPr id="718" name="Google Shape;718;p30"/>
          <p:cNvSpPr/>
          <p:nvPr/>
        </p:nvSpPr>
        <p:spPr>
          <a:xfrm>
            <a:off x="3515760" y="373644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19" name="Google Shape;719;p30" descr="ppt1-nuvleo.png"/>
          <p:cNvPicPr preferRelativeResize="0"/>
          <p:nvPr/>
        </p:nvPicPr>
        <p:blipFill rotWithShape="1">
          <a:blip r:embed="rId4">
            <a:alphaModFix/>
          </a:blip>
          <a:srcRect/>
          <a:stretch/>
        </p:blipFill>
        <p:spPr>
          <a:xfrm>
            <a:off x="3640680" y="3886560"/>
            <a:ext cx="4518000" cy="18277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1"/>
          <p:cNvSpPr/>
          <p:nvPr/>
        </p:nvSpPr>
        <p:spPr>
          <a:xfrm>
            <a:off x="696600" y="2537280"/>
            <a:ext cx="5463360" cy="32137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25" name="Google Shape;725;p31"/>
          <p:cNvSpPr/>
          <p:nvPr/>
        </p:nvSpPr>
        <p:spPr>
          <a:xfrm>
            <a:off x="1002240" y="2799720"/>
            <a:ext cx="486756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el voltaje disminuye en el segundario entonces la corriente aumenta y se calcula de la siguiente forma: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Is     Np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Ip    Ns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la corriente es 2ª en el primerio,</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calcule la corriente en el segundario.</a:t>
            </a:r>
            <a:endParaRPr sz="1600" b="0" i="0" u="none" strike="noStrike" cap="none">
              <a:latin typeface="Arial"/>
              <a:ea typeface="Arial"/>
              <a:cs typeface="Arial"/>
              <a:sym typeface="Arial"/>
            </a:endParaRPr>
          </a:p>
        </p:txBody>
      </p:sp>
      <p:grpSp>
        <p:nvGrpSpPr>
          <p:cNvPr id="726" name="Google Shape;726;p31"/>
          <p:cNvGrpSpPr/>
          <p:nvPr/>
        </p:nvGrpSpPr>
        <p:grpSpPr>
          <a:xfrm>
            <a:off x="1056240" y="3965400"/>
            <a:ext cx="570240" cy="0"/>
            <a:chOff x="1056240" y="3965400"/>
            <a:chExt cx="570240" cy="0"/>
          </a:xfrm>
        </p:grpSpPr>
        <p:cxnSp>
          <p:nvCxnSpPr>
            <p:cNvPr id="727" name="Google Shape;727;p31"/>
            <p:cNvCxnSpPr/>
            <p:nvPr/>
          </p:nvCxnSpPr>
          <p:spPr>
            <a:xfrm rot="10800000">
              <a:off x="1056240" y="396540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28" name="Google Shape;728;p31"/>
            <p:cNvCxnSpPr/>
            <p:nvPr/>
          </p:nvCxnSpPr>
          <p:spPr>
            <a:xfrm rot="10800000">
              <a:off x="1436400" y="396540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pSp>
      <p:sp>
        <p:nvSpPr>
          <p:cNvPr id="729" name="Google Shape;729;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730" name="Google Shape;730;p31"/>
          <p:cNvSpPr/>
          <p:nvPr/>
        </p:nvSpPr>
        <p:spPr>
          <a:xfrm>
            <a:off x="4460400" y="429408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31" name="Google Shape;731;p31" descr="ppt1-nuvleo.png"/>
          <p:cNvPicPr preferRelativeResize="0"/>
          <p:nvPr/>
        </p:nvPicPr>
        <p:blipFill rotWithShape="1">
          <a:blip r:embed="rId3">
            <a:alphaModFix/>
          </a:blip>
          <a:srcRect/>
          <a:stretch/>
        </p:blipFill>
        <p:spPr>
          <a:xfrm>
            <a:off x="4585320" y="4443840"/>
            <a:ext cx="4518000" cy="1827720"/>
          </a:xfrm>
          <a:prstGeom prst="rect">
            <a:avLst/>
          </a:prstGeom>
          <a:noFill/>
          <a:ln>
            <a:noFill/>
          </a:ln>
        </p:spPr>
      </p:pic>
      <p:sp>
        <p:nvSpPr>
          <p:cNvPr id="732" name="Google Shape;732;p31"/>
          <p:cNvSpPr/>
          <p:nvPr/>
        </p:nvSpPr>
        <p:spPr>
          <a:xfrm>
            <a:off x="4714920" y="5533920"/>
            <a:ext cx="974880" cy="335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 A</a:t>
            </a:r>
            <a:endParaRPr sz="16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p:nvPr/>
        </p:nvSpPr>
        <p:spPr>
          <a:xfrm>
            <a:off x="866880" y="2367000"/>
            <a:ext cx="5463360" cy="32137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38" name="Google Shape;738;p32"/>
          <p:cNvSpPr/>
          <p:nvPr/>
        </p:nvSpPr>
        <p:spPr>
          <a:xfrm>
            <a:off x="1172520" y="2629440"/>
            <a:ext cx="4867560" cy="155196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Algo que es importante tener presente es que en una situación ideal sin pérdidas con factor de potencia = 1, la potencia activa tanto en el primario como en el secundario es la misma.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Pp = Ps</a:t>
            </a:r>
            <a:endParaRPr sz="1600" b="0" i="0" u="none" strike="noStrike" cap="none">
              <a:latin typeface="Arial"/>
              <a:ea typeface="Arial"/>
              <a:cs typeface="Arial"/>
              <a:sym typeface="Arial"/>
            </a:endParaRPr>
          </a:p>
        </p:txBody>
      </p:sp>
      <p:sp>
        <p:nvSpPr>
          <p:cNvPr id="739" name="Google Shape;739;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grpSp>
        <p:nvGrpSpPr>
          <p:cNvPr id="740" name="Google Shape;740;p32"/>
          <p:cNvGrpSpPr/>
          <p:nvPr/>
        </p:nvGrpSpPr>
        <p:grpSpPr>
          <a:xfrm>
            <a:off x="3824280" y="4742640"/>
            <a:ext cx="893160" cy="729720"/>
            <a:chOff x="3824280" y="4742640"/>
            <a:chExt cx="893160" cy="729720"/>
          </a:xfrm>
        </p:grpSpPr>
        <p:sp>
          <p:nvSpPr>
            <p:cNvPr id="741" name="Google Shape;741;p32"/>
            <p:cNvSpPr/>
            <p:nvPr/>
          </p:nvSpPr>
          <p:spPr>
            <a:xfrm>
              <a:off x="3824280" y="4742640"/>
              <a:ext cx="8931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Is     Np</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     =</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Ip    Ns</a:t>
              </a:r>
              <a:endParaRPr sz="1400" b="0" i="0" u="none" strike="noStrike" cap="none">
                <a:latin typeface="Arial"/>
                <a:ea typeface="Arial"/>
                <a:cs typeface="Arial"/>
                <a:sym typeface="Arial"/>
              </a:endParaRPr>
            </a:p>
          </p:txBody>
        </p:sp>
        <p:grpSp>
          <p:nvGrpSpPr>
            <p:cNvPr id="742" name="Google Shape;742;p32"/>
            <p:cNvGrpSpPr/>
            <p:nvPr/>
          </p:nvGrpSpPr>
          <p:grpSpPr>
            <a:xfrm>
              <a:off x="3890160" y="5127120"/>
              <a:ext cx="570240" cy="0"/>
              <a:chOff x="3890160" y="5127120"/>
              <a:chExt cx="570240" cy="0"/>
            </a:xfrm>
          </p:grpSpPr>
          <p:cxnSp>
            <p:nvCxnSpPr>
              <p:cNvPr id="743" name="Google Shape;743;p32"/>
              <p:cNvCxnSpPr/>
              <p:nvPr/>
            </p:nvCxnSpPr>
            <p:spPr>
              <a:xfrm rot="10800000">
                <a:off x="3890160" y="512712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44" name="Google Shape;744;p32"/>
              <p:cNvCxnSpPr/>
              <p:nvPr/>
            </p:nvCxnSpPr>
            <p:spPr>
              <a:xfrm rot="10800000">
                <a:off x="4270320" y="512712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pSp>
      </p:grpSp>
      <p:grpSp>
        <p:nvGrpSpPr>
          <p:cNvPr id="745" name="Google Shape;745;p32"/>
          <p:cNvGrpSpPr/>
          <p:nvPr/>
        </p:nvGrpSpPr>
        <p:grpSpPr>
          <a:xfrm>
            <a:off x="2802600" y="4663080"/>
            <a:ext cx="805320" cy="729720"/>
            <a:chOff x="2802600" y="4663080"/>
            <a:chExt cx="805320" cy="729720"/>
          </a:xfrm>
        </p:grpSpPr>
        <p:sp>
          <p:nvSpPr>
            <p:cNvPr id="746" name="Google Shape;746;p32"/>
            <p:cNvSpPr/>
            <p:nvPr/>
          </p:nvSpPr>
          <p:spPr>
            <a:xfrm>
              <a:off x="2802600" y="4663080"/>
              <a:ext cx="80532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Vp     Np</a:t>
              </a: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     =</a:t>
              </a:r>
              <a:endParaRPr sz="14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400" b="0" i="0" u="none" strike="noStrike" cap="none">
                  <a:solidFill>
                    <a:srgbClr val="000000"/>
                  </a:solidFill>
                  <a:latin typeface="Calibri"/>
                  <a:ea typeface="Calibri"/>
                  <a:cs typeface="Calibri"/>
                  <a:sym typeface="Calibri"/>
                </a:rPr>
                <a:t>Vs      Ns</a:t>
              </a:r>
              <a:endParaRPr sz="1400" b="0" i="0" u="none" strike="noStrike" cap="none">
                <a:latin typeface="Arial"/>
                <a:ea typeface="Arial"/>
                <a:cs typeface="Arial"/>
                <a:sym typeface="Arial"/>
              </a:endParaRPr>
            </a:p>
          </p:txBody>
        </p:sp>
        <p:grpSp>
          <p:nvGrpSpPr>
            <p:cNvPr id="747" name="Google Shape;747;p32"/>
            <p:cNvGrpSpPr/>
            <p:nvPr/>
          </p:nvGrpSpPr>
          <p:grpSpPr>
            <a:xfrm>
              <a:off x="2851920" y="5117040"/>
              <a:ext cx="570240" cy="0"/>
              <a:chOff x="2851920" y="5117040"/>
              <a:chExt cx="570240" cy="0"/>
            </a:xfrm>
          </p:grpSpPr>
          <p:cxnSp>
            <p:nvCxnSpPr>
              <p:cNvPr id="748" name="Google Shape;748;p32"/>
              <p:cNvCxnSpPr/>
              <p:nvPr/>
            </p:nvCxnSpPr>
            <p:spPr>
              <a:xfrm rot="10800000">
                <a:off x="2851920" y="511704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49" name="Google Shape;749;p32"/>
              <p:cNvCxnSpPr/>
              <p:nvPr/>
            </p:nvCxnSpPr>
            <p:spPr>
              <a:xfrm rot="10800000">
                <a:off x="3232080" y="5117040"/>
                <a:ext cx="19008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pSp>
      </p:grpSp>
      <p:sp>
        <p:nvSpPr>
          <p:cNvPr id="750" name="Google Shape;750;p32"/>
          <p:cNvSpPr/>
          <p:nvPr/>
        </p:nvSpPr>
        <p:spPr>
          <a:xfrm>
            <a:off x="4584240" y="4108320"/>
            <a:ext cx="4707720" cy="2415600"/>
          </a:xfrm>
          <a:prstGeom prst="roundRect">
            <a:avLst>
              <a:gd name="adj" fmla="val 1075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51" name="Google Shape;751;p32" descr="ppt1-nuvleo.png"/>
          <p:cNvPicPr preferRelativeResize="0"/>
          <p:nvPr/>
        </p:nvPicPr>
        <p:blipFill rotWithShape="1">
          <a:blip r:embed="rId3">
            <a:alphaModFix/>
          </a:blip>
          <a:srcRect/>
          <a:stretch/>
        </p:blipFill>
        <p:spPr>
          <a:xfrm>
            <a:off x="4709160" y="4258080"/>
            <a:ext cx="4518000" cy="1827720"/>
          </a:xfrm>
          <a:prstGeom prst="rect">
            <a:avLst/>
          </a:prstGeom>
          <a:noFill/>
          <a:ln>
            <a:noFill/>
          </a:ln>
        </p:spPr>
      </p:pic>
      <p:sp>
        <p:nvSpPr>
          <p:cNvPr id="752" name="Google Shape;752;p32"/>
          <p:cNvSpPr/>
          <p:nvPr/>
        </p:nvSpPr>
        <p:spPr>
          <a:xfrm>
            <a:off x="4848120" y="6049440"/>
            <a:ext cx="97488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2000 W</a:t>
            </a:r>
            <a:endParaRPr sz="1600" b="0" i="0" u="none" strike="noStrike" cap="none">
              <a:latin typeface="Arial"/>
              <a:ea typeface="Arial"/>
              <a:cs typeface="Arial"/>
              <a:sym typeface="Arial"/>
            </a:endParaRPr>
          </a:p>
        </p:txBody>
      </p:sp>
      <p:sp>
        <p:nvSpPr>
          <p:cNvPr id="753" name="Google Shape;753;p32"/>
          <p:cNvSpPr/>
          <p:nvPr/>
        </p:nvSpPr>
        <p:spPr>
          <a:xfrm>
            <a:off x="8445240" y="6049440"/>
            <a:ext cx="97488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2000 W</a:t>
            </a:r>
            <a:endParaRPr sz="1600" b="0" i="0" u="none" strike="noStrike" cap="none">
              <a:latin typeface="Arial"/>
              <a:ea typeface="Arial"/>
              <a:cs typeface="Arial"/>
              <a:sym typeface="Arial"/>
            </a:endParaRPr>
          </a:p>
        </p:txBody>
      </p:sp>
      <p:sp>
        <p:nvSpPr>
          <p:cNvPr id="754" name="Google Shape;754;p32"/>
          <p:cNvSpPr/>
          <p:nvPr/>
        </p:nvSpPr>
        <p:spPr>
          <a:xfrm>
            <a:off x="4848120" y="5310000"/>
            <a:ext cx="974880" cy="335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2 A</a:t>
            </a:r>
            <a:endParaRPr sz="1600" b="0" i="0" u="none" strike="noStrike" cap="none">
              <a:latin typeface="Arial"/>
              <a:ea typeface="Arial"/>
              <a:cs typeface="Arial"/>
              <a:sym typeface="Arial"/>
            </a:endParaRPr>
          </a:p>
        </p:txBody>
      </p:sp>
      <p:sp>
        <p:nvSpPr>
          <p:cNvPr id="755" name="Google Shape;755;p32"/>
          <p:cNvSpPr/>
          <p:nvPr/>
        </p:nvSpPr>
        <p:spPr>
          <a:xfrm>
            <a:off x="8445240" y="5310000"/>
            <a:ext cx="56736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3366FF"/>
                </a:solidFill>
                <a:latin typeface="Calibri"/>
                <a:ea typeface="Calibri"/>
                <a:cs typeface="Calibri"/>
                <a:sym typeface="Calibri"/>
              </a:rPr>
              <a:t>10 A</a:t>
            </a:r>
            <a:endParaRPr sz="16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3"/>
          <p:cNvSpPr/>
          <p:nvPr/>
        </p:nvSpPr>
        <p:spPr>
          <a:xfrm>
            <a:off x="1995840" y="2367000"/>
            <a:ext cx="6334200" cy="235620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61" name="Google Shape;761;p33"/>
          <p:cNvSpPr/>
          <p:nvPr/>
        </p:nvSpPr>
        <p:spPr>
          <a:xfrm>
            <a:off x="2233800" y="2644920"/>
            <a:ext cx="585828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Esto se debe a la ley de conservación de la energía: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LA ENERGÍA NO SE CREA NI SE DESTRUYE, SOLO SE TRANSFORMA”</a:t>
            </a:r>
            <a:endParaRPr sz="1600" b="0" i="0" u="none" strike="noStrike" cap="none">
              <a:latin typeface="Arial"/>
              <a:ea typeface="Arial"/>
              <a:cs typeface="Arial"/>
              <a:sym typeface="Arial"/>
            </a:endParaRPr>
          </a:p>
        </p:txBody>
      </p:sp>
      <p:sp>
        <p:nvSpPr>
          <p:cNvPr id="762" name="Google Shape;762;p3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sp>
        <p:nvSpPr>
          <p:cNvPr id="763" name="Google Shape;763;p33"/>
          <p:cNvSpPr/>
          <p:nvPr/>
        </p:nvSpPr>
        <p:spPr>
          <a:xfrm>
            <a:off x="2431080" y="3714480"/>
            <a:ext cx="5463360" cy="2410200"/>
          </a:xfrm>
          <a:prstGeom prst="roundRect">
            <a:avLst>
              <a:gd name="adj" fmla="val 10758"/>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64" name="Google Shape;764;p33" descr="/Users/ivangonzalez/Desktop/IVAN G 2020/2020/DUOC/ARTES/nucleo 2_Mesa de trabajo 1.png"/>
          <p:cNvPicPr preferRelativeResize="0"/>
          <p:nvPr/>
        </p:nvPicPr>
        <p:blipFill rotWithShape="1">
          <a:blip r:embed="rId3">
            <a:alphaModFix/>
          </a:blip>
          <a:srcRect/>
          <a:stretch/>
        </p:blipFill>
        <p:spPr>
          <a:xfrm>
            <a:off x="2949120" y="4042080"/>
            <a:ext cx="4763520" cy="2516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EL </a:t>
            </a:r>
            <a:r>
              <a:rPr lang="es-CL" sz="2800" b="0" i="0" u="none" strike="noStrike" cap="none">
                <a:solidFill>
                  <a:srgbClr val="C73E32"/>
                </a:solidFill>
                <a:latin typeface="Calibri"/>
                <a:ea typeface="Calibri"/>
                <a:cs typeface="Calibri"/>
                <a:sym typeface="Calibri"/>
              </a:rPr>
              <a:t>TRANSFORMADOR</a:t>
            </a:r>
            <a:endParaRPr sz="2800" b="0" i="0" u="none" strike="noStrike" cap="none">
              <a:latin typeface="Arial"/>
              <a:ea typeface="Arial"/>
              <a:cs typeface="Arial"/>
              <a:sym typeface="Arial"/>
            </a:endParaRPr>
          </a:p>
        </p:txBody>
      </p:sp>
      <p:grpSp>
        <p:nvGrpSpPr>
          <p:cNvPr id="770" name="Google Shape;770;p34"/>
          <p:cNvGrpSpPr/>
          <p:nvPr/>
        </p:nvGrpSpPr>
        <p:grpSpPr>
          <a:xfrm>
            <a:off x="1491840" y="2367000"/>
            <a:ext cx="7217280" cy="4989240"/>
            <a:chOff x="1491840" y="2367000"/>
            <a:chExt cx="7217280" cy="4989240"/>
          </a:xfrm>
        </p:grpSpPr>
        <p:sp>
          <p:nvSpPr>
            <p:cNvPr id="771" name="Google Shape;771;p34"/>
            <p:cNvSpPr/>
            <p:nvPr/>
          </p:nvSpPr>
          <p:spPr>
            <a:xfrm>
              <a:off x="1491840" y="2367000"/>
              <a:ext cx="5463360" cy="241020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72" name="Google Shape;772;p34"/>
            <p:cNvSpPr/>
            <p:nvPr/>
          </p:nvSpPr>
          <p:spPr>
            <a:xfrm>
              <a:off x="1797480" y="2629440"/>
              <a:ext cx="486756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recordar que el fenómeno de aumento o disminución de la corriente o el voltaje en un transformador ocurre cuando se somete a una fuente de corriente alterna (CA). Si el transformador o bobina se somete a una corriente continua ¿qué ocurre?.</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(Se obtiene un electroimán).</a:t>
              </a:r>
              <a:endParaRPr sz="1600" b="0" i="0" u="none" strike="noStrike" cap="none">
                <a:latin typeface="Arial"/>
                <a:ea typeface="Arial"/>
                <a:cs typeface="Arial"/>
                <a:sym typeface="Arial"/>
              </a:endParaRPr>
            </a:p>
          </p:txBody>
        </p:sp>
        <p:sp>
          <p:nvSpPr>
            <p:cNvPr id="773" name="Google Shape;773;p34"/>
            <p:cNvSpPr/>
            <p:nvPr/>
          </p:nvSpPr>
          <p:spPr>
            <a:xfrm>
              <a:off x="5271120" y="3918240"/>
              <a:ext cx="3438000" cy="3438000"/>
            </a:xfrm>
            <a:prstGeom prst="ellipse">
              <a:avLst/>
            </a:prstGeom>
            <a:solidFill>
              <a:srgbClr val="FFFFFF"/>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4" name="Google Shape;774;p34" descr="ppt1-foto.png"/>
            <p:cNvPicPr preferRelativeResize="0"/>
            <p:nvPr/>
          </p:nvPicPr>
          <p:blipFill rotWithShape="1">
            <a:blip r:embed="rId3">
              <a:alphaModFix/>
            </a:blip>
            <a:srcRect/>
            <a:stretch/>
          </p:blipFill>
          <p:spPr>
            <a:xfrm>
              <a:off x="5545080" y="4192200"/>
              <a:ext cx="2889720" cy="288972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35"/>
          <p:cNvGrpSpPr/>
          <p:nvPr/>
        </p:nvGrpSpPr>
        <p:grpSpPr>
          <a:xfrm>
            <a:off x="491760" y="2165400"/>
            <a:ext cx="6999480" cy="2696040"/>
            <a:chOff x="491760" y="2165400"/>
            <a:chExt cx="6999480" cy="2696040"/>
          </a:xfrm>
        </p:grpSpPr>
        <p:sp>
          <p:nvSpPr>
            <p:cNvPr id="780" name="Google Shape;780;p35"/>
            <p:cNvSpPr/>
            <p:nvPr/>
          </p:nvSpPr>
          <p:spPr>
            <a:xfrm>
              <a:off x="491760" y="216540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81" name="Google Shape;781;p35"/>
            <p:cNvSpPr/>
            <p:nvPr/>
          </p:nvSpPr>
          <p:spPr>
            <a:xfrm>
              <a:off x="1105560" y="2720160"/>
              <a:ext cx="5771160" cy="148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Si quieres profundizar, te invitamos a visitar el sitio de </a:t>
              </a:r>
              <a:r>
                <a:rPr lang="es-CL" sz="16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esta actividad te sugerimos:</a:t>
              </a:r>
              <a:endParaRPr sz="1600" b="0" i="0" u="none" strike="noStrike" cap="none">
                <a:latin typeface="Arial"/>
                <a:ea typeface="Arial"/>
                <a:cs typeface="Arial"/>
                <a:sym typeface="Arial"/>
              </a:endParaRPr>
            </a:p>
            <a:p>
              <a:pPr marL="353880" marR="0" lvl="1" indent="-353520" algn="l" rtl="0">
                <a:lnSpc>
                  <a:spcPct val="90000"/>
                </a:lnSpc>
                <a:spcBef>
                  <a:spcPts val="1298"/>
                </a:spcBef>
                <a:spcAft>
                  <a:spcPts val="0"/>
                </a:spcAft>
                <a:buClr>
                  <a:srgbClr val="000000"/>
                </a:buClr>
                <a:buSzPts val="1600"/>
                <a:buFont typeface="Noto Sans Symbols"/>
                <a:buChar char="✔"/>
              </a:pPr>
              <a:r>
                <a:rPr lang="es-CL" sz="1600" b="1" i="0" u="none" strike="noStrike" cap="none">
                  <a:solidFill>
                    <a:srgbClr val="29754D"/>
                  </a:solidFill>
                  <a:latin typeface="Calibri"/>
                  <a:ea typeface="Calibri"/>
                  <a:cs typeface="Calibri"/>
                  <a:sym typeface="Calibri"/>
                </a:rPr>
                <a:t>Kit de Construcción de circuitos CD</a:t>
              </a:r>
              <a:endParaRPr sz="1600" b="0" i="0" u="none" strike="noStrike" cap="none">
                <a:latin typeface="Arial"/>
                <a:ea typeface="Arial"/>
                <a:cs typeface="Arial"/>
                <a:sym typeface="Arial"/>
              </a:endParaRPr>
            </a:p>
          </p:txBody>
        </p:sp>
      </p:grpSp>
      <p:sp>
        <p:nvSpPr>
          <p:cNvPr id="782" name="Google Shape;782;p3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783" name="Google Shape;783;p3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784" name="Google Shape;784;p35"/>
          <p:cNvGrpSpPr/>
          <p:nvPr/>
        </p:nvGrpSpPr>
        <p:grpSpPr>
          <a:xfrm>
            <a:off x="5067000" y="3464640"/>
            <a:ext cx="4439520" cy="4205880"/>
            <a:chOff x="5067000" y="3464640"/>
            <a:chExt cx="4439520" cy="4205880"/>
          </a:xfrm>
        </p:grpSpPr>
        <p:pic>
          <p:nvPicPr>
            <p:cNvPr id="785" name="Google Shape;785;p35"/>
            <p:cNvPicPr preferRelativeResize="0"/>
            <p:nvPr/>
          </p:nvPicPr>
          <p:blipFill rotWithShape="1">
            <a:blip r:embed="rId4">
              <a:alphaModFix/>
            </a:blip>
            <a:srcRect/>
            <a:stretch/>
          </p:blipFill>
          <p:spPr>
            <a:xfrm>
              <a:off x="5067000" y="3464640"/>
              <a:ext cx="4439520" cy="4205880"/>
            </a:xfrm>
            <a:prstGeom prst="rect">
              <a:avLst/>
            </a:prstGeom>
            <a:noFill/>
            <a:ln>
              <a:noFill/>
            </a:ln>
          </p:spPr>
        </p:pic>
        <p:pic>
          <p:nvPicPr>
            <p:cNvPr id="786" name="Google Shape;786;p35"/>
            <p:cNvPicPr preferRelativeResize="0"/>
            <p:nvPr/>
          </p:nvPicPr>
          <p:blipFill rotWithShape="1">
            <a:blip r:embed="rId5">
              <a:alphaModFix/>
            </a:blip>
            <a:srcRect/>
            <a:stretch/>
          </p:blipFill>
          <p:spPr>
            <a:xfrm>
              <a:off x="6528600" y="3826440"/>
              <a:ext cx="1497600" cy="63036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6"/>
          <p:cNvSpPr/>
          <p:nvPr/>
        </p:nvSpPr>
        <p:spPr>
          <a:xfrm>
            <a:off x="562320" y="4457160"/>
            <a:ext cx="8478000" cy="2199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92" name="Google Shape;792;p36"/>
          <p:cNvPicPr preferRelativeResize="0"/>
          <p:nvPr/>
        </p:nvPicPr>
        <p:blipFill rotWithShape="1">
          <a:blip r:embed="rId3">
            <a:alphaModFix/>
          </a:blip>
          <a:srcRect/>
          <a:stretch/>
        </p:blipFill>
        <p:spPr>
          <a:xfrm>
            <a:off x="8620560" y="4231800"/>
            <a:ext cx="482760" cy="460440"/>
          </a:xfrm>
          <a:prstGeom prst="rect">
            <a:avLst/>
          </a:prstGeom>
          <a:noFill/>
          <a:ln>
            <a:noFill/>
          </a:ln>
        </p:spPr>
      </p:pic>
      <p:sp>
        <p:nvSpPr>
          <p:cNvPr id="793" name="Google Shape;793;p36"/>
          <p:cNvSpPr/>
          <p:nvPr/>
        </p:nvSpPr>
        <p:spPr>
          <a:xfrm>
            <a:off x="562320" y="2320560"/>
            <a:ext cx="8478000" cy="1911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94" name="Google Shape;794;p36"/>
          <p:cNvPicPr preferRelativeResize="0"/>
          <p:nvPr/>
        </p:nvPicPr>
        <p:blipFill rotWithShape="1">
          <a:blip r:embed="rId3">
            <a:alphaModFix/>
          </a:blip>
          <a:srcRect/>
          <a:stretch/>
        </p:blipFill>
        <p:spPr>
          <a:xfrm>
            <a:off x="8620560" y="2095200"/>
            <a:ext cx="482760" cy="460440"/>
          </a:xfrm>
          <a:prstGeom prst="rect">
            <a:avLst/>
          </a:prstGeom>
          <a:noFill/>
          <a:ln>
            <a:noFill/>
          </a:ln>
        </p:spPr>
      </p:pic>
      <p:sp>
        <p:nvSpPr>
          <p:cNvPr id="795" name="Google Shape;795;p36"/>
          <p:cNvSpPr/>
          <p:nvPr/>
        </p:nvSpPr>
        <p:spPr>
          <a:xfrm>
            <a:off x="915120" y="2649240"/>
            <a:ext cx="77724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sz="1600" b="0" i="0" u="none" strike="noStrike" cap="none">
              <a:latin typeface="Arial"/>
              <a:ea typeface="Arial"/>
              <a:cs typeface="Arial"/>
              <a:sym typeface="Arial"/>
            </a:endParaRPr>
          </a:p>
        </p:txBody>
      </p:sp>
      <p:sp>
        <p:nvSpPr>
          <p:cNvPr id="796" name="Google Shape;796;p36"/>
          <p:cNvSpPr/>
          <p:nvPr/>
        </p:nvSpPr>
        <p:spPr>
          <a:xfrm>
            <a:off x="915120" y="4771440"/>
            <a:ext cx="770508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usuarios que no estén registrados, deben completar los datos en el siguiente formulario: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FORMULARIO DE INSCRIPCIÓN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lo hagan, reciben un correo electrónico con los datos de acceso a la plataforma, que está en el siguiente link:</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797" name="Google Shape;797;p36"/>
          <p:cNvPicPr preferRelativeResize="0"/>
          <p:nvPr/>
        </p:nvPicPr>
        <p:blipFill rotWithShape="1">
          <a:blip r:embed="rId6">
            <a:alphaModFix/>
          </a:blip>
          <a:srcRect/>
          <a:stretch/>
        </p:blipFill>
        <p:spPr>
          <a:xfrm>
            <a:off x="562320" y="1119960"/>
            <a:ext cx="2422440" cy="102024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803" name="Google Shape;803;p37"/>
          <p:cNvGrpSpPr/>
          <p:nvPr/>
        </p:nvGrpSpPr>
        <p:grpSpPr>
          <a:xfrm>
            <a:off x="2035440" y="2912040"/>
            <a:ext cx="6999480" cy="2696040"/>
            <a:chOff x="2035440" y="2912040"/>
            <a:chExt cx="6999480" cy="2696040"/>
          </a:xfrm>
        </p:grpSpPr>
        <p:sp>
          <p:nvSpPr>
            <p:cNvPr id="804" name="Google Shape;804;p37"/>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5" name="Google Shape;805;p37"/>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REPASO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806" name="Google Shape;806;p37"/>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07" name="Google Shape;807;p37"/>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1</a:t>
            </a:r>
            <a:endParaRPr sz="5000" b="0" i="0" u="none" strike="noStrike" cap="none">
              <a:latin typeface="Arial"/>
              <a:ea typeface="Arial"/>
              <a:cs typeface="Arial"/>
              <a:sym typeface="Arial"/>
            </a:endParaRPr>
          </a:p>
        </p:txBody>
      </p:sp>
      <p:pic>
        <p:nvPicPr>
          <p:cNvPr id="808" name="Google Shape;808;p37"/>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809" name="Google Shape;809;p37"/>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810" name="Google Shape;810;p37"/>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38"/>
          <p:cNvGrpSpPr/>
          <p:nvPr/>
        </p:nvGrpSpPr>
        <p:grpSpPr>
          <a:xfrm>
            <a:off x="25020" y="2705664"/>
            <a:ext cx="5834340" cy="1155793"/>
            <a:chOff x="25020" y="2705664"/>
            <a:chExt cx="5834340" cy="1155793"/>
          </a:xfrm>
        </p:grpSpPr>
        <p:sp>
          <p:nvSpPr>
            <p:cNvPr id="816" name="Google Shape;816;p38"/>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817" name="Google Shape;817;p38"/>
            <p:cNvGrpSpPr/>
            <p:nvPr/>
          </p:nvGrpSpPr>
          <p:grpSpPr>
            <a:xfrm>
              <a:off x="25020" y="2705664"/>
              <a:ext cx="1192129" cy="1155793"/>
              <a:chOff x="25020" y="2705664"/>
              <a:chExt cx="1192129" cy="1155793"/>
            </a:xfrm>
          </p:grpSpPr>
          <p:sp>
            <p:nvSpPr>
              <p:cNvPr id="818" name="Google Shape;818;p38"/>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9" name="Google Shape;819;p38"/>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820" name="Google Shape;820;p38"/>
          <p:cNvGrpSpPr/>
          <p:nvPr/>
        </p:nvGrpSpPr>
        <p:grpSpPr>
          <a:xfrm>
            <a:off x="25020" y="5827140"/>
            <a:ext cx="5832900" cy="782640"/>
            <a:chOff x="25020" y="5827140"/>
            <a:chExt cx="5832900" cy="782640"/>
          </a:xfrm>
        </p:grpSpPr>
        <p:grpSp>
          <p:nvGrpSpPr>
            <p:cNvPr id="821" name="Google Shape;821;p38"/>
            <p:cNvGrpSpPr/>
            <p:nvPr/>
          </p:nvGrpSpPr>
          <p:grpSpPr>
            <a:xfrm>
              <a:off x="25020" y="5827140"/>
              <a:ext cx="1135080" cy="782640"/>
              <a:chOff x="25020" y="5827140"/>
              <a:chExt cx="1135080" cy="782640"/>
            </a:xfrm>
          </p:grpSpPr>
          <p:sp>
            <p:nvSpPr>
              <p:cNvPr id="822" name="Google Shape;822;p38"/>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3" name="Google Shape;823;p38"/>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824" name="Google Shape;824;p38"/>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825" name="Google Shape;825;p38"/>
          <p:cNvGrpSpPr/>
          <p:nvPr/>
        </p:nvGrpSpPr>
        <p:grpSpPr>
          <a:xfrm>
            <a:off x="-4500" y="1887300"/>
            <a:ext cx="9305640" cy="782640"/>
            <a:chOff x="-4500" y="1887300"/>
            <a:chExt cx="9305640" cy="782640"/>
          </a:xfrm>
        </p:grpSpPr>
        <p:sp>
          <p:nvSpPr>
            <p:cNvPr id="826" name="Google Shape;826;p38"/>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828" name="Google Shape;828;p38"/>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829" name="Google Shape;829;p38"/>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830" name="Google Shape;830;p38"/>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831" name="Google Shape;831;p38"/>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832" name="Google Shape;832;p38"/>
          <p:cNvGrpSpPr/>
          <p:nvPr/>
        </p:nvGrpSpPr>
        <p:grpSpPr>
          <a:xfrm>
            <a:off x="25020" y="4845780"/>
            <a:ext cx="5763780" cy="782640"/>
            <a:chOff x="25020" y="4845780"/>
            <a:chExt cx="5763780" cy="782640"/>
          </a:xfrm>
        </p:grpSpPr>
        <p:sp>
          <p:nvSpPr>
            <p:cNvPr id="833" name="Google Shape;833;p38"/>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834" name="Google Shape;834;p38"/>
            <p:cNvGrpSpPr/>
            <p:nvPr/>
          </p:nvGrpSpPr>
          <p:grpSpPr>
            <a:xfrm>
              <a:off x="25020" y="4845780"/>
              <a:ext cx="1135080" cy="782640"/>
              <a:chOff x="25020" y="4845780"/>
              <a:chExt cx="1135080" cy="782640"/>
            </a:xfrm>
          </p:grpSpPr>
          <p:sp>
            <p:nvSpPr>
              <p:cNvPr id="835" name="Google Shape;835;p38"/>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6" name="Google Shape;836;p38"/>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837" name="Google Shape;837;p38"/>
          <p:cNvGrpSpPr/>
          <p:nvPr/>
        </p:nvGrpSpPr>
        <p:grpSpPr>
          <a:xfrm>
            <a:off x="25020" y="3864780"/>
            <a:ext cx="6503220" cy="782640"/>
            <a:chOff x="25020" y="3864780"/>
            <a:chExt cx="6503220" cy="782640"/>
          </a:xfrm>
        </p:grpSpPr>
        <p:sp>
          <p:nvSpPr>
            <p:cNvPr id="838" name="Google Shape;838;p38"/>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839" name="Google Shape;839;p38"/>
            <p:cNvGrpSpPr/>
            <p:nvPr/>
          </p:nvGrpSpPr>
          <p:grpSpPr>
            <a:xfrm>
              <a:off x="25020" y="3864780"/>
              <a:ext cx="1135080" cy="782640"/>
              <a:chOff x="25020" y="3864780"/>
              <a:chExt cx="1135080" cy="782640"/>
            </a:xfrm>
          </p:grpSpPr>
          <p:sp>
            <p:nvSpPr>
              <p:cNvPr id="840" name="Google Shape;840;p38"/>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38"/>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842" name="Google Shape;842;p38"/>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843" name="Google Shape;843;p38"/>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844" name="Google Shape;844;p38"/>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9"/>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50" name="Google Shape;850;p39"/>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852" name="Google Shape;852;p39"/>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53" name="Google Shape;853;p39"/>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REPASO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854" name="Google Shape;854;p39"/>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855" name="Google Shape;855;p39"/>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4077000" y="1308960"/>
            <a:ext cx="517680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REPASO DE DISPOSITIVOS ELECTRÓNICOS</a:t>
            </a:r>
            <a:endParaRPr sz="2000" b="0" i="0" u="none" strike="noStrike" cap="none">
              <a:latin typeface="Arial"/>
              <a:ea typeface="Arial"/>
              <a:cs typeface="Arial"/>
              <a:sym typeface="Arial"/>
            </a:endParaRPr>
          </a:p>
        </p:txBody>
      </p:sp>
      <p:sp>
        <p:nvSpPr>
          <p:cNvPr id="388" name="Google Shape;388;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89" name="Google Shape;389;p4"/>
          <p:cNvPicPr preferRelativeResize="0"/>
          <p:nvPr/>
        </p:nvPicPr>
        <p:blipFill rotWithShape="1">
          <a:blip r:embed="rId3">
            <a:alphaModFix/>
          </a:blip>
          <a:srcRect/>
          <a:stretch/>
        </p:blipFill>
        <p:spPr>
          <a:xfrm>
            <a:off x="1084680" y="2347920"/>
            <a:ext cx="3018600" cy="4406400"/>
          </a:xfrm>
          <a:prstGeom prst="rect">
            <a:avLst/>
          </a:prstGeom>
          <a:noFill/>
          <a:ln>
            <a:noFill/>
          </a:ln>
        </p:spPr>
      </p:pic>
      <p:sp>
        <p:nvSpPr>
          <p:cNvPr id="390" name="Google Shape;390;p4"/>
          <p:cNvSpPr/>
          <p:nvPr/>
        </p:nvSpPr>
        <p:spPr>
          <a:xfrm>
            <a:off x="4831200" y="3150000"/>
            <a:ext cx="3803760" cy="3404520"/>
          </a:xfrm>
          <a:prstGeom prst="roundRect">
            <a:avLst>
              <a:gd name="adj" fmla="val 53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1" name="Google Shape;391;p4"/>
          <p:cNvSpPr/>
          <p:nvPr/>
        </p:nvSpPr>
        <p:spPr>
          <a:xfrm>
            <a:off x="5105520" y="3400920"/>
            <a:ext cx="348912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Fuentes CC</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Fuentes CA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Resistencia eléctrica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Capacitores o condensadores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Bobinas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Transformador</a:t>
            </a:r>
            <a:endParaRPr sz="1600" b="0" i="0" u="none" strike="noStrike" cap="none">
              <a:latin typeface="Arial"/>
              <a:ea typeface="Arial"/>
              <a:cs typeface="Arial"/>
              <a:sym typeface="Arial"/>
            </a:endParaRPr>
          </a:p>
        </p:txBody>
      </p:sp>
      <p:grpSp>
        <p:nvGrpSpPr>
          <p:cNvPr id="392" name="Google Shape;392;p4"/>
          <p:cNvGrpSpPr/>
          <p:nvPr/>
        </p:nvGrpSpPr>
        <p:grpSpPr>
          <a:xfrm>
            <a:off x="4707360" y="3451320"/>
            <a:ext cx="264600" cy="271440"/>
            <a:chOff x="4707360" y="3451320"/>
            <a:chExt cx="264600" cy="271440"/>
          </a:xfrm>
        </p:grpSpPr>
        <p:sp>
          <p:nvSpPr>
            <p:cNvPr id="393" name="Google Shape;393;p4"/>
            <p:cNvSpPr/>
            <p:nvPr/>
          </p:nvSpPr>
          <p:spPr>
            <a:xfrm>
              <a:off x="4707360" y="3451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4725720" y="34513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5" name="Google Shape;395;p4"/>
          <p:cNvGrpSpPr/>
          <p:nvPr/>
        </p:nvGrpSpPr>
        <p:grpSpPr>
          <a:xfrm>
            <a:off x="4707360" y="3932640"/>
            <a:ext cx="264600" cy="278640"/>
            <a:chOff x="4707360" y="3932640"/>
            <a:chExt cx="264600" cy="278640"/>
          </a:xfrm>
        </p:grpSpPr>
        <p:sp>
          <p:nvSpPr>
            <p:cNvPr id="396" name="Google Shape;396;p4"/>
            <p:cNvSpPr/>
            <p:nvPr/>
          </p:nvSpPr>
          <p:spPr>
            <a:xfrm>
              <a:off x="4707360" y="39398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4734000" y="39326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nvGrpSpPr>
          <p:cNvPr id="398" name="Google Shape;398;p4"/>
          <p:cNvGrpSpPr/>
          <p:nvPr/>
        </p:nvGrpSpPr>
        <p:grpSpPr>
          <a:xfrm>
            <a:off x="4707360" y="4415400"/>
            <a:ext cx="264600" cy="276120"/>
            <a:chOff x="4707360" y="4415400"/>
            <a:chExt cx="264600" cy="276120"/>
          </a:xfrm>
        </p:grpSpPr>
        <p:sp>
          <p:nvSpPr>
            <p:cNvPr id="399" name="Google Shape;399;p4"/>
            <p:cNvSpPr/>
            <p:nvPr/>
          </p:nvSpPr>
          <p:spPr>
            <a:xfrm>
              <a:off x="4707360" y="442008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726440" y="441540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3</a:t>
              </a:r>
              <a:endParaRPr sz="1800" b="0" i="0" u="none" strike="noStrike" cap="none">
                <a:latin typeface="Arial"/>
                <a:ea typeface="Arial"/>
                <a:cs typeface="Arial"/>
                <a:sym typeface="Arial"/>
              </a:endParaRPr>
            </a:p>
          </p:txBody>
        </p:sp>
      </p:grpSp>
      <p:grpSp>
        <p:nvGrpSpPr>
          <p:cNvPr id="401" name="Google Shape;401;p4"/>
          <p:cNvGrpSpPr/>
          <p:nvPr/>
        </p:nvGrpSpPr>
        <p:grpSpPr>
          <a:xfrm>
            <a:off x="4707360" y="4917240"/>
            <a:ext cx="264600" cy="271440"/>
            <a:chOff x="4707360" y="4917240"/>
            <a:chExt cx="264600" cy="271440"/>
          </a:xfrm>
        </p:grpSpPr>
        <p:sp>
          <p:nvSpPr>
            <p:cNvPr id="402" name="Google Shape;402;p4"/>
            <p:cNvSpPr/>
            <p:nvPr/>
          </p:nvSpPr>
          <p:spPr>
            <a:xfrm>
              <a:off x="4707360" y="49172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725720" y="49172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4</a:t>
              </a:r>
              <a:endParaRPr sz="1800" b="0" i="0" u="none" strike="noStrike" cap="none">
                <a:latin typeface="Arial"/>
                <a:ea typeface="Arial"/>
                <a:cs typeface="Arial"/>
                <a:sym typeface="Arial"/>
              </a:endParaRPr>
            </a:p>
          </p:txBody>
        </p:sp>
      </p:grpSp>
      <p:grpSp>
        <p:nvGrpSpPr>
          <p:cNvPr id="404" name="Google Shape;404;p4"/>
          <p:cNvGrpSpPr/>
          <p:nvPr/>
        </p:nvGrpSpPr>
        <p:grpSpPr>
          <a:xfrm>
            <a:off x="4707360" y="5410440"/>
            <a:ext cx="264600" cy="271440"/>
            <a:chOff x="4707360" y="5410440"/>
            <a:chExt cx="264600" cy="271440"/>
          </a:xfrm>
        </p:grpSpPr>
        <p:sp>
          <p:nvSpPr>
            <p:cNvPr id="405" name="Google Shape;405;p4"/>
            <p:cNvSpPr/>
            <p:nvPr/>
          </p:nvSpPr>
          <p:spPr>
            <a:xfrm>
              <a:off x="4707360" y="54104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725720" y="54104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5</a:t>
              </a:r>
              <a:endParaRPr sz="1800" b="0" i="0" u="none" strike="noStrike" cap="none">
                <a:latin typeface="Arial"/>
                <a:ea typeface="Arial"/>
                <a:cs typeface="Arial"/>
                <a:sym typeface="Arial"/>
              </a:endParaRPr>
            </a:p>
          </p:txBody>
        </p:sp>
      </p:grpSp>
      <p:grpSp>
        <p:nvGrpSpPr>
          <p:cNvPr id="407" name="Google Shape;407;p4"/>
          <p:cNvGrpSpPr/>
          <p:nvPr/>
        </p:nvGrpSpPr>
        <p:grpSpPr>
          <a:xfrm>
            <a:off x="4707360" y="5874840"/>
            <a:ext cx="264600" cy="272520"/>
            <a:chOff x="4707360" y="5874840"/>
            <a:chExt cx="264600" cy="272520"/>
          </a:xfrm>
        </p:grpSpPr>
        <p:sp>
          <p:nvSpPr>
            <p:cNvPr id="408" name="Google Shape;408;p4"/>
            <p:cNvSpPr/>
            <p:nvPr/>
          </p:nvSpPr>
          <p:spPr>
            <a:xfrm>
              <a:off x="4707360" y="58759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721760" y="58748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6</a:t>
              </a:r>
              <a:endParaRPr sz="1800" b="0" i="0" u="none" strike="noStrike" cap="none">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5" name="Google Shape;415;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16" name="Google Shape;416;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REPASO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17" name="Google Shape;417;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8" name="Google Shape;418;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1</a:t>
            </a:r>
            <a:endParaRPr sz="5000" b="0" i="0" u="none" strike="noStrike" cap="none">
              <a:latin typeface="Arial"/>
              <a:ea typeface="Arial"/>
              <a:cs typeface="Arial"/>
              <a:sym typeface="Arial"/>
            </a:endParaRPr>
          </a:p>
        </p:txBody>
      </p:sp>
      <p:pic>
        <p:nvPicPr>
          <p:cNvPr id="419" name="Google Shape;419;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5" name="Google Shape;425;p6"/>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427" name="Google Shape;427;p6">
            <a:hlinkClick r:id="rId3"/>
          </p:cNvPr>
          <p:cNvPicPr preferRelativeResize="0"/>
          <p:nvPr/>
        </p:nvPicPr>
        <p:blipFill rotWithShape="1">
          <a:blip r:embed="rId4">
            <a:alphaModFix amt="73000"/>
          </a:blip>
          <a:srcRect/>
          <a:stretch/>
        </p:blipFill>
        <p:spPr>
          <a:xfrm>
            <a:off x="4558680" y="3047880"/>
            <a:ext cx="748799" cy="752759"/>
          </a:xfrm>
          <a:prstGeom prst="rect">
            <a:avLst/>
          </a:prstGeom>
          <a:noFill/>
          <a:ln>
            <a:noFill/>
          </a:ln>
        </p:spPr>
      </p:pic>
      <p:pic>
        <p:nvPicPr>
          <p:cNvPr id="428" name="Google Shape;428;p6"/>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CONTINUA </a:t>
            </a:r>
            <a:r>
              <a:rPr lang="es-CL" sz="2800" b="0" i="0" u="none" strike="noStrike" cap="none">
                <a:solidFill>
                  <a:srgbClr val="C73E32"/>
                </a:solidFill>
                <a:latin typeface="Calibri"/>
                <a:ea typeface="Calibri"/>
                <a:cs typeface="Calibri"/>
                <a:sym typeface="Calibri"/>
              </a:rPr>
              <a:t>Y CORRIENTE ALTERNA</a:t>
            </a:r>
            <a:endParaRPr sz="2800" b="0" i="0" u="none" strike="noStrike" cap="none">
              <a:latin typeface="Arial"/>
              <a:ea typeface="Arial"/>
              <a:cs typeface="Arial"/>
              <a:sym typeface="Arial"/>
            </a:endParaRPr>
          </a:p>
        </p:txBody>
      </p:sp>
      <p:sp>
        <p:nvSpPr>
          <p:cNvPr id="434" name="Google Shape;434;p7"/>
          <p:cNvSpPr/>
          <p:nvPr/>
        </p:nvSpPr>
        <p:spPr>
          <a:xfrm>
            <a:off x="738720" y="2608920"/>
            <a:ext cx="5711760" cy="1503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5" name="Google Shape;435;p7"/>
          <p:cNvSpPr/>
          <p:nvPr/>
        </p:nvSpPr>
        <p:spPr>
          <a:xfrm>
            <a:off x="1172520" y="287100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corriente es el flujo de carga eléctrica que pasa por un material conductor durante un periodo de tiempo determinado.</a:t>
            </a:r>
            <a:endParaRPr sz="1600" b="0" i="0" u="none" strike="noStrike" cap="none">
              <a:latin typeface="Arial"/>
              <a:ea typeface="Arial"/>
              <a:cs typeface="Arial"/>
              <a:sym typeface="Arial"/>
            </a:endParaRPr>
          </a:p>
        </p:txBody>
      </p:sp>
      <p:pic>
        <p:nvPicPr>
          <p:cNvPr id="436" name="Google Shape;436;p7"/>
          <p:cNvPicPr preferRelativeResize="0"/>
          <p:nvPr/>
        </p:nvPicPr>
        <p:blipFill rotWithShape="1">
          <a:blip r:embed="rId3">
            <a:alphaModFix/>
          </a:blip>
          <a:srcRect/>
          <a:stretch/>
        </p:blipFill>
        <p:spPr>
          <a:xfrm>
            <a:off x="6050520" y="2383920"/>
            <a:ext cx="482760" cy="460440"/>
          </a:xfrm>
          <a:prstGeom prst="rect">
            <a:avLst/>
          </a:prstGeom>
          <a:noFill/>
          <a:ln>
            <a:noFill/>
          </a:ln>
        </p:spPr>
      </p:pic>
      <p:sp>
        <p:nvSpPr>
          <p:cNvPr id="437" name="Google Shape;437;p7"/>
          <p:cNvSpPr/>
          <p:nvPr/>
        </p:nvSpPr>
        <p:spPr>
          <a:xfrm>
            <a:off x="2815560" y="4564440"/>
            <a:ext cx="5711760" cy="11602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8" name="Google Shape;438;p7"/>
          <p:cNvSpPr/>
          <p:nvPr/>
        </p:nvSpPr>
        <p:spPr>
          <a:xfrm>
            <a:off x="3249000" y="482652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Pero existen 2 tipos de corriente: La Corriente Continua (CC) y la Corriente Alterna (CA).</a:t>
            </a:r>
            <a:endParaRPr sz="1600" b="0" i="0" u="none" strike="noStrike" cap="none">
              <a:latin typeface="Arial"/>
              <a:ea typeface="Arial"/>
              <a:cs typeface="Arial"/>
              <a:sym typeface="Arial"/>
            </a:endParaRPr>
          </a:p>
        </p:txBody>
      </p:sp>
      <p:pic>
        <p:nvPicPr>
          <p:cNvPr id="439" name="Google Shape;439;p7"/>
          <p:cNvPicPr preferRelativeResize="0"/>
          <p:nvPr/>
        </p:nvPicPr>
        <p:blipFill rotWithShape="1">
          <a:blip r:embed="rId3">
            <a:alphaModFix/>
          </a:blip>
          <a:srcRect/>
          <a:stretch/>
        </p:blipFill>
        <p:spPr>
          <a:xfrm>
            <a:off x="8127000" y="4339440"/>
            <a:ext cx="482760" cy="460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
          <p:cNvSpPr/>
          <p:nvPr/>
        </p:nvSpPr>
        <p:spPr>
          <a:xfrm>
            <a:off x="1501200" y="4552560"/>
            <a:ext cx="6717240" cy="210672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5" name="Google Shape;445;p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CONTINUA</a:t>
            </a:r>
            <a:endParaRPr sz="2800" b="0" i="0" u="none" strike="noStrike" cap="none">
              <a:latin typeface="Arial"/>
              <a:ea typeface="Arial"/>
              <a:cs typeface="Arial"/>
              <a:sym typeface="Arial"/>
            </a:endParaRPr>
          </a:p>
        </p:txBody>
      </p:sp>
      <p:sp>
        <p:nvSpPr>
          <p:cNvPr id="446" name="Google Shape;446;p8"/>
          <p:cNvSpPr/>
          <p:nvPr/>
        </p:nvSpPr>
        <p:spPr>
          <a:xfrm>
            <a:off x="1424880" y="2229480"/>
            <a:ext cx="6717240" cy="21067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7" name="Google Shape;447;p8"/>
          <p:cNvSpPr/>
          <p:nvPr/>
        </p:nvSpPr>
        <p:spPr>
          <a:xfrm>
            <a:off x="1796400" y="2491560"/>
            <a:ext cx="593532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corriente continua (DC) o corriente directa (CD) es un tipo de corriente de flujo continuo de carga eléctrica. Esta es la que produce, por ejemplo, las pilas, las dinamos y las baterías.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este caso el voltaje también se mantiene constante y a diferencia de la CA no varia en el tiempo.</a:t>
            </a:r>
            <a:endParaRPr sz="1600" b="0" i="0" u="none" strike="noStrike" cap="none">
              <a:latin typeface="Arial"/>
              <a:ea typeface="Arial"/>
              <a:cs typeface="Arial"/>
              <a:sym typeface="Arial"/>
            </a:endParaRPr>
          </a:p>
        </p:txBody>
      </p:sp>
      <p:grpSp>
        <p:nvGrpSpPr>
          <p:cNvPr id="448" name="Google Shape;448;p8"/>
          <p:cNvGrpSpPr/>
          <p:nvPr/>
        </p:nvGrpSpPr>
        <p:grpSpPr>
          <a:xfrm>
            <a:off x="1674360" y="4849920"/>
            <a:ext cx="6366600" cy="1354320"/>
            <a:chOff x="1674360" y="4849920"/>
            <a:chExt cx="6366600" cy="1354320"/>
          </a:xfrm>
        </p:grpSpPr>
        <p:grpSp>
          <p:nvGrpSpPr>
            <p:cNvPr id="449" name="Google Shape;449;p8"/>
            <p:cNvGrpSpPr/>
            <p:nvPr/>
          </p:nvGrpSpPr>
          <p:grpSpPr>
            <a:xfrm>
              <a:off x="1674360" y="4979520"/>
              <a:ext cx="2710080" cy="1095120"/>
              <a:chOff x="1674360" y="4979520"/>
              <a:chExt cx="2710080" cy="1095120"/>
            </a:xfrm>
          </p:grpSpPr>
          <p:pic>
            <p:nvPicPr>
              <p:cNvPr id="450" name="Google Shape;450;p8"/>
              <p:cNvPicPr preferRelativeResize="0"/>
              <p:nvPr/>
            </p:nvPicPr>
            <p:blipFill rotWithShape="1">
              <a:blip r:embed="rId3">
                <a:alphaModFix/>
              </a:blip>
              <a:srcRect/>
              <a:stretch/>
            </p:blipFill>
            <p:spPr>
              <a:xfrm>
                <a:off x="1674360" y="5206680"/>
                <a:ext cx="2710080" cy="867960"/>
              </a:xfrm>
              <a:prstGeom prst="rect">
                <a:avLst/>
              </a:prstGeom>
              <a:noFill/>
              <a:ln>
                <a:noFill/>
              </a:ln>
            </p:spPr>
          </p:pic>
          <p:sp>
            <p:nvSpPr>
              <p:cNvPr id="451" name="Google Shape;451;p8"/>
              <p:cNvSpPr/>
              <p:nvPr/>
            </p:nvSpPr>
            <p:spPr>
              <a:xfrm>
                <a:off x="1719000" y="4979520"/>
                <a:ext cx="262044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nvGrpSpPr>
            <p:cNvPr id="452" name="Google Shape;452;p8"/>
            <p:cNvGrpSpPr/>
            <p:nvPr/>
          </p:nvGrpSpPr>
          <p:grpSpPr>
            <a:xfrm>
              <a:off x="4577400" y="4849920"/>
              <a:ext cx="3463560" cy="1354320"/>
              <a:chOff x="4577400" y="4849920"/>
              <a:chExt cx="3463560" cy="1354320"/>
            </a:xfrm>
          </p:grpSpPr>
          <p:sp>
            <p:nvSpPr>
              <p:cNvPr id="453" name="Google Shape;453;p8"/>
              <p:cNvSpPr/>
              <p:nvPr/>
            </p:nvSpPr>
            <p:spPr>
              <a:xfrm>
                <a:off x="4637520" y="6057720"/>
                <a:ext cx="2620440" cy="36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454" name="Google Shape;454;p8"/>
              <p:cNvSpPr/>
              <p:nvPr/>
            </p:nvSpPr>
            <p:spPr>
              <a:xfrm rot="10800000">
                <a:off x="4904640" y="5191200"/>
                <a:ext cx="2520" cy="101304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cxnSp>
            <p:nvCxnSpPr>
              <p:cNvPr id="455" name="Google Shape;455;p8"/>
              <p:cNvCxnSpPr/>
              <p:nvPr/>
            </p:nvCxnSpPr>
            <p:spPr>
              <a:xfrm>
                <a:off x="4923000" y="5524560"/>
                <a:ext cx="2001960" cy="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sp>
            <p:nvSpPr>
              <p:cNvPr id="456" name="Google Shape;456;p8"/>
              <p:cNvSpPr/>
              <p:nvPr/>
            </p:nvSpPr>
            <p:spPr>
              <a:xfrm>
                <a:off x="4577400" y="4849920"/>
                <a:ext cx="6840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Voltaje</a:t>
                </a:r>
                <a:endParaRPr sz="1400" b="0" i="0" u="none" strike="noStrike" cap="none">
                  <a:latin typeface="Arial"/>
                  <a:ea typeface="Arial"/>
                  <a:cs typeface="Arial"/>
                  <a:sym typeface="Arial"/>
                </a:endParaRPr>
              </a:p>
            </p:txBody>
          </p:sp>
          <p:sp>
            <p:nvSpPr>
              <p:cNvPr id="457" name="Google Shape;457;p8"/>
              <p:cNvSpPr/>
              <p:nvPr/>
            </p:nvSpPr>
            <p:spPr>
              <a:xfrm>
                <a:off x="7314120" y="5891400"/>
                <a:ext cx="726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Tiempo</a:t>
                </a:r>
                <a:endParaRPr sz="1400" b="0" i="0" u="none" strike="noStrike" cap="none">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CORRIENTE </a:t>
            </a:r>
            <a:r>
              <a:rPr lang="es-CL" sz="2800" b="0" i="0" u="none" strike="noStrike" cap="none">
                <a:solidFill>
                  <a:srgbClr val="C73E32"/>
                </a:solidFill>
                <a:latin typeface="Calibri"/>
                <a:ea typeface="Calibri"/>
                <a:cs typeface="Calibri"/>
                <a:sym typeface="Calibri"/>
              </a:rPr>
              <a:t>CONTINUA</a:t>
            </a:r>
            <a:endParaRPr sz="2800" b="0" i="0" u="none" strike="noStrike" cap="none">
              <a:latin typeface="Arial"/>
              <a:ea typeface="Arial"/>
              <a:cs typeface="Arial"/>
              <a:sym typeface="Arial"/>
            </a:endParaRPr>
          </a:p>
        </p:txBody>
      </p:sp>
      <p:sp>
        <p:nvSpPr>
          <p:cNvPr id="463" name="Google Shape;463;p9"/>
          <p:cNvSpPr/>
          <p:nvPr/>
        </p:nvSpPr>
        <p:spPr>
          <a:xfrm>
            <a:off x="1503720" y="2508120"/>
            <a:ext cx="6743520" cy="17150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4" name="Google Shape;464;p9"/>
          <p:cNvSpPr/>
          <p:nvPr/>
        </p:nvSpPr>
        <p:spPr>
          <a:xfrm>
            <a:off x="1937520" y="2770560"/>
            <a:ext cx="58968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Todos los equipos electrónicos, a pesar de que se conectan a la corriente alterna, cuentan con una fuente de alimentación encargada de hacer que el convertidor de corriente alterna pase a ser electricidad de corriente directa.</a:t>
            </a:r>
            <a:endParaRPr sz="1600" b="0" i="0" u="none" strike="noStrike" cap="none">
              <a:latin typeface="Arial"/>
              <a:ea typeface="Arial"/>
              <a:cs typeface="Arial"/>
              <a:sym typeface="Arial"/>
            </a:endParaRPr>
          </a:p>
        </p:txBody>
      </p:sp>
      <p:sp>
        <p:nvSpPr>
          <p:cNvPr id="465" name="Google Shape;465;p9"/>
          <p:cNvSpPr/>
          <p:nvPr/>
        </p:nvSpPr>
        <p:spPr>
          <a:xfrm>
            <a:off x="1501200" y="4552560"/>
            <a:ext cx="6717240" cy="210672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466" name="Google Shape;466;p9"/>
          <p:cNvGrpSpPr/>
          <p:nvPr/>
        </p:nvGrpSpPr>
        <p:grpSpPr>
          <a:xfrm>
            <a:off x="1674360" y="4849920"/>
            <a:ext cx="6366600" cy="1354320"/>
            <a:chOff x="1674360" y="4849920"/>
            <a:chExt cx="6366600" cy="1354320"/>
          </a:xfrm>
        </p:grpSpPr>
        <p:grpSp>
          <p:nvGrpSpPr>
            <p:cNvPr id="467" name="Google Shape;467;p9"/>
            <p:cNvGrpSpPr/>
            <p:nvPr/>
          </p:nvGrpSpPr>
          <p:grpSpPr>
            <a:xfrm>
              <a:off x="1674360" y="4979520"/>
              <a:ext cx="2710080" cy="1095120"/>
              <a:chOff x="1674360" y="4979520"/>
              <a:chExt cx="2710080" cy="1095120"/>
            </a:xfrm>
          </p:grpSpPr>
          <p:pic>
            <p:nvPicPr>
              <p:cNvPr id="468" name="Google Shape;468;p9"/>
              <p:cNvPicPr preferRelativeResize="0"/>
              <p:nvPr/>
            </p:nvPicPr>
            <p:blipFill rotWithShape="1">
              <a:blip r:embed="rId3">
                <a:alphaModFix/>
              </a:blip>
              <a:srcRect/>
              <a:stretch/>
            </p:blipFill>
            <p:spPr>
              <a:xfrm>
                <a:off x="1674360" y="5206680"/>
                <a:ext cx="2710080" cy="867960"/>
              </a:xfrm>
              <a:prstGeom prst="rect">
                <a:avLst/>
              </a:prstGeom>
              <a:noFill/>
              <a:ln>
                <a:noFill/>
              </a:ln>
            </p:spPr>
          </p:pic>
          <p:sp>
            <p:nvSpPr>
              <p:cNvPr id="469" name="Google Shape;469;p9"/>
              <p:cNvSpPr/>
              <p:nvPr/>
            </p:nvSpPr>
            <p:spPr>
              <a:xfrm>
                <a:off x="1719000" y="4979520"/>
                <a:ext cx="2620440" cy="360"/>
              </a:xfrm>
              <a:custGeom>
                <a:avLst/>
                <a:gdLst/>
                <a:ahLst/>
                <a:cxnLst/>
                <a:rect l="l" t="t" r="r" b="b"/>
                <a:pathLst>
                  <a:path w="21600" h="21600" extrusionOk="0">
                    <a:moveTo>
                      <a:pt x="0" y="0"/>
                    </a:moveTo>
                    <a:lnTo>
                      <a:pt x="21600" y="21600"/>
                    </a:lnTo>
                  </a:path>
                </a:pathLst>
              </a:custGeom>
              <a:noFill/>
              <a:ln w="25400" cap="flat" cmpd="sng">
                <a:solidFill>
                  <a:srgbClr val="FF0000"/>
                </a:solidFill>
                <a:prstDash val="solid"/>
                <a:round/>
                <a:headEnd type="none" w="sm" len="sm"/>
                <a:tailEnd type="triangle" w="med" len="med"/>
              </a:ln>
              <a:effectLst>
                <a:outerShdw blurRad="40000" dist="20160" dir="5400000" rotWithShape="0">
                  <a:srgbClr val="000000">
                    <a:alpha val="37647"/>
                  </a:srgbClr>
                </a:outerShdw>
              </a:effectLst>
            </p:spPr>
          </p:sp>
        </p:grpSp>
        <p:grpSp>
          <p:nvGrpSpPr>
            <p:cNvPr id="470" name="Google Shape;470;p9"/>
            <p:cNvGrpSpPr/>
            <p:nvPr/>
          </p:nvGrpSpPr>
          <p:grpSpPr>
            <a:xfrm>
              <a:off x="4577400" y="4849920"/>
              <a:ext cx="3463560" cy="1354320"/>
              <a:chOff x="4577400" y="4849920"/>
              <a:chExt cx="3463560" cy="1354320"/>
            </a:xfrm>
          </p:grpSpPr>
          <p:sp>
            <p:nvSpPr>
              <p:cNvPr id="471" name="Google Shape;471;p9"/>
              <p:cNvSpPr/>
              <p:nvPr/>
            </p:nvSpPr>
            <p:spPr>
              <a:xfrm>
                <a:off x="4637520" y="6057720"/>
                <a:ext cx="2620440" cy="36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sp>
            <p:nvSpPr>
              <p:cNvPr id="472" name="Google Shape;472;p9"/>
              <p:cNvSpPr/>
              <p:nvPr/>
            </p:nvSpPr>
            <p:spPr>
              <a:xfrm rot="10800000">
                <a:off x="4904640" y="5191200"/>
                <a:ext cx="2520" cy="1013040"/>
              </a:xfrm>
              <a:custGeom>
                <a:avLst/>
                <a:gdLst/>
                <a:ahLst/>
                <a:cxnLst/>
                <a:rect l="l" t="t" r="r" b="b"/>
                <a:pathLst>
                  <a:path w="21600" h="21600" extrusionOk="0">
                    <a:moveTo>
                      <a:pt x="0" y="0"/>
                    </a:moveTo>
                    <a:lnTo>
                      <a:pt x="21600" y="21600"/>
                    </a:lnTo>
                  </a:path>
                </a:pathLst>
              </a:custGeom>
              <a:noFill/>
              <a:ln w="9525" cap="flat" cmpd="sng">
                <a:solidFill>
                  <a:schemeClr val="dk1"/>
                </a:solidFill>
                <a:prstDash val="solid"/>
                <a:round/>
                <a:headEnd type="none" w="sm" len="sm"/>
                <a:tailEnd type="triangle" w="med" len="med"/>
              </a:ln>
              <a:effectLst>
                <a:outerShdw blurRad="40000" dist="20160" dir="5400000" rotWithShape="0">
                  <a:srgbClr val="000000">
                    <a:alpha val="37647"/>
                  </a:srgbClr>
                </a:outerShdw>
              </a:effectLst>
            </p:spPr>
          </p:sp>
          <p:cxnSp>
            <p:nvCxnSpPr>
              <p:cNvPr id="473" name="Google Shape;473;p9"/>
              <p:cNvCxnSpPr/>
              <p:nvPr/>
            </p:nvCxnSpPr>
            <p:spPr>
              <a:xfrm>
                <a:off x="4923000" y="5524560"/>
                <a:ext cx="2001960" cy="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sp>
            <p:nvSpPr>
              <p:cNvPr id="474" name="Google Shape;474;p9"/>
              <p:cNvSpPr/>
              <p:nvPr/>
            </p:nvSpPr>
            <p:spPr>
              <a:xfrm>
                <a:off x="4577400" y="4849920"/>
                <a:ext cx="68400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Voltaje</a:t>
                </a:r>
                <a:endParaRPr sz="1400" b="0" i="0" u="none" strike="noStrike" cap="none">
                  <a:latin typeface="Arial"/>
                  <a:ea typeface="Arial"/>
                  <a:cs typeface="Arial"/>
                  <a:sym typeface="Arial"/>
                </a:endParaRPr>
              </a:p>
            </p:txBody>
          </p:sp>
          <p:sp>
            <p:nvSpPr>
              <p:cNvPr id="475" name="Google Shape;475;p9"/>
              <p:cNvSpPr/>
              <p:nvPr/>
            </p:nvSpPr>
            <p:spPr>
              <a:xfrm>
                <a:off x="7314120" y="5891400"/>
                <a:ext cx="72684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Tiempo</a:t>
                </a:r>
                <a:endParaRPr sz="1400" b="0" i="0" u="none" strike="noStrike" cap="none">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Personalizado</PresentationFormat>
  <Paragraphs>263</Paragraphs>
  <Slides>39</Slides>
  <Notes>39</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39</vt:i4>
      </vt:variant>
    </vt:vector>
  </HeadingPairs>
  <TitlesOfParts>
    <vt:vector size="48" baseType="lpstr">
      <vt:lpstr>Arial</vt:lpstr>
      <vt:lpstr>Calibri</vt:lpstr>
      <vt:lpstr>Noto Sans Symbols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Hernan Eduardo Ahumada Hernandez</cp:lastModifiedBy>
  <cp:revision>1</cp:revision>
  <dcterms:modified xsi:type="dcterms:W3CDTF">2021-02-24T18:55:34Z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33</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39</vt:i4>
  </property>
</Properties>
</file>