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40" r:id="rId2"/>
    <p:sldId id="428" r:id="rId3"/>
    <p:sldId id="466" r:id="rId4"/>
    <p:sldId id="467" r:id="rId5"/>
    <p:sldId id="490" r:id="rId6"/>
    <p:sldId id="491" r:id="rId7"/>
    <p:sldId id="448" r:id="rId8"/>
    <p:sldId id="493" r:id="rId9"/>
    <p:sldId id="481" r:id="rId10"/>
    <p:sldId id="482" r:id="rId11"/>
    <p:sldId id="449" r:id="rId12"/>
    <p:sldId id="468" r:id="rId13"/>
    <p:sldId id="497" r:id="rId14"/>
    <p:sldId id="502" r:id="rId15"/>
    <p:sldId id="504" r:id="rId16"/>
    <p:sldId id="503" r:id="rId17"/>
    <p:sldId id="498" r:id="rId18"/>
    <p:sldId id="499" r:id="rId19"/>
    <p:sldId id="500" r:id="rId20"/>
    <p:sldId id="501" r:id="rId21"/>
    <p:sldId id="519" r:id="rId22"/>
    <p:sldId id="520" r:id="rId23"/>
    <p:sldId id="517" r:id="rId24"/>
    <p:sldId id="505" r:id="rId25"/>
    <p:sldId id="518" r:id="rId26"/>
    <p:sldId id="495" r:id="rId27"/>
    <p:sldId id="496" r:id="rId28"/>
    <p:sldId id="443" r:id="rId29"/>
    <p:sldId id="506" r:id="rId30"/>
    <p:sldId id="465" r:id="rId31"/>
    <p:sldId id="494" r:id="rId32"/>
    <p:sldId id="508" r:id="rId33"/>
    <p:sldId id="509" r:id="rId34"/>
    <p:sldId id="510" r:id="rId35"/>
    <p:sldId id="511" r:id="rId36"/>
    <p:sldId id="512" r:id="rId37"/>
    <p:sldId id="513" r:id="rId38"/>
    <p:sldId id="514" r:id="rId39"/>
    <p:sldId id="515" r:id="rId40"/>
    <p:sldId id="516" r:id="rId41"/>
  </p:sldIdLst>
  <p:sldSz cx="9144000" cy="6858000" type="screen4x3"/>
  <p:notesSz cx="7077075" cy="9363075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 Teresa Dittborn" initials="MT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26" autoAdjust="0"/>
    <p:restoredTop sz="94662" autoAdjust="0"/>
  </p:normalViewPr>
  <p:slideViewPr>
    <p:cSldViewPr>
      <p:cViewPr varScale="1">
        <p:scale>
          <a:sx n="92" d="100"/>
          <a:sy n="92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8BCBE-CAB8-4640-A2F6-2247F8BA0A2C}" type="datetimeFigureOut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93003"/>
            <a:ext cx="3066733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6" y="8893003"/>
            <a:ext cx="3066733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F4E1A-770F-4549-B1BE-A7C0793AC8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112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47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47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1869E6-EB9D-433A-AD79-F44C19BEB95B}" type="datetimeFigureOut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9" y="4448103"/>
            <a:ext cx="5661660" cy="421306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93003"/>
            <a:ext cx="3066733" cy="46847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6" y="8893003"/>
            <a:ext cx="3066733" cy="46847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AB5988-11D3-42CD-8E79-9B06B956C4F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2822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B5988-11D3-42CD-8E79-9B06B956C4F7}" type="slidenum">
              <a:rPr lang="es-CL" smtClean="0"/>
              <a:pPr>
                <a:defRPr/>
              </a:pPr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200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B5988-11D3-42CD-8E79-9B06B956C4F7}" type="slidenum">
              <a:rPr lang="es-CL" smtClean="0"/>
              <a:pPr>
                <a:defRPr/>
              </a:pPr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55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B5988-11D3-42CD-8E79-9B06B956C4F7}" type="slidenum">
              <a:rPr lang="es-CL" smtClean="0"/>
              <a:pPr>
                <a:defRPr/>
              </a:pPr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796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B5988-11D3-42CD-8E79-9B06B956C4F7}" type="slidenum">
              <a:rPr lang="es-CL" smtClean="0"/>
              <a:pPr>
                <a:defRPr/>
              </a:pPr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536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B5988-11D3-42CD-8E79-9B06B956C4F7}" type="slidenum">
              <a:rPr lang="es-CL" smtClean="0"/>
              <a:pPr>
                <a:defRPr/>
              </a:pPr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993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087C-4FB1-4BB6-B1B8-79B25ABEEF82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3663-D062-46EF-81B6-41C7B732272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83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4517-F4D3-42E8-8CA3-6237244A5E63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8DD3-86CD-4474-A838-99360B24445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50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8176-F70E-442D-B6C0-A5AB2D2D1FB9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610E-BFF7-47E9-9BF0-CF0DB27BEA9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3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A63D-BB00-4E2B-BD75-CF79CDC0885D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22B2-3B28-4A58-8FAE-E6A4E021830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41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4502-30BF-40C3-88B7-E356226FE5B4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5A4A-E62D-459F-B4FC-16F8076575E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21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85A5-EC2F-49DE-8A46-5DECB10992E7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25C7-1112-49DB-A38C-7C6C27D4574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95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2A77-CDC4-486B-845F-AA5828836AD8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9FC3-BFEE-4F92-86B5-ECF6742107D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16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F911-5241-48B2-A492-9E1A9A756EF4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2DBF-59E7-4842-80D5-80DBE32D1EE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56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91F3-3E98-4AE4-8289-83991ACD65B9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CDEF-6AD3-4A3E-9B91-28DE7BDB052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3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FFA3-DE71-44AB-ACBD-FCC7E21DD392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6BA9-056C-43FA-84A9-17FEBC71A67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7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6918-1807-46D5-A355-419CFCD9E7D3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8E96-EBA8-4E37-A7B8-16CBC2344BE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61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BC7695-F301-452B-8AB0-C13A4C57EF08}" type="datetime1">
              <a:rPr lang="es-CL"/>
              <a:pPr>
                <a:defRPr/>
              </a:pPr>
              <a:t>17-03-2015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07D43-8909-4076-BDB0-177CD596623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RqavZyRzKS3lnM&amp;tbnid=bbOZZkdcq_oZcM:&amp;ved=0CAUQjRw&amp;url=http://www.alpemetrologia.com/evolucion-alpe-metrologia.php&amp;ei=ycrIUqmNEaa_sQSnsYKwDA&amp;bvm=bv.58187178,d.eW0&amp;psig=AFQjCNGtIgsprc4CxICCyUk0q38csTlr6g&amp;ust=1388977026312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4.bp.blogspot.com/_kn3prTwWi6c/SXYXFUQK_II/AAAAAAAAABA/WILTP-gnQa0/s1600-h/CUADRO.jpg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uact=8&amp;docid=-HifUYTiPdHfGM&amp;tbnid=J5MLBgE1hSWphM:&amp;ved=0CAUQjRw&amp;url=http://fotos.pucp.edu.pe/albums/ver/756&amp;ei=fJihU8HjKYbdoAS4w4HICA&amp;bvm=bv.69137298,d.cWc&amp;psig=AFQjCNFwHtWkmnl8xFAjlvlzwNWo4nGhgA&amp;ust=140318564214101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1</a:t>
            </a:fld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2771800" y="4749130"/>
            <a:ext cx="5795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TORQUE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Resistencia de los materiales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4" descr="http://www.alpemetrologia.com/imgs/grandeQuienesSomo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986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724128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MMB  UNIDAD 2 PPT 2</a:t>
            </a:r>
            <a:endParaRPr lang="es-CL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45560" y="6393443"/>
            <a:ext cx="2133600" cy="365125"/>
          </a:xfrm>
        </p:spPr>
        <p:txBody>
          <a:bodyPr/>
          <a:lstStyle/>
          <a:p>
            <a:pPr>
              <a:defRPr/>
            </a:pPr>
            <a:fld id="{2EF53FA6-A26E-4108-97BA-9C87D68CB608}" type="slidenum">
              <a:rPr lang="es-CL"/>
              <a:pPr>
                <a:defRPr/>
              </a:pPr>
              <a:t>10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547664" y="155679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/>
              <a:t>Asigne el nombre del esfuerzo que representa  cada una de las siguientes figuras.</a:t>
            </a:r>
          </a:p>
        </p:txBody>
      </p:sp>
      <p:pic>
        <p:nvPicPr>
          <p:cNvPr id="8" name="5 Imagen" descr="http://www.linalquibla.com/TecnoWeb/estructuras/images/esfuer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953" y="2790551"/>
            <a:ext cx="2085975" cy="101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6 Imagen" descr="http://www.linalquibla.com/TecnoWeb/estructuras/images/esfue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7040" y="4495775"/>
            <a:ext cx="2009775" cy="58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7 Imagen" descr="http://www.linalquibla.com/TecnoWeb/estructuras/images/esfuer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75217"/>
            <a:ext cx="1944216" cy="10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8 Imagen" descr="http://www.linalquibla.com/TecnoWeb/estructuras/images/esfuer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373216"/>
            <a:ext cx="1728192" cy="11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9 Imagen" descr="http://www.linalquibla.com/TecnoWeb/estructuras/images/esfuer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3582" y="5445224"/>
            <a:ext cx="2114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190606" y="260588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Tracción</a:t>
            </a:r>
            <a:endParaRPr lang="es-CL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236296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Torsión</a:t>
            </a:r>
            <a:endParaRPr lang="es-CL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236296" y="50758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Flexión</a:t>
            </a:r>
            <a:endParaRPr lang="es-C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236296" y="4149080"/>
            <a:ext cx="194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Cortadura o cizalla</a:t>
            </a:r>
            <a:endParaRPr lang="es-CL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190606" y="33477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Compresión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7934 0.3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6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31215 0.4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2615 L -0.33472 -0.06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57865 -0.172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0.01528 L -0.57865 0.07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341438"/>
            <a:ext cx="7726362" cy="503237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Asigne cada una de las figuras, al esfuerzo y deformación que éste provoca.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259632" y="2204864"/>
          <a:ext cx="5256586" cy="4432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195"/>
                <a:gridCol w="876098"/>
                <a:gridCol w="876098"/>
                <a:gridCol w="1752195"/>
              </a:tblGrid>
              <a:tr h="591296">
                <a:tc>
                  <a:txBody>
                    <a:bodyPr/>
                    <a:lstStyle/>
                    <a:p>
                      <a:r>
                        <a:rPr lang="es-CL" sz="1600" i="1" dirty="0" smtClean="0"/>
                        <a:t>FLEXIÓN</a:t>
                      </a:r>
                      <a:endParaRPr lang="es-CL" sz="1600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L" sz="1600" i="1" dirty="0" smtClean="0"/>
                        <a:t>TRACCIÓN</a:t>
                      </a:r>
                      <a:endParaRPr lang="es-CL" sz="1600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i="1" dirty="0" smtClean="0"/>
                        <a:t>CIZALLA O CORTADURA</a:t>
                      </a:r>
                      <a:endParaRPr lang="es-CL" sz="1600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10831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El cuerpo se flecta o arquea.</a:t>
                      </a:r>
                      <a:endParaRPr lang="es-CL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 cuerpo  tiende a estirarse. </a:t>
                      </a:r>
                      <a:endParaRPr lang="es-C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 cuerpo tiende cortarse o desgarrarse.</a:t>
                      </a:r>
                      <a:endParaRPr lang="es-CL" sz="1600" dirty="0"/>
                    </a:p>
                  </a:txBody>
                  <a:tcPr/>
                </a:tc>
              </a:tr>
              <a:tr h="17026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i="1" dirty="0" smtClean="0"/>
                        <a:t>COMPRESIÓN</a:t>
                      </a:r>
                      <a:endParaRPr lang="es-CL" sz="1600" b="1" dirty="0" smtClean="0"/>
                    </a:p>
                    <a:p>
                      <a:endParaRPr lang="es-CL" sz="1600" b="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L" sz="1600" b="0" i="1" dirty="0" smtClean="0"/>
                        <a:t>TORSIÓN</a:t>
                      </a:r>
                      <a:endParaRPr lang="es-C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1535">
                <a:tc gridSpan="2">
                  <a:txBody>
                    <a:bodyPr/>
                    <a:lstStyle/>
                    <a:p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 cuerpo se tiende a  comprimir</a:t>
                      </a:r>
                      <a:r>
                        <a:rPr lang="es-CL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lang="es-CL" sz="1600" dirty="0" smtClean="0"/>
                    </a:p>
                    <a:p>
                      <a:endParaRPr lang="es-CL" sz="1600" dirty="0" smtClean="0"/>
                    </a:p>
                    <a:p>
                      <a:endParaRPr lang="es-CL" sz="1600" dirty="0" smtClean="0"/>
                    </a:p>
                    <a:p>
                      <a:endParaRPr lang="es-C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sz="1600" dirty="0" smtClean="0"/>
                        <a:t>El cuerpo se tiende a torcer.</a:t>
                      </a:r>
                      <a:endParaRPr lang="es-C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44EE1-67D9-4142-89BB-98E55CC70892}" type="slidenum">
              <a:rPr lang="es-CL"/>
              <a:pPr>
                <a:defRPr/>
              </a:pPr>
              <a:t>11</a:t>
            </a:fld>
            <a:endParaRPr lang="es-CL"/>
          </a:p>
        </p:txBody>
      </p:sp>
      <p:pic>
        <p:nvPicPr>
          <p:cNvPr id="4122" name="5 Imagen" descr="http://www.linalquibla.com/TecnoWeb/estructuras/images/esfuer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25925"/>
            <a:ext cx="179794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6 Imagen" descr="http://www.linalquibla.com/TecnoWeb/estructuras/images/esfu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52936"/>
            <a:ext cx="1656184" cy="58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7 Imagen" descr="http://www.linalquibla.com/TecnoWeb/estructuras/images/esfuer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589240"/>
            <a:ext cx="119630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8 Imagen" descr="http://www.linalquibla.com/TecnoWeb/estructuras/images/esfuer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916832"/>
            <a:ext cx="144016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9 Imagen" descr="http://www.linalquibla.com/TecnoWeb/estructuras/images/esfuer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17032"/>
            <a:ext cx="1754510" cy="6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963E-6 L -0.60226 -0.119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7789E-6 L -0.40937 0.135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23871 -0.2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8333 0.552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52899 0.309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12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979712" y="3861048"/>
            <a:ext cx="597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Para esto se requiere  profundizar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el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conocimiento de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resistencia de materiales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07704" y="2132856"/>
            <a:ext cx="626469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Identificando los esfuerzos anteriores, resulta importante conocer la forma en que los materiales resisten estos esfuerzos.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13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259632" y="2226344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La resistencia de materiales estudia la capacidad de los cuerpos sólidos para resistir esfuerzos y fuerzas aplicadas sin romperse, adquirir deformaciones o deteriorarse.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s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1490944"/>
            <a:ext cx="74888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Qué 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estudia la resistencia de los materiales ?</a:t>
            </a:r>
            <a:endParaRPr lang="es-E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pic>
        <p:nvPicPr>
          <p:cNvPr id="7170" name="Picture 2" descr="http://www.mechanicsupport.com/image/BrokenBolt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564" t="45269" r="6499" b="12885"/>
          <a:stretch>
            <a:fillRect/>
          </a:stretch>
        </p:blipFill>
        <p:spPr bwMode="auto">
          <a:xfrm rot="305061">
            <a:off x="2765326" y="3820735"/>
            <a:ext cx="4021491" cy="126395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771800" y="3429000"/>
            <a:ext cx="2023199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1259632" y="522920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Establece también una relación entre las fuerzas  aplicadas, también llamadas cargas , y los esfuerzos  y desplazamientos  producidos  por ellas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14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277157" y="3046308"/>
            <a:ext cx="35828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 bolsa está sometida principalmente al esfuerzo de tracción.</a:t>
            </a:r>
          </a:p>
          <a:p>
            <a:pPr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 un lado la fuerza de quien la sostiene y por otro a la fuerza de gravedad que atrae a los objetos que carga, o sea al peso de estos objetos.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15616" y="1490944"/>
            <a:ext cx="748883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¿A qué tipo de esfuerzo se somete una bolsa como la de la figura cuando se le utiliza para llevar mercadería?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pic>
        <p:nvPicPr>
          <p:cNvPr id="1028" name="Picture 4" descr="http://3.bp.blogspot.com/_ceQ3pCDAV9c/TIoWINKaTJI/AAAAAAAAAKU/eMD0ufqm5Is/s320/bolsas-de-plastico-370x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48"/>
          <a:stretch>
            <a:fillRect/>
          </a:stretch>
        </p:blipFill>
        <p:spPr bwMode="auto">
          <a:xfrm>
            <a:off x="6208386" y="2996952"/>
            <a:ext cx="23240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6 Imagen" descr="http://www.linalquibla.com/TecnoWeb/estructuras/images/esfue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64812" y="3959561"/>
            <a:ext cx="1675814" cy="7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05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15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187624" y="2965008"/>
            <a:ext cx="46629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el peso es pequeño, es probable que la bolsa lo soporte sin problema y al vaciarla se encontrará igual que antes de usarla.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el peso de carga  aumenta un poco es probable que lo pueda soportar pero al vaciarla se encontrará deformada.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el peso  aumenta demasiado la bolsa se romperá.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15616" y="1340768"/>
            <a:ext cx="7488832" cy="141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¿Describa que va sucediendo con una bolsa plástica como las de la figura en la medida que se le va introduciendo más y más peso?</a:t>
            </a:r>
          </a:p>
        </p:txBody>
      </p:sp>
      <p:sp>
        <p:nvSpPr>
          <p:cNvPr id="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pic>
        <p:nvPicPr>
          <p:cNvPr id="10" name="Picture 4" descr="http://3.bp.blogspot.com/_ceQ3pCDAV9c/TIoWINKaTJI/AAAAAAAAAKU/eMD0ufqm5Is/s320/bolsas-de-plastico-370x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48"/>
          <a:stretch>
            <a:fillRect/>
          </a:stretch>
        </p:blipFill>
        <p:spPr bwMode="auto">
          <a:xfrm>
            <a:off x="6208386" y="2996952"/>
            <a:ext cx="23240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16</a:t>
            </a:fld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1115616" y="1490944"/>
            <a:ext cx="7488832" cy="1876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Considere  que va a comprar una bebida de dos litros y dispone de tres bolsas  una de papel, otra de plástico y otra de género.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¿Cuál de ellas utilizaría? </a:t>
            </a: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¿Porqué?</a:t>
            </a:r>
          </a:p>
        </p:txBody>
      </p:sp>
      <p:sp>
        <p:nvSpPr>
          <p:cNvPr id="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9" name="8 Rectángulo"/>
          <p:cNvSpPr/>
          <p:nvPr/>
        </p:nvSpPr>
        <p:spPr>
          <a:xfrm>
            <a:off x="1421173" y="3596823"/>
            <a:ext cx="7327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Conviene elegir la más resistente  por el peso a la que estará  sometida, es probable que en este caso la de género sea la más conveniente. </a:t>
            </a:r>
          </a:p>
        </p:txBody>
      </p:sp>
    </p:spTree>
    <p:extLst>
      <p:ext uri="{BB962C8B-B14F-4D97-AF65-F5344CB8AC3E}">
        <p14:creationId xmlns:p14="http://schemas.microsoft.com/office/powerpoint/2010/main" val="6012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17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475656" y="3933056"/>
            <a:ext cx="66967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A continuación se presenta una experiencia con un resorte donde  resulta  sencillo comprender el comportamiento  de los  materiales  al  aumentar  la cantidad  de  peso o fuerza  a la que están sometidos.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19672" y="1628800"/>
            <a:ext cx="676875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Las situaciones anteriores nos hacen ver que es importante conocer la cantidad de fuerza a la que puede estar sometido un material sin deformarse ni romperse.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</a:p>
        </p:txBody>
      </p:sp>
      <p:sp>
        <p:nvSpPr>
          <p:cNvPr id="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38991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77AE-426C-45E4-A673-25CA1C814225}" type="slidenum">
              <a:rPr lang="es-CL" smtClean="0"/>
              <a:pPr>
                <a:defRPr/>
              </a:pPr>
              <a:t>18</a:t>
            </a:fld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3707904" y="227687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1.-Tenemos un resorte colgado de un matraz,   un platillo  y varios pesos.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07904" y="3068960"/>
            <a:ext cx="5256584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2.-Si colgamos el platillo del resorte , el resorte no se mueve resistiendo la carga o peso del platillo sin problemas.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07904" y="4221088"/>
            <a:ext cx="5256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3.- Ahora si agregamos los pesos y el resorte tampoco se estira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Qué puede significar esta situación?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35896" y="544522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R: Significa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 tanto el peso del platillo como  los pesos adicionales están dentro del limite de resistencia del resorte. 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0298" r="64307" b="1938"/>
          <a:stretch>
            <a:fillRect/>
          </a:stretch>
        </p:blipFill>
        <p:spPr bwMode="auto">
          <a:xfrm>
            <a:off x="755576" y="1268760"/>
            <a:ext cx="21602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1619672" y="3356992"/>
            <a:ext cx="122413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410" name="Picture 2" descr="http://didactalia.net/gestiondocumental/Documentacion/Organizaciones/9c34af94-978d-45e2-822b-422394dba3c5/BaseRecursos/Ley%20de%20Hooke.JPG"/>
          <p:cNvPicPr>
            <a:picLocks noChangeAspect="1" noChangeArrowheads="1"/>
          </p:cNvPicPr>
          <p:nvPr/>
        </p:nvPicPr>
        <p:blipFill>
          <a:blip r:embed="rId3" cstate="print"/>
          <a:srcRect l="54831" t="26416" r="24026" b="58977"/>
          <a:stretch>
            <a:fillRect/>
          </a:stretch>
        </p:blipFill>
        <p:spPr bwMode="auto">
          <a:xfrm>
            <a:off x="4499992" y="1484784"/>
            <a:ext cx="1224136" cy="792088"/>
          </a:xfrm>
          <a:prstGeom prst="rect">
            <a:avLst/>
          </a:prstGeom>
          <a:noFill/>
        </p:spPr>
      </p:pic>
      <p:pic>
        <p:nvPicPr>
          <p:cNvPr id="8" name="Picture 2" descr="http://didactalia.net/gestiondocumental/Documentacion/Organizaciones/9c34af94-978d-45e2-822b-422394dba3c5/BaseRecursos/Ley%20de%20Hooke.JPG"/>
          <p:cNvPicPr>
            <a:picLocks noChangeAspect="1" noChangeArrowheads="1"/>
          </p:cNvPicPr>
          <p:nvPr/>
        </p:nvPicPr>
        <p:blipFill>
          <a:blip r:embed="rId3" cstate="print"/>
          <a:srcRect l="73091" t="46335" r="19220" b="48354"/>
          <a:stretch>
            <a:fillRect/>
          </a:stretch>
        </p:blipFill>
        <p:spPr bwMode="auto">
          <a:xfrm>
            <a:off x="6228184" y="1916832"/>
            <a:ext cx="576064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6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3654E-7 L -0.31094 0.267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8612E-6 L -0.4566 0.24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0298" r="64307" b="1938"/>
          <a:stretch>
            <a:fillRect/>
          </a:stretch>
        </p:blipFill>
        <p:spPr bwMode="auto">
          <a:xfrm>
            <a:off x="755576" y="1268760"/>
            <a:ext cx="21602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77AE-426C-45E4-A673-25CA1C814225}" type="slidenum">
              <a:rPr lang="es-CL" smtClean="0"/>
              <a:pPr>
                <a:defRPr/>
              </a:pPr>
              <a:t>19</a:t>
            </a:fld>
            <a:endParaRPr lang="es-CL"/>
          </a:p>
        </p:txBody>
      </p:sp>
      <p:pic>
        <p:nvPicPr>
          <p:cNvPr id="13" name="Picture 2" descr="http://didactalia.net/gestiondocumental/Documentacion/Organizaciones/9c34af94-978d-45e2-822b-422394dba3c5/BaseRecursos/Ley%20de%20Hooke.JPG"/>
          <p:cNvPicPr>
            <a:picLocks noChangeAspect="1" noChangeArrowheads="1"/>
          </p:cNvPicPr>
          <p:nvPr/>
        </p:nvPicPr>
        <p:blipFill>
          <a:blip r:embed="rId3" cstate="print"/>
          <a:srcRect l="73091" t="47663" r="24025" b="48354"/>
          <a:stretch>
            <a:fillRect/>
          </a:stretch>
        </p:blipFill>
        <p:spPr bwMode="auto">
          <a:xfrm>
            <a:off x="6228184" y="1988840"/>
            <a:ext cx="216024" cy="216024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3707904" y="126876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4.- Ahora si agregamos un nuevo  peso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puede pasar ?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26673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6281E-6 L -0.45278 0.225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2</a:t>
            </a:fld>
            <a:endParaRPr lang="es-CL" dirty="0"/>
          </a:p>
        </p:txBody>
      </p:sp>
      <p:sp>
        <p:nvSpPr>
          <p:cNvPr id="17" name="16 Rectángulo"/>
          <p:cNvSpPr/>
          <p:nvPr/>
        </p:nvSpPr>
        <p:spPr>
          <a:xfrm>
            <a:off x="1092882" y="3483005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Módulo</a:t>
            </a:r>
          </a:p>
          <a:p>
            <a:pPr>
              <a:defRPr/>
            </a:pPr>
            <a:r>
              <a:rPr lang="es-E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Metrología</a:t>
            </a:r>
            <a:endParaRPr lang="es-E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Abrir llave"/>
          <p:cNvSpPr/>
          <p:nvPr/>
        </p:nvSpPr>
        <p:spPr>
          <a:xfrm>
            <a:off x="3779912" y="2132856"/>
            <a:ext cx="826120" cy="3672408"/>
          </a:xfrm>
          <a:prstGeom prst="leftBrace">
            <a:avLst>
              <a:gd name="adj1" fmla="val 24853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4860032" y="184482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1 </a:t>
            </a:r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Fundamentos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60032" y="364502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2 </a:t>
            </a:r>
          </a:p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Torque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04048" y="5229200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3</a:t>
            </a:r>
          </a:p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Instrumentos de Medición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77AE-426C-45E4-A673-25CA1C814225}" type="slidenum">
              <a:rPr lang="es-CL" smtClean="0"/>
              <a:pPr>
                <a:defRPr/>
              </a:pPr>
              <a:t>20</a:t>
            </a:fld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3491880" y="155679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R: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resorte se comienza a estirar  deformándose proporcionalmente a la carga.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http://www.ibercajalav.net/img/leyHook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1512168" cy="206024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9090" t="20298" r="64307" b="1938"/>
          <a:stretch>
            <a:fillRect/>
          </a:stretch>
        </p:blipFill>
        <p:spPr bwMode="auto">
          <a:xfrm>
            <a:off x="755576" y="1268760"/>
            <a:ext cx="21602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10 Grupo"/>
          <p:cNvGrpSpPr/>
          <p:nvPr/>
        </p:nvGrpSpPr>
        <p:grpSpPr>
          <a:xfrm>
            <a:off x="1619672" y="2348880"/>
            <a:ext cx="1296144" cy="1800200"/>
            <a:chOff x="1619672" y="2348880"/>
            <a:chExt cx="1296144" cy="18002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731" t="35522" r="64307" b="39105"/>
            <a:stretch>
              <a:fillRect/>
            </a:stretch>
          </p:blipFill>
          <p:spPr bwMode="auto">
            <a:xfrm>
              <a:off x="1619672" y="2348880"/>
              <a:ext cx="129614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http://didactalia.net/gestiondocumental/Documentacion/Organizaciones/9c34af94-978d-45e2-822b-422394dba3c5/BaseRecursos/Ley%20de%20Hooke.JPG"/>
            <p:cNvPicPr>
              <a:picLocks noChangeAspect="1" noChangeArrowheads="1"/>
            </p:cNvPicPr>
            <p:nvPr/>
          </p:nvPicPr>
          <p:blipFill>
            <a:blip r:embed="rId4" cstate="print"/>
            <a:srcRect l="73091" t="47663" r="24025" b="48354"/>
            <a:stretch>
              <a:fillRect/>
            </a:stretch>
          </p:blipFill>
          <p:spPr bwMode="auto">
            <a:xfrm>
              <a:off x="2123728" y="3573016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1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17052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5532E-6 L 0.00017 0.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77AE-426C-45E4-A673-25CA1C814225}" type="slidenum">
              <a:rPr lang="es-CL" smtClean="0"/>
              <a:pPr>
                <a:defRPr/>
              </a:pPr>
              <a:t>21</a:t>
            </a:fld>
            <a:endParaRPr lang="es-C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0298" r="64307" b="1938"/>
          <a:stretch>
            <a:fillRect/>
          </a:stretch>
        </p:blipFill>
        <p:spPr bwMode="auto">
          <a:xfrm>
            <a:off x="755576" y="1268760"/>
            <a:ext cx="21602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35522" r="64307" b="39105"/>
          <a:stretch>
            <a:fillRect/>
          </a:stretch>
        </p:blipFill>
        <p:spPr bwMode="auto">
          <a:xfrm>
            <a:off x="1619672" y="2348880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pic>
        <p:nvPicPr>
          <p:cNvPr id="11" name="Picture 2" descr="http://didactalia.net/gestiondocumental/Documentacion/Organizaciones/9c34af94-978d-45e2-822b-422394dba3c5/BaseRecursos/Ley%20de%20Hooke.JPG"/>
          <p:cNvPicPr>
            <a:picLocks noChangeAspect="1" noChangeArrowheads="1"/>
          </p:cNvPicPr>
          <p:nvPr/>
        </p:nvPicPr>
        <p:blipFill>
          <a:blip r:embed="rId3" cstate="print"/>
          <a:srcRect l="54831" t="26416" r="24026" b="58977"/>
          <a:stretch>
            <a:fillRect/>
          </a:stretch>
        </p:blipFill>
        <p:spPr bwMode="auto">
          <a:xfrm>
            <a:off x="1547664" y="3356992"/>
            <a:ext cx="1368152" cy="792088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3419872" y="285293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Como se puede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observar, al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desaparecer la carga el resorte vuelve  a su estado inicial.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505519" y="422108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deformación que sufrió no era permanente, por lo que se conoce como deformación elástica.</a:t>
            </a:r>
          </a:p>
        </p:txBody>
      </p:sp>
    </p:spTree>
    <p:extLst>
      <p:ext uri="{BB962C8B-B14F-4D97-AF65-F5344CB8AC3E}">
        <p14:creationId xmlns:p14="http://schemas.microsoft.com/office/powerpoint/2010/main" val="17052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77AE-426C-45E4-A673-25CA1C814225}" type="slidenum">
              <a:rPr lang="es-CL" smtClean="0"/>
              <a:pPr>
                <a:defRPr/>
              </a:pPr>
              <a:t>22</a:t>
            </a:fld>
            <a:endParaRPr lang="es-C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0298" r="64307" b="1938"/>
          <a:stretch>
            <a:fillRect/>
          </a:stretch>
        </p:blipFill>
        <p:spPr bwMode="auto">
          <a:xfrm>
            <a:off x="755576" y="1268760"/>
            <a:ext cx="21602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0 Grupo"/>
          <p:cNvGrpSpPr/>
          <p:nvPr/>
        </p:nvGrpSpPr>
        <p:grpSpPr>
          <a:xfrm>
            <a:off x="1619672" y="2348880"/>
            <a:ext cx="1296144" cy="1800200"/>
            <a:chOff x="1619672" y="2348880"/>
            <a:chExt cx="1296144" cy="18002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731" t="35522" r="64307" b="39105"/>
            <a:stretch>
              <a:fillRect/>
            </a:stretch>
          </p:blipFill>
          <p:spPr bwMode="auto">
            <a:xfrm>
              <a:off x="1619672" y="2348880"/>
              <a:ext cx="129614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http://didactalia.net/gestiondocumental/Documentacion/Organizaciones/9c34af94-978d-45e2-822b-422394dba3c5/BaseRecursos/Ley%20de%20Hooke.JPG"/>
            <p:cNvPicPr>
              <a:picLocks noChangeAspect="1" noChangeArrowheads="1"/>
            </p:cNvPicPr>
            <p:nvPr/>
          </p:nvPicPr>
          <p:blipFill>
            <a:blip r:embed="rId3" cstate="print"/>
            <a:srcRect l="73091" t="47663" r="24025" b="48354"/>
            <a:stretch>
              <a:fillRect/>
            </a:stretch>
          </p:blipFill>
          <p:spPr bwMode="auto">
            <a:xfrm>
              <a:off x="2123728" y="3573016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1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07904" y="1772816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Ahora si volvemos a someter el resorte a una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carga, se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volverá a estirar.</a:t>
            </a:r>
          </a:p>
        </p:txBody>
      </p:sp>
    </p:spTree>
    <p:extLst>
      <p:ext uri="{BB962C8B-B14F-4D97-AF65-F5344CB8AC3E}">
        <p14:creationId xmlns:p14="http://schemas.microsoft.com/office/powerpoint/2010/main" val="17052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5532E-6 L 0.00017 0.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77AE-426C-45E4-A673-25CA1C814225}" type="slidenum">
              <a:rPr lang="es-CL" smtClean="0"/>
              <a:pPr>
                <a:defRPr/>
              </a:pPr>
              <a:t>23</a:t>
            </a:fld>
            <a:endParaRPr lang="es-C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0298" r="64307" b="1938"/>
          <a:stretch>
            <a:fillRect/>
          </a:stretch>
        </p:blipFill>
        <p:spPr bwMode="auto">
          <a:xfrm>
            <a:off x="755576" y="1268760"/>
            <a:ext cx="21602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0 Grupo"/>
          <p:cNvGrpSpPr/>
          <p:nvPr/>
        </p:nvGrpSpPr>
        <p:grpSpPr>
          <a:xfrm>
            <a:off x="1619672" y="2636912"/>
            <a:ext cx="1296144" cy="1944216"/>
            <a:chOff x="1619672" y="2348880"/>
            <a:chExt cx="1296144" cy="18002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731" t="35522" r="64307" b="39105"/>
            <a:stretch>
              <a:fillRect/>
            </a:stretch>
          </p:blipFill>
          <p:spPr bwMode="auto">
            <a:xfrm>
              <a:off x="1619672" y="2348880"/>
              <a:ext cx="129614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http://didactalia.net/gestiondocumental/Documentacion/Organizaciones/9c34af94-978d-45e2-822b-422394dba3c5/BaseRecursos/Ley%20de%20Hooke.JPG"/>
            <p:cNvPicPr>
              <a:picLocks noChangeAspect="1" noChangeArrowheads="1"/>
            </p:cNvPicPr>
            <p:nvPr/>
          </p:nvPicPr>
          <p:blipFill>
            <a:blip r:embed="rId3" cstate="print"/>
            <a:srcRect l="73091" t="47663" r="24025" b="48354"/>
            <a:stretch>
              <a:fillRect/>
            </a:stretch>
          </p:blipFill>
          <p:spPr bwMode="auto">
            <a:xfrm>
              <a:off x="2123728" y="3573016"/>
              <a:ext cx="216024" cy="216024"/>
            </a:xfrm>
            <a:prstGeom prst="rect">
              <a:avLst/>
            </a:prstGeom>
            <a:noFill/>
          </p:spPr>
        </p:pic>
      </p:grpSp>
      <p:sp>
        <p:nvSpPr>
          <p:cNvPr id="1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07904" y="1772816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cree usted que sucederá con el resorte si se aumenta el peso y se mantiene por un largo período de tiempo?</a:t>
            </a:r>
          </a:p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¿Volverá a su estado normal? </a:t>
            </a:r>
          </a:p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¿Es posible que en algún momento el resorte se rompa? </a:t>
            </a:r>
          </a:p>
        </p:txBody>
      </p:sp>
    </p:spTree>
    <p:extLst>
      <p:ext uri="{BB962C8B-B14F-4D97-AF65-F5344CB8AC3E}">
        <p14:creationId xmlns:p14="http://schemas.microsoft.com/office/powerpoint/2010/main" val="17052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0298" r="64307" b="1938"/>
          <a:stretch>
            <a:fillRect/>
          </a:stretch>
        </p:blipFill>
        <p:spPr bwMode="auto">
          <a:xfrm>
            <a:off x="755576" y="1268760"/>
            <a:ext cx="21602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77AE-426C-45E4-A673-25CA1C814225}" type="slidenum">
              <a:rPr lang="es-CL" smtClean="0"/>
              <a:pPr>
                <a:defRPr/>
              </a:pPr>
              <a:t>24</a:t>
            </a:fld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3707904" y="1772816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cree usted que sucederá con el resorte si se aumenta el peso y se mantiene por un largo período de tiempo?</a:t>
            </a:r>
          </a:p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¿Volverá a su estado normal al eliminar la carga? </a:t>
            </a:r>
          </a:p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¿Es posible que en algún momento el resorte se rompa? 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1619672" y="2852936"/>
            <a:ext cx="1296144" cy="2952328"/>
            <a:chOff x="1619672" y="2348880"/>
            <a:chExt cx="1296144" cy="18002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731" t="35522" r="64307" b="39105"/>
            <a:stretch>
              <a:fillRect/>
            </a:stretch>
          </p:blipFill>
          <p:spPr bwMode="auto">
            <a:xfrm>
              <a:off x="1619672" y="2348880"/>
              <a:ext cx="129614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http://didactalia.net/gestiondocumental/Documentacion/Organizaciones/9c34af94-978d-45e2-822b-422394dba3c5/BaseRecursos/Ley%20de%20Hooke.JPG"/>
            <p:cNvPicPr>
              <a:picLocks noChangeAspect="1" noChangeArrowheads="1"/>
            </p:cNvPicPr>
            <p:nvPr/>
          </p:nvPicPr>
          <p:blipFill>
            <a:blip r:embed="rId3" cstate="print"/>
            <a:srcRect l="73091" t="47663" r="24025" b="48354"/>
            <a:stretch>
              <a:fillRect/>
            </a:stretch>
          </p:blipFill>
          <p:spPr bwMode="auto">
            <a:xfrm>
              <a:off x="2123728" y="3573016"/>
              <a:ext cx="216024" cy="216024"/>
            </a:xfrm>
            <a:prstGeom prst="rect">
              <a:avLst/>
            </a:prstGeom>
            <a:noFill/>
          </p:spPr>
        </p:pic>
      </p:grpSp>
      <p:pic>
        <p:nvPicPr>
          <p:cNvPr id="14" name="Picture 2" descr="http://didactalia.net/gestiondocumental/Documentacion/Organizaciones/9c34af94-978d-45e2-822b-422394dba3c5/BaseRecursos/Ley%20de%20Hooke.JPG"/>
          <p:cNvPicPr>
            <a:picLocks noChangeAspect="1" noChangeArrowheads="1"/>
          </p:cNvPicPr>
          <p:nvPr/>
        </p:nvPicPr>
        <p:blipFill>
          <a:blip r:embed="rId3" cstate="print"/>
          <a:srcRect l="73091" t="47663" r="24025" b="48354"/>
          <a:stretch>
            <a:fillRect/>
          </a:stretch>
        </p:blipFill>
        <p:spPr bwMode="auto">
          <a:xfrm>
            <a:off x="2276128" y="4869160"/>
            <a:ext cx="216024" cy="216024"/>
          </a:xfrm>
          <a:prstGeom prst="rect">
            <a:avLst/>
          </a:prstGeom>
          <a:noFill/>
        </p:spPr>
      </p:pic>
      <p:pic>
        <p:nvPicPr>
          <p:cNvPr id="15" name="Picture 2" descr="http://didactalia.net/gestiondocumental/Documentacion/Organizaciones/9c34af94-978d-45e2-822b-422394dba3c5/BaseRecursos/Ley%20de%20Hooke.JPG"/>
          <p:cNvPicPr>
            <a:picLocks noChangeAspect="1" noChangeArrowheads="1"/>
          </p:cNvPicPr>
          <p:nvPr/>
        </p:nvPicPr>
        <p:blipFill>
          <a:blip r:embed="rId3" cstate="print"/>
          <a:srcRect l="73091" t="47663" r="24025" b="48354"/>
          <a:stretch>
            <a:fillRect/>
          </a:stretch>
        </p:blipFill>
        <p:spPr bwMode="auto">
          <a:xfrm>
            <a:off x="2051720" y="4869160"/>
            <a:ext cx="216024" cy="216024"/>
          </a:xfrm>
          <a:prstGeom prst="rect">
            <a:avLst/>
          </a:prstGeom>
          <a:noFill/>
        </p:spPr>
      </p:pic>
      <p:pic>
        <p:nvPicPr>
          <p:cNvPr id="16" name="Picture 2" descr="http://didactalia.net/gestiondocumental/Documentacion/Organizaciones/9c34af94-978d-45e2-822b-422394dba3c5/BaseRecursos/Ley%20de%20Hooke.JPG"/>
          <p:cNvPicPr>
            <a:picLocks noChangeAspect="1" noChangeArrowheads="1"/>
          </p:cNvPicPr>
          <p:nvPr/>
        </p:nvPicPr>
        <p:blipFill>
          <a:blip r:embed="rId3" cstate="print"/>
          <a:srcRect l="73091" t="47663" r="24025" b="48354"/>
          <a:stretch>
            <a:fillRect/>
          </a:stretch>
        </p:blipFill>
        <p:spPr bwMode="auto">
          <a:xfrm>
            <a:off x="2123728" y="4653136"/>
            <a:ext cx="288032" cy="288032"/>
          </a:xfrm>
          <a:prstGeom prst="rect">
            <a:avLst/>
          </a:prstGeom>
          <a:noFill/>
        </p:spPr>
      </p:pic>
      <p:sp>
        <p:nvSpPr>
          <p:cNvPr id="17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779912" y="458112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R: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resorte se deforma plásticamente y no vuelve a su estado normal, siendo muy posible que se rompa.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27880" t="35522" r="66032" b="54648"/>
          <a:stretch>
            <a:fillRect/>
          </a:stretch>
        </p:blipFill>
        <p:spPr bwMode="auto">
          <a:xfrm>
            <a:off x="1907704" y="1925216"/>
            <a:ext cx="792088" cy="11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4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0298" r="64307" b="1938"/>
          <a:stretch>
            <a:fillRect/>
          </a:stretch>
        </p:blipFill>
        <p:spPr bwMode="auto">
          <a:xfrm>
            <a:off x="755576" y="1268760"/>
            <a:ext cx="216024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E77AE-426C-45E4-A673-25CA1C814225}" type="slidenum">
              <a:rPr lang="es-CL" smtClean="0"/>
              <a:pPr>
                <a:defRPr/>
              </a:pPr>
              <a:t>25</a:t>
            </a:fld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3707904" y="1556792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cree usted que sucederá con el resorte si se aumenta el peso y se mantiene por un largo período de tiempo?</a:t>
            </a:r>
          </a:p>
          <a:p>
            <a:pPr>
              <a:lnSpc>
                <a:spcPct val="150000"/>
              </a:lnSpc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¿Volverá a su estado normal al eliminar la carga? </a:t>
            </a:r>
          </a:p>
          <a:p>
            <a:pPr>
              <a:lnSpc>
                <a:spcPct val="150000"/>
              </a:lnSpc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¿Es posible que en algún momento el resorte se rompa?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35522" r="64307" b="39105"/>
          <a:stretch>
            <a:fillRect/>
          </a:stretch>
        </p:blipFill>
        <p:spPr bwMode="auto">
          <a:xfrm>
            <a:off x="1619672" y="2852936"/>
            <a:ext cx="12961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779912" y="494116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R: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resorte se deforma plásticamente y no vuelve a su estado normal, siendo muy posible que se rompa.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27880" t="35522" r="66032" b="54648"/>
          <a:stretch>
            <a:fillRect/>
          </a:stretch>
        </p:blipFill>
        <p:spPr bwMode="auto">
          <a:xfrm>
            <a:off x="1907704" y="1925216"/>
            <a:ext cx="792088" cy="11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didactalia.net/gestiondocumental/Documentacion/Organizaciones/9c34af94-978d-45e2-822b-422394dba3c5/BaseRecursos/Ley%20de%20Hooke.JPG"/>
          <p:cNvPicPr>
            <a:picLocks noChangeAspect="1" noChangeArrowheads="1"/>
          </p:cNvPicPr>
          <p:nvPr/>
        </p:nvPicPr>
        <p:blipFill>
          <a:blip r:embed="rId3" cstate="print"/>
          <a:srcRect l="54831" t="26416" r="24026" b="58977"/>
          <a:stretch>
            <a:fillRect/>
          </a:stretch>
        </p:blipFill>
        <p:spPr bwMode="auto">
          <a:xfrm>
            <a:off x="1547664" y="4437112"/>
            <a:ext cx="1368152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4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EEE2-4D99-4DFE-94FC-E51E8DD7EB78}" type="slidenum">
              <a:rPr lang="es-CL" smtClean="0"/>
              <a:pPr>
                <a:defRPr/>
              </a:pPr>
              <a:t>26</a:t>
            </a:fld>
            <a:endParaRPr lang="es-CL"/>
          </a:p>
        </p:txBody>
      </p:sp>
      <p:sp>
        <p:nvSpPr>
          <p:cNvPr id="5125" name="2 Marcador de contenido"/>
          <p:cNvSpPr txBox="1">
            <a:spLocks/>
          </p:cNvSpPr>
          <p:nvPr/>
        </p:nvSpPr>
        <p:spPr bwMode="auto">
          <a:xfrm>
            <a:off x="879475" y="1340768"/>
            <a:ext cx="786898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s-CL" sz="1600" b="1" dirty="0" smtClean="0">
                <a:latin typeface="Verdana" pitchFamily="34" charset="0"/>
              </a:rPr>
              <a:t>     Científicamente fue Robert Hooke (1635 – 1703) quien estudió este fenómeno. Y enunció la llamada  ley de Hooke que básicamente afirma que  existe una estrecha relación entre el esfuerzo o carga  y la deformación o estiramiento.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s-CL" sz="8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s-CL" sz="1600" dirty="0" smtClean="0">
                <a:latin typeface="Verdana" pitchFamily="34" charset="0"/>
              </a:rPr>
              <a:t>      A medida que se va aumentando  la fuerza o carga ejercida sobre un material se presentan distintos fenómenos en él: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AutoNum type="arabicPeriod"/>
            </a:pPr>
            <a:r>
              <a:rPr lang="es-CL" sz="1600" dirty="0" smtClean="0">
                <a:latin typeface="Verdana" pitchFamily="34" charset="0"/>
              </a:rPr>
              <a:t>Resiste la carga sin experimentar </a:t>
            </a:r>
            <a:r>
              <a:rPr lang="es-CL" sz="1600" b="1" dirty="0" smtClean="0">
                <a:latin typeface="Verdana" pitchFamily="34" charset="0"/>
              </a:rPr>
              <a:t>ninguna deformación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AutoNum type="arabicPeriod"/>
            </a:pPr>
            <a:r>
              <a:rPr lang="es-CL" sz="1600" dirty="0" smtClean="0">
                <a:latin typeface="Verdana" pitchFamily="34" charset="0"/>
              </a:rPr>
              <a:t>Se produce una </a:t>
            </a:r>
            <a:r>
              <a:rPr lang="es-CL" sz="1600" b="1" dirty="0" smtClean="0">
                <a:latin typeface="Verdana" pitchFamily="34" charset="0"/>
              </a:rPr>
              <a:t>deformación elástica</a:t>
            </a:r>
            <a:r>
              <a:rPr lang="es-CL" sz="1600" dirty="0" smtClean="0">
                <a:latin typeface="Verdana" pitchFamily="34" charset="0"/>
              </a:rPr>
              <a:t>: se deforma y vuelve al estado inicial al liberarlo de la carga.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s-CL" sz="1600" dirty="0">
                <a:latin typeface="Verdana" pitchFamily="34" charset="0"/>
              </a:rPr>
              <a:t>Se produce una </a:t>
            </a:r>
            <a:r>
              <a:rPr lang="es-CL" sz="1600" b="1" dirty="0">
                <a:latin typeface="Verdana" pitchFamily="34" charset="0"/>
              </a:rPr>
              <a:t>deformación </a:t>
            </a:r>
            <a:r>
              <a:rPr lang="es-CL" sz="1600" b="1" dirty="0" smtClean="0">
                <a:latin typeface="Verdana" pitchFamily="34" charset="0"/>
              </a:rPr>
              <a:t>plástica</a:t>
            </a:r>
            <a:r>
              <a:rPr lang="es-CL" sz="1600" dirty="0" smtClean="0">
                <a:latin typeface="Verdana" pitchFamily="34" charset="0"/>
              </a:rPr>
              <a:t>: </a:t>
            </a:r>
            <a:r>
              <a:rPr lang="es-CL" sz="1600" dirty="0">
                <a:latin typeface="Verdana" pitchFamily="34" charset="0"/>
              </a:rPr>
              <a:t>se deforma y </a:t>
            </a:r>
            <a:r>
              <a:rPr lang="es-CL" sz="1600" dirty="0" smtClean="0">
                <a:latin typeface="Verdana" pitchFamily="34" charset="0"/>
              </a:rPr>
              <a:t>no vuelve </a:t>
            </a:r>
            <a:r>
              <a:rPr lang="es-CL" sz="1600" dirty="0">
                <a:latin typeface="Verdana" pitchFamily="34" charset="0"/>
              </a:rPr>
              <a:t>al estado </a:t>
            </a:r>
            <a:r>
              <a:rPr lang="es-CL" sz="1600" dirty="0" smtClean="0">
                <a:latin typeface="Verdana" pitchFamily="34" charset="0"/>
              </a:rPr>
              <a:t>inicial al liberarlo de la carga.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s-CL" sz="1600" dirty="0" smtClean="0">
                <a:latin typeface="Verdana" pitchFamily="34" charset="0"/>
              </a:rPr>
              <a:t>4.  Se rompe, fractura o </a:t>
            </a:r>
            <a:r>
              <a:rPr lang="es-CL" sz="1600" b="1" dirty="0" smtClean="0">
                <a:latin typeface="Verdana" pitchFamily="34" charset="0"/>
              </a:rPr>
              <a:t>colapsa</a:t>
            </a:r>
            <a:r>
              <a:rPr lang="es-CL" sz="1600" dirty="0" smtClean="0">
                <a:latin typeface="Verdana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AutoNum type="arabicPeriod"/>
            </a:pPr>
            <a:endParaRPr lang="es-CL" sz="16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EEE2-4D99-4DFE-94FC-E51E8DD7EB78}" type="slidenum">
              <a:rPr lang="es-CL" smtClean="0"/>
              <a:pPr>
                <a:defRPr/>
              </a:pPr>
              <a:t>27</a:t>
            </a:fld>
            <a:endParaRPr lang="es-CL"/>
          </a:p>
        </p:txBody>
      </p:sp>
      <p:pic>
        <p:nvPicPr>
          <p:cNvPr id="6" name="Picture 4" descr="Recta de Ho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148746" cy="197016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259632" y="202193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El siguiente gráfico muestra la relación</a:t>
            </a:r>
          </a:p>
          <a:p>
            <a:r>
              <a:rPr lang="es-CL" sz="1600" b="1" dirty="0" smtClean="0"/>
              <a:t>Esfuerzo – Deformación </a:t>
            </a:r>
            <a:r>
              <a:rPr lang="es-CL" sz="1600" dirty="0" smtClean="0"/>
              <a:t>estudiada por </a:t>
            </a:r>
            <a:r>
              <a:rPr lang="es-CL" sz="1600" dirty="0" smtClean="0"/>
              <a:t>Hooke.</a:t>
            </a:r>
            <a:endParaRPr lang="es-CL" sz="1600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899592" y="342900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      Como vemos inicialmente según aumenta la carga , se produce una deformación proporcional conocida como </a:t>
            </a:r>
            <a:r>
              <a:rPr lang="es-CL" sz="1600" b="1" dirty="0" smtClean="0"/>
              <a:t>comportamiento elástico </a:t>
            </a:r>
            <a:r>
              <a:rPr lang="es-CL" sz="1600" dirty="0" smtClean="0"/>
              <a:t>debido a que si la carga dejara de actuar el cuerpo recuperaría su forma inicial. </a:t>
            </a:r>
            <a:endParaRPr lang="es-CL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971600" y="45091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     Después  la deformación deja de ser proporcional y se produce una deformación irregular y permanente , presentando un </a:t>
            </a:r>
            <a:r>
              <a:rPr lang="es-CL" sz="1600" b="1" dirty="0" smtClean="0"/>
              <a:t>comportamiento plástico.</a:t>
            </a:r>
            <a:endParaRPr lang="es-CL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15616" y="5667993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    Una vez que el material deja de estirarse elásticamente viene la </a:t>
            </a:r>
            <a:r>
              <a:rPr lang="es-CL" sz="1600" b="1" dirty="0" smtClean="0"/>
              <a:t>fractura</a:t>
            </a:r>
            <a:r>
              <a:rPr lang="es-CL" sz="1600" dirty="0" smtClean="0"/>
              <a:t> o el </a:t>
            </a:r>
            <a:r>
              <a:rPr lang="es-CL" sz="1600" b="1" dirty="0" smtClean="0"/>
              <a:t>colapso</a:t>
            </a:r>
            <a:r>
              <a:rPr lang="es-CL" sz="1600" dirty="0" smtClean="0"/>
              <a:t> del material.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7169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5940152" y="5733256"/>
            <a:ext cx="1368152" cy="57606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338" name="Picture 2" descr="http://unalock.com/images/bolt-failure-chart.jpg"/>
          <p:cNvPicPr>
            <a:picLocks noChangeAspect="1" noChangeArrowheads="1"/>
          </p:cNvPicPr>
          <p:nvPr/>
        </p:nvPicPr>
        <p:blipFill>
          <a:blip r:embed="rId2" cstate="print"/>
          <a:srcRect l="60209" t="5087" b="52877"/>
          <a:stretch>
            <a:fillRect/>
          </a:stretch>
        </p:blipFill>
        <p:spPr bwMode="auto">
          <a:xfrm>
            <a:off x="4355976" y="3717032"/>
            <a:ext cx="4320480" cy="2003700"/>
          </a:xfrm>
          <a:prstGeom prst="rect">
            <a:avLst/>
          </a:prstGeom>
          <a:noFill/>
        </p:spPr>
      </p:pic>
      <p:pic>
        <p:nvPicPr>
          <p:cNvPr id="6" name="Picture 2" descr="http://unalock.com/images/bolt-failure-chart.jpg"/>
          <p:cNvPicPr>
            <a:picLocks noChangeAspect="1" noChangeArrowheads="1"/>
          </p:cNvPicPr>
          <p:nvPr/>
        </p:nvPicPr>
        <p:blipFill>
          <a:blip r:embed="rId2" cstate="print"/>
          <a:srcRect l="27797" t="2985" r="42581" b="1493"/>
          <a:stretch>
            <a:fillRect/>
          </a:stretch>
        </p:blipFill>
        <p:spPr bwMode="auto">
          <a:xfrm>
            <a:off x="2051720" y="3717032"/>
            <a:ext cx="1406669" cy="2880320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/>
        </p:nvSpPr>
        <p:spPr>
          <a:xfrm>
            <a:off x="7596336" y="5733256"/>
            <a:ext cx="1368152" cy="57606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7596336" y="580526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  RANGO DE ROMPIMIENTO </a:t>
            </a:r>
            <a:endParaRPr lang="es-CL" sz="12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40152" y="580526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/>
              <a:t>DEFORMACIÓN</a:t>
            </a:r>
          </a:p>
          <a:p>
            <a:pPr algn="ctr"/>
            <a:r>
              <a:rPr lang="es-CL" sz="1200" b="1" dirty="0" smtClean="0"/>
              <a:t>PLÁSTICA  </a:t>
            </a:r>
            <a:endParaRPr lang="es-CL" sz="12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139952" y="5733256"/>
            <a:ext cx="1368152" cy="5760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4139952" y="577564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DEFORMACIÓN</a:t>
            </a:r>
          </a:p>
          <a:p>
            <a:pPr algn="ctr"/>
            <a:r>
              <a:rPr lang="es-CL" sz="1200" b="1" dirty="0" smtClean="0">
                <a:solidFill>
                  <a:schemeClr val="bg1"/>
                </a:solidFill>
              </a:rPr>
              <a:t>ELASTICA  </a:t>
            </a:r>
            <a:endParaRPr lang="es-CL" sz="12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99592" y="1340768"/>
            <a:ext cx="81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	Las figuras muestran estos comportamientos en un perno, en donde podemos apreciar un perno sometido a fuerzas de tracción.</a:t>
            </a:r>
          </a:p>
          <a:p>
            <a:r>
              <a:rPr lang="es-CL" sz="1600" dirty="0"/>
              <a:t>E</a:t>
            </a:r>
            <a:r>
              <a:rPr lang="es-CL" sz="1600" dirty="0" smtClean="0"/>
              <a:t>n color verde se puede apreciar la deformación no permanente o </a:t>
            </a:r>
            <a:r>
              <a:rPr lang="es-CL" sz="1600" b="1" dirty="0" smtClean="0"/>
              <a:t>elástica</a:t>
            </a:r>
            <a:r>
              <a:rPr lang="es-CL" sz="1600" dirty="0" smtClean="0"/>
              <a:t>.</a:t>
            </a:r>
          </a:p>
          <a:p>
            <a:endParaRPr lang="es-CL" sz="1600" dirty="0"/>
          </a:p>
          <a:p>
            <a:r>
              <a:rPr lang="es-CL" sz="1600" dirty="0" smtClean="0"/>
              <a:t> Al continuar la carga, en amarillo el perno se estira y se deforma permanentemente asumiendo una deformación</a:t>
            </a:r>
            <a:r>
              <a:rPr lang="es-CL" sz="1600" b="1" dirty="0" smtClean="0"/>
              <a:t> plástica</a:t>
            </a:r>
            <a:r>
              <a:rPr lang="es-CL" sz="1600" dirty="0" smtClean="0"/>
              <a:t>.</a:t>
            </a:r>
          </a:p>
          <a:p>
            <a:endParaRPr lang="es-CL" sz="1600" dirty="0"/>
          </a:p>
          <a:p>
            <a:r>
              <a:rPr lang="es-CL" sz="1600" dirty="0" smtClean="0"/>
              <a:t>Finalmente  colapsa o se fractura. </a:t>
            </a:r>
            <a:endParaRPr lang="es-C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99592" y="1492329"/>
            <a:ext cx="8172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     Podemos concluir que los materiales resisten de distinta forma los esfuerzos a los cuales está sometidos, por </a:t>
            </a:r>
            <a:r>
              <a:rPr lang="es-CL" sz="1600" dirty="0" smtClean="0"/>
              <a:t>ejemplo, </a:t>
            </a:r>
            <a:r>
              <a:rPr lang="es-CL" sz="1600" dirty="0" smtClean="0"/>
              <a:t>el acero tiene una gran resistencia </a:t>
            </a:r>
            <a:r>
              <a:rPr lang="es-CL" sz="1600" dirty="0" smtClean="0"/>
              <a:t>a </a:t>
            </a:r>
            <a:r>
              <a:rPr lang="es-CL" sz="1600" dirty="0" smtClean="0"/>
              <a:t>las cargas pero un porcentaje muy bajo de elasticidad, por otro lado la madera tiene  baja </a:t>
            </a:r>
            <a:r>
              <a:rPr lang="es-CL" sz="1600" dirty="0" smtClean="0"/>
              <a:t>resistencia, </a:t>
            </a:r>
            <a:r>
              <a:rPr lang="es-CL" sz="1600" dirty="0" smtClean="0"/>
              <a:t>pero gran elasticidad.</a:t>
            </a:r>
          </a:p>
          <a:p>
            <a:endParaRPr lang="es-CL" sz="1600" dirty="0"/>
          </a:p>
          <a:p>
            <a:r>
              <a:rPr lang="es-CL" sz="1600" dirty="0" smtClean="0"/>
              <a:t>     A cada material se le asigna un grado de resistencia, que equivalente a la cantidad de esfuerzo que resiste sin sufrir  deformaciones.</a:t>
            </a:r>
          </a:p>
          <a:p>
            <a:endParaRPr lang="es-CL" sz="1600" dirty="0" smtClean="0"/>
          </a:p>
          <a:p>
            <a:r>
              <a:rPr lang="es-CL" sz="1600" dirty="0" smtClean="0"/>
              <a:t>Los pernos traen indicado el grado de dureza en su cabeza, para saber el esfuerzo que resisten, para determinar ese grado de resistencia se requiere  consultar una tabla.</a:t>
            </a:r>
          </a:p>
          <a:p>
            <a:endParaRPr lang="es-CL" sz="1600" dirty="0"/>
          </a:p>
          <a:p>
            <a:endParaRPr lang="es-CL" sz="1600" dirty="0" smtClean="0"/>
          </a:p>
          <a:p>
            <a:r>
              <a:rPr lang="es-CL" sz="1600" dirty="0" smtClean="0"/>
              <a:t>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899592" y="5461774"/>
            <a:ext cx="79928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Observación: Este tema se trabajará detenidamente en la próxima 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presentación.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http://img0.fastenal.com/productimages/1743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41885"/>
            <a:ext cx="3600400" cy="1475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88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http://www.cscforce.com/xcart/images/D/Micro-adjust%20wrench%20%28metal%20english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365104"/>
            <a:ext cx="3672408" cy="2090447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99592" y="1484784"/>
            <a:ext cx="7488832" cy="49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esta unidad de torque esperamos lograr: </a:t>
            </a:r>
            <a:endParaRPr lang="es-E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77946-190F-4AAA-AFBA-8EEBCA772354}" type="slidenum">
              <a:rPr lang="es-CL" smtClean="0"/>
              <a:pPr>
                <a:defRPr/>
              </a:pPr>
              <a:t>3</a:t>
            </a:fld>
            <a:endParaRPr lang="es-CL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87624" y="2276872"/>
            <a:ext cx="73093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Aprender a realizar un apriete controlado o torquear correctamente un sistema mecánico de fijación de componentes y accesorios utilizados en industrias y en maquinaria pesada.</a:t>
            </a:r>
          </a:p>
        </p:txBody>
      </p:sp>
    </p:spTree>
    <p:extLst>
      <p:ext uri="{BB962C8B-B14F-4D97-AF65-F5344CB8AC3E}">
        <p14:creationId xmlns:p14="http://schemas.microsoft.com/office/powerpoint/2010/main" val="26940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259632" y="1490944"/>
            <a:ext cx="7128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¿Porqué es importante que  un mecánico mantenedor tenga nociones de resistencia de materiales y de torque?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77946-190F-4AAA-AFBA-8EEBCA772354}" type="slidenum">
              <a:rPr lang="es-CL" smtClean="0"/>
              <a:pPr>
                <a:defRPr/>
              </a:pPr>
              <a:t>30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1259632" y="3358549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600" dirty="0" smtClean="0">
                <a:latin typeface="Verdana" pitchFamily="34" charset="0"/>
              </a:rPr>
              <a:t>	Para comprender la importancia de respetar  las indicaciones de los manuales a la hora de reponer un perno, ya que los pernos se sueltan o se cortan si no son del material que tiene la resistencia requerida o si el apriete realizado no fue el adecuado.</a:t>
            </a:r>
          </a:p>
        </p:txBody>
      </p:sp>
      <p:sp>
        <p:nvSpPr>
          <p:cNvPr id="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26940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31</a:t>
            </a:fld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331640" y="2780928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Verificaría si el perno está en buen estado, osea no deformado ni corroído.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está en buenas condiciones, consultaría en el manual  del equipo o componente el torque adecuado.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está en malas condiciones, lo reemplazaría según las indicaciones del manual y lo apretaría según indicaciones (</a:t>
            </a:r>
            <a:r>
              <a:rPr lang="es-E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pto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2)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59632" y="1490944"/>
            <a:ext cx="74168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E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Qué </a:t>
            </a:r>
            <a:r>
              <a:rPr lang="es-E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haría usted si encuentra en una máquina o componente un perno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sujeción suelto?</a:t>
            </a:r>
            <a:endParaRPr lang="es-E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35408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223120" y="2276872"/>
            <a:ext cx="7453336" cy="1944216"/>
          </a:xfrm>
        </p:spPr>
        <p:txBody>
          <a:bodyPr rtlCol="0">
            <a:no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fabricante: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calculó bien los requerimientos de resistencia que debía tener el perno (poca resistencia o mucha resistencia).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mantenedor: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Reemplazó el perno sin considerar las indicaciones   del 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fabricante del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equipo.</a:t>
            </a: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aplicó el torque adecuado (muy apretado o muy suelto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operador: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 exigió el equipo más allá de los límites establecidos.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53FA6-A26E-4108-97BA-9C87D68CB608}" type="slidenum">
              <a:rPr lang="es-CL"/>
              <a:pPr>
                <a:defRPr/>
              </a:pPr>
              <a:t>32</a:t>
            </a:fld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1043608" y="1340768"/>
            <a:ext cx="74888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Generalmente un perno falla cuando: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731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33</a:t>
            </a:fld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043608" y="148478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Algunos ejemplos de fallas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comunes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los pernos y sus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causas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388" name="AutoShape 4" descr="http://4.bp.blogspot.com/_kn3prTwWi6c/SXYXFUQK_II/AAAAAAAAABA/WILTP-gnQa0/s320/CUADRO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6390" name="AutoShape 6" descr="http://4.bp.blogspot.com/_kn3prTwWi6c/SXYXFUQK_II/AAAAAAAAABA/WILTP-gnQa0/s320/CUADRO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6392" name="AutoShape 8" descr="http://4.bp.blogspot.com/_kn3prTwWi6c/SXYXFUQK_II/AAAAAAAAABA/WILTP-gnQa0/s1600/CUADRO.jpg"/>
          <p:cNvSpPr>
            <a:spLocks noChangeAspect="1" noChangeArrowheads="1"/>
          </p:cNvSpPr>
          <p:nvPr/>
        </p:nvSpPr>
        <p:spPr bwMode="auto">
          <a:xfrm>
            <a:off x="63500" y="-136525"/>
            <a:ext cx="11982450" cy="8134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6394" name="AutoShape 10" descr="http://4.bp.blogspot.com/_kn3prTwWi6c/SXYXFUQK_II/AAAAAAAAABA/WILTP-gnQa0/s1600/CUADRO.jpg"/>
          <p:cNvSpPr>
            <a:spLocks noChangeAspect="1" noChangeArrowheads="1"/>
          </p:cNvSpPr>
          <p:nvPr/>
        </p:nvSpPr>
        <p:spPr bwMode="auto">
          <a:xfrm>
            <a:off x="63500" y="-136525"/>
            <a:ext cx="11982450" cy="8134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34</a:t>
            </a:fld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1187624" y="1763524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Corte por  </a:t>
            </a:r>
            <a:r>
              <a:rPr lang="es-CL" b="1" dirty="0" smtClean="0"/>
              <a:t>tracción.</a:t>
            </a:r>
            <a:endParaRPr lang="es-CL" b="1" dirty="0"/>
          </a:p>
        </p:txBody>
      </p:sp>
      <p:sp>
        <p:nvSpPr>
          <p:cNvPr id="9" name="8 Rectángulo"/>
          <p:cNvSpPr/>
          <p:nvPr/>
        </p:nvSpPr>
        <p:spPr>
          <a:xfrm>
            <a:off x="1115616" y="494116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perno presenta alargamiento y en la zona del corte  muestra un leve adelgazamiento o acuellamiento.</a:t>
            </a:r>
            <a:endParaRPr lang="es-CL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15616" y="2651428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Algunas causas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Sobrecarga por tracción.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Resistencia del perno inferior a la  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necesaria. </a:t>
            </a:r>
            <a:endParaRPr lang="es-CL" dirty="0"/>
          </a:p>
        </p:txBody>
      </p:sp>
      <p:pic>
        <p:nvPicPr>
          <p:cNvPr id="12" name="6 Imagen" descr="http://www.linalquibla.com/TecnoWeb/estructuras/images/esfu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846381" y="1850363"/>
            <a:ext cx="648072" cy="34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encrypted-tbn2.gstatic.com/images?q=tbn:ANd9GcRakgKeO4ADPnAtgYUsoKT6znAWIwMGiGB4bjUJNy0JQX8mDVi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69160"/>
            <a:ext cx="1678267" cy="1368152"/>
          </a:xfrm>
          <a:prstGeom prst="rect">
            <a:avLst/>
          </a:prstGeom>
          <a:noFill/>
        </p:spPr>
      </p:pic>
      <p:pic>
        <p:nvPicPr>
          <p:cNvPr id="14" name="Picture 1" descr="http://www.virtual.unal.edu.co/cursos/ingenieria/2023293/und_3/images/tornillos/ima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6206" y="2708920"/>
            <a:ext cx="1432251" cy="148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35</a:t>
            </a:fld>
            <a:endParaRPr lang="es-CL"/>
          </a:p>
        </p:txBody>
      </p:sp>
      <p:pic>
        <p:nvPicPr>
          <p:cNvPr id="4" name="Picture 5" descr="http://www.virtual.unal.edu.co/cursos/ingenieria/2023293/und_3/images/tornillos/im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149080"/>
            <a:ext cx="1944215" cy="194421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025505" y="148478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Efecto del corte  por  </a:t>
            </a:r>
            <a:r>
              <a:rPr lang="es-CL" dirty="0" smtClean="0"/>
              <a:t>flexión.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1259633" y="4725144"/>
            <a:ext cx="439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perno se observa fibroso en la zona del corte y con un  pequeño desgarre. 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1187624" y="2060848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Algunas causas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Sobrecarga producto de la flexión.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Resistencia del perno inferior a la necesaria. </a:t>
            </a:r>
            <a:endParaRPr lang="es-CL" dirty="0"/>
          </a:p>
        </p:txBody>
      </p:sp>
      <p:pic>
        <p:nvPicPr>
          <p:cNvPr id="10" name="5 Imagen" descr="http://www.linalquibla.com/TecnoWeb/estructuras/images/esfuer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1227515" cy="54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http://www.virtual.unal.edu.co/cursos/ingenieria/2023293/und_3/images/tornillos/ima_11.jpg"/>
          <p:cNvPicPr>
            <a:picLocks noChangeAspect="1" noChangeArrowheads="1"/>
          </p:cNvPicPr>
          <p:nvPr/>
        </p:nvPicPr>
        <p:blipFill>
          <a:blip r:embed="rId4" cstate="print"/>
          <a:srcRect t="25000" b="22500"/>
          <a:stretch>
            <a:fillRect/>
          </a:stretch>
        </p:blipFill>
        <p:spPr bwMode="auto">
          <a:xfrm rot="10800000" flipH="1" flipV="1">
            <a:off x="5885758" y="2492897"/>
            <a:ext cx="2574674" cy="1080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36</a:t>
            </a:fld>
            <a:endParaRPr lang="es-CL"/>
          </a:p>
        </p:txBody>
      </p:sp>
      <p:pic>
        <p:nvPicPr>
          <p:cNvPr id="8" name="Picture 7" descr="http://www.virtual.unal.edu.co/cursos/ingenieria/2023293/und_3/images/tornillos/ima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852936"/>
            <a:ext cx="2104988" cy="302433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025505" y="1484784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     Corte  por  </a:t>
            </a:r>
            <a:r>
              <a:rPr lang="es-CL" dirty="0" smtClean="0"/>
              <a:t>cizalla.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1475656" y="3429000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ALGUNAS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CAUSAS:</a:t>
            </a: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Carga de cizalle 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elevada.</a:t>
            </a: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Pérdida de torque en el perno que permite movimiento lateral  y por lo tanto la  acción directa de cargas externas.</a:t>
            </a:r>
            <a:endParaRPr lang="es-CL" sz="1600" dirty="0"/>
          </a:p>
        </p:txBody>
      </p:sp>
      <p:sp>
        <p:nvSpPr>
          <p:cNvPr id="11" name="10 Rectángulo"/>
          <p:cNvSpPr/>
          <p:nvPr/>
        </p:nvSpPr>
        <p:spPr>
          <a:xfrm>
            <a:off x="1331640" y="2132856"/>
            <a:ext cx="3744415" cy="1153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perno se observa con un corte limpio por la acción de esfuerzos de cizalle. </a:t>
            </a:r>
            <a:endParaRPr lang="es-CL" dirty="0"/>
          </a:p>
        </p:txBody>
      </p:sp>
      <p:pic>
        <p:nvPicPr>
          <p:cNvPr id="12" name="7 Imagen" descr="http://www.linalquibla.com/TecnoWeb/estructuras/images/esfuer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602" y="1412776"/>
            <a:ext cx="11587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37</a:t>
            </a:fld>
            <a:endParaRPr lang="es-CL" dirty="0"/>
          </a:p>
        </p:txBody>
      </p:sp>
      <p:pic>
        <p:nvPicPr>
          <p:cNvPr id="8193" name="Picture 1" descr="http://www.virtual.unal.edu.co/cursos/ingenieria/2023293/und_3/images/tornillos/ima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564904"/>
            <a:ext cx="2448272" cy="3528392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331640" y="2154342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perno presenta evidentes signos de torsión.   </a:t>
            </a:r>
            <a:endParaRPr lang="es-CL" dirty="0"/>
          </a:p>
        </p:txBody>
      </p:sp>
      <p:sp>
        <p:nvSpPr>
          <p:cNvPr id="16" name="15 Rectángulo"/>
          <p:cNvSpPr/>
          <p:nvPr/>
        </p:nvSpPr>
        <p:spPr>
          <a:xfrm>
            <a:off x="1475656" y="3501008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ALGUNAS </a:t>
            </a: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CAUSAS:</a:t>
            </a:r>
            <a:endParaRPr lang="es-CL" sz="1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Consecuencia directa de aplicar un sobretorque durante el apriete del</a:t>
            </a:r>
            <a:b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perno o tuerca, lo cual genera tracción y torsión. </a:t>
            </a:r>
            <a:endParaRPr lang="es-CL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25505" y="148478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Corte  por  </a:t>
            </a:r>
            <a:r>
              <a:rPr lang="es-CL" dirty="0" smtClean="0"/>
              <a:t>torsión.</a:t>
            </a:r>
            <a:endParaRPr lang="es-CL" dirty="0"/>
          </a:p>
        </p:txBody>
      </p:sp>
      <p:pic>
        <p:nvPicPr>
          <p:cNvPr id="19" name="8 Imagen" descr="http://www.linalquibla.com/TecnoWeb/estructuras/images/esfuer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419872" y="1340768"/>
            <a:ext cx="998720" cy="67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38</a:t>
            </a:fld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1979712" y="1628800"/>
            <a:ext cx="186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ROZAMIENTO. </a:t>
            </a:r>
            <a:endParaRPr lang="es-CL" dirty="0"/>
          </a:p>
        </p:txBody>
      </p:sp>
      <p:pic>
        <p:nvPicPr>
          <p:cNvPr id="8" name="Picture 2" descr="http://www.virtual.unal.edu.co/cursos/ingenieria/2023293/und_3/images/tornillos/ima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068960"/>
            <a:ext cx="3168352" cy="2182155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37394"/>
              </p:ext>
            </p:extLst>
          </p:nvPr>
        </p:nvGraphicFramePr>
        <p:xfrm>
          <a:off x="899592" y="2276872"/>
          <a:ext cx="4536504" cy="3384376"/>
        </p:xfrm>
        <a:graphic>
          <a:graphicData uri="http://schemas.openxmlformats.org/drawingml/2006/table">
            <a:tbl>
              <a:tblPr/>
              <a:tblGrid>
                <a:gridCol w="286995"/>
                <a:gridCol w="4249509"/>
              </a:tblGrid>
              <a:tr h="178448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C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1506" marR="81506" marT="40753" marB="407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Consiste en daño superficial y </a:t>
                      </a: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deformación de la rosca </a:t>
                      </a: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 </a:t>
                      </a: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perno, </a:t>
                      </a: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producto de </a:t>
                      </a: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desgaste </a:t>
                      </a: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y/u </a:t>
                      </a: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oxidación. </a:t>
                      </a:r>
                      <a:endParaRPr lang="es-C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1506" marR="81506" marT="40753" marB="40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89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ALGUNAS </a:t>
                      </a: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CAUSAS:</a:t>
                      </a:r>
                      <a:endParaRPr lang="es-C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Carga </a:t>
                      </a: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lateral elevada</a:t>
                      </a: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Torque </a:t>
                      </a: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 apriete insuficiente.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Pérdida del  </a:t>
                      </a: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torque en servicio.</a:t>
                      </a:r>
                    </a:p>
                  </a:txBody>
                  <a:tcPr marL="81506" marR="81506" marT="40753" marB="40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48136-31E3-4AD4-BEC1-9417FCF8D563}" type="slidenum">
              <a:rPr lang="es-CL" smtClean="0"/>
              <a:pPr>
                <a:defRPr/>
              </a:pPr>
              <a:t>39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1853952" y="1907540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CORROSIÓN.</a:t>
            </a:r>
            <a:endParaRPr lang="es-CL" dirty="0"/>
          </a:p>
        </p:txBody>
      </p:sp>
      <p:pic>
        <p:nvPicPr>
          <p:cNvPr id="47106" name="Picture 2" descr="http://www.virtual.unal.edu.co/cursos/ingenieria/2023293/und_3/images/tornillos/ima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36912"/>
            <a:ext cx="3312368" cy="2448272"/>
          </a:xfrm>
          <a:prstGeom prst="rect">
            <a:avLst/>
          </a:prstGeom>
          <a:noFill/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31313"/>
              </p:ext>
            </p:extLst>
          </p:nvPr>
        </p:nvGraphicFramePr>
        <p:xfrm>
          <a:off x="1043608" y="2636912"/>
          <a:ext cx="4320480" cy="3405576"/>
        </p:xfrm>
        <a:graphic>
          <a:graphicData uri="http://schemas.openxmlformats.org/drawingml/2006/table">
            <a:tbl>
              <a:tblPr/>
              <a:tblGrid>
                <a:gridCol w="4320480"/>
              </a:tblGrid>
              <a:tr h="5705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 presenta ataque corrosivo sobre las superficies del </a:t>
                      </a: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perno, </a:t>
                      </a: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dañando su acabado superficial y dejando residuos.</a:t>
                      </a:r>
                    </a:p>
                  </a:txBody>
                  <a:tcPr marL="81506" marR="81506" marT="40753" marB="40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6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ALGUNAS </a:t>
                      </a: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CAUSAS:</a:t>
                      </a:r>
                      <a:endParaRPr lang="es-C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Mala selección de material del </a:t>
                      </a: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perno.</a:t>
                      </a: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es-C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Medio corrosivo severo.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Daño o consumo de recubrimientos.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L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Infiltración de </a:t>
                      </a:r>
                      <a:r>
                        <a:rPr lang="es-C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fluidos.</a:t>
                      </a:r>
                      <a:endParaRPr lang="es-C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1506" marR="81506" marT="40753" marB="40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3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sp>
        <p:nvSpPr>
          <p:cNvPr id="2054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 dirty="0"/>
          </a:p>
        </p:txBody>
      </p:sp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F1406-7941-4167-A629-7B86536A5A13}" type="slidenum">
              <a:rPr lang="es-CL" smtClean="0"/>
              <a:pPr>
                <a:defRPr/>
              </a:pPr>
              <a:t>4</a:t>
            </a:fld>
            <a:endParaRPr lang="es-CL" dirty="0"/>
          </a:p>
        </p:txBody>
      </p:sp>
      <p:sp>
        <p:nvSpPr>
          <p:cNvPr id="17" name="16 Rectángulo"/>
          <p:cNvSpPr/>
          <p:nvPr/>
        </p:nvSpPr>
        <p:spPr>
          <a:xfrm>
            <a:off x="1092882" y="3483005"/>
            <a:ext cx="2182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 2</a:t>
            </a:r>
          </a:p>
          <a:p>
            <a:pPr>
              <a:defRPr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TORQUE</a:t>
            </a:r>
            <a:endParaRPr lang="es-E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Abrir llave"/>
          <p:cNvSpPr/>
          <p:nvPr/>
        </p:nvSpPr>
        <p:spPr>
          <a:xfrm>
            <a:off x="2987824" y="1844824"/>
            <a:ext cx="826120" cy="3744416"/>
          </a:xfrm>
          <a:prstGeom prst="leftBrace">
            <a:avLst>
              <a:gd name="adj1" fmla="val 24853"/>
              <a:gd name="adj2" fmla="val 53545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3707904" y="184482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 Tecnología de los    </a:t>
            </a:r>
          </a:p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Materiales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707904" y="357301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  Resistencia de    </a:t>
            </a:r>
          </a:p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los Materiales 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79912" y="515719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  Torques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13" y="1166813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9701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29702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2970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0500"/>
            <a:ext cx="6746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042988" y="2438400"/>
            <a:ext cx="738505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Fin de la </a:t>
            </a:r>
            <a:endParaRPr lang="es-E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presentación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F2DAE-7891-401B-9BCC-BB7F5FA53728}" type="slidenum">
              <a:rPr lang="es-CL" smtClean="0"/>
              <a:pPr>
                <a:defRPr/>
              </a:pPr>
              <a:t>40</a:t>
            </a:fld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709738" y="4868863"/>
            <a:ext cx="73850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r="29063"/>
          <a:stretch>
            <a:fillRect/>
          </a:stretch>
        </p:blipFill>
        <p:spPr bwMode="auto">
          <a:xfrm>
            <a:off x="4355976" y="2636912"/>
            <a:ext cx="3888432" cy="31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1115616" y="465313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  Resistencia de    </a:t>
            </a:r>
          </a:p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los Materiales 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unalock.com/images/unalock-y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629" y="2348880"/>
            <a:ext cx="4909878" cy="288188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979712" y="1630541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¿ Cuál cree usted que podría ser la causa de este accidente?</a:t>
            </a:r>
            <a:endParaRPr lang="es-CL" b="1" dirty="0"/>
          </a:p>
        </p:txBody>
      </p:sp>
      <p:sp>
        <p:nvSpPr>
          <p:cNvPr id="7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1979712" y="5661248"/>
            <a:ext cx="617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Probablemente, </a:t>
            </a:r>
            <a:r>
              <a:rPr lang="es-CL" b="1" dirty="0" smtClean="0"/>
              <a:t>los pernos </a:t>
            </a:r>
            <a:r>
              <a:rPr lang="es-CL" dirty="0" smtClean="0"/>
              <a:t>que sujetan la rueda se </a:t>
            </a:r>
            <a:r>
              <a:rPr lang="es-CL" b="1" dirty="0" smtClean="0"/>
              <a:t>soltaron</a:t>
            </a:r>
            <a:r>
              <a:rPr lang="es-CL" dirty="0" smtClean="0"/>
              <a:t> o </a:t>
            </a:r>
            <a:r>
              <a:rPr lang="es-CL" b="1" dirty="0" smtClean="0"/>
              <a:t>cortaron </a:t>
            </a:r>
            <a:r>
              <a:rPr lang="es-CL" dirty="0" smtClean="0"/>
              <a:t>producto</a:t>
            </a:r>
            <a:r>
              <a:rPr lang="es-CL" b="1" dirty="0" smtClean="0"/>
              <a:t> </a:t>
            </a:r>
            <a:r>
              <a:rPr lang="es-CL" dirty="0" smtClean="0"/>
              <a:t>de diferentes causas.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363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43608" y="141277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¿Por qué cree usted que pueden soltarse o cortarse los pernos?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1 Elipse"/>
          <p:cNvSpPr>
            <a:spLocks noChangeArrowheads="1"/>
          </p:cNvSpPr>
          <p:nvPr/>
        </p:nvSpPr>
        <p:spPr bwMode="auto">
          <a:xfrm>
            <a:off x="7812360" y="260648"/>
            <a:ext cx="684212" cy="719137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>
            <a:defPPr>
              <a:defRPr lang="es-C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CL" altLang="es-CL" sz="2900" dirty="0">
                <a:solidFill>
                  <a:srgbClr val="FFFFFF"/>
                </a:solidFill>
                <a:latin typeface="Calibri" pitchFamily="34" charset="0"/>
              </a:rPr>
              <a:t>?</a:t>
            </a:r>
            <a:endParaRPr lang="es-CL" altLang="es-CL" dirty="0"/>
          </a:p>
        </p:txBody>
      </p:sp>
      <p:sp>
        <p:nvSpPr>
          <p:cNvPr id="6" name="5 Rectángulo"/>
          <p:cNvSpPr/>
          <p:nvPr/>
        </p:nvSpPr>
        <p:spPr>
          <a:xfrm>
            <a:off x="1115616" y="222634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Posibles causas: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pernos no eran los adecuados </a:t>
            </a:r>
            <a:r>
              <a:rPr lang="es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 tamaño.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pernos eran de un material que no resistía el esfuerzo al que tendrían que estar sometidos.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pernos estaban en malas condiciones, ejemplo: corroídos o deformados.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pernos recibieron un apriete inadecuado (insuficiente, excesivo o desalineado)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fuerza de un impacto externo sobre el conjunto dónde están montados.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vibraciones a las que se encuentra sometido el conjunto en el cuál están montados.</a:t>
            </a:r>
            <a:endParaRPr lang="es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043608" y="2708920"/>
            <a:ext cx="7920880" cy="3312368"/>
          </a:xfrm>
        </p:spPr>
        <p:txBody>
          <a:bodyPr rtlCol="0">
            <a:no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fabricante: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Debe elegir el perno adecuado.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 mantenedor: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Debe reemplazar el perno de acuerdo a la indicación  del 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fabricante del equipo.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 apretar el perno debe aplicar el torque de acuerdo a las indicaciones del manual del componente o equipo.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operador: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Utilizar el equipo que conduce u opera, respetando las normas del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fabricante,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evitando exponer su equipo o maquinaria a sobre esfuerzos.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53FA6-A26E-4108-97BA-9C87D68CB608}" type="slidenum">
              <a:rPr lang="es-CL"/>
              <a:pPr>
                <a:defRPr/>
              </a:pPr>
              <a:t>7</a:t>
            </a:fld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1043608" y="1340768"/>
            <a:ext cx="7488832" cy="128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disminución del riesgo de sufrir accidentes como el anterior depende en parte de tres actores fundamentales  que tienen que hacer bien su trabajo: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8100392" cy="1944216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aspectos a considerar son:</a:t>
            </a:r>
          </a:p>
          <a:p>
            <a:pPr marL="342900" indent="-342900" algn="l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material en el que se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fabricará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perno y sus  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 mecánicas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 de resistencia  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(ductibilidad, fragilidad, tenacidad,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etc.)</a:t>
            </a:r>
            <a:endParaRPr lang="es-CL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esfuerzos a los que estará sometido.</a:t>
            </a:r>
          </a:p>
          <a:p>
            <a:pPr marL="342900" indent="-342900" algn="l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Las medidas del perno en general, largo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total, diámetros,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hilos y cabeza .</a:t>
            </a:r>
          </a:p>
          <a:p>
            <a:pPr marL="342900" indent="-342900"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53FA6-A26E-4108-97BA-9C87D68CB608}" type="slidenum">
              <a:rPr lang="es-CL"/>
              <a:pPr>
                <a:defRPr/>
              </a:pPr>
              <a:t>8</a:t>
            </a:fld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1187624" y="1340768"/>
            <a:ext cx="7128792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aspectos  debe tomar en cuenta un fabricante para elegir el perno adecuado para una unión?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79712" y="4941168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/>
              <a:t>Observación: </a:t>
            </a:r>
          </a:p>
          <a:p>
            <a:pPr>
              <a:lnSpc>
                <a:spcPct val="150000"/>
              </a:lnSpc>
            </a:pPr>
            <a:r>
              <a:rPr lang="es-CL" sz="1600" dirty="0" smtClean="0"/>
              <a:t>El punto 1 se desarrolló en la presentación </a:t>
            </a:r>
            <a:r>
              <a:rPr lang="es-CL" sz="1600" dirty="0" smtClean="0"/>
              <a:t>anterior.</a:t>
            </a:r>
            <a:endParaRPr lang="es-CL" sz="1600" dirty="0" smtClean="0"/>
          </a:p>
          <a:p>
            <a:pPr>
              <a:lnSpc>
                <a:spcPct val="150000"/>
              </a:lnSpc>
            </a:pPr>
            <a:r>
              <a:rPr lang="es-CL" sz="1600" dirty="0" smtClean="0"/>
              <a:t>El </a:t>
            </a:r>
            <a:r>
              <a:rPr lang="es-CL" sz="1600" dirty="0" smtClean="0"/>
              <a:t>puntos 2  en esta </a:t>
            </a:r>
            <a:r>
              <a:rPr lang="es-CL" sz="1600" dirty="0" smtClean="0"/>
              <a:t>presentación.</a:t>
            </a:r>
            <a:endParaRPr lang="es-CL" sz="1600" dirty="0" smtClean="0"/>
          </a:p>
          <a:p>
            <a:pPr>
              <a:lnSpc>
                <a:spcPct val="150000"/>
              </a:lnSpc>
            </a:pPr>
            <a:r>
              <a:rPr lang="es-CL" sz="1600" dirty="0" smtClean="0"/>
              <a:t>Y el punto 3 en la presentación que </a:t>
            </a:r>
            <a:r>
              <a:rPr lang="es-CL" sz="1600" dirty="0" smtClean="0"/>
              <a:t>viene. </a:t>
            </a:r>
            <a:endParaRPr lang="es-CL" sz="1600" dirty="0" smtClean="0"/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42530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971550" y="1556792"/>
            <a:ext cx="7416800" cy="4752528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19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Los principales esfuerzos a los que puede estar sometido un perno son:</a:t>
            </a:r>
          </a:p>
          <a:p>
            <a:pPr algn="l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CL" sz="19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066925" indent="260350" algn="l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L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Tracción</a:t>
            </a:r>
          </a:p>
          <a:p>
            <a:pPr marL="2066925" indent="260350" algn="l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Compresión </a:t>
            </a:r>
          </a:p>
          <a:p>
            <a:pPr marL="2066925" indent="260350" algn="l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Cortadura o cizalla</a:t>
            </a:r>
          </a:p>
          <a:p>
            <a:pPr marL="2066925" indent="260350" algn="l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Flexión </a:t>
            </a:r>
          </a:p>
          <a:p>
            <a:pPr marL="2066925" indent="260350" algn="l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1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Torsión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53FA6-A26E-4108-97BA-9C87D68CB608}" type="slidenum">
              <a:rPr lang="es-CL"/>
              <a:pPr>
                <a:defRPr/>
              </a:pPr>
              <a:t>9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8243</TotalTime>
  <Words>1989</Words>
  <Application>Microsoft Office PowerPoint</Application>
  <PresentationFormat>Presentación en pantalla (4:3)</PresentationFormat>
  <Paragraphs>277</Paragraphs>
  <Slides>40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Asigne cada una de las figuras, al esfuerzo y deformación que éste provoca.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Teresa Dittborn</dc:creator>
  <cp:lastModifiedBy>Cristian Pedernera</cp:lastModifiedBy>
  <cp:revision>411</cp:revision>
  <cp:lastPrinted>2014-06-18T11:56:08Z</cp:lastPrinted>
  <dcterms:created xsi:type="dcterms:W3CDTF">2013-12-27T17:15:53Z</dcterms:created>
  <dcterms:modified xsi:type="dcterms:W3CDTF">2015-03-17T13:46:43Z</dcterms:modified>
</cp:coreProperties>
</file>