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9" r:id="rId3"/>
    <p:sldId id="308" r:id="rId4"/>
    <p:sldId id="304" r:id="rId5"/>
    <p:sldId id="301" r:id="rId6"/>
    <p:sldId id="309" r:id="rId7"/>
    <p:sldId id="280" r:id="rId8"/>
    <p:sldId id="273" r:id="rId9"/>
    <p:sldId id="316" r:id="rId10"/>
    <p:sldId id="292" r:id="rId11"/>
    <p:sldId id="274" r:id="rId12"/>
    <p:sldId id="298" r:id="rId13"/>
    <p:sldId id="310" r:id="rId14"/>
    <p:sldId id="285" r:id="rId15"/>
    <p:sldId id="302" r:id="rId16"/>
    <p:sldId id="286" r:id="rId17"/>
    <p:sldId id="311" r:id="rId18"/>
    <p:sldId id="312" r:id="rId19"/>
    <p:sldId id="31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6" autoAdjust="0"/>
    <p:restoredTop sz="94660"/>
  </p:normalViewPr>
  <p:slideViewPr>
    <p:cSldViewPr>
      <p:cViewPr varScale="1">
        <p:scale>
          <a:sx n="87" d="100"/>
          <a:sy n="87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FD4D-51F5-0D48-AF4F-4A6AF760EB53}" type="datetimeFigureOut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A71E-89B7-9648-B647-DF79E70B1BC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480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ABF4C-1DF8-8245-9DAE-55A4B07AD4EA}" type="datetimeFigureOut">
              <a:rPr lang="en-US" smtClean="0"/>
              <a:pPr/>
              <a:t>3/23/2015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950EE-90E5-5C43-86FA-E57F33E521A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56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 smtClean="0"/>
              <a:t>Referencia: choques</a:t>
            </a:r>
            <a:r>
              <a:rPr lang="es-ES_tradnl" baseline="0" noProof="0" dirty="0" smtClean="0"/>
              <a:t> eléctrico: </a:t>
            </a:r>
            <a:r>
              <a:rPr lang="es-ES_tradnl" noProof="0" dirty="0" smtClean="0"/>
              <a:t> http://</a:t>
            </a:r>
            <a:r>
              <a:rPr lang="es-ES_tradnl" noProof="0" dirty="0" err="1" smtClean="0"/>
              <a:t>es.wikipedia.org</a:t>
            </a:r>
            <a:r>
              <a:rPr lang="es-ES_tradnl" noProof="0" dirty="0" smtClean="0"/>
              <a:t>/</a:t>
            </a:r>
            <a:r>
              <a:rPr lang="es-ES_tradnl" noProof="0" dirty="0" err="1" smtClean="0"/>
              <a:t>wiki</a:t>
            </a:r>
            <a:r>
              <a:rPr lang="es-ES_tradnl" noProof="0" dirty="0" smtClean="0"/>
              <a:t>/</a:t>
            </a:r>
            <a:r>
              <a:rPr lang="es-ES_tradnl" noProof="0" dirty="0" err="1" smtClean="0"/>
              <a:t>Choque_el%C3</a:t>
            </a:r>
            <a:r>
              <a:rPr lang="es-ES_tradnl" noProof="0" dirty="0" smtClean="0"/>
              <a:t>%A9ctrico</a:t>
            </a:r>
          </a:p>
          <a:p>
            <a:r>
              <a:rPr lang="es-ES_tradnl" noProof="0" dirty="0" smtClean="0"/>
              <a:t>Estadísticas</a:t>
            </a:r>
            <a:r>
              <a:rPr lang="es-ES_tradnl" baseline="0" noProof="0" dirty="0" smtClean="0"/>
              <a:t> y efectos: http://</a:t>
            </a:r>
            <a:r>
              <a:rPr lang="es-ES_tradnl" baseline="0" noProof="0" dirty="0" err="1" smtClean="0"/>
              <a:t>escuela.med.puc.cl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publ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TemasMedicinaInterna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electricidad.html</a:t>
            </a:r>
            <a:r>
              <a:rPr lang="es-ES_tradnl" baseline="0" noProof="0" dirty="0" smtClean="0"/>
              <a:t> 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0EE-90E5-5C43-86FA-E57F33E521A3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342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Imágenes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0EE-90E5-5C43-86FA-E57F33E521A3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086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Imágenes 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0EE-90E5-5C43-86FA-E57F33E521A3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01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noProof="0" dirty="0" smtClean="0"/>
              <a:t>Referencia: choques</a:t>
            </a:r>
            <a:r>
              <a:rPr lang="es-ES_tradnl" baseline="0" noProof="0" dirty="0" smtClean="0"/>
              <a:t> eléctrico: </a:t>
            </a:r>
            <a:r>
              <a:rPr lang="es-ES_tradnl" noProof="0" dirty="0" smtClean="0"/>
              <a:t> http://</a:t>
            </a:r>
            <a:r>
              <a:rPr lang="es-ES_tradnl" noProof="0" dirty="0" err="1" smtClean="0"/>
              <a:t>es.wikipedia.org</a:t>
            </a:r>
            <a:r>
              <a:rPr lang="es-ES_tradnl" noProof="0" dirty="0" smtClean="0"/>
              <a:t>/</a:t>
            </a:r>
            <a:r>
              <a:rPr lang="es-ES_tradnl" noProof="0" dirty="0" err="1" smtClean="0"/>
              <a:t>wiki</a:t>
            </a:r>
            <a:r>
              <a:rPr lang="es-ES_tradnl" noProof="0" dirty="0" smtClean="0"/>
              <a:t>/</a:t>
            </a:r>
            <a:r>
              <a:rPr lang="es-ES_tradnl" noProof="0" dirty="0" err="1" smtClean="0"/>
              <a:t>Choque_el%C3</a:t>
            </a:r>
            <a:r>
              <a:rPr lang="es-ES_tradnl" noProof="0" dirty="0" smtClean="0"/>
              <a:t>%A9ctrico</a:t>
            </a:r>
          </a:p>
          <a:p>
            <a:r>
              <a:rPr lang="es-ES_tradnl" noProof="0" dirty="0" smtClean="0"/>
              <a:t>Estadísticas</a:t>
            </a:r>
            <a:r>
              <a:rPr lang="es-ES_tradnl" baseline="0" noProof="0" dirty="0" smtClean="0"/>
              <a:t> y efectos: http://</a:t>
            </a:r>
            <a:r>
              <a:rPr lang="es-ES_tradnl" baseline="0" noProof="0" dirty="0" err="1" smtClean="0"/>
              <a:t>escuela.med.puc.cl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publ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TemasMedicinaInterna</a:t>
            </a:r>
            <a:r>
              <a:rPr lang="es-ES_tradnl" baseline="0" noProof="0" dirty="0" smtClean="0"/>
              <a:t>/</a:t>
            </a:r>
            <a:r>
              <a:rPr lang="es-ES_tradnl" baseline="0" noProof="0" dirty="0" err="1" smtClean="0"/>
              <a:t>electricidad.html</a:t>
            </a:r>
            <a:r>
              <a:rPr lang="es-ES_tradnl" baseline="0" noProof="0" dirty="0" smtClean="0"/>
              <a:t> 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50EE-90E5-5C43-86FA-E57F33E521A3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701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AB9-9118-4569-9C1F-832743847553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2841-5DD0-4156-AC35-2486E6F1162E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173F-7EDE-4257-9DB8-BE46B7C04E42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E9B418-42AF-43A1-9834-4ACFEA6C885A}" type="datetime1">
              <a:rPr lang="es-ES" smtClean="0"/>
              <a:pPr/>
              <a:t>23/03/2015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60129-9E29-D143-A06A-6BFAD35D86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32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6043-4DEF-41EF-A325-F8C22A431DFA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DD91-89D5-4276-8F68-E846B9ADBE3B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24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24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CA49-CB9A-42F2-B485-E37C0907EC21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6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6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74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74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1DB7-6F4D-4A46-86EC-4410E9538F64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7F8-67D4-4246-BF07-54D0625959F4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6218-3F04-4CAE-B1E2-89FCD96DF03D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152E2-9C18-4EAA-87AD-BA0BAE2C924E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68BA-F30D-4302-8A05-689905E75970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188" y="2176807"/>
            <a:ext cx="8229600" cy="4179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  <a:p>
            <a:pPr lvl="1"/>
            <a:r>
              <a:rPr lang="es-ES_tradnl" noProof="0" dirty="0" err="1" smtClean="0"/>
              <a:t>Second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Third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Fourth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4"/>
            <a:r>
              <a:rPr lang="es-ES_tradnl" noProof="0" dirty="0" err="1" smtClean="0"/>
              <a:t>Fifth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E98A-417A-4374-AD0B-8331ACFB1D2B}" type="datetime1">
              <a:rPr lang="es-ES" smtClean="0"/>
              <a:pPr/>
              <a:t>23/03/2015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F4DFEF0-D671-C049-977E-D919BFE5B45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10 Rectángulo"/>
          <p:cNvSpPr/>
          <p:nvPr userDrawn="1"/>
        </p:nvSpPr>
        <p:spPr>
          <a:xfrm>
            <a:off x="-17463" y="0"/>
            <a:ext cx="75565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8" name="17 Rectángulo redondeado"/>
          <p:cNvSpPr/>
          <p:nvPr userDrawn="1"/>
        </p:nvSpPr>
        <p:spPr>
          <a:xfrm>
            <a:off x="2" y="1392240"/>
            <a:ext cx="8820151" cy="71437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190500"/>
            <a:ext cx="8778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 userDrawn="1"/>
        </p:nvSpPr>
        <p:spPr bwMode="auto">
          <a:xfrm>
            <a:off x="2582865" y="766763"/>
            <a:ext cx="4171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2400" b="1" dirty="0">
                <a:solidFill>
                  <a:srgbClr val="404040"/>
                </a:solidFill>
                <a:latin typeface="Verdana" pitchFamily="34" charset="0"/>
              </a:rPr>
              <a:t>ELECTRICIDAD </a:t>
            </a:r>
            <a:r>
              <a:rPr lang="es-CL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BÁSICA</a:t>
            </a:r>
            <a:endParaRPr lang="es-CL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1" name="13 CuadroTexto"/>
          <p:cNvSpPr txBox="1"/>
          <p:nvPr userDrawn="1"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A D O T E C   2 0 1 4</a:t>
            </a:r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890588" y="1463677"/>
            <a:ext cx="8229600" cy="52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1131607" y="2337528"/>
            <a:ext cx="7305140" cy="1200329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Electricidad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Riesgos </a:t>
            </a:r>
            <a:r>
              <a:rPr lang="es-ES_tradnl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para las </a:t>
            </a: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personas</a:t>
            </a: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5791944" y="6027003"/>
            <a:ext cx="3352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Unidad 3      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Presentación 3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1524001"/>
            <a:ext cx="8229600" cy="609600"/>
          </a:xfrm>
        </p:spPr>
        <p:txBody>
          <a:bodyPr/>
          <a:lstStyle/>
          <a:p>
            <a:r>
              <a:rPr lang="es-ES_tradnl" sz="3200" dirty="0" smtClean="0"/>
              <a:t>Las formas de electrocución y daños eléctricos.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40" y="3454800"/>
            <a:ext cx="3104188" cy="68197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None/>
            </a:pPr>
            <a:r>
              <a:rPr lang="es-ES_tradnl" sz="1800" dirty="0" smtClean="0"/>
              <a:t>Los </a:t>
            </a:r>
            <a:r>
              <a:rPr lang="es-ES_tradnl" sz="1800" b="1" dirty="0" smtClean="0"/>
              <a:t>contactos directos </a:t>
            </a:r>
            <a:r>
              <a:rPr lang="es-ES_tradnl" sz="1800" dirty="0" smtClean="0"/>
              <a:t>son conductores eléctricos.</a:t>
            </a:r>
            <a:endParaRPr lang="es-ES_tradnl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914400" y="5752107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b="1" dirty="0" smtClean="0"/>
              <a:t>Electrocución por arco</a:t>
            </a:r>
            <a:r>
              <a:rPr lang="es-ES_tradnl" dirty="0" smtClean="0"/>
              <a:t>: la electricidad de alto voltaje salta de un conductor a otro a través del aire o de un aislante demasiado delgado.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963152" y="4182779"/>
            <a:ext cx="31747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_tradnl" dirty="0" smtClean="0"/>
              <a:t>Los </a:t>
            </a:r>
            <a:r>
              <a:rPr lang="es-ES_tradnl" b="1" dirty="0" smtClean="0"/>
              <a:t>contactos indirectos </a:t>
            </a:r>
            <a:r>
              <a:rPr lang="es-ES_tradnl" dirty="0" smtClean="0"/>
              <a:t>con partes metálicas de un equipo accidentalmente en contacto con un conductor cargado o con el circuito eléctrico del equipo.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494" y="2501900"/>
            <a:ext cx="187660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54500"/>
            <a:ext cx="2029226" cy="184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03418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Una persona ¿Sólo se puede electrocutar porque hace contacto directo con un conductor eléctrico?</a:t>
            </a:r>
            <a:endParaRPr lang="es-ES_tradnl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9786" y="2556546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No, hay distintas  formas de electrocución: además de la producida por el </a:t>
            </a:r>
            <a:r>
              <a:rPr lang="es-ES_tradnl" sz="1600" b="1" dirty="0" smtClean="0"/>
              <a:t>contacto directo </a:t>
            </a:r>
            <a:r>
              <a:rPr lang="es-ES_tradnl" sz="1600" dirty="0" smtClean="0"/>
              <a:t>con un conductor, éstos pueden ser también producto de  un </a:t>
            </a:r>
            <a:r>
              <a:rPr lang="es-ES_tradnl" sz="1600" b="1" dirty="0" smtClean="0"/>
              <a:t>contacto indirecto  </a:t>
            </a:r>
            <a:r>
              <a:rPr lang="es-ES_tradnl" sz="1600" dirty="0" smtClean="0"/>
              <a:t>o </a:t>
            </a:r>
            <a:r>
              <a:rPr lang="es-ES_tradnl" sz="1600" b="1" dirty="0" smtClean="0"/>
              <a:t>por arco</a:t>
            </a:r>
            <a:r>
              <a:rPr lang="es-ES_tradnl" sz="1600" dirty="0" smtClean="0"/>
              <a:t>.</a:t>
            </a:r>
          </a:p>
          <a:p>
            <a:endParaRPr lang="es-ES_tradnl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16" y="3492361"/>
            <a:ext cx="2392295" cy="2024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1371601"/>
            <a:ext cx="8229600" cy="609599"/>
          </a:xfrm>
        </p:spPr>
        <p:txBody>
          <a:bodyPr/>
          <a:lstStyle/>
          <a:p>
            <a:r>
              <a:rPr lang="es-ES_tradnl" sz="3200" dirty="0" smtClean="0"/>
              <a:t>¿Qué es un arco eléctrico?</a:t>
            </a:r>
            <a:endParaRPr lang="es-ES_tradn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4953000" y="4266694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/>
              <a:t>Puedes ver desarrollarse un arco de alta tensión en este video: http://</a:t>
            </a:r>
            <a:r>
              <a:rPr lang="es-ES_tradnl" sz="1400" dirty="0" err="1" smtClean="0"/>
              <a:t>www.youtube.com</a:t>
            </a:r>
            <a:r>
              <a:rPr lang="es-ES_tradnl" sz="1400" dirty="0" smtClean="0"/>
              <a:t>/</a:t>
            </a:r>
            <a:r>
              <a:rPr lang="es-ES_tradnl" sz="1400" dirty="0" err="1" smtClean="0"/>
              <a:t>watch?v</a:t>
            </a:r>
            <a:r>
              <a:rPr lang="es-ES_tradnl" sz="1400" dirty="0" smtClean="0"/>
              <a:t>=</a:t>
            </a:r>
            <a:r>
              <a:rPr lang="es-ES_tradnl" sz="1400" dirty="0" err="1" smtClean="0"/>
              <a:t>KYNOV_WdPbc&amp;list</a:t>
            </a:r>
            <a:r>
              <a:rPr lang="es-ES_tradnl" sz="1400" dirty="0" smtClean="0"/>
              <a:t>=PLA297E8E2898AB96D</a:t>
            </a:r>
            <a:endParaRPr lang="es-ES_tradn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638800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accent2"/>
                </a:solidFill>
              </a:rPr>
              <a:t>De la misma forma, a alta tensión la corriente eléctrica puede atravesar materiales aislantes de distintos espesores.</a:t>
            </a:r>
            <a:endParaRPr lang="es-ES_tradnl" sz="16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25844" b="30320"/>
          <a:stretch>
            <a:fillRect/>
          </a:stretch>
        </p:blipFill>
        <p:spPr>
          <a:xfrm>
            <a:off x="1143000" y="4266694"/>
            <a:ext cx="3594100" cy="1219200"/>
          </a:xfrm>
          <a:prstGeom prst="rect">
            <a:avLst/>
          </a:prstGeom>
        </p:spPr>
      </p:pic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990600" y="3288508"/>
            <a:ext cx="7848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_tradnl" sz="1600" dirty="0" smtClean="0">
                <a:latin typeface="+mj-lt"/>
                <a:ea typeface="Tahoma" pitchFamily="-108" charset="0"/>
                <a:cs typeface="Tahoma" pitchFamily="-108" charset="0"/>
              </a:rPr>
              <a:t>Ya puede ocurrir a más de 1000 volts. El aire no ofrece protección suficiente, ya que </a:t>
            </a:r>
            <a:r>
              <a:rPr lang="es-ES_tradnl" sz="1600" dirty="0" smtClean="0">
                <a:latin typeface="+mj-lt"/>
              </a:rPr>
              <a:t>la electricidad puede saltar de un conductor a otro o al cuerpo humano a través del aire formando un arco eléctrico.</a:t>
            </a:r>
            <a:endParaRPr lang="es-ES_tradnl" sz="1600" dirty="0">
              <a:latin typeface="+mj-lt"/>
              <a:ea typeface="Tahoma" pitchFamily="-108" charset="0"/>
              <a:cs typeface="Tahoma" pitchFamily="-10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3622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s-ES_tradnl" sz="1600" dirty="0" smtClean="0">
                <a:latin typeface="+mj-lt"/>
                <a:ea typeface="Tahoma" pitchFamily="-108" charset="0"/>
                <a:cs typeface="Tahoma" pitchFamily="-108" charset="0"/>
              </a:rPr>
              <a:t>Un arco eléctrico es el recorrido de una corriente eléctrico a través de un gas. Si la tensión es suficientemente alta, la electricidad salta pequeñas distancias en el vacío entre dos conductores.</a:t>
            </a:r>
            <a:endParaRPr lang="es-ES_tradnl" sz="1600" dirty="0">
              <a:latin typeface="+mj-lt"/>
              <a:ea typeface="Tahoma" pitchFamily="-108" charset="0"/>
              <a:cs typeface="Tahom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685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_tradnl" dirty="0" smtClean="0"/>
              <a:t>¿Por qué es peligrosa la electricidad para el cuerpo humano?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spcAft>
                <a:spcPts val="600"/>
              </a:spcAft>
              <a:buFont typeface="Arial"/>
              <a:buChar char="•"/>
            </a:pPr>
            <a:r>
              <a:rPr lang="es-ES_tradnl" dirty="0" smtClean="0"/>
              <a:t>El cuerpo es </a:t>
            </a:r>
            <a:r>
              <a:rPr lang="es-ES_tradnl" b="1" dirty="0" smtClean="0"/>
              <a:t>buen conductor </a:t>
            </a:r>
            <a:r>
              <a:rPr lang="es-ES_tradnl" dirty="0" smtClean="0"/>
              <a:t>de electricidad.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/>
          <p:nvPr/>
        </p:nvGrpSpPr>
        <p:grpSpPr>
          <a:xfrm>
            <a:off x="2590800" y="3816352"/>
            <a:ext cx="4457700" cy="1981200"/>
            <a:chOff x="4078514" y="4659086"/>
            <a:chExt cx="445770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514" y="4659086"/>
              <a:ext cx="4457700" cy="1981200"/>
            </a:xfrm>
            <a:prstGeom prst="rect">
              <a:avLst/>
            </a:prstGeom>
          </p:spPr>
        </p:pic>
        <p:sp>
          <p:nvSpPr>
            <p:cNvPr id="8" name="Bent Arrow 7"/>
            <p:cNvSpPr/>
            <p:nvPr/>
          </p:nvSpPr>
          <p:spPr>
            <a:xfrm rot="5400000">
              <a:off x="7222784" y="5334342"/>
              <a:ext cx="740003" cy="843643"/>
            </a:xfrm>
            <a:prstGeom prst="bentArrow">
              <a:avLst>
                <a:gd name="adj1" fmla="val 12500"/>
                <a:gd name="adj2" fmla="val 17188"/>
                <a:gd name="adj3" fmla="val 25000"/>
                <a:gd name="adj4" fmla="val 33969"/>
              </a:avLst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5906869"/>
            <a:ext cx="7467600" cy="6463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</a:t>
            </a:r>
            <a:r>
              <a:rPr lang="es-ES_tradnl" b="1" dirty="0" smtClean="0"/>
              <a:t>electrocución </a:t>
            </a:r>
            <a:r>
              <a:rPr lang="es-ES_tradnl" dirty="0" smtClean="0"/>
              <a:t>ocurre cuando corriente eléctrica circula por el cuerpo y conduce a la muerte.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914400" y="3163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spcAft>
                <a:spcPts val="600"/>
              </a:spcAft>
              <a:buFont typeface="Arial"/>
              <a:buChar char="•"/>
            </a:pPr>
            <a:r>
              <a:rPr lang="es-ES_tradnl" dirty="0" smtClean="0"/>
              <a:t>La corriente eléctrica que circula en el cuerpo afecta la forma en la cual se comportan los órganos y otras partes del cuerpo.</a:t>
            </a:r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914400" y="25146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spcAft>
                <a:spcPts val="600"/>
              </a:spcAft>
              <a:buFont typeface="Arial"/>
              <a:buChar char="•"/>
            </a:pPr>
            <a:r>
              <a:rPr lang="es-ES_tradnl" dirty="0" smtClean="0"/>
              <a:t>En un accidente eléctrico, el cuerpo se convierte en </a:t>
            </a:r>
            <a:r>
              <a:rPr lang="es-ES_tradnl" b="1" dirty="0" smtClean="0"/>
              <a:t>un componente de un circuito eléctrico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800" dirty="0" smtClean="0"/>
              <a:t>¿En qué condiciones la corriente eléctrica puede circular por el cuerpo humano?</a:t>
            </a:r>
            <a:endParaRPr lang="es-ES_tradn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3645024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Font typeface="Arial"/>
              <a:buChar char="•"/>
            </a:pPr>
            <a:r>
              <a:rPr lang="es-ES_tradnl" sz="2000" dirty="0" smtClean="0"/>
              <a:t>Para que la corriente eléctrica circule por el cuerpo, debe haber un punto de </a:t>
            </a:r>
            <a:r>
              <a:rPr lang="es-ES_tradnl" sz="2000" b="1" dirty="0" smtClean="0"/>
              <a:t>entrada </a:t>
            </a:r>
            <a:r>
              <a:rPr lang="es-ES_tradnl" sz="2000" dirty="0" smtClean="0"/>
              <a:t>y un punto de </a:t>
            </a:r>
            <a:r>
              <a:rPr lang="es-ES_tradnl" sz="2000" b="1" dirty="0" smtClean="0"/>
              <a:t>salida</a:t>
            </a:r>
            <a:r>
              <a:rPr lang="es-ES_tradnl" sz="2000" dirty="0" smtClean="0"/>
              <a:t>. </a:t>
            </a:r>
            <a:r>
              <a:rPr lang="es-ES_tradnl" sz="2000" dirty="0" smtClean="0">
                <a:solidFill>
                  <a:schemeClr val="accent2"/>
                </a:solidFill>
              </a:rPr>
              <a:t>Sólo hay electrocución si el cuerpo toca </a:t>
            </a:r>
            <a:r>
              <a:rPr lang="es-ES_tradnl" sz="2000" b="1" dirty="0" smtClean="0">
                <a:solidFill>
                  <a:schemeClr val="accent2"/>
                </a:solidFill>
              </a:rPr>
              <a:t>en dos puntos </a:t>
            </a:r>
            <a:r>
              <a:rPr lang="es-ES_tradnl" sz="2000" dirty="0" smtClean="0">
                <a:solidFill>
                  <a:schemeClr val="accent2"/>
                </a:solidFill>
              </a:rPr>
              <a:t>elementos conductores de circuitos eléctricos o de la tierra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11" y="3124200"/>
            <a:ext cx="2162539" cy="3492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162800" y="3124200"/>
            <a:ext cx="811213" cy="533400"/>
            <a:chOff x="7162800" y="3124200"/>
            <a:chExt cx="811213" cy="533400"/>
          </a:xfrm>
        </p:grpSpPr>
        <p:sp>
          <p:nvSpPr>
            <p:cNvPr id="13" name="Oval 12"/>
            <p:cNvSpPr/>
            <p:nvPr/>
          </p:nvSpPr>
          <p:spPr>
            <a:xfrm>
              <a:off x="7162800" y="312420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Oval 13"/>
            <p:cNvSpPr/>
            <p:nvPr/>
          </p:nvSpPr>
          <p:spPr>
            <a:xfrm>
              <a:off x="7743613" y="347472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30400" y="4800600"/>
            <a:ext cx="1410600" cy="228600"/>
            <a:chOff x="7430400" y="4800600"/>
            <a:chExt cx="1410600" cy="228600"/>
          </a:xfrm>
        </p:grpSpPr>
        <p:sp>
          <p:nvSpPr>
            <p:cNvPr id="15" name="Oval 14"/>
            <p:cNvSpPr/>
            <p:nvPr/>
          </p:nvSpPr>
          <p:spPr>
            <a:xfrm>
              <a:off x="7430400" y="480060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Oval 15"/>
            <p:cNvSpPr/>
            <p:nvPr/>
          </p:nvSpPr>
          <p:spPr>
            <a:xfrm>
              <a:off x="8610600" y="484632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8000" y="5181600"/>
            <a:ext cx="1068600" cy="1325880"/>
            <a:chOff x="6858000" y="5181600"/>
            <a:chExt cx="1068600" cy="1325880"/>
          </a:xfrm>
        </p:grpSpPr>
        <p:sp>
          <p:nvSpPr>
            <p:cNvPr id="17" name="Oval 16"/>
            <p:cNvSpPr/>
            <p:nvPr/>
          </p:nvSpPr>
          <p:spPr>
            <a:xfrm>
              <a:off x="7696200" y="518160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Oval 17"/>
            <p:cNvSpPr/>
            <p:nvPr/>
          </p:nvSpPr>
          <p:spPr>
            <a:xfrm>
              <a:off x="6858000" y="6324600"/>
              <a:ext cx="230400" cy="182880"/>
            </a:xfrm>
            <a:prstGeom prst="ellipse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320" y="1600201"/>
            <a:ext cx="8229600" cy="761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dirty="0" smtClean="0"/>
              <a:t>En los accidentes eléctricos ¿Qué parte del cuerpo humano hace contacto con conductores eléctricos?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14</a:t>
            </a:fld>
            <a:endParaRPr lang="es-ES_trad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70" y="5372963"/>
            <a:ext cx="2148160" cy="1444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2409303"/>
            <a:ext cx="1912813" cy="14282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3268176"/>
            <a:ext cx="490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Por tener </a:t>
            </a:r>
            <a:r>
              <a:rPr lang="es-ES_tradnl" b="1" dirty="0" smtClean="0"/>
              <a:t>alta resistencia eléctrica</a:t>
            </a:r>
            <a:r>
              <a:rPr lang="es-ES_tradnl" dirty="0" smtClean="0"/>
              <a:t>, </a:t>
            </a:r>
            <a:r>
              <a:rPr lang="es-ES_tradnl" b="1" dirty="0" smtClean="0"/>
              <a:t>la piel protege </a:t>
            </a:r>
            <a:r>
              <a:rPr lang="es-ES_tradnl" dirty="0" smtClean="0"/>
              <a:t>a los órganos internos de los daños eléctricos, actuando como una </a:t>
            </a:r>
            <a:r>
              <a:rPr lang="es-ES_tradnl" b="1" dirty="0" smtClean="0"/>
              <a:t>capa aislante </a:t>
            </a:r>
            <a:r>
              <a:rPr lang="es-ES_tradnl" dirty="0" smtClean="0"/>
              <a:t>alrededor del cuerpo.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535868"/>
            <a:ext cx="490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Para penetrar en el cuerpo, la electricidad debe primero cruzar la barrera de </a:t>
            </a:r>
            <a:r>
              <a:rPr lang="es-ES_tradnl" sz="2000" b="1" dirty="0" smtClean="0"/>
              <a:t>la piel</a:t>
            </a:r>
            <a:r>
              <a:rPr lang="es-ES_tradnl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670" y="3856707"/>
            <a:ext cx="1969180" cy="14768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4958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Sin embargo, la resistencia de la piel no es suficientemente elevada para impedir por completo el paso de corriente eléctricas de alto voltaje.</a:t>
            </a:r>
          </a:p>
          <a:p>
            <a:r>
              <a:rPr lang="es-ES_tradnl" dirty="0" smtClean="0"/>
              <a:t>Se </a:t>
            </a:r>
            <a:r>
              <a:rPr lang="es-ES_tradnl" b="1" dirty="0" smtClean="0"/>
              <a:t>calienta </a:t>
            </a:r>
            <a:r>
              <a:rPr lang="es-ES_tradnl" dirty="0" smtClean="0"/>
              <a:t>mucho por el paso de la corriente eléctrica y se </a:t>
            </a:r>
            <a:r>
              <a:rPr lang="es-ES_tradnl" b="1" dirty="0" smtClean="0"/>
              <a:t>quema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1548383"/>
            <a:ext cx="8405812" cy="628424"/>
          </a:xfrm>
        </p:spPr>
        <p:txBody>
          <a:bodyPr/>
          <a:lstStyle/>
          <a:p>
            <a:r>
              <a:rPr lang="es-ES_tradnl" sz="3200" dirty="0" smtClean="0"/>
              <a:t>¿Es peligroso el agua cuando se trabaja con electricidad?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110412" cy="1066800"/>
          </a:xfrm>
        </p:spPr>
        <p:txBody>
          <a:bodyPr>
            <a:normAutofit/>
          </a:bodyPr>
          <a:lstStyle/>
          <a:p>
            <a:r>
              <a:rPr lang="es-ES_tradnl" sz="1800" dirty="0" smtClean="0"/>
              <a:t>El agua es muy </a:t>
            </a:r>
            <a:r>
              <a:rPr lang="es-ES_tradnl" sz="1800" dirty="0" smtClean="0">
                <a:solidFill>
                  <a:srgbClr val="C0504D"/>
                </a:solidFill>
              </a:rPr>
              <a:t>buen conductor </a:t>
            </a:r>
            <a:r>
              <a:rPr lang="es-ES_tradnl" sz="1800" dirty="0" smtClean="0"/>
              <a:t>eléctrico.</a:t>
            </a:r>
          </a:p>
          <a:p>
            <a:r>
              <a:rPr lang="es-ES_tradnl" sz="1800" dirty="0" smtClean="0"/>
              <a:t>El agua está en </a:t>
            </a:r>
            <a:r>
              <a:rPr lang="es-ES_tradnl" sz="1800" dirty="0" smtClean="0">
                <a:solidFill>
                  <a:srgbClr val="C0504D"/>
                </a:solidFill>
              </a:rPr>
              <a:t>todas partes.</a:t>
            </a:r>
          </a:p>
          <a:p>
            <a:r>
              <a:rPr lang="es-ES_tradnl" sz="1800" dirty="0" smtClean="0"/>
              <a:t>El agua </a:t>
            </a:r>
            <a:r>
              <a:rPr lang="es-ES_tradnl" sz="1800" dirty="0" smtClean="0">
                <a:solidFill>
                  <a:srgbClr val="C0504D"/>
                </a:solidFill>
              </a:rPr>
              <a:t>entra </a:t>
            </a:r>
            <a:r>
              <a:rPr lang="es-ES_tradnl" sz="1800" dirty="0" smtClean="0"/>
              <a:t>en todas partes.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838200" y="3897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¿Cómo afecta el agua a la resistencia de la piel a la electricidad?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3066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</a:t>
            </a:r>
            <a:r>
              <a:rPr lang="es-ES_tradnl" b="1" dirty="0" smtClean="0"/>
              <a:t>agua </a:t>
            </a:r>
            <a:r>
              <a:rPr lang="es-ES_tradnl" b="1" dirty="0" smtClean="0">
                <a:solidFill>
                  <a:srgbClr val="C0504D"/>
                </a:solidFill>
              </a:rPr>
              <a:t>disminuye mucho la resistencia eléctrica de la piel </a:t>
            </a:r>
            <a:r>
              <a:rPr lang="es-ES_tradnl" b="1" dirty="0" smtClean="0"/>
              <a:t>y </a:t>
            </a:r>
            <a:r>
              <a:rPr lang="es-ES_tradnl" dirty="0" smtClean="0"/>
              <a:t>reduce la protección que ofrece a los órganos internos.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953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 smtClean="0"/>
              <a:t>El </a:t>
            </a:r>
            <a:r>
              <a:rPr lang="es-ES_tradnl" b="1" dirty="0" smtClean="0"/>
              <a:t>sudor </a:t>
            </a:r>
            <a:r>
              <a:rPr lang="es-ES_tradnl" dirty="0" smtClean="0"/>
              <a:t>también tiene efectos similares al agua.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88101" y="3266432"/>
            <a:ext cx="2921000" cy="1818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2514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Sí, el agua es </a:t>
            </a:r>
            <a:r>
              <a:rPr lang="es-ES_tradnl" b="1" dirty="0" smtClean="0">
                <a:solidFill>
                  <a:srgbClr val="C0504D"/>
                </a:solidFill>
              </a:rPr>
              <a:t>muy peligrosa porque</a:t>
            </a:r>
            <a:r>
              <a:rPr lang="es-ES_tradnl" dirty="0" smtClean="0"/>
              <a:t>:</a:t>
            </a:r>
            <a:endParaRPr lang="es-ES_tradnl" dirty="0"/>
          </a:p>
        </p:txBody>
      </p:sp>
      <p:sp>
        <p:nvSpPr>
          <p:cNvPr id="11" name="Rectangle 10"/>
          <p:cNvSpPr/>
          <p:nvPr/>
        </p:nvSpPr>
        <p:spPr>
          <a:xfrm>
            <a:off x="838200" y="54102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Las </a:t>
            </a:r>
            <a:r>
              <a:rPr lang="es-ES_tradnl" b="1" dirty="0" smtClean="0">
                <a:solidFill>
                  <a:srgbClr val="C0504D"/>
                </a:solidFill>
              </a:rPr>
              <a:t>heridas </a:t>
            </a:r>
            <a:r>
              <a:rPr lang="es-ES_tradnl" dirty="0" smtClean="0"/>
              <a:t>de la piel, como los cortes, pueden reducir mucho su resistencia eléctrica y representar un peligro.</a:t>
            </a:r>
            <a:endParaRPr lang="es-ES_tradn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¿Cómo la electricidad afecta al cuerpo humano?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898748" y="2173069"/>
            <a:ext cx="771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Los órganos internos tienen baja resistencia eléctrica. La corriente eléctrica fluye con facilidad en ellos y los afecta.</a:t>
            </a:r>
            <a:endParaRPr lang="es-ES_trad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0" y="36576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es-ES_tradnl" dirty="0" smtClean="0"/>
              <a:t>Es muy importante el </a:t>
            </a:r>
            <a:r>
              <a:rPr lang="es-ES_tradnl" b="1" dirty="0" smtClean="0"/>
              <a:t>recorrido de la corriente eléctrica </a:t>
            </a:r>
            <a:r>
              <a:rPr lang="es-ES_tradnl" dirty="0" smtClean="0"/>
              <a:t>por el cuerpo porque expone órganos específicos. En estas figuras ¿Cuáles son los órganos particularmente expuestos?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2971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¿Es importante la ubicación de los puntos de entrada y de salida de la electricidad en el cuerpo?</a:t>
            </a:r>
            <a:endParaRPr lang="es-ES_tradnl" b="1" dirty="0"/>
          </a:p>
        </p:txBody>
      </p:sp>
      <p:sp>
        <p:nvSpPr>
          <p:cNvPr id="18" name="Rectangle 17"/>
          <p:cNvSpPr/>
          <p:nvPr/>
        </p:nvSpPr>
        <p:spPr>
          <a:xfrm>
            <a:off x="838200" y="5295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80975"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Figura B: el corazón, los pulmones.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480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80975"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Figura A: El cerebro, el corazón.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70311" y="2819400"/>
            <a:ext cx="2162539" cy="3492500"/>
            <a:chOff x="6670311" y="2819400"/>
            <a:chExt cx="2162539" cy="3492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0311" y="2819400"/>
              <a:ext cx="2162539" cy="34925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5438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3366FF"/>
                  </a:solidFill>
                </a:rPr>
                <a:t>A</a:t>
              </a:r>
              <a:endParaRPr lang="es-ES_tradnl" b="1" dirty="0">
                <a:solidFill>
                  <a:srgbClr val="3366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29600" y="4876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3366FF"/>
                  </a:solidFill>
                </a:rPr>
                <a:t>B</a:t>
              </a:r>
              <a:endParaRPr lang="es-ES_tradnl" b="1" dirty="0">
                <a:solidFill>
                  <a:srgbClr val="3366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39000" y="533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rgbClr val="3366FF"/>
                  </a:solidFill>
                </a:rPr>
                <a:t>C</a:t>
              </a:r>
              <a:endParaRPr lang="es-ES_tradnl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38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80975"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</a:rPr>
              <a:t>Figura C: el corazón, los pulmones, el   hígado.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00800" y="1981200"/>
            <a:ext cx="2743200" cy="480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914400" y="2173069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Los músculos</a:t>
            </a:r>
            <a:r>
              <a:rPr lang="es-ES_tradnl" dirty="0" smtClean="0"/>
              <a:t> ¿Son afectados por la electricidad?</a:t>
            </a: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914401" y="25908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Sí, los </a:t>
            </a:r>
            <a:r>
              <a:rPr lang="es-ES_tradnl" b="1" dirty="0" smtClean="0"/>
              <a:t>músculos </a:t>
            </a:r>
            <a:r>
              <a:rPr lang="es-ES_tradnl" dirty="0" smtClean="0"/>
              <a:t>funcionan con los impulsos eléctricos de los nervios.</a:t>
            </a:r>
          </a:p>
          <a:p>
            <a:r>
              <a:rPr lang="es-ES_tradnl" dirty="0" smtClean="0"/>
              <a:t>Una corriente eléctrica también produce la </a:t>
            </a:r>
            <a:r>
              <a:rPr lang="es-ES_tradnl" b="1" dirty="0" smtClean="0"/>
              <a:t>contracción de los músculos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47244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contracción muscular es particularmente peligrosa pues al tomar un conductor electrizado, hace que la mano se aferra al conductor con corriente y no </a:t>
            </a:r>
            <a:r>
              <a:rPr lang="es-ES_tradnl" b="1" dirty="0" smtClean="0">
                <a:solidFill>
                  <a:schemeClr val="accent2"/>
                </a:solidFill>
              </a:rPr>
              <a:t>permite que ésta suelte la fuente peligrosa</a:t>
            </a:r>
            <a:r>
              <a:rPr lang="es-ES_tradnl" dirty="0" smtClean="0">
                <a:solidFill>
                  <a:schemeClr val="accent2"/>
                </a:solidFill>
              </a:rPr>
              <a:t>.</a:t>
            </a:r>
            <a:endParaRPr lang="es-ES_tradnl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3733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contracción prolongada de los músculos producen temblores fuertes llevando a daños irreversibles en ellos: la </a:t>
            </a:r>
            <a:r>
              <a:rPr lang="es-ES_tradnl" b="1" dirty="0" err="1" smtClean="0"/>
              <a:t>tetanización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74507"/>
            <a:ext cx="2362200" cy="25832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1981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¿Tiene algo verdadero esta caricatura?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5229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Sí, la electricidad afecta los músculos y produce temblores.</a:t>
            </a:r>
          </a:p>
          <a:p>
            <a:r>
              <a:rPr lang="es-ES_tradnl" sz="1600" dirty="0" smtClean="0"/>
              <a:t>Sin embargo, los músculos se contraen y no se extienden como muestra la figura.</a:t>
            </a:r>
            <a:endParaRPr lang="es-ES_tradnl" sz="160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762000" y="1447800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¿Cómo la electricidad afecta al cuerpo humano?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6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15" name="TextBox 14"/>
          <p:cNvSpPr txBox="1"/>
          <p:nvPr/>
        </p:nvSpPr>
        <p:spPr>
          <a:xfrm>
            <a:off x="834306" y="2638652"/>
            <a:ext cx="540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L</a:t>
            </a:r>
            <a:r>
              <a:rPr lang="es-ES_tradnl" b="1" dirty="0" smtClean="0"/>
              <a:t>os pulmones     </a:t>
            </a:r>
            <a:r>
              <a:rPr lang="es-ES_tradnl" dirty="0" smtClean="0"/>
              <a:t>             asfixia conduciendo a la  							muerte.</a:t>
            </a:r>
            <a:endParaRPr lang="es-ES_tradnl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l="13585" t="9057" r="17358" b="15094"/>
          <a:stretch>
            <a:fillRect/>
          </a:stretch>
        </p:blipFill>
        <p:spPr>
          <a:xfrm>
            <a:off x="7236296" y="3573016"/>
            <a:ext cx="1440160" cy="1581815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898748" y="1628800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Algunas consecuencias de los efectos de recibir una fuerte carga eléctrica en los pulmones, el corazón y el cerebro.</a:t>
            </a:r>
            <a:endParaRPr lang="es-ES_tradnl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495069"/>
            <a:ext cx="1763688" cy="1171593"/>
          </a:xfrm>
          <a:prstGeom prst="rect">
            <a:avLst/>
          </a:prstGeom>
        </p:spPr>
      </p:pic>
      <p:cxnSp>
        <p:nvCxnSpPr>
          <p:cNvPr id="4" name="3 Conector recto de flecha"/>
          <p:cNvCxnSpPr/>
          <p:nvPr/>
        </p:nvCxnSpPr>
        <p:spPr>
          <a:xfrm>
            <a:off x="2483768" y="2823319"/>
            <a:ext cx="216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/>
          <p:nvPr/>
        </p:nvSpPr>
        <p:spPr>
          <a:xfrm>
            <a:off x="827584" y="399577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9963" indent="-2239963"/>
            <a:r>
              <a:rPr lang="es-ES_tradnl" b="1" dirty="0" smtClean="0"/>
              <a:t>El corazón    </a:t>
            </a:r>
            <a:r>
              <a:rPr lang="es-ES_tradnl" dirty="0" smtClean="0"/>
              <a:t>                     paro cardíaco provocando la muerte.</a:t>
            </a:r>
            <a:endParaRPr lang="es-ES_tradnl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2483768" y="4221088"/>
            <a:ext cx="216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4"/>
          <p:cNvSpPr txBox="1"/>
          <p:nvPr/>
        </p:nvSpPr>
        <p:spPr>
          <a:xfrm>
            <a:off x="813272" y="5219908"/>
            <a:ext cx="59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9963" indent="-2239963"/>
            <a:r>
              <a:rPr lang="es-ES_tradnl" b="1" dirty="0" smtClean="0"/>
              <a:t>El cerebro    </a:t>
            </a:r>
            <a:r>
              <a:rPr lang="es-ES_tradnl" dirty="0" smtClean="0"/>
              <a:t>                     alteraciones en el sistema nervioso produciendo perdida del conocimiento o reacciones involuntarias.</a:t>
            </a:r>
            <a:endParaRPr lang="es-ES_tradnl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2483768" y="5445224"/>
            <a:ext cx="216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905000"/>
            <a:ext cx="1371600" cy="169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1131607" y="2660719"/>
            <a:ext cx="7305140" cy="1200329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Electricidad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Riesgos </a:t>
            </a:r>
            <a:r>
              <a:rPr lang="es-ES_tradnl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para las </a:t>
            </a:r>
            <a:r>
              <a:rPr lang="es-ES_tradnl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personas.</a:t>
            </a:r>
            <a:endParaRPr lang="es-ES_tradnl" sz="3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5791944" y="6027003"/>
            <a:ext cx="3352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Unidad 3      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  <a:p>
            <a:pPr algn="r" eaLnBrk="1" hangingPunct="1"/>
            <a:r>
              <a:rPr lang="es-ES" altLang="es-CL" sz="2400" b="1" dirty="0" smtClean="0">
                <a:solidFill>
                  <a:srgbClr val="404040"/>
                </a:solidFill>
                <a:latin typeface="Verdana" pitchFamily="34" charset="0"/>
              </a:rPr>
              <a:t>Presentación 3</a:t>
            </a:r>
            <a:endParaRPr lang="es-ES" altLang="es-CL" sz="2400" b="1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828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FIN DE LA PRESENTACIÓN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66800" y="1447800"/>
            <a:ext cx="7315200" cy="81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¿Por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qué es peligrosa la electricidad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981" y="2209800"/>
            <a:ext cx="419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/>
            <a:r>
              <a:rPr lang="es-ES_tradnl" dirty="0" smtClean="0"/>
              <a:t>La electricidad </a:t>
            </a:r>
            <a:r>
              <a:rPr lang="es-ES_tradnl" b="1" dirty="0" smtClean="0">
                <a:solidFill>
                  <a:srgbClr val="C0504D"/>
                </a:solidFill>
              </a:rPr>
              <a:t>se esconde</a:t>
            </a:r>
            <a:r>
              <a:rPr lang="es-ES_tradnl" dirty="0" smtClean="0"/>
              <a:t>:</a:t>
            </a:r>
          </a:p>
          <a:p>
            <a:pPr marL="3175" lvl="1" indent="177800">
              <a:buFont typeface="Arial"/>
              <a:buChar char="•"/>
            </a:pPr>
            <a:r>
              <a:rPr lang="es-ES_tradnl" dirty="0" smtClean="0"/>
              <a:t>No se ve, no tiene color.</a:t>
            </a:r>
          </a:p>
          <a:p>
            <a:pPr marL="3175" lvl="1" indent="177800">
              <a:buFont typeface="Arial"/>
              <a:buChar char="•"/>
            </a:pPr>
            <a:r>
              <a:rPr lang="es-ES_tradnl" dirty="0" smtClean="0"/>
              <a:t>No se siente, no se toca.</a:t>
            </a:r>
          </a:p>
          <a:p>
            <a:pPr marL="3175" lvl="1" indent="177800">
              <a:buFont typeface="Arial"/>
              <a:buChar char="•"/>
            </a:pPr>
            <a:r>
              <a:rPr lang="es-ES_tradnl" dirty="0" smtClean="0"/>
              <a:t>No tiene gusto ni olor.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88981" y="5009984"/>
            <a:ext cx="3987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a typeface="Tahoma" pitchFamily="-108" charset="0"/>
                <a:cs typeface="Tahoma" pitchFamily="-108" charset="0"/>
              </a:rPr>
              <a:t>¿Cómo nos protege de los riesgos eléctricos la sociedad?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888981" y="3476016"/>
            <a:ext cx="372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Sólo se detectan sus efectos: la luz, el calor, el movimiento, </a:t>
            </a:r>
            <a:endParaRPr lang="es-ES_tradnl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88981" y="4188234"/>
            <a:ext cx="4191020" cy="755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R="0" lvl="0" indent="1588" algn="l" defTabSz="90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electricidad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está en todas partes y 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tecnología y las normas legales nos protegen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ella.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228" y="4260044"/>
            <a:ext cx="2064827" cy="2174241"/>
          </a:xfrm>
          <a:prstGeom prst="rect">
            <a:avLst/>
          </a:prstGeom>
        </p:spPr>
      </p:pic>
      <p:sp>
        <p:nvSpPr>
          <p:cNvPr id="26" name="5 Rectángulo"/>
          <p:cNvSpPr>
            <a:spLocks noChangeArrowheads="1"/>
          </p:cNvSpPr>
          <p:nvPr/>
        </p:nvSpPr>
        <p:spPr bwMode="auto">
          <a:xfrm>
            <a:off x="888981" y="5722203"/>
            <a:ext cx="43688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s-ES" sz="1600" dirty="0" smtClean="0">
                <a:latin typeface="Tahoma" pitchFamily="-108" charset="0"/>
                <a:ea typeface="Tahoma" pitchFamily="-108" charset="0"/>
                <a:cs typeface="Tahoma" pitchFamily="-108" charset="0"/>
              </a:rPr>
              <a:t>La sociedad, por norma, pone barreras y  señales para impedir el acceso a equipos o zonas de peligro eléctrico. </a:t>
            </a:r>
            <a:endParaRPr lang="es-ES" sz="1600" dirty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66192" y="1912760"/>
            <a:ext cx="2582863" cy="2209587"/>
            <a:chOff x="3581400" y="1780566"/>
            <a:chExt cx="3752850" cy="33909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 r="25379"/>
            <a:stretch>
              <a:fillRect/>
            </a:stretch>
          </p:blipFill>
          <p:spPr>
            <a:xfrm>
              <a:off x="3581400" y="1780566"/>
              <a:ext cx="3752850" cy="33909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2673" y="4038601"/>
              <a:ext cx="1177815" cy="1042951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755" y="3199526"/>
            <a:ext cx="1483061" cy="1977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4" grpId="0"/>
      <p:bldP spid="16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066800" y="1447800"/>
            <a:ext cx="7315200" cy="81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ES_tradnl" sz="3200" dirty="0" smtClean="0"/>
              <a:t>Para el técnico 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¿Por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qué es particularmente peligrosa la electricidad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88981" y="2743200"/>
            <a:ext cx="421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Las normas protegen </a:t>
            </a:r>
            <a:r>
              <a:rPr lang="es-ES_tradnl" u="sng" dirty="0" smtClean="0"/>
              <a:t>al público</a:t>
            </a:r>
            <a:r>
              <a:rPr lang="es-ES_tradnl" dirty="0" smtClean="0"/>
              <a:t>, el técnico debe intervenir en equipos y en áreas peligrosas no permitidas al público.</a:t>
            </a:r>
            <a:endParaRPr lang="es-ES_tradnl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94" y="3717032"/>
            <a:ext cx="1822661" cy="19094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rcRect t="14000" b="12500"/>
          <a:stretch>
            <a:fillRect/>
          </a:stretch>
        </p:blipFill>
        <p:spPr>
          <a:xfrm>
            <a:off x="5143874" y="4393786"/>
            <a:ext cx="2105885" cy="1547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l="50538"/>
          <a:stretch>
            <a:fillRect/>
          </a:stretch>
        </p:blipFill>
        <p:spPr>
          <a:xfrm>
            <a:off x="5151304" y="2108509"/>
            <a:ext cx="2418929" cy="15580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8980" y="4567535"/>
            <a:ext cx="4216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Para el técnico, es esencial conocer los riesgos eléctricos y las medidas de seguridad correspondientes.</a:t>
            </a:r>
          </a:p>
          <a:p>
            <a:r>
              <a:rPr lang="es-ES_tradnl" dirty="0" smtClean="0"/>
              <a:t>El </a:t>
            </a:r>
            <a:r>
              <a:rPr lang="es-ES_tradnl" dirty="0"/>
              <a:t>técnico debe desarrollar el auto cuidado.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286" y="2057400"/>
            <a:ext cx="8229600" cy="450502"/>
          </a:xfrm>
        </p:spPr>
        <p:txBody>
          <a:bodyPr>
            <a:noAutofit/>
          </a:bodyPr>
          <a:lstStyle/>
          <a:p>
            <a:pPr marL="0" indent="0" algn="ctr">
              <a:buFont typeface="Arial" pitchFamily="-108" charset="0"/>
              <a:buNone/>
            </a:pPr>
            <a:r>
              <a:rPr lang="es-ES_tradnl" sz="2400" b="1" dirty="0" smtClean="0">
                <a:latin typeface="+mj-lt"/>
                <a:ea typeface="Tahoma" pitchFamily="-108" charset="0"/>
                <a:cs typeface="Tahoma" pitchFamily="-108" charset="0"/>
              </a:rPr>
              <a:t>La electricidad puede llevar gran cantidad de </a:t>
            </a:r>
            <a:r>
              <a:rPr lang="es-ES_tradnl" sz="2400" b="1" dirty="0" smtClean="0">
                <a:solidFill>
                  <a:srgbClr val="C0504D"/>
                </a:solidFill>
                <a:latin typeface="+mj-lt"/>
                <a:ea typeface="Tahoma" pitchFamily="-108" charset="0"/>
                <a:cs typeface="Tahoma" pitchFamily="-108" charset="0"/>
              </a:rPr>
              <a:t>energía.</a:t>
            </a:r>
            <a:endParaRPr lang="es-ES_tradnl" sz="2400" dirty="0" smtClean="0">
              <a:solidFill>
                <a:srgbClr val="C0504D"/>
              </a:solidFill>
              <a:latin typeface="+mj-lt"/>
              <a:ea typeface="Tahoma" pitchFamily="-108" charset="0"/>
              <a:cs typeface="Tahoma" pitchFamily="-108" charset="0"/>
            </a:endParaRPr>
          </a:p>
          <a:p>
            <a:pPr marL="0" indent="0" algn="ctr">
              <a:buFont typeface="Arial" pitchFamily="-108" charset="0"/>
              <a:buNone/>
            </a:pPr>
            <a:endParaRPr lang="es-ES_tradnl" sz="2400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5013" y="1485900"/>
            <a:ext cx="8229600" cy="647700"/>
          </a:xfrm>
        </p:spPr>
        <p:txBody>
          <a:bodyPr/>
          <a:lstStyle/>
          <a:p>
            <a:r>
              <a:rPr lang="es-ES_tradnl" sz="3200" dirty="0" smtClean="0"/>
              <a:t>¿Qué hace que la electricidad sea peligrosa?</a:t>
            </a:r>
            <a:endParaRPr lang="es-ES_tradn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8286" y="3182034"/>
            <a:ext cx="484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</a:t>
            </a:r>
            <a:r>
              <a:rPr lang="es-ES_tradnl" b="1" dirty="0" smtClean="0"/>
              <a:t>energía eléctrica </a:t>
            </a:r>
            <a:r>
              <a:rPr lang="es-ES_tradnl" dirty="0" smtClean="0"/>
              <a:t>depende del </a:t>
            </a:r>
            <a:r>
              <a:rPr lang="es-ES_tradnl" b="1" dirty="0" smtClean="0"/>
              <a:t>voltaje, de la intensidad de la corriente y del tiempo</a:t>
            </a:r>
            <a:r>
              <a:rPr lang="es-ES_tradnl" dirty="0" smtClean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91206" y="3213983"/>
            <a:ext cx="2130070" cy="1470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013" y="250790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¿Cuáles son las magnitudes eléctricas de las cuales depende la cantidad de energía eléctrica que circula en un conductor eléctrico?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798286" y="5373469"/>
            <a:ext cx="552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¿Antes de intervenir un equipo eléctrico, qué magnitud es importante medir? </a:t>
            </a:r>
            <a:r>
              <a:rPr lang="es-ES_tradnl" dirty="0"/>
              <a:t>¿</a:t>
            </a:r>
            <a:r>
              <a:rPr lang="es-ES_tradnl" dirty="0" smtClean="0"/>
              <a:t>Qué instrumento se utiliza?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798286" y="6019800"/>
            <a:ext cx="484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Es importante medir el voltaje. Para medir el voltaje, se usa el voltímetro o el multímetro.</a:t>
            </a:r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914400" y="415153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buFont typeface="Arial"/>
              <a:buChar char="•"/>
            </a:pPr>
            <a:r>
              <a:rPr lang="es-ES_tradnl" dirty="0" smtClean="0"/>
              <a:t>A mayor </a:t>
            </a:r>
            <a:r>
              <a:rPr lang="es-ES_tradnl" b="1" dirty="0" smtClean="0"/>
              <a:t>voltaje</a:t>
            </a:r>
            <a:r>
              <a:rPr lang="es-ES_tradnl" dirty="0" smtClean="0"/>
              <a:t>, mayor cantidad de energía.</a:t>
            </a:r>
          </a:p>
          <a:p>
            <a:pPr indent="180975">
              <a:buFont typeface="Arial"/>
              <a:buChar char="•"/>
            </a:pPr>
            <a:r>
              <a:rPr lang="es-ES_tradnl" dirty="0" smtClean="0"/>
              <a:t>A mayor </a:t>
            </a:r>
            <a:r>
              <a:rPr lang="es-ES_tradnl" b="1" dirty="0" smtClean="0"/>
              <a:t>intensidad de corriente</a:t>
            </a:r>
            <a:r>
              <a:rPr lang="es-ES_tradnl" dirty="0" smtClean="0"/>
              <a:t>, mayor cantidad de energía.</a:t>
            </a:r>
          </a:p>
          <a:p>
            <a:pPr indent="180975">
              <a:buFont typeface="Arial"/>
              <a:buChar char="•"/>
            </a:pPr>
            <a:r>
              <a:rPr lang="es-ES_tradnl" dirty="0" smtClean="0"/>
              <a:t>A mayor </a:t>
            </a:r>
            <a:r>
              <a:rPr lang="es-ES_tradnl" b="1" dirty="0" smtClean="0"/>
              <a:t>tiempo</a:t>
            </a:r>
            <a:r>
              <a:rPr lang="es-ES_tradnl" dirty="0" smtClean="0"/>
              <a:t>, mayor cantidad de energía.</a:t>
            </a:r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810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¿Cómo se relacionan estas magnitudes con la energía?</a:t>
            </a:r>
            <a:endParaRPr lang="es-ES_tradnl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4480" t="65" r="4157" b="441"/>
          <a:stretch>
            <a:fillRect/>
          </a:stretch>
        </p:blipFill>
        <p:spPr>
          <a:xfrm>
            <a:off x="7724322" y="4179332"/>
            <a:ext cx="1244971" cy="220452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5012" y="1485900"/>
            <a:ext cx="8408987" cy="647700"/>
          </a:xfrm>
        </p:spPr>
        <p:txBody>
          <a:bodyPr/>
          <a:lstStyle/>
          <a:p>
            <a:r>
              <a:rPr lang="es-ES_tradnl" sz="2800" dirty="0" smtClean="0"/>
              <a:t>¿Cómo se clasifica el voltaje o la tensión eléctrica?</a:t>
            </a:r>
            <a:endParaRPr lang="es-ES_tradn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2277" y="1973706"/>
            <a:ext cx="505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Por motivos de seguridad y de uso, se clasifica la electricidad en:</a:t>
            </a:r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835456" y="2548634"/>
            <a:ext cx="507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Muy baja tensión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: Corresponde a las tensiones </a:t>
            </a:r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hasta 50 V 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en corriente continua o iguales valores eficaces entre fases en corriente alterna. Son los equipos de computación, juguetes, equipos móviles y portátiles funcionando con pilas o baterías. </a:t>
            </a:r>
            <a:r>
              <a:rPr lang="es-ES" sz="1600" b="1" dirty="0" smtClean="0">
                <a:solidFill>
                  <a:schemeClr val="accent2"/>
                </a:solidFill>
                <a:ea typeface="Tahoma" pitchFamily="-108" charset="0"/>
                <a:cs typeface="Tahoma" pitchFamily="-108" charset="0"/>
              </a:rPr>
              <a:t>Son pocos peligrosos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26568" y="3831323"/>
            <a:ext cx="52593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Baja tensión: 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 Corresponde a tensiones </a:t>
            </a:r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sobre 50 V y hasta 1000 V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, en corriente continua o iguales valores eficaces entre fases en corriente alterna. En esta categoría se encuentran los electrodomésticos, herramientas y maquinarias. </a:t>
            </a:r>
            <a:r>
              <a:rPr lang="es-ES" sz="1600" b="1" dirty="0" smtClean="0">
                <a:solidFill>
                  <a:srgbClr val="C0504D"/>
                </a:solidFill>
                <a:ea typeface="Tahoma" pitchFamily="-108" charset="0"/>
                <a:cs typeface="Tahoma" pitchFamily="-108" charset="0"/>
              </a:rPr>
              <a:t>Pueden ser mortales en algunas circunstancias.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9040" y="5122274"/>
            <a:ext cx="6345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Media tensión: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 Corresponde a tensiones </a:t>
            </a:r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sobre de 1000 V y hasta 33.000V 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inclusive. Se utiliza para redes de distribución de energía eléctrica y algunas máquinas de industria pesada como la minería. </a:t>
            </a:r>
            <a:r>
              <a:rPr lang="es-ES" sz="1600" b="1" dirty="0" smtClean="0">
                <a:solidFill>
                  <a:srgbClr val="C0504D"/>
                </a:solidFill>
                <a:ea typeface="Tahoma" pitchFamily="-108" charset="0"/>
                <a:cs typeface="Tahoma" pitchFamily="-108" charset="0"/>
              </a:rPr>
              <a:t>Son extremadamente peligrosas.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584" y="6170253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ea typeface="Tahoma" pitchFamily="-108" charset="0"/>
                <a:cs typeface="Tahoma" pitchFamily="-108" charset="0"/>
              </a:rPr>
              <a:t>Alta tensión:</a:t>
            </a:r>
            <a:r>
              <a:rPr lang="es-ES" sz="1600" dirty="0" smtClean="0">
                <a:ea typeface="Tahoma" pitchFamily="-108" charset="0"/>
                <a:cs typeface="Tahoma" pitchFamily="-108" charset="0"/>
              </a:rPr>
              <a:t> Corresponde a tensiones sobre 33.000 V hasta más de 400.000 V. Se emplean en líneas de transporte. </a:t>
            </a:r>
            <a:r>
              <a:rPr lang="es-ES" sz="1600" b="1" dirty="0" smtClean="0">
                <a:solidFill>
                  <a:srgbClr val="C0504D"/>
                </a:solidFill>
                <a:ea typeface="Tahoma" pitchFamily="-108" charset="0"/>
                <a:cs typeface="Tahoma" pitchFamily="-108" charset="0"/>
              </a:rPr>
              <a:t>Son extremadamente peligrosas.</a:t>
            </a:r>
            <a:endParaRPr lang="es-MX" sz="1600" b="1" dirty="0" smtClean="0">
              <a:solidFill>
                <a:srgbClr val="C0504D"/>
              </a:solidFill>
              <a:ea typeface="Tahoma" pitchFamily="-108" charset="0"/>
              <a:cs typeface="Tahoma" pitchFamily="-108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06" y="1975688"/>
            <a:ext cx="1128904" cy="1818588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629" y="1975688"/>
            <a:ext cx="1950296" cy="1300197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25" y="3433797"/>
            <a:ext cx="1800200" cy="1126577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356" y="4618749"/>
            <a:ext cx="1766468" cy="132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5012" y="1485900"/>
            <a:ext cx="8408987" cy="647700"/>
          </a:xfrm>
        </p:spPr>
        <p:txBody>
          <a:bodyPr/>
          <a:lstStyle/>
          <a:p>
            <a:r>
              <a:rPr lang="es-ES_tradnl" sz="2800" dirty="0" smtClean="0"/>
              <a:t>¿Cómo nos protegemos de los riesgos eléctricos?</a:t>
            </a:r>
            <a:endParaRPr lang="es-ES_tradn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8286" y="2133600"/>
            <a:ext cx="816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Son varias medidas que nos protegen de los riesgos asociados a la tensión eléctrica: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675930"/>
            <a:ext cx="8166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ea typeface="Tahoma" pitchFamily="-108" charset="0"/>
                <a:cs typeface="Tahoma" pitchFamily="-108" charset="0"/>
              </a:rPr>
              <a:t>La distancia o la altura: los pilares de alta tensión.</a:t>
            </a:r>
            <a:endParaRPr lang="es-ES" dirty="0" smtClean="0">
              <a:ea typeface="Tahoma" pitchFamily="-108" charset="0"/>
              <a:cs typeface="Tahoma" pitchFamily="-10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515043"/>
            <a:ext cx="805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ea typeface="Tahoma" pitchFamily="-108" charset="0"/>
                <a:cs typeface="Tahoma" pitchFamily="-108" charset="0"/>
              </a:rPr>
              <a:t>Barreras fisicas: rejas, alambre </a:t>
            </a:r>
            <a:r>
              <a:rPr lang="es-ES" b="1" dirty="0" err="1" smtClean="0">
                <a:ea typeface="Tahoma" pitchFamily="-108" charset="0"/>
                <a:cs typeface="Tahoma" pitchFamily="-108" charset="0"/>
              </a:rPr>
              <a:t>pua</a:t>
            </a:r>
            <a:r>
              <a:rPr lang="es-ES" b="1" dirty="0" smtClean="0">
                <a:ea typeface="Tahoma" pitchFamily="-108" charset="0"/>
                <a:cs typeface="Tahoma" pitchFamily="-108" charset="0"/>
              </a:rPr>
              <a:t>. </a:t>
            </a:r>
            <a:endParaRPr lang="es-ES" b="1" dirty="0" smtClean="0">
              <a:solidFill>
                <a:srgbClr val="C0504D"/>
              </a:solidFill>
              <a:ea typeface="Tahoma" pitchFamily="-108" charset="0"/>
              <a:cs typeface="Tahoma" pitchFamily="-10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193268"/>
            <a:ext cx="805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ea typeface="Tahoma" pitchFamily="-108" charset="0"/>
                <a:cs typeface="Tahoma" pitchFamily="-108" charset="0"/>
              </a:rPr>
              <a:t>Advertencias y avisos de peligro.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4354156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ea typeface="Tahoma" pitchFamily="-108" charset="0"/>
                <a:cs typeface="Tahoma" pitchFamily="-108" charset="0"/>
              </a:rPr>
              <a:t>Aislación y envolturas.</a:t>
            </a:r>
            <a:endParaRPr lang="es-MX" b="1" dirty="0" smtClean="0">
              <a:solidFill>
                <a:srgbClr val="C0504D"/>
              </a:solidFill>
              <a:ea typeface="Tahoma" pitchFamily="-108" charset="0"/>
              <a:cs typeface="Tahoma" pitchFamily="-10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26" y="3062090"/>
            <a:ext cx="2297707" cy="15318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759" y="4858763"/>
            <a:ext cx="1630478" cy="147779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129-9E29-D143-A06A-6BFAD35D86E8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t="12021" b="31325"/>
          <a:stretch>
            <a:fillRect/>
          </a:stretch>
        </p:blipFill>
        <p:spPr>
          <a:xfrm>
            <a:off x="3117018" y="5827468"/>
            <a:ext cx="2380657" cy="911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 r="54286"/>
          <a:stretch>
            <a:fillRect/>
          </a:stretch>
        </p:blipFill>
        <p:spPr>
          <a:xfrm>
            <a:off x="7059613" y="2429033"/>
            <a:ext cx="1800353" cy="1406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121" y="3928095"/>
            <a:ext cx="1796491" cy="159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41929"/>
            <a:ext cx="8229600" cy="796471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s-ES_tradnl" dirty="0" smtClean="0"/>
              <a:t>Electricidad y Riesgos eléctricos.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929236" y="3167762"/>
            <a:ext cx="4817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/>
            <a:r>
              <a:rPr lang="es-ES_tradnl" dirty="0" smtClean="0"/>
              <a:t>Observe este impactante video y determine qué le pasó a la persona en la torre de alta tensión. </a:t>
            </a:r>
            <a:r>
              <a:rPr lang="es-ES_tradnl" dirty="0"/>
              <a:t>¿</a:t>
            </a:r>
            <a:r>
              <a:rPr lang="es-ES_tradnl" dirty="0" smtClean="0"/>
              <a:t>Cuál fue el error de la persona que facilitó  que esto sucediera?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253734"/>
            <a:ext cx="5860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Los riesgos de la electricidad pueden ser vitales para la salud.</a:t>
            </a:r>
            <a:endParaRPr lang="es-ES_tradnl" dirty="0"/>
          </a:p>
        </p:txBody>
      </p:sp>
      <p:sp>
        <p:nvSpPr>
          <p:cNvPr id="13" name="Rectangle 12"/>
          <p:cNvSpPr/>
          <p:nvPr/>
        </p:nvSpPr>
        <p:spPr>
          <a:xfrm>
            <a:off x="2051720" y="260649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 smtClean="0">
                <a:solidFill>
                  <a:srgbClr val="C00000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La electricidad mata. </a:t>
            </a:r>
            <a:endParaRPr lang="es-ES" sz="2400" dirty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4343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http://</a:t>
            </a:r>
            <a:r>
              <a:rPr lang="en-US" i="1" dirty="0" err="1" smtClean="0">
                <a:solidFill>
                  <a:srgbClr val="FF0000"/>
                </a:solidFill>
              </a:rPr>
              <a:t>www.youtube.com/watch?v</a:t>
            </a:r>
            <a:r>
              <a:rPr lang="en-US" i="1" dirty="0" smtClean="0">
                <a:solidFill>
                  <a:srgbClr val="FF0000"/>
                </a:solidFill>
              </a:rPr>
              <a:t>=PEn-OSOA6RY</a:t>
            </a:r>
            <a:endParaRPr lang="es-ES_tradnl" i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223164" y="1613047"/>
            <a:ext cx="1737650" cy="3082506"/>
            <a:chOff x="7223164" y="1613047"/>
            <a:chExt cx="1737650" cy="3082506"/>
          </a:xfrm>
        </p:grpSpPr>
        <p:pic>
          <p:nvPicPr>
            <p:cNvPr id="17" name="Picture 16" descr="Screen Shot 2014-09-22 at 3.27.16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23164" y="1613047"/>
              <a:ext cx="1737650" cy="308250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749089" y="1804701"/>
              <a:ext cx="685800" cy="64633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0600" y="4886235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La persona se electrocutó con la alta tensión de la torre de transporte de alta energía. </a:t>
            </a:r>
          </a:p>
          <a:p>
            <a:r>
              <a:rPr lang="es-ES_tradnl" dirty="0" smtClean="0"/>
              <a:t>Error de la persona: traspasó las protecciones de la torre de alta tensión y no respetó los avisos de peligro.</a:t>
            </a:r>
            <a:endParaRPr lang="es-ES_tradnl" dirty="0"/>
          </a:p>
        </p:txBody>
      </p:sp>
      <p:pic>
        <p:nvPicPr>
          <p:cNvPr id="16" name="Picture 15" descr="Screen Shot 2014-09-22 at 3.25.4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75" y="3652154"/>
            <a:ext cx="1764996" cy="316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2438400" y="1916832"/>
            <a:ext cx="4648200" cy="376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5400" b="1" dirty="0" smtClean="0">
                <a:solidFill>
                  <a:srgbClr val="C00000"/>
                </a:solidFill>
                <a:latin typeface="Tahoma" pitchFamily="-108" charset="0"/>
                <a:ea typeface="Tahoma" pitchFamily="-108" charset="0"/>
                <a:cs typeface="Tahoma" pitchFamily="-108" charset="0"/>
              </a:rPr>
              <a:t>La electricidad mata. </a:t>
            </a:r>
            <a:endParaRPr lang="es-ES" sz="5400" dirty="0">
              <a:latin typeface="Tahoma" pitchFamily="-108" charset="0"/>
              <a:ea typeface="Tahoma" pitchFamily="-108" charset="0"/>
              <a:cs typeface="Tahom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85B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85B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2920" y="1600201"/>
            <a:ext cx="8229600" cy="685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_tradnl" dirty="0" smtClean="0"/>
              <a:t>¿Cuáles considera usted que son las principales razones por las cuales puede producirse un accidente eléctrico?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636912"/>
            <a:ext cx="7489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a typeface="Tahoma" pitchFamily="-108" charset="0"/>
                <a:cs typeface="Tahoma" pitchFamily="-108" charset="0"/>
              </a:rPr>
              <a:t>Los accidentes eléctricos tienen origen frecuentemente por:</a:t>
            </a:r>
          </a:p>
          <a:p>
            <a:endParaRPr lang="es-ES" dirty="0" smtClean="0">
              <a:ea typeface="Tahoma" pitchFamily="-108" charset="0"/>
              <a:cs typeface="Tahoma" pitchFamily="-108" charset="0"/>
            </a:endParaRPr>
          </a:p>
          <a:p>
            <a:pPr lvl="1"/>
            <a:r>
              <a:rPr lang="es-ES" dirty="0" smtClean="0">
                <a:ea typeface="Tahoma" pitchFamily="-108" charset="0"/>
                <a:cs typeface="Tahoma" pitchFamily="-108" charset="0"/>
              </a:rPr>
              <a:t>- Una condición insegura, como por ejemplo, </a:t>
            </a:r>
            <a:r>
              <a:rPr lang="es-ES" b="1" dirty="0" smtClean="0">
                <a:ea typeface="Tahoma" pitchFamily="-108" charset="0"/>
                <a:cs typeface="Tahoma" pitchFamily="-108" charset="0"/>
              </a:rPr>
              <a:t>defecto de aislamiento</a:t>
            </a:r>
          </a:p>
          <a:p>
            <a:pPr lvl="1"/>
            <a:r>
              <a:rPr lang="es-ES" b="1" dirty="0">
                <a:ea typeface="Tahoma" pitchFamily="-108" charset="0"/>
                <a:cs typeface="Tahoma" pitchFamily="-108" charset="0"/>
              </a:rPr>
              <a:t> </a:t>
            </a:r>
            <a:r>
              <a:rPr lang="es-ES" b="1" dirty="0" smtClean="0">
                <a:ea typeface="Tahoma" pitchFamily="-108" charset="0"/>
                <a:cs typeface="Tahoma" pitchFamily="-108" charset="0"/>
              </a:rPr>
              <a:t>  </a:t>
            </a:r>
            <a:r>
              <a:rPr lang="es-ES" dirty="0" smtClean="0">
                <a:ea typeface="Tahoma" pitchFamily="-108" charset="0"/>
                <a:cs typeface="Tahoma" pitchFamily="-108" charset="0"/>
              </a:rPr>
              <a:t>debido a una falla de producción o de mantención.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84150"/>
            <a:ext cx="8588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14400" y="4161854"/>
            <a:ext cx="72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a typeface="Tahoma" pitchFamily="-108" charset="0"/>
                <a:cs typeface="Tahoma" pitchFamily="-108" charset="0"/>
              </a:rPr>
              <a:t>        - Una acción insegura, como por ejemplo, cuando una persona no</a:t>
            </a:r>
          </a:p>
          <a:p>
            <a:r>
              <a:rPr lang="es-ES" dirty="0">
                <a:ea typeface="Tahoma" pitchFamily="-108" charset="0"/>
                <a:cs typeface="Tahoma" pitchFamily="-108" charset="0"/>
              </a:rPr>
              <a:t> </a:t>
            </a:r>
            <a:r>
              <a:rPr lang="es-ES" dirty="0" smtClean="0">
                <a:ea typeface="Tahoma" pitchFamily="-108" charset="0"/>
                <a:cs typeface="Tahoma" pitchFamily="-108" charset="0"/>
              </a:rPr>
              <a:t>          respeta </a:t>
            </a:r>
            <a:r>
              <a:rPr lang="es-ES" b="1" dirty="0" smtClean="0">
                <a:ea typeface="Tahoma" pitchFamily="-108" charset="0"/>
                <a:cs typeface="Tahoma" pitchFamily="-108" charset="0"/>
              </a:rPr>
              <a:t>las normas de seguridad </a:t>
            </a:r>
            <a:r>
              <a:rPr lang="es-ES" dirty="0" smtClean="0">
                <a:ea typeface="Tahoma" pitchFamily="-108" charset="0"/>
                <a:cs typeface="Tahoma" pitchFamily="-108" charset="0"/>
              </a:rPr>
              <a:t>y se ubica o accede a un lugar</a:t>
            </a:r>
          </a:p>
          <a:p>
            <a:r>
              <a:rPr lang="es-ES" dirty="0">
                <a:ea typeface="Tahoma" pitchFamily="-108" charset="0"/>
                <a:cs typeface="Tahoma" pitchFamily="-108" charset="0"/>
              </a:rPr>
              <a:t> </a:t>
            </a:r>
            <a:r>
              <a:rPr lang="es-ES" dirty="0" smtClean="0">
                <a:ea typeface="Tahoma" pitchFamily="-108" charset="0"/>
                <a:cs typeface="Tahoma" pitchFamily="-108" charset="0"/>
              </a:rPr>
              <a:t>          peligroso.</a:t>
            </a:r>
            <a:endParaRPr lang="es-ES_tradn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FEF0-D671-C049-977E-D919BFE5B456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1371600" y="5334000"/>
            <a:ext cx="704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- La </a:t>
            </a:r>
            <a:r>
              <a:rPr lang="es-ES_tradnl" b="1" dirty="0" smtClean="0">
                <a:solidFill>
                  <a:srgbClr val="C0504D"/>
                </a:solidFill>
              </a:rPr>
              <a:t>corriente alterna </a:t>
            </a:r>
            <a:r>
              <a:rPr lang="es-ES_tradnl" dirty="0" smtClean="0"/>
              <a:t>es siempre más peligrosa que la corriente continua.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8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16190</TotalTime>
  <Words>1657</Words>
  <Application>Microsoft Office PowerPoint</Application>
  <PresentationFormat>Presentación en pantalla (4:3)</PresentationFormat>
  <Paragraphs>145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Verdana</vt:lpstr>
      <vt:lpstr>Office Theme</vt:lpstr>
      <vt:lpstr>Presentación de PowerPoint</vt:lpstr>
      <vt:lpstr>Presentación de PowerPoint</vt:lpstr>
      <vt:lpstr>Presentación de PowerPoint</vt:lpstr>
      <vt:lpstr>¿Qué hace que la electricidad sea peligrosa?</vt:lpstr>
      <vt:lpstr>¿Cómo se clasifica el voltaje o la tensión eléctrica?</vt:lpstr>
      <vt:lpstr>¿Cómo nos protegemos de los riesgos eléctricos?</vt:lpstr>
      <vt:lpstr>Presentación de PowerPoint</vt:lpstr>
      <vt:lpstr>Presentación de PowerPoint</vt:lpstr>
      <vt:lpstr>Presentación de PowerPoint</vt:lpstr>
      <vt:lpstr>Las formas de electrocución y daños eléctricos.</vt:lpstr>
      <vt:lpstr>¿Qué es un arco eléctrico?</vt:lpstr>
      <vt:lpstr>Presentación de PowerPoint</vt:lpstr>
      <vt:lpstr>Presentación de PowerPoint</vt:lpstr>
      <vt:lpstr>Presentación de PowerPoint</vt:lpstr>
      <vt:lpstr>¿Es peligroso el agua cuando se trabaja con electricidad?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Jean-Jacques Ammann</dc:creator>
  <cp:lastModifiedBy>Cristian Pedernera</cp:lastModifiedBy>
  <cp:revision>91</cp:revision>
  <cp:lastPrinted>2014-10-07T14:20:55Z</cp:lastPrinted>
  <dcterms:created xsi:type="dcterms:W3CDTF">2014-09-29T14:41:11Z</dcterms:created>
  <dcterms:modified xsi:type="dcterms:W3CDTF">2015-03-23T15:11:40Z</dcterms:modified>
</cp:coreProperties>
</file>