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30" r:id="rId3"/>
    <p:sldId id="277" r:id="rId4"/>
    <p:sldId id="331" r:id="rId5"/>
    <p:sldId id="324" r:id="rId6"/>
    <p:sldId id="311" r:id="rId7"/>
    <p:sldId id="340" r:id="rId8"/>
    <p:sldId id="323" r:id="rId9"/>
    <p:sldId id="325" r:id="rId10"/>
    <p:sldId id="333" r:id="rId11"/>
    <p:sldId id="334" r:id="rId12"/>
    <p:sldId id="287" r:id="rId13"/>
    <p:sldId id="341" r:id="rId14"/>
    <p:sldId id="285" r:id="rId15"/>
    <p:sldId id="304" r:id="rId16"/>
    <p:sldId id="338" r:id="rId17"/>
    <p:sldId id="290" r:id="rId18"/>
    <p:sldId id="339" r:id="rId19"/>
    <p:sldId id="305" r:id="rId20"/>
    <p:sldId id="309" r:id="rId21"/>
    <p:sldId id="342" r:id="rId22"/>
    <p:sldId id="297" r:id="rId23"/>
    <p:sldId id="332" r:id="rId24"/>
    <p:sldId id="278" r:id="rId25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94660"/>
  </p:normalViewPr>
  <p:slideViewPr>
    <p:cSldViewPr>
      <p:cViewPr varScale="1">
        <p:scale>
          <a:sx n="87" d="100"/>
          <a:sy n="87" d="100"/>
        </p:scale>
        <p:origin x="18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CAFD4D-51F5-0D48-AF4F-4A6AF760EB53}" type="datetimeFigureOut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11A71E-89B7-9648-B647-DF79E70B1B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7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EABF4C-1DF8-8245-9DAE-55A4B07AD4EA}" type="datetimeFigureOut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C950EE-90E5-5C43-86FA-E57F33E521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3928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http://www.pilz.com/es-ES/knowhow/standards/standards/electrical_safety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50EE-90E5-5C43-86FA-E57F33E521A3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564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A080-391E-FB40-8E61-DA9695A956D8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7225-93FB-C546-8E17-1E9D6D5FC86C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B83E-28BD-7640-B220-7214C1690361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40E76-1476-1240-B1F1-BEA86A3A549A}" type="datetimeFigureOut">
              <a:rPr lang="es-ES"/>
              <a:pPr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60129-9E29-D143-A06A-6BFAD35D86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32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CA05-F10F-CD4A-ACD1-A7C4EA09E5EA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D63-6EE3-5746-A4FB-5AFD742E4836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24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24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F21B-4540-1B4B-8F31-E9F19E155B1D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6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6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74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74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543D-F18F-EC4B-B4B8-BD7F4ABB1DF2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44D0-A170-6443-BD14-3EB76CB95301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AC12-0794-8144-9253-76838AC8A211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2EE5-1EFD-CF42-B8CA-BDB5C0D2325A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FF5E-FB2A-3647-A4A7-6AC27D598A2C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7905753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9154-543E-914E-BB25-7F6FE07FF4C6}" type="datetime1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10 Rectángulo"/>
          <p:cNvSpPr/>
          <p:nvPr userDrawn="1"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8" name="17 Rectángulo redondeado"/>
          <p:cNvSpPr/>
          <p:nvPr userDrawn="1"/>
        </p:nvSpPr>
        <p:spPr>
          <a:xfrm>
            <a:off x="2" y="1392240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>
            <a:spLocks noChangeArrowheads="1"/>
          </p:cNvSpPr>
          <p:nvPr userDrawn="1"/>
        </p:nvSpPr>
        <p:spPr bwMode="auto">
          <a:xfrm>
            <a:off x="2582865" y="766763"/>
            <a:ext cx="4171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 dirty="0">
                <a:solidFill>
                  <a:srgbClr val="404040"/>
                </a:solidFill>
                <a:latin typeface="Verdana" pitchFamily="34" charset="0"/>
              </a:rPr>
              <a:t>ELECTRICIDAD </a:t>
            </a:r>
            <a:r>
              <a:rPr lang="es-CL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BÁSICA</a:t>
            </a:r>
            <a:endParaRPr lang="es-CL" altLang="es-CL" sz="2400" b="1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1" name="13 CuadroTexto"/>
          <p:cNvSpPr txBox="1"/>
          <p:nvPr userDrawn="1"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914400" y="1447800"/>
            <a:ext cx="7772400" cy="46898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543800" cy="51892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1131606" y="2337528"/>
            <a:ext cx="7555193" cy="2800767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Seguridad y prevención </a:t>
            </a:r>
            <a:r>
              <a:rPr lang="es-ES_tradnl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riesgos</a:t>
            </a:r>
            <a:r>
              <a:rPr lang="es-ES_tradnl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eléctricos.</a:t>
            </a:r>
            <a:endParaRPr lang="es-ES_tradnl" sz="40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5791944" y="6027003"/>
            <a:ext cx="3352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" altLang="es-CL" sz="2400" b="1" dirty="0" smtClean="0">
                <a:ln w="3175">
                  <a:solidFill>
                    <a:schemeClr val="bg1"/>
                  </a:solidFill>
                </a:ln>
                <a:solidFill>
                  <a:srgbClr val="404040"/>
                </a:solidFill>
                <a:latin typeface="Verdana" pitchFamily="34" charset="0"/>
              </a:rPr>
              <a:t>Unidad 3      </a:t>
            </a:r>
            <a:endParaRPr lang="es-ES" altLang="es-CL" sz="2400" b="1" dirty="0">
              <a:ln w="3175">
                <a:solidFill>
                  <a:schemeClr val="bg1"/>
                </a:solidFill>
              </a:ln>
              <a:solidFill>
                <a:srgbClr val="404040"/>
              </a:solidFill>
              <a:latin typeface="Verdana" pitchFamily="34" charset="0"/>
            </a:endParaRPr>
          </a:p>
          <a:p>
            <a:pPr algn="r" eaLnBrk="1" hangingPunct="1"/>
            <a:r>
              <a:rPr lang="es-ES" altLang="es-CL" sz="2400" b="1" dirty="0" smtClean="0">
                <a:ln w="3175">
                  <a:solidFill>
                    <a:schemeClr val="bg1"/>
                  </a:solidFill>
                </a:ln>
                <a:solidFill>
                  <a:srgbClr val="404040"/>
                </a:solidFill>
                <a:latin typeface="Verdana" pitchFamily="34" charset="0"/>
              </a:rPr>
              <a:t>Presentación 4</a:t>
            </a:r>
            <a:endParaRPr lang="es-ES" altLang="es-CL" sz="2400" b="1" dirty="0">
              <a:ln w="3175">
                <a:solidFill>
                  <a:schemeClr val="bg1"/>
                </a:solidFill>
              </a:ln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019800" y="4648200"/>
            <a:ext cx="2895600" cy="144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66800" y="1468374"/>
            <a:ext cx="7772400" cy="61821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1. Los </a:t>
            </a: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equipos de doble aislamiento</a:t>
            </a:r>
            <a:r>
              <a:rPr kumimoji="0" lang="es-ES_tradnl" sz="28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326" y="2133600"/>
            <a:ext cx="577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 equipos eléctricos están alimentados por una fuente de poder a través de dos cables conductores para realizar el circuito eléctrico y permitir el flujo de los electrones. </a:t>
            </a:r>
          </a:p>
          <a:p>
            <a:r>
              <a:rPr lang="es-ES_tradnl" b="1" dirty="0" smtClean="0"/>
              <a:t>Uno de los cables está energizado: es la “</a:t>
            </a:r>
            <a:r>
              <a:rPr lang="es-ES_tradnl" b="1" dirty="0" smtClean="0">
                <a:solidFill>
                  <a:srgbClr val="FF0000"/>
                </a:solidFill>
              </a:rPr>
              <a:t>fase</a:t>
            </a:r>
            <a:r>
              <a:rPr lang="es-ES_tradnl" b="1" dirty="0" smtClean="0"/>
              <a:t>”.</a:t>
            </a:r>
          </a:p>
          <a:p>
            <a:r>
              <a:rPr lang="es-ES_tradnl" b="1" dirty="0" smtClean="0"/>
              <a:t>El otro cable no está energizado: es el “</a:t>
            </a:r>
            <a:r>
              <a:rPr lang="es-ES_tradnl" b="1" dirty="0" smtClean="0">
                <a:solidFill>
                  <a:srgbClr val="3366FF"/>
                </a:solidFill>
              </a:rPr>
              <a:t>neutro</a:t>
            </a:r>
            <a:r>
              <a:rPr lang="es-ES_tradnl" b="1" dirty="0" smtClean="0"/>
              <a:t>”.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326" y="4343400"/>
            <a:ext cx="623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Un equipo protegido con </a:t>
            </a:r>
            <a:r>
              <a:rPr lang="es-ES_tradnl" b="1" dirty="0" smtClean="0"/>
              <a:t>doble aislamiento </a:t>
            </a:r>
            <a:r>
              <a:rPr lang="es-ES_tradnl" dirty="0" smtClean="0"/>
              <a:t>sólo necesita de estos </a:t>
            </a:r>
            <a:r>
              <a:rPr lang="es-ES_tradnl" b="1" dirty="0" smtClean="0"/>
              <a:t>dos cables </a:t>
            </a:r>
            <a:r>
              <a:rPr lang="es-ES_tradnl" dirty="0" smtClean="0"/>
              <a:t>de conexión para funcionar en forma segura.</a:t>
            </a:r>
            <a:endParaRPr lang="es-ES_tradnl" dirty="0"/>
          </a:p>
        </p:txBody>
      </p:sp>
      <p:sp>
        <p:nvSpPr>
          <p:cNvPr id="19" name="TextBox 18"/>
          <p:cNvSpPr txBox="1"/>
          <p:nvPr/>
        </p:nvSpPr>
        <p:spPr>
          <a:xfrm>
            <a:off x="778326" y="5562600"/>
            <a:ext cx="714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En un enchufe, no hay forma simple de saber: </a:t>
            </a:r>
          </a:p>
          <a:p>
            <a:pPr indent="176213">
              <a:buFont typeface="Arial"/>
              <a:buChar char="•"/>
            </a:pPr>
            <a:r>
              <a:rPr lang="es-ES_tradnl" b="1" dirty="0" smtClean="0"/>
              <a:t>cuál de los conductores es la </a:t>
            </a:r>
            <a:r>
              <a:rPr lang="es-ES_tradnl" b="1" dirty="0" smtClean="0">
                <a:solidFill>
                  <a:srgbClr val="FF0000"/>
                </a:solidFill>
              </a:rPr>
              <a:t>fase </a:t>
            </a:r>
            <a:r>
              <a:rPr lang="es-ES_tradnl" b="1" dirty="0" smtClean="0"/>
              <a:t>y está energizado y </a:t>
            </a:r>
          </a:p>
          <a:p>
            <a:pPr indent="176213">
              <a:buFont typeface="Arial"/>
              <a:buChar char="•"/>
            </a:pPr>
            <a:r>
              <a:rPr lang="es-ES_tradnl" b="1" dirty="0" smtClean="0"/>
              <a:t>cuál es el </a:t>
            </a:r>
            <a:r>
              <a:rPr lang="es-ES_tradnl" b="1" dirty="0" smtClean="0">
                <a:solidFill>
                  <a:srgbClr val="3366FF"/>
                </a:solidFill>
              </a:rPr>
              <a:t>neutro </a:t>
            </a:r>
            <a:r>
              <a:rPr lang="es-ES_tradnl" b="1" dirty="0" smtClean="0"/>
              <a:t>y no está energizado.</a:t>
            </a:r>
            <a:endParaRPr lang="es-ES_tradnl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42857" r="-1299" b="11538"/>
          <a:stretch>
            <a:fillRect/>
          </a:stretch>
        </p:blipFill>
        <p:spPr>
          <a:xfrm>
            <a:off x="6553200" y="2057400"/>
            <a:ext cx="2459979" cy="2362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191308" y="3048000"/>
            <a:ext cx="440871" cy="457200"/>
          </a:xfrm>
          <a:prstGeom prst="ellipse">
            <a:avLst/>
          </a:prstGeom>
          <a:noFill/>
          <a:ln w="38100" cap="flat" cmpd="sng" algn="ctr">
            <a:solidFill>
              <a:srgbClr val="FF6600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9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rcRect l="48286"/>
          <a:stretch>
            <a:fillRect/>
          </a:stretch>
        </p:blipFill>
        <p:spPr>
          <a:xfrm>
            <a:off x="4800600" y="3886200"/>
            <a:ext cx="4051300" cy="17682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66800" y="1468374"/>
            <a:ext cx="7772400" cy="61821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2. Los equipos con</a:t>
            </a:r>
            <a:r>
              <a:rPr kumimoji="0" lang="es-ES_tradnl" sz="28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toma de tierra.</a:t>
            </a: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326" y="1844824"/>
            <a:ext cx="7908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Los equipos eléctricos de mayor potencia o que no tienen doble aislamiento, están protegidos por una </a:t>
            </a:r>
            <a:r>
              <a:rPr lang="es-ES_tradnl" sz="1600" b="1" dirty="0" smtClean="0"/>
              <a:t>toma de tierra </a:t>
            </a:r>
            <a:r>
              <a:rPr lang="es-ES_tradnl" sz="1600" dirty="0" smtClean="0"/>
              <a:t>o </a:t>
            </a:r>
            <a:r>
              <a:rPr lang="es-ES_tradnl" sz="1600" b="1" dirty="0" smtClean="0"/>
              <a:t>cable </a:t>
            </a:r>
            <a:r>
              <a:rPr lang="es-ES_tradnl" sz="1600" b="1" dirty="0"/>
              <a:t>a</a:t>
            </a:r>
            <a:r>
              <a:rPr lang="es-ES_tradnl" sz="1600" b="1" dirty="0" smtClean="0"/>
              <a:t> tierra </a:t>
            </a:r>
            <a:r>
              <a:rPr lang="es-ES_tradnl" sz="1600" dirty="0" smtClean="0"/>
              <a:t>(recibe este nombre porque finalmente se conecta a la tierra).</a:t>
            </a:r>
            <a:endParaRPr lang="es-ES_tradnl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8326" y="2639814"/>
            <a:ext cx="8213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El </a:t>
            </a:r>
            <a:r>
              <a:rPr lang="es-ES_tradnl" sz="1600" b="1" dirty="0" smtClean="0"/>
              <a:t>cable </a:t>
            </a:r>
            <a:r>
              <a:rPr lang="es-ES_tradnl" sz="1600" b="1" dirty="0"/>
              <a:t>a</a:t>
            </a:r>
            <a:r>
              <a:rPr lang="es-ES_tradnl" sz="1600" b="1" dirty="0" smtClean="0"/>
              <a:t> tierra </a:t>
            </a:r>
            <a:r>
              <a:rPr lang="es-ES_tradnl" sz="1600" dirty="0" smtClean="0"/>
              <a:t>conecta a un circuito especial de las instalaciones  todas las partes del equipo que pueden representar un peligro para las personas: en particular las envolturas metálicas.  Así, si accidentalmente una de estas parte viene a estar energizada, la corriente eléctrica circulará por el cable de tierra y no por el cuerpo del usuario que la toca.</a:t>
            </a:r>
            <a:endParaRPr lang="es-ES_tradnl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8326" y="3733800"/>
            <a:ext cx="806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Estos equipos eléctricos tienen cables de alimentación con </a:t>
            </a:r>
            <a:r>
              <a:rPr lang="es-ES_tradnl" b="1" dirty="0" smtClean="0"/>
              <a:t>tres conductores</a:t>
            </a:r>
            <a:r>
              <a:rPr lang="es-ES_tradnl" dirty="0" smtClean="0"/>
              <a:t>: la </a:t>
            </a:r>
            <a:r>
              <a:rPr lang="es-ES_tradnl" b="1" dirty="0" smtClean="0">
                <a:solidFill>
                  <a:srgbClr val="C0504D"/>
                </a:solidFill>
              </a:rPr>
              <a:t>fase</a:t>
            </a:r>
            <a:r>
              <a:rPr lang="es-ES_tradnl" dirty="0" smtClean="0"/>
              <a:t>, el </a:t>
            </a:r>
            <a:r>
              <a:rPr lang="es-ES_tradnl" b="1" dirty="0" smtClean="0">
                <a:solidFill>
                  <a:srgbClr val="3366FF"/>
                </a:solidFill>
              </a:rPr>
              <a:t>neutro </a:t>
            </a:r>
            <a:r>
              <a:rPr lang="es-ES_tradnl" dirty="0" smtClean="0"/>
              <a:t>y el </a:t>
            </a:r>
            <a:r>
              <a:rPr lang="es-ES_tradnl" sz="2400" b="1" dirty="0" smtClean="0">
                <a:ln>
                  <a:solidFill>
                    <a:srgbClr val="FFFF00"/>
                  </a:solidFill>
                </a:ln>
                <a:solidFill>
                  <a:srgbClr val="008000"/>
                </a:solidFill>
              </a:rPr>
              <a:t>cable de tierra.</a:t>
            </a:r>
            <a:endParaRPr lang="es-ES_tradnl" sz="2400" b="1" dirty="0">
              <a:ln>
                <a:solidFill>
                  <a:srgbClr val="FFFF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026" y="4561582"/>
            <a:ext cx="3704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En un enchufe, el conector de tierra siempre se distingue por su forma o su posición. ¿Reconoce el conector de tierra en estos enchufes?</a:t>
            </a:r>
            <a:endParaRPr lang="es-ES_tradnl" sz="1600" b="1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465064"/>
            <a:ext cx="3124200" cy="134340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053511" y="5575759"/>
            <a:ext cx="1936375" cy="396627"/>
            <a:chOff x="6053511" y="5575759"/>
            <a:chExt cx="1936375" cy="396627"/>
          </a:xfrm>
        </p:grpSpPr>
        <p:sp>
          <p:nvSpPr>
            <p:cNvPr id="26" name="Rounded Rectangle 25"/>
            <p:cNvSpPr/>
            <p:nvPr/>
          </p:nvSpPr>
          <p:spPr>
            <a:xfrm>
              <a:off x="6053511" y="5580961"/>
              <a:ext cx="439780" cy="391425"/>
            </a:xfrm>
            <a:prstGeom prst="roundRect">
              <a:avLst/>
            </a:prstGeom>
            <a:noFill/>
            <a:ln w="38100" cap="flat" cmpd="sng" algn="ctr">
              <a:solidFill>
                <a:srgbClr val="3CDD1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550106" y="5575759"/>
              <a:ext cx="439780" cy="391425"/>
            </a:xfrm>
            <a:prstGeom prst="roundRect">
              <a:avLst/>
            </a:prstGeom>
            <a:noFill/>
            <a:ln w="38100" cap="flat" cmpd="sng" algn="ctr">
              <a:solidFill>
                <a:srgbClr val="3CDD1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03937" y="4593065"/>
            <a:ext cx="2080625" cy="617073"/>
            <a:chOff x="6103937" y="4593065"/>
            <a:chExt cx="2080625" cy="617073"/>
          </a:xfrm>
        </p:grpSpPr>
        <p:sp>
          <p:nvSpPr>
            <p:cNvPr id="30" name="Rounded Rectangle 29"/>
            <p:cNvSpPr/>
            <p:nvPr/>
          </p:nvSpPr>
          <p:spPr>
            <a:xfrm rot="1631704">
              <a:off x="6103937" y="4973168"/>
              <a:ext cx="672657" cy="236970"/>
            </a:xfrm>
            <a:prstGeom prst="roundRect">
              <a:avLst/>
            </a:prstGeom>
            <a:noFill/>
            <a:ln w="38100" cap="flat" cmpd="sng" algn="ctr">
              <a:solidFill>
                <a:srgbClr val="3CDD1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744782" y="4593065"/>
              <a:ext cx="439780" cy="391425"/>
            </a:xfrm>
            <a:prstGeom prst="roundRect">
              <a:avLst/>
            </a:prstGeom>
            <a:noFill/>
            <a:ln w="38100" cap="flat" cmpd="sng" algn="ctr">
              <a:solidFill>
                <a:srgbClr val="3CDD1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867400"/>
            <a:ext cx="2083455" cy="990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2001" y="593138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El cable de tierra se reconoce con su color: Verde o verde amarillo.</a:t>
            </a:r>
            <a:endParaRPr lang="es-ES_tradnl" sz="1600" b="1" dirty="0"/>
          </a:p>
        </p:txBody>
      </p:sp>
      <p:sp>
        <p:nvSpPr>
          <p:cNvPr id="42" name="Rounded Rectangle 41"/>
          <p:cNvSpPr/>
          <p:nvPr/>
        </p:nvSpPr>
        <p:spPr>
          <a:xfrm rot="1102631">
            <a:off x="3917338" y="6204593"/>
            <a:ext cx="989299" cy="357558"/>
          </a:xfrm>
          <a:prstGeom prst="roundRect">
            <a:avLst/>
          </a:prstGeom>
          <a:noFill/>
          <a:ln w="38100" cap="flat" cmpd="sng" algn="ctr">
            <a:solidFill>
              <a:srgbClr val="3CDD1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38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66904"/>
            <a:ext cx="7772400" cy="54201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ES_tradnl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¿Cuáles son los componente que pueden proteger al usuario en caso de accidente eléctrico en una edificación (casa, edificio, etc</a:t>
            </a:r>
            <a:r>
              <a:rPr lang="es-ES_tradnl" sz="1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.</a:t>
            </a:r>
            <a:r>
              <a:rPr lang="es-ES_tradnl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)?</a:t>
            </a:r>
            <a:endParaRPr lang="es-ES" sz="1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66800" y="1524000"/>
            <a:ext cx="7772400" cy="61821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Medidas de protección en las edificaciones.</a:t>
            </a: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kampa.es/upfiles/1271055015Disyuntor-termico.jpg"/>
          <p:cNvPicPr>
            <a:picLocks noChangeAspect="1" noChangeArrowheads="1"/>
          </p:cNvPicPr>
          <p:nvPr/>
        </p:nvPicPr>
        <p:blipFill>
          <a:blip r:embed="rId2"/>
          <a:srcRect l="17924" r="19698"/>
          <a:stretch>
            <a:fillRect/>
          </a:stretch>
        </p:blipFill>
        <p:spPr bwMode="auto">
          <a:xfrm>
            <a:off x="7696200" y="2438400"/>
            <a:ext cx="1066800" cy="213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9" name="3 CuadroTexto"/>
          <p:cNvSpPr txBox="1">
            <a:spLocks noChangeArrowheads="1"/>
          </p:cNvSpPr>
          <p:nvPr/>
        </p:nvSpPr>
        <p:spPr bwMode="auto">
          <a:xfrm>
            <a:off x="975637" y="2867104"/>
            <a:ext cx="640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CL" sz="1600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Los </a:t>
            </a:r>
            <a:r>
              <a:rPr lang="es-CL" sz="1600" b="1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disyuntores o “automático” </a:t>
            </a:r>
            <a:r>
              <a:rPr lang="es-CL" sz="1600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son dispositivos electromecánicos que se instalan en una edificación para proteger al usuario en caso de falla eléctrica.</a:t>
            </a:r>
          </a:p>
          <a:p>
            <a:r>
              <a:rPr lang="es-ES_tradnl" sz="1600" dirty="0"/>
              <a:t>Este dispositivo corta de inmediato la alimentación eléctrica en caso de peligro. Por </a:t>
            </a:r>
            <a:r>
              <a:rPr lang="es-ES_tradnl" sz="1600" dirty="0" smtClean="0"/>
              <a:t>ejemplo, cuando </a:t>
            </a:r>
            <a:r>
              <a:rPr lang="es-ES_tradnl" sz="1600" dirty="0"/>
              <a:t>se detecta una sobrecarga o cuando ocurre una perdida de electricidad</a:t>
            </a:r>
            <a:r>
              <a:rPr lang="es-ES_tradnl" sz="1600" dirty="0" smtClean="0"/>
              <a:t>.</a:t>
            </a:r>
          </a:p>
          <a:p>
            <a:endParaRPr lang="es-ES_tradnl" sz="1600" dirty="0"/>
          </a:p>
          <a:p>
            <a:r>
              <a:rPr lang="es-CL" sz="1600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Los disyuntores se ubican generalmente en el </a:t>
            </a:r>
            <a:r>
              <a:rPr lang="es-CL" sz="1600" b="1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tablero eléctrico </a:t>
            </a:r>
            <a:r>
              <a:rPr lang="es-CL" sz="1600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de la instalación.</a:t>
            </a:r>
            <a:endParaRPr lang="es-CL" sz="1600" dirty="0"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5712" y="5445224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/>
              <a:t>Un disyuntor se puede volver a restablecer a su estado inicial  </a:t>
            </a:r>
            <a:r>
              <a:rPr lang="es-ES_tradnl" sz="1600" b="1" dirty="0" smtClean="0">
                <a:solidFill>
                  <a:srgbClr val="C0504D"/>
                </a:solidFill>
              </a:rPr>
              <a:t>una vez corregida la causa del desperfecto </a:t>
            </a:r>
            <a:r>
              <a:rPr lang="es-ES_tradnl" sz="1600" dirty="0" smtClean="0"/>
              <a:t>restableciendo la alimentación del equipo.</a:t>
            </a:r>
          </a:p>
        </p:txBody>
      </p:sp>
      <p:pic>
        <p:nvPicPr>
          <p:cNvPr id="13" name="Picture 12" descr="http://2.bp.blogspot.com/_aAr_j88n88k/TAYt2YpoeQI/AAAAAAAABfw/qj7jyjFyXrU/s1600/diferencial+electrico.jpg"/>
          <p:cNvPicPr>
            <a:picLocks noChangeAspect="1" noChangeArrowheads="1"/>
          </p:cNvPicPr>
          <p:nvPr/>
        </p:nvPicPr>
        <p:blipFill>
          <a:blip r:embed="rId3"/>
          <a:srcRect l="10790" r="10705"/>
          <a:stretch>
            <a:fillRect/>
          </a:stretch>
        </p:blipFill>
        <p:spPr bwMode="auto">
          <a:xfrm>
            <a:off x="7407066" y="4648200"/>
            <a:ext cx="1649339" cy="21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78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3505200"/>
          </a:xfrm>
        </p:spPr>
        <p:txBody>
          <a:bodyPr/>
          <a:lstStyle/>
          <a:p>
            <a:r>
              <a:rPr lang="es-ES_tradnl" dirty="0" smtClean="0"/>
              <a:t>En esta presentación, aprenderá: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se generan </a:t>
            </a:r>
            <a:r>
              <a:rPr lang="es-ES_tradnl" b="1" dirty="0" smtClean="0"/>
              <a:t>condiciones de trabajo seguras</a:t>
            </a:r>
            <a:r>
              <a:rPr lang="es-ES_tradnl" dirty="0" smtClean="0"/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</a:t>
            </a:r>
            <a:r>
              <a:rPr lang="es-ES_tradnl" b="1" dirty="0" smtClean="0"/>
              <a:t>actuar en forma segura</a:t>
            </a:r>
            <a:r>
              <a:rPr lang="es-ES_tradnl" dirty="0" smtClean="0"/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</a:t>
            </a:r>
            <a:r>
              <a:rPr lang="es-ES_tradnl" b="1" dirty="0" smtClean="0"/>
              <a:t>comportarte </a:t>
            </a:r>
            <a:r>
              <a:rPr lang="es-ES_tradnl" dirty="0" smtClean="0"/>
              <a:t>en presencia de un accidente por riesgo eléctrico.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211"/>
            <a:ext cx="7772400" cy="618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¿Cómo actuar en forma segura?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838200" y="2888589"/>
            <a:ext cx="775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1- </a:t>
            </a:r>
            <a:r>
              <a:rPr lang="es-ES_tradnl" sz="2000" b="1" dirty="0" smtClean="0"/>
              <a:t>Observar, conocer,</a:t>
            </a:r>
            <a:r>
              <a:rPr lang="es-ES_tradnl" sz="2000" dirty="0" smtClean="0"/>
              <a:t> </a:t>
            </a:r>
            <a:r>
              <a:rPr lang="es-ES_tradnl" sz="2000" b="1" dirty="0" smtClean="0"/>
              <a:t>identificar.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221088"/>
            <a:ext cx="775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3</a:t>
            </a:r>
            <a:r>
              <a:rPr lang="es-ES_tradnl" sz="2000" dirty="0" smtClean="0"/>
              <a:t>- </a:t>
            </a:r>
            <a:r>
              <a:rPr lang="es-ES_tradnl" sz="2000" b="1" dirty="0" smtClean="0"/>
              <a:t>Eliminar </a:t>
            </a:r>
            <a:r>
              <a:rPr lang="es-ES_tradnl" sz="2000" dirty="0" smtClean="0"/>
              <a:t>los riesgos.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573016"/>
            <a:ext cx="775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2</a:t>
            </a:r>
            <a:r>
              <a:rPr lang="es-ES_tradnl" sz="2000" dirty="0" smtClean="0"/>
              <a:t>- </a:t>
            </a:r>
            <a:r>
              <a:rPr lang="es-ES_tradnl" sz="2000" b="1" dirty="0" smtClean="0"/>
              <a:t>Prepararse </a:t>
            </a:r>
            <a:r>
              <a:rPr lang="es-ES_tradnl" sz="2000" dirty="0" smtClean="0"/>
              <a:t>para un trabajo seguro.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584" y="4797152"/>
            <a:ext cx="2447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/>
              <a:t>4</a:t>
            </a:r>
            <a:r>
              <a:rPr lang="es-ES_tradnl" sz="2000" dirty="0" smtClean="0"/>
              <a:t>- Divulgar,  </a:t>
            </a:r>
            <a:r>
              <a:rPr lang="es-ES_tradnl" sz="2000" b="1" dirty="0" smtClean="0"/>
              <a:t>Informar.</a:t>
            </a:r>
            <a:endParaRPr lang="es-ES_tradn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209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Para poder realiza un trabajo eléctrico en forma segura, se recomienda seguir y respetar los siguientes 4 puntos: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90600" y="1600200"/>
            <a:ext cx="7696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1. Observar, conocer, identificar. </a:t>
            </a:r>
            <a:endParaRPr lang="es-MX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3124201"/>
            <a:ext cx="51054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Inspeccionar el lugar de trabajo y detectar la ubicación de las fuentes de energía eléctrica.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98" y="5074071"/>
            <a:ext cx="2360240" cy="13902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939764"/>
            <a:ext cx="446757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Detectar fallas: de aislación o de conexión.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038600"/>
            <a:ext cx="4572000" cy="5396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Detectar los elementos de protección como disyuntores.</a:t>
            </a:r>
            <a:endParaRPr lang="es-ES_tradnl" sz="1600" dirty="0" smtClean="0"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320294"/>
            <a:ext cx="1891507" cy="19444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198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 llegar al lugar de trabajo, debe primero familiarizarse con los riesgos presentes y las condiciones de seguridad.</a:t>
            </a:r>
            <a:endParaRPr lang="es-ES_trad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370" y="3703331"/>
            <a:ext cx="1854649" cy="123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95400" y="1600200"/>
            <a:ext cx="6858000" cy="7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s-MX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2.Prepararse y preparar el lugar de trabajo para un trabajo seguro.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886200"/>
            <a:ext cx="391171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Limpiar y ordenar el lugar de trabajo.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4615544"/>
            <a:ext cx="4572000" cy="3180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No trabajar en lugares húmedos o con agua.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124200"/>
            <a:ext cx="2324100" cy="3492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600" y="2819400"/>
            <a:ext cx="5486400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Despojarse de accesorios o joyas metálicas, que puedan entorpecer el trabajo o producir contactos eléctricos peligrosos y cortocircuitos.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244564"/>
            <a:ext cx="3044423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Nunca sobre pisos mojados.</a:t>
            </a:r>
            <a:endParaRPr lang="es-ES_tradnl" sz="1600" dirty="0" smtClean="0">
              <a:solidFill>
                <a:schemeClr val="accent2"/>
              </a:solidFill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50717"/>
            <a:ext cx="7772400" cy="77061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ES_tradnl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¿Cuáles son los elementos  que protegen al usuario de los riesgos eléctricos?</a:t>
            </a:r>
            <a:endParaRPr lang="es-ES" sz="1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0" y="2277384"/>
            <a:ext cx="7772400" cy="46581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Siempre utilizar los </a:t>
            </a:r>
            <a:r>
              <a:rPr lang="es-ES_tradnl" sz="2800" b="1" dirty="0" smtClean="0">
                <a:ln w="10541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elementos de protección personal   </a:t>
            </a: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(</a:t>
            </a:r>
            <a:r>
              <a:rPr lang="es-ES_tradnl" sz="2788" b="1" dirty="0" smtClean="0">
                <a:ln w="10541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EPP</a:t>
            </a: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397514"/>
            <a:ext cx="2362200" cy="479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20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Guantes aislantes.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26071" b="24500"/>
          <a:stretch>
            <a:fillRect/>
          </a:stretch>
        </p:blipFill>
        <p:spPr>
          <a:xfrm>
            <a:off x="6781800" y="3276600"/>
            <a:ext cx="2004104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4114800"/>
            <a:ext cx="1371600" cy="1325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870847"/>
            <a:ext cx="449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2000" b="1" dirty="0" smtClean="0">
                <a:solidFill>
                  <a:srgbClr val="C0504D"/>
                </a:solidFill>
              </a:rPr>
              <a:t>Zapatos o botas aislantes:</a:t>
            </a:r>
            <a:r>
              <a:rPr lang="es-ES_tradnl" sz="1400" b="1" dirty="0" smtClean="0">
                <a:solidFill>
                  <a:srgbClr val="C0504D"/>
                </a:solidFill>
              </a:rPr>
              <a:t> permite evitar tener un segundo punto de contacto eléctrico.</a:t>
            </a:r>
            <a:endParaRPr lang="es-ES_tradnl" sz="1400" b="1" dirty="0">
              <a:solidFill>
                <a:srgbClr val="C0504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986046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1600" b="1" dirty="0" smtClean="0"/>
              <a:t>Lentes de seguridad: </a:t>
            </a:r>
            <a:r>
              <a:rPr lang="es-ES_tradnl" sz="1600" dirty="0" smtClean="0"/>
              <a:t>protegen a los ojos de posibles proyecciones de partículas.</a:t>
            </a:r>
            <a:endParaRPr lang="es-ES_tradn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212976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Los elementos de protección personal en trabajos con componentes eléctricos protegen al usuario de descargas eléctricas peligrosas y sus consecuencias.</a:t>
            </a:r>
          </a:p>
          <a:p>
            <a:endParaRPr lang="es-ES_tradnl" sz="1600" dirty="0" smtClean="0"/>
          </a:p>
          <a:p>
            <a:r>
              <a:rPr lang="es-ES_tradnl" sz="1600" dirty="0" smtClean="0"/>
              <a:t>Los más importantes son:</a:t>
            </a:r>
            <a:endParaRPr lang="es-ES_tradnl" sz="1600" dirty="0"/>
          </a:p>
        </p:txBody>
      </p:sp>
      <p:sp>
        <p:nvSpPr>
          <p:cNvPr id="13" name="Rectangle 12"/>
          <p:cNvSpPr/>
          <p:nvPr/>
        </p:nvSpPr>
        <p:spPr>
          <a:xfrm>
            <a:off x="914401" y="6290846"/>
            <a:ext cx="7086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smtClean="0"/>
              <a:t>Casco de seguridad: </a:t>
            </a:r>
            <a:r>
              <a:rPr lang="es-ES_tradnl" sz="1600" dirty="0" smtClean="0"/>
              <a:t>protegen de los golpes y contactos eléctricos accidentales.</a:t>
            </a:r>
            <a:endParaRPr lang="es-ES_tradnl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t="12000"/>
          <a:stretch>
            <a:fillRect/>
          </a:stretch>
        </p:blipFill>
        <p:spPr>
          <a:xfrm>
            <a:off x="5791200" y="3352800"/>
            <a:ext cx="3200400" cy="2235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8200" y="55742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Otros EPP importantes para los riesgos eléctricos son:</a:t>
            </a:r>
            <a:endParaRPr lang="es-ES_tradnl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95400" y="1447800"/>
            <a:ext cx="6858000" cy="7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s-MX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2. Prepararse y preparar el lugar de trabajo para un trabajo seguro.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95400" y="1600200"/>
            <a:ext cx="6858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MX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3. Eliminar el riesgo.</a:t>
            </a:r>
            <a:endParaRPr lang="es-MX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981201"/>
            <a:ext cx="4891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Cortar la alimentación de los equipos defectuosos y sobre los cuales se debe intervenir. No trabajar en instalaciones bajo tensión.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endParaRPr lang="es-ES_tradnl" sz="1600" dirty="0">
              <a:solidFill>
                <a:srgbClr val="C0504D"/>
              </a:solidFill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9" y="5130799"/>
            <a:ext cx="2396541" cy="1597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21" y="1730844"/>
            <a:ext cx="2339969" cy="17567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4351167"/>
            <a:ext cx="4572000" cy="9828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Remover de la zona de trabajo cualquier objeto metálico que pueda provocar contactos peligrosos con elementos energizados como escalas metálicas.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61125"/>
            <a:ext cx="4572000" cy="9828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No dejar conductores desnudos en las instalaciones. Aislar con cinta u otros elementos aislantes los conductores electrizados.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r="52987"/>
          <a:stretch>
            <a:fillRect/>
          </a:stretch>
        </p:blipFill>
        <p:spPr>
          <a:xfrm>
            <a:off x="6878202" y="3527871"/>
            <a:ext cx="2056976" cy="15626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5556365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Evitar el acceso de personal no autorizado a zonas peligrosas como los tableros eléctricos.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45" y="4205138"/>
            <a:ext cx="3378200" cy="2540000"/>
          </a:xfrm>
          <a:prstGeom prst="rect">
            <a:avLst/>
          </a:prstGeom>
        </p:spPr>
      </p:pic>
      <p:sp>
        <p:nvSpPr>
          <p:cNvPr id="19458" name="9 Rectángulo"/>
          <p:cNvSpPr>
            <a:spLocks noChangeArrowheads="1"/>
          </p:cNvSpPr>
          <p:nvPr/>
        </p:nvSpPr>
        <p:spPr bwMode="auto">
          <a:xfrm>
            <a:off x="838200" y="3520043"/>
            <a:ext cx="5410200" cy="5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Nunca modificar un cable o enchufe con tierra para eliminar el conector de tierra.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128852"/>
            <a:ext cx="4572000" cy="5396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Nunca tocar equipos energizados con las manos húmedas.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235" y="1649558"/>
            <a:ext cx="2723419" cy="2482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8200" y="4806835"/>
            <a:ext cx="4800600" cy="164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Medir con multímetro el voltaje de los componentes eléctricos en relación a la tierra. De esta forma, se sabrá si el equipo o el componte este energizado. </a:t>
            </a:r>
            <a:r>
              <a:rPr lang="es-ES_tradnl" sz="1600" i="1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Es bueno considerar que </a:t>
            </a:r>
            <a:r>
              <a:rPr lang="es-ES_tradnl" sz="1600" b="1" i="1" dirty="0" smtClean="0">
                <a:solidFill>
                  <a:srgbClr val="C0504D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todos los circuitos llevan corriente eléctrica hasta que se compruebe lo contrario.</a:t>
            </a:r>
            <a:endParaRPr lang="es-ES_tradnl" sz="1600" i="1" dirty="0" smtClean="0"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28194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Evitar el acceso de personal no autorizado a zonas peligrosas como los tableros eléctricos.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2162369"/>
            <a:ext cx="4572000" cy="5396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s-ES_tradnl" sz="1600" dirty="0" smtClean="0">
                <a:solidFill>
                  <a:schemeClr val="accent2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Siempre respectar las tarjetas de bloqueo. Sólo la puede retirar la persona que la puso.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5400" y="1600200"/>
            <a:ext cx="6858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s-MX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3. Eliminar el riesgo.</a:t>
            </a:r>
            <a:endParaRPr lang="es-MX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350520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>
                <a:solidFill>
                  <a:srgbClr val="000000"/>
                </a:solidFill>
              </a:rPr>
              <a:t>En esta presentación, aprenderá:</a:t>
            </a:r>
          </a:p>
          <a:p>
            <a:endParaRPr lang="es-ES_tradnl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Cómo se generan </a:t>
            </a:r>
            <a:r>
              <a:rPr lang="es-ES_tradnl" b="1" dirty="0" smtClean="0">
                <a:solidFill>
                  <a:srgbClr val="000000"/>
                </a:solidFill>
              </a:rPr>
              <a:t>condiciones de trabajo seguras</a:t>
            </a:r>
            <a:r>
              <a:rPr lang="es-ES_tradnl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/>
              <a:buChar char="•"/>
            </a:pPr>
            <a:endParaRPr lang="es-ES_tradnl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Cómo </a:t>
            </a:r>
            <a:r>
              <a:rPr lang="es-ES_tradnl" b="1" dirty="0" smtClean="0">
                <a:solidFill>
                  <a:srgbClr val="000000"/>
                </a:solidFill>
              </a:rPr>
              <a:t>actuar en forma segura</a:t>
            </a:r>
            <a:r>
              <a:rPr lang="es-ES_tradnl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/>
              <a:buChar char="•"/>
            </a:pPr>
            <a:endParaRPr lang="es-ES_tradnl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Cómo </a:t>
            </a:r>
            <a:r>
              <a:rPr lang="es-ES_tradnl" b="1" dirty="0" smtClean="0">
                <a:solidFill>
                  <a:srgbClr val="000000"/>
                </a:solidFill>
              </a:rPr>
              <a:t>comportarse </a:t>
            </a:r>
            <a:r>
              <a:rPr lang="es-ES_tradnl" dirty="0" smtClean="0">
                <a:solidFill>
                  <a:srgbClr val="000000"/>
                </a:solidFill>
              </a:rPr>
              <a:t>en presencia de un accidente por riesgo eléctrico.</a:t>
            </a: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211"/>
            <a:ext cx="7772400" cy="61821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</a:rPr>
              <a:t>4. Divulgar, informar.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20</a:t>
            </a:fld>
            <a:endParaRPr lang="es-ES_trad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10" y="4419600"/>
            <a:ext cx="2053890" cy="20538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0729" y="2071806"/>
            <a:ext cx="775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Avisar e informar a los otros usuarios de cualquier defecto o desgate que puede ser la fuente de un riesgo de accidente.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40" y="4874432"/>
            <a:ext cx="3606800" cy="11442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2780928"/>
            <a:ext cx="709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Informar al supervisor responsable para proceder a corregir el defecto.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1" y="3284984"/>
            <a:ext cx="76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Poner aviso de peligro para los otros usuarios y  una tarjeta de bloqueo cuando sea necesario.</a:t>
            </a:r>
            <a:endParaRPr lang="es-ES_tradnl" dirty="0"/>
          </a:p>
        </p:txBody>
      </p:sp>
      <p:sp>
        <p:nvSpPr>
          <p:cNvPr id="12" name="Rectangle 10"/>
          <p:cNvSpPr/>
          <p:nvPr/>
        </p:nvSpPr>
        <p:spPr>
          <a:xfrm>
            <a:off x="1020277" y="3995772"/>
            <a:ext cx="477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Poner aviso de peligro para los otros usuarios.</a:t>
            </a:r>
            <a:endParaRPr lang="es-ES_tradnl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320" y="4498162"/>
            <a:ext cx="1997410" cy="1820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3505200"/>
          </a:xfrm>
        </p:spPr>
        <p:txBody>
          <a:bodyPr/>
          <a:lstStyle/>
          <a:p>
            <a:r>
              <a:rPr lang="es-ES_tradnl" dirty="0" smtClean="0"/>
              <a:t>En esta presentación, aprenderá: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garantizar </a:t>
            </a:r>
            <a:r>
              <a:rPr lang="es-ES_tradnl" b="1" dirty="0" smtClean="0"/>
              <a:t>condiciones de trabajo seguras</a:t>
            </a:r>
            <a:r>
              <a:rPr lang="es-ES_tradnl" dirty="0" smtClean="0"/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</a:t>
            </a:r>
            <a:r>
              <a:rPr lang="es-ES_tradnl" b="1" dirty="0" smtClean="0"/>
              <a:t>actuar en forma segura</a:t>
            </a:r>
            <a:r>
              <a:rPr lang="es-ES_tradnl" dirty="0" smtClean="0"/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</a:t>
            </a:r>
            <a:r>
              <a:rPr lang="es-ES_tradnl" b="1" dirty="0" smtClean="0"/>
              <a:t>comportarte </a:t>
            </a:r>
            <a:r>
              <a:rPr lang="es-ES_tradnl" dirty="0" smtClean="0"/>
              <a:t>en presencia de un accidente por riesgo eléctrico.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21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17638"/>
            <a:ext cx="8229600" cy="795791"/>
          </a:xfrm>
        </p:spPr>
        <p:txBody>
          <a:bodyPr/>
          <a:lstStyle/>
          <a:p>
            <a:r>
              <a:rPr lang="es-ES_tradnl" smtClean="0"/>
              <a:t>Primeros auxilios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96952"/>
            <a:ext cx="5029200" cy="562267"/>
          </a:xfrm>
        </p:spPr>
        <p:txBody>
          <a:bodyPr>
            <a:noAutofit/>
          </a:bodyPr>
          <a:lstStyle/>
          <a:p>
            <a:pPr marL="0" indent="195263">
              <a:buFont typeface="Arial"/>
              <a:buChar char="•"/>
            </a:pPr>
            <a:r>
              <a:rPr lang="es-ES_tradnl" sz="2000" dirty="0" smtClean="0"/>
              <a:t>Observar, detectar y reconocer el peligro.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541058"/>
            <a:ext cx="3114169" cy="231694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745603"/>
            <a:ext cx="2296616" cy="2195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034207"/>
            <a:ext cx="775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 a pesar de todas las medidas no se puede evitar el accidente, es importante  poder </a:t>
            </a:r>
            <a:r>
              <a:rPr lang="es-ES_tradnl" b="1" dirty="0" smtClean="0"/>
              <a:t>actuar y reaccionar</a:t>
            </a:r>
            <a:r>
              <a:rPr lang="es-ES_tradnl" dirty="0"/>
              <a:t> </a:t>
            </a:r>
            <a:r>
              <a:rPr lang="es-ES_tradnl" dirty="0" smtClean="0"/>
              <a:t>adecuadamente y  tomar las medidas  de </a:t>
            </a:r>
            <a:r>
              <a:rPr lang="es-ES_tradnl" b="1" dirty="0" smtClean="0"/>
              <a:t>primeros auxilios </a:t>
            </a:r>
            <a:r>
              <a:rPr lang="es-ES_tradnl" dirty="0" smtClean="0"/>
              <a:t>adecuadas</a:t>
            </a:r>
            <a:r>
              <a:rPr lang="es-ES_tradnl" b="1" dirty="0" smtClean="0"/>
              <a:t> 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62000" y="5693186"/>
            <a:ext cx="3549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6213">
              <a:buFont typeface="Arial"/>
              <a:buChar char="•"/>
            </a:pPr>
            <a:r>
              <a:rPr lang="es-ES_tradnl" sz="2000" dirty="0" smtClean="0"/>
              <a:t>Cuidar y rescatar a los heridos.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45410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>
              <a:buFont typeface="Arial"/>
              <a:buChar char="•"/>
            </a:pPr>
            <a:r>
              <a:rPr lang="es-ES_tradnl" sz="2000" dirty="0" smtClean="0"/>
              <a:t>Desconectar la fuente de poder.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501008"/>
            <a:ext cx="561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>
              <a:buFont typeface="Arial"/>
              <a:buChar char="•"/>
            </a:pPr>
            <a:r>
              <a:rPr lang="es-ES_tradnl" sz="2000" dirty="0" smtClean="0"/>
              <a:t>Protegerse, no ponerse a uno mismo en riesgo tomando contacto con la víctima u otros componentes electrizados.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5117122"/>
            <a:ext cx="42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6213">
              <a:buFont typeface="Arial"/>
              <a:buChar char="•"/>
            </a:pPr>
            <a:r>
              <a:rPr lang="es-ES_tradnl" sz="2000" dirty="0" smtClean="0"/>
              <a:t>Alejar a la victima del lugar peligroso.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17638"/>
            <a:ext cx="8229600" cy="795791"/>
          </a:xfrm>
        </p:spPr>
        <p:txBody>
          <a:bodyPr/>
          <a:lstStyle/>
          <a:p>
            <a:r>
              <a:rPr lang="es-ES_tradnl" dirty="0" smtClean="0"/>
              <a:t>Primeros auxilios.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48880"/>
            <a:ext cx="7924800" cy="2819400"/>
          </a:xfrm>
        </p:spPr>
        <p:txBody>
          <a:bodyPr>
            <a:normAutofit/>
          </a:bodyPr>
          <a:lstStyle/>
          <a:p>
            <a:r>
              <a:rPr lang="es-ES_tradnl" dirty="0" smtClean="0"/>
              <a:t>Llamar a servicio de rescate, ambulancia, médico o carabineros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Bomberos: 132.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Ambulancia: 131 (SAMU).</a:t>
            </a:r>
          </a:p>
          <a:p>
            <a:pPr lvl="1">
              <a:buFont typeface="Arial"/>
              <a:buChar char="•"/>
            </a:pPr>
            <a:r>
              <a:rPr lang="es-ES_tradnl" dirty="0" smtClean="0"/>
              <a:t>Carabineros: 133.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67" y="3810000"/>
            <a:ext cx="357003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543800" cy="5189220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131606" y="2337528"/>
            <a:ext cx="7555193" cy="2800767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Seguridad y prevención </a:t>
            </a:r>
            <a:r>
              <a:rPr lang="es-ES_tradnl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riesgos</a:t>
            </a:r>
            <a:r>
              <a:rPr lang="es-ES_tradnl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eléctricos.</a:t>
            </a:r>
            <a:endParaRPr lang="es-ES_tradnl" sz="40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24</a:t>
            </a:fld>
            <a:endParaRPr lang="es-ES_tradnl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5791944" y="6027003"/>
            <a:ext cx="3352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" altLang="es-CL" sz="2400" b="1" dirty="0" smtClean="0">
                <a:ln>
                  <a:solidFill>
                    <a:srgbClr val="FFFF00"/>
                  </a:solidFill>
                </a:ln>
                <a:solidFill>
                  <a:srgbClr val="404040"/>
                </a:solidFill>
                <a:latin typeface="Verdana" pitchFamily="34" charset="0"/>
              </a:rPr>
              <a:t>Unidad 3      </a:t>
            </a:r>
            <a:endParaRPr lang="es-ES" altLang="es-CL" sz="2400" b="1" dirty="0">
              <a:ln>
                <a:solidFill>
                  <a:srgbClr val="FFFF00"/>
                </a:solidFill>
              </a:ln>
              <a:solidFill>
                <a:srgbClr val="404040"/>
              </a:solidFill>
              <a:latin typeface="Verdana" pitchFamily="34" charset="0"/>
            </a:endParaRPr>
          </a:p>
          <a:p>
            <a:pPr algn="r" eaLnBrk="1" hangingPunct="1"/>
            <a:r>
              <a:rPr lang="es-ES" altLang="es-CL" sz="2400" b="1" dirty="0" smtClean="0">
                <a:ln>
                  <a:solidFill>
                    <a:srgbClr val="FFFF00"/>
                  </a:solidFill>
                </a:ln>
                <a:solidFill>
                  <a:srgbClr val="404040"/>
                </a:solidFill>
                <a:latin typeface="Verdana" pitchFamily="34" charset="0"/>
              </a:rPr>
              <a:t>Presentación 3</a:t>
            </a:r>
            <a:endParaRPr lang="es-ES" altLang="es-CL" sz="2400" b="1" dirty="0">
              <a:ln>
                <a:solidFill>
                  <a:srgbClr val="FFFF00"/>
                </a:solidFill>
              </a:ln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3577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n>
                  <a:solidFill>
                    <a:srgbClr val="CCFFCC"/>
                  </a:solidFill>
                </a:ln>
              </a:rPr>
              <a:t>Fin de la presentación</a:t>
            </a:r>
            <a:endParaRPr lang="es-ES_tradnl" sz="2400" b="1" dirty="0">
              <a:ln>
                <a:solidFill>
                  <a:srgbClr val="CCFFCC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211"/>
            <a:ext cx="7772400" cy="61821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 electricidad y los accidentes de trabajo.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1070429" y="2130427"/>
            <a:ext cx="775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s-ES_tradnl" sz="2400" dirty="0" smtClean="0"/>
              <a:t>¿Qué es un </a:t>
            </a:r>
            <a:r>
              <a:rPr lang="es-ES_tradnl" sz="2400" b="1" dirty="0" smtClean="0"/>
              <a:t>accidente de trabajo</a:t>
            </a:r>
            <a:r>
              <a:rPr lang="es-ES_tradnl" sz="2400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0429" y="2667000"/>
            <a:ext cx="775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s-MX" dirty="0" smtClean="0"/>
              <a:t>Es un acontecimiento </a:t>
            </a:r>
            <a:r>
              <a:rPr lang="es-MX" b="1" dirty="0" smtClean="0"/>
              <a:t>no deseado</a:t>
            </a:r>
            <a:r>
              <a:rPr lang="es-MX" dirty="0" smtClean="0"/>
              <a:t>, no intencionado, que </a:t>
            </a:r>
            <a:r>
              <a:rPr lang="es-MX" b="1" dirty="0" smtClean="0"/>
              <a:t>interrumpe </a:t>
            </a:r>
            <a:r>
              <a:rPr lang="es-MX" dirty="0" smtClean="0"/>
              <a:t>un proceso normal de trabajo,  que da por resultado una </a:t>
            </a:r>
            <a:r>
              <a:rPr lang="es-MX" b="1" dirty="0" smtClean="0"/>
              <a:t>lesión </a:t>
            </a:r>
            <a:r>
              <a:rPr lang="es-MX" dirty="0" smtClean="0"/>
              <a:t>o enfermedad a una persona, o un </a:t>
            </a:r>
            <a:r>
              <a:rPr lang="es-MX" b="1" dirty="0" smtClean="0"/>
              <a:t>daño </a:t>
            </a:r>
            <a:r>
              <a:rPr lang="es-MX" dirty="0" smtClean="0"/>
              <a:t>a la propiedad, debido a los efectos de la electricidad. </a:t>
            </a:r>
            <a:endParaRPr lang="es-ES_tradnl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6172199"/>
            <a:ext cx="8382000" cy="455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beneficios de todos: hay que evitar los accidentes</a:t>
            </a:r>
            <a:r>
              <a:rPr kumimoji="0" lang="es-ES_tradnl" sz="28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0"/>
            <a:ext cx="2527300" cy="16488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5486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Quemadura por descarga eléctrica.</a:t>
            </a:r>
            <a:endParaRPr lang="es-ES_trad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576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211"/>
            <a:ext cx="7772400" cy="61821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 electricidad y los accidentes de trabajo.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930729" y="2130427"/>
            <a:ext cx="775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s-ES_tradnl" sz="2400" dirty="0" smtClean="0"/>
              <a:t>¿Por qué </a:t>
            </a:r>
            <a:r>
              <a:rPr lang="es-ES_tradnl" sz="2400" b="1" dirty="0" smtClean="0">
                <a:solidFill>
                  <a:schemeClr val="accent4"/>
                </a:solidFill>
              </a:rPr>
              <a:t>deben ser evitados </a:t>
            </a:r>
            <a:r>
              <a:rPr lang="es-ES_tradnl" sz="2400" dirty="0" smtClean="0"/>
              <a:t>los accidentes de trabajo?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29" y="2592092"/>
            <a:ext cx="775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s-MX" dirty="0" smtClean="0"/>
              <a:t>Loa accidentes deben ser evitados porque: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7000" t="4667" r="3000" b="11333"/>
          <a:stretch>
            <a:fillRect/>
          </a:stretch>
        </p:blipFill>
        <p:spPr>
          <a:xfrm>
            <a:off x="5410200" y="3962400"/>
            <a:ext cx="3211286" cy="2247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4400" y="5446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6213">
              <a:buFont typeface="Arial"/>
              <a:buChar char="•"/>
            </a:pPr>
            <a:r>
              <a:rPr lang="es-MX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Implican </a:t>
            </a:r>
            <a:r>
              <a:rPr lang="es-MX" b="1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gastos y perdida de productividad </a:t>
            </a:r>
            <a:r>
              <a:rPr lang="es-MX" dirty="0" smtClean="0">
                <a:ln w="3175"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para la empresa.</a:t>
            </a:r>
            <a:endParaRPr lang="es-ES_tradnl" dirty="0"/>
          </a:p>
        </p:txBody>
      </p:sp>
      <p:sp>
        <p:nvSpPr>
          <p:cNvPr id="15" name="Rectangle 14"/>
          <p:cNvSpPr/>
          <p:nvPr/>
        </p:nvSpPr>
        <p:spPr>
          <a:xfrm>
            <a:off x="914400" y="3985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buFont typeface="Arial"/>
              <a:buChar char="•"/>
            </a:pPr>
            <a:r>
              <a:rPr lang="es-MX" dirty="0" smtClean="0"/>
              <a:t>Implican </a:t>
            </a:r>
            <a:r>
              <a:rPr lang="es-MX" b="1" dirty="0" smtClean="0"/>
              <a:t>gastos de salud </a:t>
            </a:r>
            <a:r>
              <a:rPr lang="es-MX" dirty="0" smtClean="0"/>
              <a:t>tales como  </a:t>
            </a:r>
            <a:r>
              <a:rPr lang="es-MX" b="1" dirty="0" smtClean="0"/>
              <a:t>medicamentos, hospitales, etc.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2971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buFont typeface="Arial"/>
              <a:buChar char="•"/>
            </a:pPr>
            <a:r>
              <a:rPr lang="es-MX" dirty="0" smtClean="0"/>
              <a:t>Implican </a:t>
            </a:r>
            <a:r>
              <a:rPr lang="es-MX" b="1" dirty="0" smtClean="0"/>
              <a:t>dolores y daños a las personas</a:t>
            </a:r>
            <a:r>
              <a:rPr lang="es-MX" dirty="0" smtClean="0"/>
              <a:t>, llevando a </a:t>
            </a:r>
            <a:r>
              <a:rPr lang="es-MX" b="1" dirty="0" smtClean="0">
                <a:solidFill>
                  <a:srgbClr val="8064A2"/>
                </a:solidFill>
              </a:rPr>
              <a:t>incapacidad temporal</a:t>
            </a:r>
            <a:r>
              <a:rPr lang="es-MX" dirty="0" smtClean="0"/>
              <a:t>, </a:t>
            </a:r>
            <a:r>
              <a:rPr lang="es-MX" b="1" dirty="0" smtClean="0">
                <a:solidFill>
                  <a:srgbClr val="8064A2"/>
                </a:solidFill>
              </a:rPr>
              <a:t>discapacidad permanente </a:t>
            </a:r>
            <a:r>
              <a:rPr lang="es-MX" dirty="0" smtClean="0"/>
              <a:t>o la </a:t>
            </a:r>
            <a:r>
              <a:rPr lang="es-MX" b="1" dirty="0" smtClean="0">
                <a:solidFill>
                  <a:schemeClr val="accent4"/>
                </a:solidFill>
              </a:rPr>
              <a:t>muerte</a:t>
            </a:r>
            <a:r>
              <a:rPr lang="es-MX" dirty="0" smtClean="0"/>
              <a:t>.</a:t>
            </a:r>
          </a:p>
        </p:txBody>
      </p:sp>
      <p:sp>
        <p:nvSpPr>
          <p:cNvPr id="17" name="Rectangle 14"/>
          <p:cNvSpPr/>
          <p:nvPr/>
        </p:nvSpPr>
        <p:spPr>
          <a:xfrm>
            <a:off x="930729" y="4677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buFont typeface="Arial"/>
              <a:buChar char="•"/>
            </a:pPr>
            <a:r>
              <a:rPr lang="es-MX" dirty="0" smtClean="0"/>
              <a:t>Implican </a:t>
            </a:r>
            <a:r>
              <a:rPr lang="es-MX" b="1" dirty="0" smtClean="0"/>
              <a:t>sufrimientos y desajustes </a:t>
            </a:r>
            <a:r>
              <a:rPr lang="es-MX" dirty="0" smtClean="0"/>
              <a:t>a </a:t>
            </a:r>
            <a:r>
              <a:rPr lang="es-MX" b="1" dirty="0" smtClean="0"/>
              <a:t>las familias.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211"/>
            <a:ext cx="7772400" cy="61821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Los accidentes eléctricos ocurren.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5</a:t>
            </a:fld>
            <a:endParaRPr lang="es-ES_tradn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52" y="3845535"/>
            <a:ext cx="5284740" cy="27518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4400" y="2420888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En orden de ocurrencia de lesiones por electricidad, las </a:t>
            </a:r>
            <a:r>
              <a:rPr lang="es-ES_tradnl" b="1" dirty="0" smtClean="0"/>
              <a:t>manos </a:t>
            </a:r>
            <a:r>
              <a:rPr lang="es-ES_tradnl" dirty="0" smtClean="0"/>
              <a:t>son las que se accidentan con mayor frecuencia, luego la </a:t>
            </a:r>
            <a:r>
              <a:rPr lang="es-ES_tradnl" b="1" dirty="0" smtClean="0"/>
              <a:t>cabeza </a:t>
            </a:r>
            <a:r>
              <a:rPr lang="es-ES_tradnl" dirty="0" smtClean="0"/>
              <a:t>y los </a:t>
            </a:r>
            <a:r>
              <a:rPr lang="es-ES_tradnl" b="1" dirty="0" smtClean="0"/>
              <a:t>pies </a:t>
            </a:r>
            <a:r>
              <a:rPr lang="es-ES_tradnl" dirty="0" smtClean="0"/>
              <a:t>también sufren accidentes eléctricos.</a:t>
            </a:r>
          </a:p>
          <a:p>
            <a:r>
              <a:rPr lang="es-ES_tradnl" dirty="0" smtClean="0"/>
              <a:t>La siguiente figura muestra el porcentaje de accidentes eléctricos en las distintas partes del cuerpo humano: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060848"/>
            <a:ext cx="791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¿Cuáles son las partes del cuerpo más amenazadas por los accidentes eléctricos?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12211"/>
            <a:ext cx="7772400" cy="61821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¿Cómo evitar los accidentes eléctricos?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930730" y="2080736"/>
            <a:ext cx="502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s-ES_tradnl" dirty="0" smtClean="0"/>
              <a:t>Para evitar los accidentes eléctricos debe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450068"/>
            <a:ext cx="704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spcAft>
                <a:spcPts val="3600"/>
              </a:spcAft>
              <a:buFont typeface="Arial"/>
              <a:buChar char="•"/>
            </a:pPr>
            <a:r>
              <a:rPr lang="es-MX" b="1" dirty="0" smtClean="0"/>
              <a:t>Respetar </a:t>
            </a:r>
            <a:r>
              <a:rPr lang="es-MX" b="1" u="sng" dirty="0" smtClean="0"/>
              <a:t>normas </a:t>
            </a:r>
            <a:r>
              <a:rPr lang="es-MX" b="1" dirty="0" smtClean="0"/>
              <a:t>para  lograr un </a:t>
            </a:r>
            <a:r>
              <a:rPr lang="es-MX" b="1" u="sng" dirty="0" smtClean="0"/>
              <a:t>entorno y condiciones de trabajo seguro.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78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8630"/>
          <a:stretch>
            <a:fillRect/>
          </a:stretch>
        </p:blipFill>
        <p:spPr>
          <a:xfrm>
            <a:off x="4492736" y="2938813"/>
            <a:ext cx="4200414" cy="30356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0730" y="3733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spcAft>
                <a:spcPts val="3600"/>
              </a:spcAft>
              <a:buFont typeface="Arial"/>
              <a:buChar char="•"/>
            </a:pPr>
            <a:r>
              <a:rPr lang="es-MX" b="1" dirty="0" smtClean="0"/>
              <a:t>Actuar en forma </a:t>
            </a:r>
            <a:r>
              <a:rPr lang="es-MX" b="1" u="sng" dirty="0" smtClean="0"/>
              <a:t>segura</a:t>
            </a:r>
            <a:r>
              <a:rPr lang="es-MX" b="1" dirty="0" smtClean="0"/>
              <a:t>.</a:t>
            </a:r>
            <a:endParaRPr lang="es-ES_tradnl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67200"/>
            <a:ext cx="2695450" cy="152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3505200"/>
          </a:xfrm>
        </p:spPr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</a:rPr>
              <a:t>En esta presentación, aprenderá:</a:t>
            </a:r>
          </a:p>
          <a:p>
            <a:pPr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Cómo se generan </a:t>
            </a:r>
            <a:r>
              <a:rPr lang="es-ES_tradnl" b="1" dirty="0" smtClean="0">
                <a:solidFill>
                  <a:srgbClr val="000000"/>
                </a:solidFill>
              </a:rPr>
              <a:t>condiciones de trabajo seguros</a:t>
            </a:r>
            <a:r>
              <a:rPr lang="es-ES_tradnl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</a:t>
            </a:r>
            <a:r>
              <a:rPr lang="es-ES_tradnl" b="1" dirty="0" smtClean="0"/>
              <a:t>actuar en forma segura</a:t>
            </a:r>
            <a:r>
              <a:rPr lang="es-ES_tradnl" dirty="0" smtClean="0"/>
              <a:t>.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Cómo </a:t>
            </a:r>
            <a:r>
              <a:rPr lang="es-ES_tradnl" b="1" dirty="0" smtClean="0"/>
              <a:t>comportarte </a:t>
            </a:r>
            <a:r>
              <a:rPr lang="es-ES_tradnl" dirty="0" smtClean="0"/>
              <a:t>en presencia de un accidente por riesgo eléctrico.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5257800" cy="38961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s-ES_tradnl" sz="1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</a:rPr>
              <a:t>LOS ACCIDENTES CUESTAN CARO A LA SOCIEDA.</a:t>
            </a:r>
            <a:endParaRPr lang="es-ES" sz="1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4401" y="1916832"/>
            <a:ext cx="7772400" cy="50102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L</a:t>
            </a:r>
            <a:r>
              <a:rPr kumimoji="0" lang="es-ES_tradnl" sz="2800" b="1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 normas y leyes </a:t>
            </a:r>
            <a:r>
              <a:rPr lang="es-ES_tradnl" sz="2800" b="1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las dicta </a:t>
            </a: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el </a:t>
            </a:r>
            <a:r>
              <a:rPr lang="es-ES_tradnl" sz="2800" b="1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estado para protegernos.</a:t>
            </a: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1" y="2286000"/>
            <a:ext cx="77724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sociedad nos protege</a:t>
            </a:r>
            <a:r>
              <a:rPr kumimoji="0" lang="es-ES_tradnl" sz="1800" i="0" u="none" strike="noStrike" kern="1200" cap="none" spc="0" normalizeH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exige condiciones de trabajo seguras </a:t>
            </a:r>
            <a:r>
              <a:rPr lang="es-ES_tradnl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latin typeface="+mj-lt"/>
                <a:ea typeface="+mj-ea"/>
                <a:cs typeface="+mj-cs"/>
              </a:rPr>
              <a:t>con </a:t>
            </a:r>
            <a:r>
              <a:rPr lang="es-ES_tradnl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latin typeface="+mj-lt"/>
                <a:ea typeface="+mj-ea"/>
                <a:cs typeface="+mj-cs"/>
              </a:rPr>
              <a:t>leyes y normas </a:t>
            </a:r>
            <a:r>
              <a:rPr lang="es-ES_tradnl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latin typeface="+mj-lt"/>
                <a:ea typeface="+mj-ea"/>
                <a:cs typeface="+mj-cs"/>
              </a:rPr>
              <a:t>que se deben cumplir bajo riesgo de </a:t>
            </a:r>
            <a:r>
              <a:rPr lang="es-ES_tradnl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latin typeface="+mj-lt"/>
                <a:ea typeface="+mj-ea"/>
                <a:cs typeface="+mj-cs"/>
              </a:rPr>
              <a:t>castigo </a:t>
            </a:r>
            <a:r>
              <a:rPr lang="es-ES_tradnl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/>
                </a:solidFill>
                <a:latin typeface="+mj-lt"/>
                <a:ea typeface="+mj-ea"/>
                <a:cs typeface="+mj-cs"/>
              </a:rPr>
              <a:t>a las personas o a la empresa.</a:t>
            </a:r>
            <a:endParaRPr kumimoji="0" lang="es-ES" sz="1800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30305" y="2903231"/>
            <a:ext cx="3891061" cy="2735340"/>
            <a:chOff x="4381499" y="3288268"/>
            <a:chExt cx="4610101" cy="30769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1499" y="3660315"/>
              <a:ext cx="4610100" cy="2704870"/>
            </a:xfrm>
            <a:prstGeom prst="rect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486400" y="3288268"/>
              <a:ext cx="3505200" cy="346211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Normas de condiciones de trabajo:</a:t>
              </a:r>
              <a:endParaRPr lang="es-ES_tradnl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401" y="4504679"/>
            <a:ext cx="4535002" cy="2016255"/>
            <a:chOff x="876298" y="4355068"/>
            <a:chExt cx="6616703" cy="2238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1" y="4724400"/>
              <a:ext cx="6578600" cy="1869385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876298" y="4355068"/>
              <a:ext cx="5753100" cy="341735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Normas de instalaciones (color de los conductores):</a:t>
              </a:r>
              <a:endParaRPr lang="es-ES_tradnl" sz="1400" dirty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896135" y="4804085"/>
            <a:ext cx="579522" cy="304800"/>
          </a:xfrm>
          <a:prstGeom prst="roundRect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ounded Rectangle 23"/>
          <p:cNvSpPr/>
          <p:nvPr/>
        </p:nvSpPr>
        <p:spPr>
          <a:xfrm>
            <a:off x="4877902" y="3218460"/>
            <a:ext cx="571501" cy="155115"/>
          </a:xfrm>
          <a:prstGeom prst="roundRect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extBox 27"/>
          <p:cNvSpPr txBox="1"/>
          <p:nvPr/>
        </p:nvSpPr>
        <p:spPr>
          <a:xfrm>
            <a:off x="876298" y="65209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3366FF"/>
                </a:solidFill>
              </a:rPr>
              <a:t>Cada norma tiene su número.</a:t>
            </a:r>
            <a:endParaRPr lang="es-ES_tradnl" b="1" dirty="0">
              <a:solidFill>
                <a:srgbClr val="3366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4400" y="2971800"/>
            <a:ext cx="3810000" cy="1371600"/>
            <a:chOff x="914400" y="2971800"/>
            <a:chExt cx="3810000" cy="1371600"/>
          </a:xfrm>
        </p:grpSpPr>
        <p:sp>
          <p:nvSpPr>
            <p:cNvPr id="16" name="Rectangle 15"/>
            <p:cNvSpPr/>
            <p:nvPr/>
          </p:nvSpPr>
          <p:spPr>
            <a:xfrm>
              <a:off x="914400" y="3327737"/>
              <a:ext cx="3810000" cy="1015663"/>
            </a:xfrm>
            <a:prstGeom prst="rect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SUPERINTENDENCIA DE ELECTRICIDAD Y COMBUSTIBLES </a:t>
              </a:r>
            </a:p>
            <a:p>
              <a:r>
                <a:rPr lang="en-US" sz="1200" b="1" dirty="0" smtClean="0"/>
                <a:t>S.E.C. </a:t>
              </a:r>
            </a:p>
            <a:p>
              <a:r>
                <a:rPr lang="en-US" sz="1200" b="1" dirty="0" smtClean="0"/>
                <a:t>NCH Elec. 4/2003 </a:t>
              </a:r>
            </a:p>
            <a:p>
              <a:r>
                <a:rPr lang="en-US" sz="1200" b="1" dirty="0" smtClean="0"/>
                <a:t>ELECTRICIDAD</a:t>
              </a:r>
            </a:p>
            <a:p>
              <a:r>
                <a:rPr lang="en-US" sz="1200" b="1" dirty="0" smtClean="0"/>
                <a:t>INSTALACIONES DE CONSUMO EN BAJA TENSIÓN</a:t>
              </a:r>
              <a:r>
                <a:rPr lang="en-US" sz="1200" dirty="0" smtClean="0"/>
                <a:t> </a:t>
              </a:r>
              <a:endParaRPr lang="es-ES_tradnl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4400" y="2971800"/>
              <a:ext cx="3390902" cy="369332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Organismo que dicta la norma:</a:t>
              </a:r>
              <a:endParaRPr lang="es-ES_tradn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23" grpId="0" animBg="1"/>
      <p:bldP spid="24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344014"/>
            <a:ext cx="2184400" cy="15421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 l="55333" t="49626" r="15333" b="25510"/>
          <a:stretch>
            <a:fillRect/>
          </a:stretch>
        </p:blipFill>
        <p:spPr>
          <a:xfrm>
            <a:off x="5796757" y="3733800"/>
            <a:ext cx="1289843" cy="8333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90600" y="1447800"/>
            <a:ext cx="7772400" cy="61821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Medidas de seguridad en los equipos eléctricos.</a:t>
            </a:r>
            <a:endParaRPr kumimoji="0" lang="es-ES" sz="2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99" y="2057400"/>
            <a:ext cx="579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s-ES_tradnl" dirty="0" smtClean="0"/>
              <a:t>Por ley, el fabricante de un equipo eléctrico debe cumplir con ciertas medidas de seguridad.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" y="4953000"/>
            <a:ext cx="42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2. Equipos protegidos con </a:t>
            </a:r>
            <a:r>
              <a:rPr lang="es-ES_tradnl" b="1" dirty="0" smtClean="0"/>
              <a:t>toma de tierra.</a:t>
            </a:r>
            <a:endParaRPr lang="es-ES_tradnl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10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1. Equipos protegidos con </a:t>
            </a:r>
            <a:r>
              <a:rPr lang="es-ES_tradnl" b="1" dirty="0" smtClean="0"/>
              <a:t>doble aislamiento </a:t>
            </a:r>
            <a:r>
              <a:rPr lang="es-ES_tradnl" dirty="0" smtClean="0"/>
              <a:t>:</a:t>
            </a:r>
            <a:endParaRPr lang="es-ES_tradnl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1" y="5867400"/>
            <a:ext cx="7331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Con el uso, estas medidas de seguridad </a:t>
            </a:r>
            <a:r>
              <a:rPr lang="es-ES_tradnl" b="1" dirty="0" smtClean="0">
                <a:solidFill>
                  <a:srgbClr val="C0504D"/>
                </a:solidFill>
              </a:rPr>
              <a:t>pueden dañarse </a:t>
            </a:r>
            <a:r>
              <a:rPr lang="es-ES_tradnl" dirty="0" smtClean="0"/>
              <a:t>y llegar a ser inoperantes. Siempre debe </a:t>
            </a:r>
            <a:r>
              <a:rPr lang="es-ES_tradnl" b="1" dirty="0" smtClean="0"/>
              <a:t>comprobar el buen estado </a:t>
            </a:r>
            <a:r>
              <a:rPr lang="es-ES_tradnl" dirty="0" smtClean="0"/>
              <a:t>de los equipos con los cuales trabaja.</a:t>
            </a:r>
            <a:endParaRPr lang="es-ES_tradnl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rcRect l="55333" t="16764" r="15333" b="51407"/>
          <a:stretch>
            <a:fillRect/>
          </a:stretch>
        </p:blipFill>
        <p:spPr>
          <a:xfrm>
            <a:off x="5796757" y="4800600"/>
            <a:ext cx="1289843" cy="1066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2895600"/>
            <a:ext cx="579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Hay dos medidas principales para proteger al usuario de equipos eléctricos de accidentes.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5800" y="4114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 smtClean="0"/>
              <a:t>Símbolo de </a:t>
            </a:r>
          </a:p>
          <a:p>
            <a:pPr algn="r"/>
            <a:r>
              <a:rPr lang="es-ES_tradnl" sz="1400" dirty="0" smtClean="0"/>
              <a:t>doble aislamiento</a:t>
            </a:r>
            <a:endParaRPr lang="es-ES_tradnl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5181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400" dirty="0" smtClean="0"/>
              <a:t>Símbolo de </a:t>
            </a:r>
          </a:p>
          <a:p>
            <a:pPr algn="r"/>
            <a:r>
              <a:rPr lang="es-ES_tradnl" sz="1400" dirty="0" smtClean="0"/>
              <a:t>toma de tierra</a:t>
            </a:r>
            <a:endParaRPr lang="es-ES_tradnl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 l="20667" r="12667"/>
          <a:stretch>
            <a:fillRect/>
          </a:stretch>
        </p:blipFill>
        <p:spPr>
          <a:xfrm>
            <a:off x="7086600" y="3672840"/>
            <a:ext cx="18288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20007</TotalTime>
  <Words>1658</Words>
  <Application>Microsoft Office PowerPoint</Application>
  <PresentationFormat>Presentación en pantalla (4:3)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Verdana</vt:lpstr>
      <vt:lpstr>Office Theme</vt:lpstr>
      <vt:lpstr>Presentación de PowerPoint</vt:lpstr>
      <vt:lpstr>Presentación de PowerPoint</vt:lpstr>
      <vt:lpstr>La electricidad y los accidentes de trabajo.</vt:lpstr>
      <vt:lpstr>La electricidad y los accidentes de trabajo.</vt:lpstr>
      <vt:lpstr>Los accidentes eléctricos ocurren.</vt:lpstr>
      <vt:lpstr>¿Cómo evitar los accidentes eléctricos?</vt:lpstr>
      <vt:lpstr>Presentación de PowerPoint</vt:lpstr>
      <vt:lpstr>LOS ACCIDENTES CUESTAN CARO A LA SOCIEDA.</vt:lpstr>
      <vt:lpstr>Presentación de PowerPoint</vt:lpstr>
      <vt:lpstr>Presentación de PowerPoint</vt:lpstr>
      <vt:lpstr>Presentación de PowerPoint</vt:lpstr>
      <vt:lpstr>¿Cuáles son los componente que pueden proteger al usuario en caso de accidente eléctrico en una edificación (casa, edificio, etc.)?</vt:lpstr>
      <vt:lpstr>Presentación de PowerPoint</vt:lpstr>
      <vt:lpstr>¿Cómo actuar en forma segura?</vt:lpstr>
      <vt:lpstr>Presentación de PowerPoint</vt:lpstr>
      <vt:lpstr>Presentación de PowerPoint</vt:lpstr>
      <vt:lpstr>¿Cuáles son los elementos  que protegen al usuario de los riesgos eléctricos?</vt:lpstr>
      <vt:lpstr>Presentación de PowerPoint</vt:lpstr>
      <vt:lpstr>Presentación de PowerPoint</vt:lpstr>
      <vt:lpstr>4. Divulgar, informar.</vt:lpstr>
      <vt:lpstr>Presentación de PowerPoint</vt:lpstr>
      <vt:lpstr>Primeros auxilios.</vt:lpstr>
      <vt:lpstr>Primeros auxilios.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Jean-Jacques Ammann</dc:creator>
  <cp:lastModifiedBy>Cristian Pedernera</cp:lastModifiedBy>
  <cp:revision>109</cp:revision>
  <cp:lastPrinted>2014-10-07T14:23:48Z</cp:lastPrinted>
  <dcterms:created xsi:type="dcterms:W3CDTF">2014-10-03T19:37:10Z</dcterms:created>
  <dcterms:modified xsi:type="dcterms:W3CDTF">2015-03-23T15:19:57Z</dcterms:modified>
</cp:coreProperties>
</file>