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7"/>
  </p:notesMasterIdLst>
  <p:sldIdLst>
    <p:sldId id="256" r:id="rId2"/>
    <p:sldId id="264" r:id="rId3"/>
    <p:sldId id="257" r:id="rId4"/>
    <p:sldId id="258" r:id="rId5"/>
    <p:sldId id="259" r:id="rId6"/>
    <p:sldId id="261" r:id="rId7"/>
    <p:sldId id="262" r:id="rId8"/>
    <p:sldId id="260" r:id="rId9"/>
    <p:sldId id="263" r:id="rId10"/>
    <p:sldId id="268" r:id="rId11"/>
    <p:sldId id="270" r:id="rId12"/>
    <p:sldId id="267" r:id="rId13"/>
    <p:sldId id="266" r:id="rId14"/>
    <p:sldId id="269" r:id="rId15"/>
    <p:sldId id="265" r:id="rId1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men Julia Undurraga Ossa" initials="CJUO" lastIdx="5" clrIdx="0">
    <p:extLst>
      <p:ext uri="{19B8F6BF-5375-455C-9EA6-DF929625EA0E}">
        <p15:presenceInfo xmlns:p15="http://schemas.microsoft.com/office/powerpoint/2012/main" userId="S::carmen.undurraga@mineduc.cl::1eb87c68-7f83-471f-ae65-8ba612ca88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875" autoAdjust="0"/>
  </p:normalViewPr>
  <p:slideViewPr>
    <p:cSldViewPr>
      <p:cViewPr varScale="1">
        <p:scale>
          <a:sx n="52" d="100"/>
          <a:sy n="52" d="100"/>
        </p:scale>
        <p:origin x="192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CL"/>
          </a:p>
        </p:txBody>
      </p:sp>
      <p:sp>
        <p:nvSpPr>
          <p:cNvPr id="3" name="2 Marcador de fecha"/>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91DAD2F-5A1C-426E-8D88-485F65A40D70}" type="datetimeFigureOut">
              <a:rPr lang="es-CL" smtClean="0"/>
              <a:t>27-12-2021</a:t>
            </a:fld>
            <a:endParaRPr lang="es-CL"/>
          </a:p>
        </p:txBody>
      </p:sp>
      <p:sp>
        <p:nvSpPr>
          <p:cNvPr id="4" name="3 Marcador de imagen de diapositiva"/>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s-CL"/>
          </a:p>
        </p:txBody>
      </p:sp>
      <p:sp>
        <p:nvSpPr>
          <p:cNvPr id="5" name="4 Marcador de notas"/>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5 Marcador de pie de página"/>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DC33767-04B1-49BA-95E7-DCD25A96B4E5}" type="slidenum">
              <a:rPr lang="es-CL" smtClean="0"/>
              <a:t>‹Nº›</a:t>
            </a:fld>
            <a:endParaRPr lang="es-CL"/>
          </a:p>
        </p:txBody>
      </p:sp>
    </p:spTree>
    <p:extLst>
      <p:ext uri="{BB962C8B-B14F-4D97-AF65-F5344CB8AC3E}">
        <p14:creationId xmlns:p14="http://schemas.microsoft.com/office/powerpoint/2010/main" val="311448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DC33767-04B1-49BA-95E7-DCD25A96B4E5}" type="slidenum">
              <a:rPr lang="es-CL" smtClean="0"/>
              <a:t>1</a:t>
            </a:fld>
            <a:endParaRPr lang="es-CL"/>
          </a:p>
        </p:txBody>
      </p:sp>
    </p:spTree>
    <p:extLst>
      <p:ext uri="{BB962C8B-B14F-4D97-AF65-F5344CB8AC3E}">
        <p14:creationId xmlns:p14="http://schemas.microsoft.com/office/powerpoint/2010/main" val="283530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Pintora chilena. Nació en Santiago el año 1966. Su formación artística la comenzó en la Facultad de Arte de la Universidad de Chile, donde fue alumna de importantes artistas como </a:t>
            </a:r>
            <a:r>
              <a:rPr lang="es-CL" sz="18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rPr>
              <a:t>Gonzalo Díaz y Adolfo </a:t>
            </a:r>
            <a:r>
              <a:rPr lang="es-CL" sz="1800" dirty="0" err="1">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rPr>
              <a:t>Couve</a:t>
            </a:r>
            <a:r>
              <a:rPr lang="es-CL" sz="18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8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Su obra se caracteriza por </a:t>
            </a:r>
            <a:r>
              <a:rPr lang="es-ES" sz="2800" b="0" i="0" dirty="0">
                <a:solidFill>
                  <a:srgbClr val="000000"/>
                </a:solidFill>
                <a:effectLst/>
                <a:latin typeface="verdana" panose="020B0604030504040204" pitchFamily="34" charset="0"/>
              </a:rPr>
              <a:t>por retomar el tema del paisaje y el empleo de los medios tradicionales de la pintura como el óleo y el acrílico para lograr aguadas y veladuras.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CL" dirty="0"/>
          </a:p>
        </p:txBody>
      </p:sp>
      <p:sp>
        <p:nvSpPr>
          <p:cNvPr id="4" name="Marcador de número de diapositiva 3"/>
          <p:cNvSpPr>
            <a:spLocks noGrp="1"/>
          </p:cNvSpPr>
          <p:nvPr>
            <p:ph type="sldNum" sz="quarter" idx="5"/>
          </p:nvPr>
        </p:nvSpPr>
        <p:spPr/>
        <p:txBody>
          <a:bodyPr/>
          <a:lstStyle/>
          <a:p>
            <a:fld id="{2DC33767-04B1-49BA-95E7-DCD25A96B4E5}" type="slidenum">
              <a:rPr lang="es-CL" smtClean="0"/>
              <a:t>11</a:t>
            </a:fld>
            <a:endParaRPr lang="es-CL"/>
          </a:p>
        </p:txBody>
      </p:sp>
    </p:spTree>
    <p:extLst>
      <p:ext uri="{BB962C8B-B14F-4D97-AF65-F5344CB8AC3E}">
        <p14:creationId xmlns:p14="http://schemas.microsoft.com/office/powerpoint/2010/main" val="10487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b="0" i="0" dirty="0">
                <a:solidFill>
                  <a:srgbClr val="666666"/>
                </a:solidFill>
                <a:effectLst/>
                <a:latin typeface="Open Sans" panose="020B0606030504020204" pitchFamily="34" charset="0"/>
              </a:rPr>
              <a:t>Álvaro </a:t>
            </a:r>
            <a:r>
              <a:rPr lang="es-ES" b="0" i="0" dirty="0" err="1">
                <a:solidFill>
                  <a:srgbClr val="666666"/>
                </a:solidFill>
                <a:effectLst/>
                <a:latin typeface="Open Sans" panose="020B0606030504020204" pitchFamily="34" charset="0"/>
              </a:rPr>
              <a:t>Bindis</a:t>
            </a:r>
            <a:r>
              <a:rPr lang="es-ES" b="0" i="0" dirty="0">
                <a:solidFill>
                  <a:srgbClr val="666666"/>
                </a:solidFill>
                <a:effectLst/>
                <a:latin typeface="Open Sans" panose="020B0606030504020204" pitchFamily="34" charset="0"/>
              </a:rPr>
              <a:t> Nació en </a:t>
            </a:r>
            <a:r>
              <a:rPr lang="es-ES" b="0" i="0" dirty="0" err="1">
                <a:solidFill>
                  <a:srgbClr val="666666"/>
                </a:solidFill>
                <a:effectLst/>
                <a:latin typeface="Open Sans" panose="020B0606030504020204" pitchFamily="34" charset="0"/>
              </a:rPr>
              <a:t>Santiagoen</a:t>
            </a:r>
            <a:r>
              <a:rPr lang="es-ES" b="0" i="0" dirty="0">
                <a:solidFill>
                  <a:srgbClr val="666666"/>
                </a:solidFill>
                <a:effectLst/>
                <a:latin typeface="Open Sans" panose="020B0606030504020204" pitchFamily="34" charset="0"/>
              </a:rPr>
              <a:t> 1965.  En 1986 ingresa a estudiar Pintura en la Universidad de Chile, titulándose en 1990 y entre los años 1992 y 2006, se desempeñó como Profesor Titular de Dibujo en la Facultad de Arquitectura de la Universidad Central y en la Facultad de Arquitectura y Arte de la Universidad del Desarrollo.</a:t>
            </a:r>
          </a:p>
          <a:p>
            <a:endParaRPr lang="es-CL" dirty="0"/>
          </a:p>
        </p:txBody>
      </p:sp>
      <p:sp>
        <p:nvSpPr>
          <p:cNvPr id="4" name="Marcador de número de diapositiva 3"/>
          <p:cNvSpPr>
            <a:spLocks noGrp="1"/>
          </p:cNvSpPr>
          <p:nvPr>
            <p:ph type="sldNum" sz="quarter" idx="5"/>
          </p:nvPr>
        </p:nvSpPr>
        <p:spPr/>
        <p:txBody>
          <a:bodyPr/>
          <a:lstStyle/>
          <a:p>
            <a:fld id="{2DC33767-04B1-49BA-95E7-DCD25A96B4E5}" type="slidenum">
              <a:rPr lang="es-CL" smtClean="0"/>
              <a:t>12</a:t>
            </a:fld>
            <a:endParaRPr lang="es-CL"/>
          </a:p>
        </p:txBody>
      </p:sp>
    </p:spTree>
    <p:extLst>
      <p:ext uri="{BB962C8B-B14F-4D97-AF65-F5344CB8AC3E}">
        <p14:creationId xmlns:p14="http://schemas.microsoft.com/office/powerpoint/2010/main" val="2030725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spcAft>
                <a:spcPts val="764"/>
              </a:spcAft>
            </a:pPr>
            <a:r>
              <a:rPr lang="es-CL" sz="1800" dirty="0">
                <a:solidFill>
                  <a:srgbClr val="666666"/>
                </a:solidFill>
                <a:latin typeface="Open Sans" panose="020B0606030504020204" pitchFamily="34" charset="0"/>
                <a:ea typeface="Times New Roman" panose="02020603050405020304" pitchFamily="18" charset="0"/>
              </a:rPr>
              <a:t>Enrique Zamudio en 1981 se licenció en Artes Plásticas con mención en Fotografía en la Facultad de Bellas Artes de la Universidad de Chile. En 1992 viajó a Portland, Estados Unidos, para continuar su formación en la </a:t>
            </a:r>
            <a:r>
              <a:rPr lang="es-CL" sz="1800" dirty="0" err="1">
                <a:solidFill>
                  <a:srgbClr val="666666"/>
                </a:solidFill>
                <a:latin typeface="Open Sans" panose="020B0606030504020204" pitchFamily="34" charset="0"/>
                <a:ea typeface="Times New Roman" panose="02020603050405020304" pitchFamily="18" charset="0"/>
              </a:rPr>
              <a:t>Oregon</a:t>
            </a:r>
            <a:r>
              <a:rPr lang="es-CL" sz="1800" dirty="0">
                <a:solidFill>
                  <a:srgbClr val="666666"/>
                </a:solidFill>
                <a:latin typeface="Open Sans" panose="020B0606030504020204" pitchFamily="34" charset="0"/>
                <a:ea typeface="Times New Roman" panose="02020603050405020304" pitchFamily="18" charset="0"/>
              </a:rPr>
              <a:t> </a:t>
            </a:r>
            <a:r>
              <a:rPr lang="es-CL" sz="1800" dirty="0" err="1">
                <a:solidFill>
                  <a:srgbClr val="666666"/>
                </a:solidFill>
                <a:latin typeface="Open Sans" panose="020B0606030504020204" pitchFamily="34" charset="0"/>
                <a:ea typeface="Times New Roman" panose="02020603050405020304" pitchFamily="18" charset="0"/>
              </a:rPr>
              <a:t>School</a:t>
            </a:r>
            <a:r>
              <a:rPr lang="es-CL" sz="1800" dirty="0">
                <a:solidFill>
                  <a:srgbClr val="666666"/>
                </a:solidFill>
                <a:latin typeface="Open Sans" panose="020B0606030504020204" pitchFamily="34" charset="0"/>
                <a:ea typeface="Times New Roman" panose="02020603050405020304" pitchFamily="18" charset="0"/>
              </a:rPr>
              <a:t> of </a:t>
            </a:r>
            <a:r>
              <a:rPr lang="es-CL" sz="1800" dirty="0" err="1">
                <a:solidFill>
                  <a:srgbClr val="666666"/>
                </a:solidFill>
                <a:latin typeface="Open Sans" panose="020B0606030504020204" pitchFamily="34" charset="0"/>
                <a:ea typeface="Times New Roman" panose="02020603050405020304" pitchFamily="18" charset="0"/>
              </a:rPr>
              <a:t>Arts</a:t>
            </a:r>
            <a:r>
              <a:rPr lang="es-CL" sz="1800" dirty="0">
                <a:solidFill>
                  <a:srgbClr val="666666"/>
                </a:solidFill>
                <a:latin typeface="Open Sans" panose="020B0606030504020204" pitchFamily="34" charset="0"/>
                <a:ea typeface="Times New Roman" panose="02020603050405020304" pitchFamily="18" charset="0"/>
              </a:rPr>
              <a:t> and </a:t>
            </a:r>
            <a:r>
              <a:rPr lang="es-CL" sz="1800" dirty="0" err="1">
                <a:solidFill>
                  <a:srgbClr val="666666"/>
                </a:solidFill>
                <a:latin typeface="Open Sans" panose="020B0606030504020204" pitchFamily="34" charset="0"/>
                <a:ea typeface="Times New Roman" panose="02020603050405020304" pitchFamily="18" charset="0"/>
              </a:rPr>
              <a:t>Crafts</a:t>
            </a:r>
            <a:r>
              <a:rPr lang="es-CL" sz="1800" dirty="0">
                <a:solidFill>
                  <a:srgbClr val="666666"/>
                </a:solidFill>
                <a:latin typeface="Open Sans" panose="020B0606030504020204" pitchFamily="34" charset="0"/>
                <a:ea typeface="Times New Roman" panose="02020603050405020304" pitchFamily="18" charset="0"/>
              </a:rPr>
              <a:t> y en 2002 obtuvo el grado de Magíster en Artes Digitales, en la </a:t>
            </a:r>
            <a:r>
              <a:rPr lang="es-CL" sz="1800" dirty="0" err="1">
                <a:solidFill>
                  <a:srgbClr val="666666"/>
                </a:solidFill>
                <a:latin typeface="Open Sans" panose="020B0606030504020204" pitchFamily="34" charset="0"/>
                <a:ea typeface="Times New Roman" panose="02020603050405020304" pitchFamily="18" charset="0"/>
              </a:rPr>
              <a:t>Universitat</a:t>
            </a:r>
            <a:r>
              <a:rPr lang="es-CL" sz="1800" dirty="0">
                <a:solidFill>
                  <a:srgbClr val="666666"/>
                </a:solidFill>
                <a:latin typeface="Open Sans" panose="020B0606030504020204" pitchFamily="34" charset="0"/>
                <a:ea typeface="Times New Roman" panose="02020603050405020304" pitchFamily="18" charset="0"/>
              </a:rPr>
              <a:t> Pompeu Fabra, Barcelona.</a:t>
            </a:r>
            <a:endParaRPr lang="es-CL" sz="1800" dirty="0">
              <a:latin typeface="Times New Roman" panose="02020603050405020304" pitchFamily="18" charset="0"/>
              <a:ea typeface="Times New Roman" panose="02020603050405020304" pitchFamily="18" charset="0"/>
            </a:endParaRPr>
          </a:p>
          <a:p>
            <a:pPr algn="just">
              <a:spcAft>
                <a:spcPts val="764"/>
              </a:spcAft>
            </a:pPr>
            <a:r>
              <a:rPr lang="es-CL" sz="1800" dirty="0">
                <a:solidFill>
                  <a:srgbClr val="666666"/>
                </a:solidFill>
                <a:latin typeface="Open Sans" panose="020B0606030504020204" pitchFamily="34" charset="0"/>
                <a:ea typeface="Times New Roman" panose="02020603050405020304" pitchFamily="18" charset="0"/>
              </a:rPr>
              <a:t>Su obra desarrolla una propuesta que interroga el lenguaje visual con nuevos medios técnico-expresivos que entrecruzan la pintura, el grabado y la fotografía. El artista deconstruye la técnica fotográfica, y la incorpora a la pintura, superponiendo capas en el soporte, creando </a:t>
            </a:r>
            <a:r>
              <a:rPr lang="es-CL" sz="1800" dirty="0" err="1">
                <a:solidFill>
                  <a:srgbClr val="666666"/>
                </a:solidFill>
                <a:latin typeface="Open Sans" panose="020B0606030504020204" pitchFamily="34" charset="0"/>
                <a:ea typeface="Times New Roman" panose="02020603050405020304" pitchFamily="18" charset="0"/>
              </a:rPr>
              <a:t>fotopinturas</a:t>
            </a:r>
            <a:r>
              <a:rPr lang="es-CL" sz="1800" dirty="0">
                <a:solidFill>
                  <a:srgbClr val="666666"/>
                </a:solidFill>
                <a:latin typeface="Open Sans" panose="020B0606030504020204" pitchFamily="34" charset="0"/>
                <a:ea typeface="Times New Roman" panose="02020603050405020304" pitchFamily="18" charset="0"/>
              </a:rPr>
              <a:t> en que la ciudad es una temática recurrente. </a:t>
            </a:r>
            <a:endParaRPr lang="es-CL" sz="1800" dirty="0">
              <a:latin typeface="Times New Roman" panose="02020603050405020304" pitchFamily="18" charset="0"/>
              <a:ea typeface="Times New Roman" panose="02020603050405020304" pitchFamily="18" charset="0"/>
            </a:endParaRPr>
          </a:p>
          <a:p>
            <a:endParaRPr lang="es-CL" dirty="0"/>
          </a:p>
        </p:txBody>
      </p:sp>
      <p:sp>
        <p:nvSpPr>
          <p:cNvPr id="4" name="Marcador de número de diapositiva 3"/>
          <p:cNvSpPr>
            <a:spLocks noGrp="1"/>
          </p:cNvSpPr>
          <p:nvPr>
            <p:ph type="sldNum" sz="quarter" idx="5"/>
          </p:nvPr>
        </p:nvSpPr>
        <p:spPr/>
        <p:txBody>
          <a:bodyPr/>
          <a:lstStyle/>
          <a:p>
            <a:fld id="{2DC33767-04B1-49BA-95E7-DCD25A96B4E5}" type="slidenum">
              <a:rPr lang="es-CL" smtClean="0"/>
              <a:t>13</a:t>
            </a:fld>
            <a:endParaRPr lang="es-CL"/>
          </a:p>
        </p:txBody>
      </p:sp>
    </p:spTree>
    <p:extLst>
      <p:ext uri="{BB962C8B-B14F-4D97-AF65-F5344CB8AC3E}">
        <p14:creationId xmlns:p14="http://schemas.microsoft.com/office/powerpoint/2010/main" val="2796980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Aft>
                <a:spcPts val="750"/>
              </a:spcAft>
            </a:pPr>
            <a:r>
              <a:rPr lang="es-CL" sz="1800" dirty="0">
                <a:solidFill>
                  <a:srgbClr val="666666"/>
                </a:solidFill>
                <a:effectLst/>
                <a:latin typeface="Open Sans" panose="020B0606030504020204" pitchFamily="34" charset="0"/>
                <a:ea typeface="Times New Roman" panose="02020603050405020304" pitchFamily="18" charset="0"/>
              </a:rPr>
              <a:t>En sus inicios, desarrolló una obra eminentemente pictórica que, no obstante, ponía de relieve el estatuto conceptual y teórico del medio. Así, a partir de elementos formales como el color y la composición y de la experimentación con soportes no tradicionales como frazadas y banderas, la autora investigó las posibilidades de la representación y los límites de la propia pintura.</a:t>
            </a:r>
            <a:r>
              <a:rPr lang="es-CL" sz="1800" dirty="0">
                <a:solidFill>
                  <a:schemeClr val="tx1"/>
                </a:solidFill>
                <a:effectLst/>
                <a:latin typeface="Times New Roman" panose="02020603050405020304" pitchFamily="18" charset="0"/>
                <a:ea typeface="Times New Roman" panose="02020603050405020304" pitchFamily="18" charset="0"/>
              </a:rPr>
              <a:t> </a:t>
            </a:r>
            <a:r>
              <a:rPr lang="es-CL" sz="1800" dirty="0">
                <a:solidFill>
                  <a:srgbClr val="666666"/>
                </a:solidFill>
                <a:effectLst/>
                <a:latin typeface="Open Sans" panose="020B0606030504020204" pitchFamily="34" charset="0"/>
                <a:ea typeface="Times New Roman" panose="02020603050405020304" pitchFamily="18" charset="0"/>
              </a:rPr>
              <a:t>Los temas de sus obras han vuelto sobre el paisaje y especialmente sobre territorios baldíos y sitios eriazos emplazados en medio de la ciudad.</a:t>
            </a:r>
            <a:endParaRPr lang="es-CL" sz="1800" dirty="0">
              <a:effectLst/>
              <a:latin typeface="Times New Roman" panose="02020603050405020304" pitchFamily="18" charset="0"/>
              <a:ea typeface="Times New Roman" panose="02020603050405020304" pitchFamily="18" charset="0"/>
            </a:endParaRPr>
          </a:p>
          <a:p>
            <a:endParaRPr lang="es-CL" dirty="0"/>
          </a:p>
        </p:txBody>
      </p:sp>
      <p:sp>
        <p:nvSpPr>
          <p:cNvPr id="4" name="Marcador de número de diapositiva 3"/>
          <p:cNvSpPr>
            <a:spLocks noGrp="1"/>
          </p:cNvSpPr>
          <p:nvPr>
            <p:ph type="sldNum" sz="quarter" idx="5"/>
          </p:nvPr>
        </p:nvSpPr>
        <p:spPr/>
        <p:txBody>
          <a:bodyPr/>
          <a:lstStyle/>
          <a:p>
            <a:fld id="{2DC33767-04B1-49BA-95E7-DCD25A96B4E5}" type="slidenum">
              <a:rPr lang="es-CL" smtClean="0"/>
              <a:t>14</a:t>
            </a:fld>
            <a:endParaRPr lang="es-CL"/>
          </a:p>
        </p:txBody>
      </p:sp>
    </p:spTree>
    <p:extLst>
      <p:ext uri="{BB962C8B-B14F-4D97-AF65-F5344CB8AC3E}">
        <p14:creationId xmlns:p14="http://schemas.microsoft.com/office/powerpoint/2010/main" val="418075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2DC33767-04B1-49BA-95E7-DCD25A96B4E5}" type="slidenum">
              <a:rPr lang="es-CL" smtClean="0"/>
              <a:t>15</a:t>
            </a:fld>
            <a:endParaRPr lang="es-CL"/>
          </a:p>
        </p:txBody>
      </p:sp>
    </p:spTree>
    <p:extLst>
      <p:ext uri="{BB962C8B-B14F-4D97-AF65-F5344CB8AC3E}">
        <p14:creationId xmlns:p14="http://schemas.microsoft.com/office/powerpoint/2010/main" val="939525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err="1"/>
              <a:t>Rugendas</a:t>
            </a:r>
            <a:r>
              <a:rPr lang="es-CL" dirty="0"/>
              <a:t> se destacó como dibujante, pintor y grabador. Su padre Johann Lorenz -quien fuera su primer profesor- </a:t>
            </a:r>
          </a:p>
          <a:p>
            <a:r>
              <a:rPr lang="es-CL" dirty="0"/>
              <a:t>fue Director de la Academia de Bellas Artes de </a:t>
            </a:r>
            <a:r>
              <a:rPr lang="es-CL" dirty="0" err="1"/>
              <a:t>München</a:t>
            </a:r>
            <a:r>
              <a:rPr lang="es-CL" dirty="0"/>
              <a:t>. Numerosos óleos, bocetos, acuarelas y dibujos en los que retrató a araucanos, huasos y paisajes del sur de Chile,</a:t>
            </a:r>
          </a:p>
          <a:p>
            <a:r>
              <a:rPr lang="es-CL" dirty="0"/>
              <a:t>son el importante legado costumbristas de este pintor.</a:t>
            </a:r>
          </a:p>
        </p:txBody>
      </p:sp>
      <p:sp>
        <p:nvSpPr>
          <p:cNvPr id="4" name="3 Marcador de número de diapositiva"/>
          <p:cNvSpPr>
            <a:spLocks noGrp="1"/>
          </p:cNvSpPr>
          <p:nvPr>
            <p:ph type="sldNum" sz="quarter" idx="10"/>
          </p:nvPr>
        </p:nvSpPr>
        <p:spPr/>
        <p:txBody>
          <a:bodyPr/>
          <a:lstStyle/>
          <a:p>
            <a:fld id="{2DC33767-04B1-49BA-95E7-DCD25A96B4E5}" type="slidenum">
              <a:rPr lang="es-CL" smtClean="0"/>
              <a:t>3</a:t>
            </a:fld>
            <a:endParaRPr lang="es-CL"/>
          </a:p>
        </p:txBody>
      </p:sp>
    </p:spTree>
    <p:extLst>
      <p:ext uri="{BB962C8B-B14F-4D97-AF65-F5344CB8AC3E}">
        <p14:creationId xmlns:p14="http://schemas.microsoft.com/office/powerpoint/2010/main" val="415905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a:t>Nació en Valparaíso el 20 de abril de 1854 y falleció el 2 de junio de 1931. </a:t>
            </a:r>
          </a:p>
          <a:p>
            <a:r>
              <a:rPr lang="es-CL" dirty="0"/>
              <a:t>Considerado como un artista mesurado, reflexivo, con una vasta cultura plástica cuya principal inclinación fueron las marinas y paisajes.</a:t>
            </a:r>
          </a:p>
          <a:p>
            <a:r>
              <a:rPr lang="es-CL" dirty="0"/>
              <a:t>Sus obras son la muestra de una aplicación rigurosa de todos los aspectos académicos de la pintura, como la composición, el estudiado y sólido dibujo y un trabajo extraordinario con los grises y por ende con las transiciones cromáticas dando gran riqueza a sus obras. </a:t>
            </a:r>
          </a:p>
        </p:txBody>
      </p:sp>
      <p:sp>
        <p:nvSpPr>
          <p:cNvPr id="4" name="3 Marcador de número de diapositiva"/>
          <p:cNvSpPr>
            <a:spLocks noGrp="1"/>
          </p:cNvSpPr>
          <p:nvPr>
            <p:ph type="sldNum" sz="quarter" idx="10"/>
          </p:nvPr>
        </p:nvSpPr>
        <p:spPr/>
        <p:txBody>
          <a:bodyPr/>
          <a:lstStyle/>
          <a:p>
            <a:fld id="{2DC33767-04B1-49BA-95E7-DCD25A96B4E5}" type="slidenum">
              <a:rPr lang="es-CL" smtClean="0"/>
              <a:t>4</a:t>
            </a:fld>
            <a:endParaRPr lang="es-CL"/>
          </a:p>
        </p:txBody>
      </p:sp>
    </p:spTree>
    <p:extLst>
      <p:ext uri="{BB962C8B-B14F-4D97-AF65-F5344CB8AC3E}">
        <p14:creationId xmlns:p14="http://schemas.microsoft.com/office/powerpoint/2010/main" val="2882012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a:p>
            <a:r>
              <a:rPr lang="es-CL" dirty="0"/>
              <a:t>El modo de pintar de Juan Francisco </a:t>
            </a:r>
            <a:r>
              <a:rPr lang="es-CL" dirty="0" err="1"/>
              <a:t>Gonzalez</a:t>
            </a:r>
            <a:r>
              <a:rPr lang="es-CL" dirty="0"/>
              <a:t> fue revolucionario, si pintura muestra libertad y distinción de los cánones rigurosos del academicismo, que registraba las cosas en sus relaciones de forma y color, acomodándose sólo a la objetividad estricta que reclama la visión común. Perteneció a la Generación de los Grandes Maestros de la Pintura Chilena formada por Pedro Lira, Alfredo Valenzuela Puelma y Alberto Valenzuela Llanos.</a:t>
            </a:r>
          </a:p>
          <a:p>
            <a:endParaRPr lang="es-CL" dirty="0"/>
          </a:p>
        </p:txBody>
      </p:sp>
      <p:sp>
        <p:nvSpPr>
          <p:cNvPr id="4" name="3 Marcador de número de diapositiva"/>
          <p:cNvSpPr>
            <a:spLocks noGrp="1"/>
          </p:cNvSpPr>
          <p:nvPr>
            <p:ph type="sldNum" sz="quarter" idx="10"/>
          </p:nvPr>
        </p:nvSpPr>
        <p:spPr/>
        <p:txBody>
          <a:bodyPr/>
          <a:lstStyle/>
          <a:p>
            <a:fld id="{2DC33767-04B1-49BA-95E7-DCD25A96B4E5}" type="slidenum">
              <a:rPr lang="es-CL" smtClean="0"/>
              <a:t>5</a:t>
            </a:fld>
            <a:endParaRPr lang="es-CL"/>
          </a:p>
        </p:txBody>
      </p:sp>
    </p:spTree>
    <p:extLst>
      <p:ext uri="{BB962C8B-B14F-4D97-AF65-F5344CB8AC3E}">
        <p14:creationId xmlns:p14="http://schemas.microsoft.com/office/powerpoint/2010/main" val="4278957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a:t>Pedro Pablo </a:t>
            </a:r>
            <a:r>
              <a:rPr lang="es-CL" dirty="0" err="1"/>
              <a:t>Burchard</a:t>
            </a:r>
            <a:r>
              <a:rPr lang="es-CL" dirty="0"/>
              <a:t> </a:t>
            </a:r>
            <a:r>
              <a:rPr lang="es-CL" dirty="0" err="1"/>
              <a:t>Eggeling</a:t>
            </a:r>
            <a:r>
              <a:rPr lang="es-CL" dirty="0"/>
              <a:t> nació el 4 de noviembre de 1875 en Santiago, Chile</a:t>
            </a:r>
          </a:p>
          <a:p>
            <a:endParaRPr lang="es-CL" dirty="0"/>
          </a:p>
          <a:p>
            <a:r>
              <a:rPr lang="es-CL" dirty="0"/>
              <a:t>En sus pinturas desarrolló el retrato, el género del paisaje y las naturalezas muertas, destacándose especialmente por su interés en la representación de objetos cotidianos y sencillos como, por ejemplo, un florero, un tarro de conservas o una puerta.</a:t>
            </a:r>
          </a:p>
        </p:txBody>
      </p:sp>
      <p:sp>
        <p:nvSpPr>
          <p:cNvPr id="4" name="3 Marcador de número de diapositiva"/>
          <p:cNvSpPr>
            <a:spLocks noGrp="1"/>
          </p:cNvSpPr>
          <p:nvPr>
            <p:ph type="sldNum" sz="quarter" idx="10"/>
          </p:nvPr>
        </p:nvSpPr>
        <p:spPr/>
        <p:txBody>
          <a:bodyPr/>
          <a:lstStyle/>
          <a:p>
            <a:fld id="{2DC33767-04B1-49BA-95E7-DCD25A96B4E5}" type="slidenum">
              <a:rPr lang="es-CL" smtClean="0"/>
              <a:t>6</a:t>
            </a:fld>
            <a:endParaRPr lang="es-CL"/>
          </a:p>
        </p:txBody>
      </p:sp>
    </p:spTree>
    <p:extLst>
      <p:ext uri="{BB962C8B-B14F-4D97-AF65-F5344CB8AC3E}">
        <p14:creationId xmlns:p14="http://schemas.microsoft.com/office/powerpoint/2010/main" val="1028249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a:t>Nació en Penco, Concepción, en 1925 y falleció en Santiago el 17 de marzo de 1994.</a:t>
            </a:r>
          </a:p>
          <a:p>
            <a:r>
              <a:rPr lang="es-CL" dirty="0"/>
              <a:t>Estudió Artes Plásticas en la Escuela de Bellas Artes de la Universidad de Chile donde se tituló como profesor de Arte. Fue alumno de Pablo </a:t>
            </a:r>
            <a:r>
              <a:rPr lang="es-CL" dirty="0" err="1"/>
              <a:t>Burchard</a:t>
            </a:r>
            <a:r>
              <a:rPr lang="es-CL" dirty="0"/>
              <a:t>, Gustavo Carrasco y Camilo </a:t>
            </a:r>
            <a:r>
              <a:rPr lang="es-CL" dirty="0" err="1"/>
              <a:t>Mori</a:t>
            </a:r>
            <a:r>
              <a:rPr lang="es-CL" dirty="0"/>
              <a:t>. Se interesó en la pintura de la Generación del Trece de la que tomó ciertos rasgos, como el sentido del oficio.</a:t>
            </a:r>
          </a:p>
          <a:p>
            <a:pPr defTabSz="931774">
              <a:defRPr/>
            </a:pPr>
            <a:r>
              <a:rPr lang="es-CL" dirty="0"/>
              <a:t>Reinaldo Villaseñor fue Catedrático de la Universidad de Chile entre los años 1958 y 1980 en las Facultades de Arte y Arquitectura.</a:t>
            </a:r>
          </a:p>
          <a:p>
            <a:endParaRPr lang="es-CL" dirty="0"/>
          </a:p>
        </p:txBody>
      </p:sp>
      <p:sp>
        <p:nvSpPr>
          <p:cNvPr id="4" name="3 Marcador de número de diapositiva"/>
          <p:cNvSpPr>
            <a:spLocks noGrp="1"/>
          </p:cNvSpPr>
          <p:nvPr>
            <p:ph type="sldNum" sz="quarter" idx="10"/>
          </p:nvPr>
        </p:nvSpPr>
        <p:spPr/>
        <p:txBody>
          <a:bodyPr/>
          <a:lstStyle/>
          <a:p>
            <a:fld id="{2DC33767-04B1-49BA-95E7-DCD25A96B4E5}" type="slidenum">
              <a:rPr lang="es-CL" smtClean="0"/>
              <a:t>7</a:t>
            </a:fld>
            <a:endParaRPr lang="es-CL"/>
          </a:p>
        </p:txBody>
      </p:sp>
    </p:spTree>
    <p:extLst>
      <p:ext uri="{BB962C8B-B14F-4D97-AF65-F5344CB8AC3E}">
        <p14:creationId xmlns:p14="http://schemas.microsoft.com/office/powerpoint/2010/main" val="1431801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a:t>Aunque su cuerpo de obra incluye dibujos y esculturas, fue en la pintura donde centró su producción, desarrollando diversos estilos. En sus inicios predominan las estructuras geométricas y los escenarios en que se disponen formas que sugieren una arquitectura incipiente, que evidencian el paso del tiempo. Posteriormente, se interesó en la geografía de Chile y sus personajes, desarrollando paisajes poblacionales con una mirada crítica hacia su precariedad. Estas composiciones incluyen construcciones, portones, bisagras y puertas ensambladas</a:t>
            </a:r>
            <a:r>
              <a:rPr lang="es-CL" i="1" dirty="0"/>
              <a:t>.</a:t>
            </a:r>
            <a:r>
              <a:rPr lang="es-CL" dirty="0"/>
              <a:t> Su última etapa podría resumirse como una visión paisajística, más contemplativa y apacible, en la que Barreda desarrolla escenas de jardines mezclados con edificaciones. El color de su pintura en todas sus etapas es de poca intensidad, regulado por grises; sin embargo, plasma una luz irreal que genera atmósferas brumosas y cálidas.</a:t>
            </a:r>
          </a:p>
          <a:p>
            <a:r>
              <a:rPr lang="es-CL" dirty="0"/>
              <a:t>http://www.artistasvisualeschilenos.cl</a:t>
            </a:r>
          </a:p>
        </p:txBody>
      </p:sp>
      <p:sp>
        <p:nvSpPr>
          <p:cNvPr id="4" name="3 Marcador de número de diapositiva"/>
          <p:cNvSpPr>
            <a:spLocks noGrp="1"/>
          </p:cNvSpPr>
          <p:nvPr>
            <p:ph type="sldNum" sz="quarter" idx="10"/>
          </p:nvPr>
        </p:nvSpPr>
        <p:spPr/>
        <p:txBody>
          <a:bodyPr/>
          <a:lstStyle/>
          <a:p>
            <a:fld id="{2DC33767-04B1-49BA-95E7-DCD25A96B4E5}" type="slidenum">
              <a:rPr lang="es-CL" smtClean="0"/>
              <a:t>8</a:t>
            </a:fld>
            <a:endParaRPr lang="es-CL"/>
          </a:p>
        </p:txBody>
      </p:sp>
    </p:spTree>
    <p:extLst>
      <p:ext uri="{BB962C8B-B14F-4D97-AF65-F5344CB8AC3E}">
        <p14:creationId xmlns:p14="http://schemas.microsoft.com/office/powerpoint/2010/main" val="1034622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a:t>Hernán Héctor Miranda Castillo, nació en Valdivia,1949.</a:t>
            </a:r>
          </a:p>
          <a:p>
            <a:r>
              <a:rPr lang="es-CL" dirty="0"/>
              <a:t>Ha dedicado gran parte de su vida artística al oficio de la pintura de caballete, en donde es posible advertir la fascinación por el paisaje urbano, el gran relato de la historia </a:t>
            </a:r>
            <a:r>
              <a:rPr lang="es-CL"/>
              <a:t>occidental, particularmente </a:t>
            </a:r>
            <a:r>
              <a:rPr lang="es-CL" dirty="0"/>
              <a:t>los conflictos bélicos, la cita pictórica y la observación e investigación de la flora y fauna de la Región de Los Ríos.</a:t>
            </a:r>
          </a:p>
        </p:txBody>
      </p:sp>
      <p:sp>
        <p:nvSpPr>
          <p:cNvPr id="4" name="3 Marcador de número de diapositiva"/>
          <p:cNvSpPr>
            <a:spLocks noGrp="1"/>
          </p:cNvSpPr>
          <p:nvPr>
            <p:ph type="sldNum" sz="quarter" idx="10"/>
          </p:nvPr>
        </p:nvSpPr>
        <p:spPr/>
        <p:txBody>
          <a:bodyPr/>
          <a:lstStyle/>
          <a:p>
            <a:fld id="{2DC33767-04B1-49BA-95E7-DCD25A96B4E5}" type="slidenum">
              <a:rPr lang="es-CL" smtClean="0"/>
              <a:t>9</a:t>
            </a:fld>
            <a:endParaRPr lang="es-CL"/>
          </a:p>
        </p:txBody>
      </p:sp>
    </p:spTree>
    <p:extLst>
      <p:ext uri="{BB962C8B-B14F-4D97-AF65-F5344CB8AC3E}">
        <p14:creationId xmlns:p14="http://schemas.microsoft.com/office/powerpoint/2010/main" val="1611559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000000"/>
                </a:solidFill>
                <a:effectLst/>
                <a:latin typeface="Istok Web"/>
              </a:rPr>
              <a:t>Matías Pinto </a:t>
            </a:r>
            <a:r>
              <a:rPr lang="es-ES" b="0" i="0" dirty="0" err="1">
                <a:solidFill>
                  <a:srgbClr val="000000"/>
                </a:solidFill>
                <a:effectLst/>
                <a:latin typeface="Istok Web"/>
              </a:rPr>
              <a:t>D’Aguiar</a:t>
            </a:r>
            <a:r>
              <a:rPr lang="es-ES" b="0" i="0" dirty="0">
                <a:solidFill>
                  <a:srgbClr val="000000"/>
                </a:solidFill>
                <a:effectLst/>
                <a:latin typeface="Istok Web"/>
              </a:rPr>
              <a:t> (1956) estudió en la Universidad de Chile, siendo alumno de artistas como Gonzalo Díaz y Francisco </a:t>
            </a:r>
            <a:r>
              <a:rPr lang="es-ES" b="0" i="0" dirty="0" err="1">
                <a:solidFill>
                  <a:srgbClr val="000000"/>
                </a:solidFill>
                <a:effectLst/>
                <a:latin typeface="Istok Web"/>
              </a:rPr>
              <a:t>Smythe</a:t>
            </a:r>
            <a:r>
              <a:rPr lang="es-ES" b="0" i="0" dirty="0">
                <a:solidFill>
                  <a:srgbClr val="000000"/>
                </a:solidFill>
                <a:effectLst/>
                <a:latin typeface="Istok Web"/>
              </a:rPr>
              <a:t>. Pertenece a la generación de los años ochenta, caracterizada por una renovación del lenguaje pictórico, interesada en la exploración del soporte mismo, lejos de la tendencia conceptual de la época.</a:t>
            </a:r>
          </a:p>
          <a:p>
            <a:pPr algn="l"/>
            <a:r>
              <a:rPr lang="es-ES" b="0" i="0" dirty="0">
                <a:solidFill>
                  <a:srgbClr val="000000"/>
                </a:solidFill>
                <a:effectLst/>
                <a:latin typeface="Istok Web"/>
              </a:rPr>
              <a:t>Su pintura se destaca por su carácter introspectivo, que privilegia lo sintético y el vacío. Como muchos integrantes de la mencionada generación reivindicadora de  la pintura, la estrategia de este artista recurrió a lo figurativo, pero por una vía menos “instintiva”, gestual y acelerada que la de sus compañeros. Soles, lunas, cerros, banderas, nubes, piedras, escaleras, árboles y, en particular, el caballo, son parte de su itinerario visual, el que es trabajado de manera sintética con una estética limpia y hasta “espiritual”, “silenciosa”, señalan algunos. Dichos motivos, como símbolos, se ubican en medio de escenografías o espacios que no siguen las estructuras, formas y distribución con sus propias lógicas. Su obra, si bien se ancló en lo figurativo, fue virando hacia la abstracción, hacia un paisaje minimalista de corte geométrico, preocupado de invertir el trabajo sobre la composición y el color. En este camino se intensifica su concentración por la luz y la sombra, el equilibro y las texturas.</a:t>
            </a:r>
          </a:p>
          <a:p>
            <a:endParaRPr lang="es-CL" dirty="0"/>
          </a:p>
        </p:txBody>
      </p:sp>
      <p:sp>
        <p:nvSpPr>
          <p:cNvPr id="4" name="Marcador de número de diapositiva 3"/>
          <p:cNvSpPr>
            <a:spLocks noGrp="1"/>
          </p:cNvSpPr>
          <p:nvPr>
            <p:ph type="sldNum" sz="quarter" idx="5"/>
          </p:nvPr>
        </p:nvSpPr>
        <p:spPr/>
        <p:txBody>
          <a:bodyPr/>
          <a:lstStyle/>
          <a:p>
            <a:fld id="{2DC33767-04B1-49BA-95E7-DCD25A96B4E5}" type="slidenum">
              <a:rPr lang="es-CL" smtClean="0"/>
              <a:t>10</a:t>
            </a:fld>
            <a:endParaRPr lang="es-CL"/>
          </a:p>
        </p:txBody>
      </p:sp>
    </p:spTree>
    <p:extLst>
      <p:ext uri="{BB962C8B-B14F-4D97-AF65-F5344CB8AC3E}">
        <p14:creationId xmlns:p14="http://schemas.microsoft.com/office/powerpoint/2010/main" val="1744686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7" name="Date Placeholder 6"/>
          <p:cNvSpPr>
            <a:spLocks noGrp="1"/>
          </p:cNvSpPr>
          <p:nvPr>
            <p:ph type="dt" sz="half" idx="10"/>
          </p:nvPr>
        </p:nvSpPr>
        <p:spPr/>
        <p:txBody>
          <a:bodyPr/>
          <a:lstStyle/>
          <a:p>
            <a:fld id="{2FE5BB34-C471-4E36-99CA-EACABC49CE61}" type="datetimeFigureOut">
              <a:rPr lang="es-CL" smtClean="0"/>
              <a:t>27-12-2021</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D72068C9-C724-4C58-B68E-5105258C88A5}" type="slidenum">
              <a:rPr lang="es-CL" smtClean="0"/>
              <a:t>‹Nº›</a:t>
            </a:fld>
            <a:endParaRPr lang="es-CL"/>
          </a:p>
        </p:txBody>
      </p:sp>
    </p:spTree>
    <p:extLst>
      <p:ext uri="{BB962C8B-B14F-4D97-AF65-F5344CB8AC3E}">
        <p14:creationId xmlns:p14="http://schemas.microsoft.com/office/powerpoint/2010/main" val="77917582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FE5BB34-C471-4E36-99CA-EACABC49CE61}" type="datetimeFigureOut">
              <a:rPr lang="es-CL" smtClean="0"/>
              <a:t>27-12-2021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72068C9-C724-4C58-B68E-5105258C88A5}" type="slidenum">
              <a:rPr lang="es-CL" smtClean="0"/>
              <a:t>‹Nº›</a:t>
            </a:fld>
            <a:endParaRPr lang="es-CL"/>
          </a:p>
        </p:txBody>
      </p:sp>
    </p:spTree>
    <p:extLst>
      <p:ext uri="{BB962C8B-B14F-4D97-AF65-F5344CB8AC3E}">
        <p14:creationId xmlns:p14="http://schemas.microsoft.com/office/powerpoint/2010/main" val="304431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FE5BB34-C471-4E36-99CA-EACABC49CE61}" type="datetimeFigureOut">
              <a:rPr lang="es-CL" smtClean="0"/>
              <a:t>27-12-2021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72068C9-C724-4C58-B68E-5105258C88A5}" type="slidenum">
              <a:rPr lang="es-CL" smtClean="0"/>
              <a:t>‹Nº›</a:t>
            </a:fld>
            <a:endParaRPr lang="es-CL"/>
          </a:p>
        </p:txBody>
      </p:sp>
    </p:spTree>
    <p:extLst>
      <p:ext uri="{BB962C8B-B14F-4D97-AF65-F5344CB8AC3E}">
        <p14:creationId xmlns:p14="http://schemas.microsoft.com/office/powerpoint/2010/main" val="612292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FE5BB34-C471-4E36-99CA-EACABC49CE61}" type="datetimeFigureOut">
              <a:rPr lang="es-CL" smtClean="0"/>
              <a:t>27-12-2021</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D72068C9-C724-4C58-B68E-5105258C88A5}" type="slidenum">
              <a:rPr lang="es-CL" smtClean="0"/>
              <a:t>‹Nº›</a:t>
            </a:fld>
            <a:endParaRPr lang="es-CL"/>
          </a:p>
        </p:txBody>
      </p:sp>
    </p:spTree>
    <p:extLst>
      <p:ext uri="{BB962C8B-B14F-4D97-AF65-F5344CB8AC3E}">
        <p14:creationId xmlns:p14="http://schemas.microsoft.com/office/powerpoint/2010/main" val="721792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7" name="Date Placeholder 6"/>
          <p:cNvSpPr>
            <a:spLocks noGrp="1"/>
          </p:cNvSpPr>
          <p:nvPr>
            <p:ph type="dt" sz="half" idx="10"/>
          </p:nvPr>
        </p:nvSpPr>
        <p:spPr/>
        <p:txBody>
          <a:bodyPr/>
          <a:lstStyle/>
          <a:p>
            <a:fld id="{2FE5BB34-C471-4E36-99CA-EACABC49CE61}" type="datetimeFigureOut">
              <a:rPr lang="es-CL" smtClean="0"/>
              <a:t>27-12-2021</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D72068C9-C724-4C58-B68E-5105258C88A5}" type="slidenum">
              <a:rPr lang="es-CL" smtClean="0"/>
              <a:t>‹Nº›</a:t>
            </a:fld>
            <a:endParaRPr lang="es-CL"/>
          </a:p>
        </p:txBody>
      </p:sp>
    </p:spTree>
    <p:extLst>
      <p:ext uri="{BB962C8B-B14F-4D97-AF65-F5344CB8AC3E}">
        <p14:creationId xmlns:p14="http://schemas.microsoft.com/office/powerpoint/2010/main" val="15315255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2FE5BB34-C471-4E36-99CA-EACABC49CE61}" type="datetimeFigureOut">
              <a:rPr lang="es-CL" smtClean="0"/>
              <a:t>27-12-2021</a:t>
            </a:fld>
            <a:endParaRPr lang="es-CL"/>
          </a:p>
        </p:txBody>
      </p:sp>
      <p:sp>
        <p:nvSpPr>
          <p:cNvPr id="9" name="Footer Placeholder 8"/>
          <p:cNvSpPr>
            <a:spLocks noGrp="1"/>
          </p:cNvSpPr>
          <p:nvPr>
            <p:ph type="ftr" sz="quarter" idx="11"/>
          </p:nvPr>
        </p:nvSpPr>
        <p:spPr/>
        <p:txBody>
          <a:bodyPr/>
          <a:lstStyle/>
          <a:p>
            <a:endParaRPr lang="es-CL"/>
          </a:p>
        </p:txBody>
      </p:sp>
      <p:sp>
        <p:nvSpPr>
          <p:cNvPr id="10" name="Slide Number Placeholder 9"/>
          <p:cNvSpPr>
            <a:spLocks noGrp="1"/>
          </p:cNvSpPr>
          <p:nvPr>
            <p:ph type="sldNum" sz="quarter" idx="12"/>
          </p:nvPr>
        </p:nvSpPr>
        <p:spPr/>
        <p:txBody>
          <a:bodyPr/>
          <a:lstStyle/>
          <a:p>
            <a:fld id="{D72068C9-C724-4C58-B68E-5105258C88A5}" type="slidenum">
              <a:rPr lang="es-CL" smtClean="0"/>
              <a:t>‹Nº›</a:t>
            </a:fld>
            <a:endParaRPr lang="es-CL"/>
          </a:p>
        </p:txBody>
      </p:sp>
    </p:spTree>
    <p:extLst>
      <p:ext uri="{BB962C8B-B14F-4D97-AF65-F5344CB8AC3E}">
        <p14:creationId xmlns:p14="http://schemas.microsoft.com/office/powerpoint/2010/main" val="2176020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2239" y="3143250"/>
            <a:ext cx="3288024" cy="25967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7" name="Date Placeholder 6"/>
          <p:cNvSpPr>
            <a:spLocks noGrp="1"/>
          </p:cNvSpPr>
          <p:nvPr>
            <p:ph type="dt" sz="half" idx="10"/>
          </p:nvPr>
        </p:nvSpPr>
        <p:spPr/>
        <p:txBody>
          <a:bodyPr/>
          <a:lstStyle/>
          <a:p>
            <a:fld id="{2FE5BB34-C471-4E36-99CA-EACABC49CE61}" type="datetimeFigureOut">
              <a:rPr lang="es-CL" smtClean="0"/>
              <a:t>27-12-2021</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D72068C9-C724-4C58-B68E-5105258C88A5}" type="slidenum">
              <a:rPr lang="es-CL" smtClean="0"/>
              <a:t>‹Nº›</a:t>
            </a:fld>
            <a:endParaRPr lang="es-CL"/>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2958123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FE5BB34-C471-4E36-99CA-EACABC49CE61}" type="datetimeFigureOut">
              <a:rPr lang="es-CL" smtClean="0"/>
              <a:t>27-12-2021</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D72068C9-C724-4C58-B68E-5105258C88A5}" type="slidenum">
              <a:rPr lang="es-CL" smtClean="0"/>
              <a:t>‹Nº›</a:t>
            </a:fld>
            <a:endParaRPr lang="es-CL"/>
          </a:p>
        </p:txBody>
      </p:sp>
    </p:spTree>
    <p:extLst>
      <p:ext uri="{BB962C8B-B14F-4D97-AF65-F5344CB8AC3E}">
        <p14:creationId xmlns:p14="http://schemas.microsoft.com/office/powerpoint/2010/main" val="2440222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5BB34-C471-4E36-99CA-EACABC49CE61}" type="datetimeFigureOut">
              <a:rPr lang="es-CL" smtClean="0"/>
              <a:t>27-12-2021</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D72068C9-C724-4C58-B68E-5105258C88A5}" type="slidenum">
              <a:rPr lang="es-CL" smtClean="0"/>
              <a:t>‹Nº›</a:t>
            </a:fld>
            <a:endParaRPr lang="es-CL"/>
          </a:p>
        </p:txBody>
      </p:sp>
    </p:spTree>
    <p:extLst>
      <p:ext uri="{BB962C8B-B14F-4D97-AF65-F5344CB8AC3E}">
        <p14:creationId xmlns:p14="http://schemas.microsoft.com/office/powerpoint/2010/main" val="3368425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9" name="Date Placeholder 8"/>
          <p:cNvSpPr>
            <a:spLocks noGrp="1"/>
          </p:cNvSpPr>
          <p:nvPr>
            <p:ph type="dt" sz="half" idx="10"/>
          </p:nvPr>
        </p:nvSpPr>
        <p:spPr/>
        <p:txBody>
          <a:bodyPr/>
          <a:lstStyle/>
          <a:p>
            <a:fld id="{2FE5BB34-C471-4E36-99CA-EACABC49CE61}" type="datetimeFigureOut">
              <a:rPr lang="es-CL" smtClean="0"/>
              <a:t>27-12-2021</a:t>
            </a:fld>
            <a:endParaRPr lang="es-CL"/>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s-CL"/>
          </a:p>
        </p:txBody>
      </p:sp>
      <p:sp>
        <p:nvSpPr>
          <p:cNvPr id="11" name="Slide Number Placeholder 10"/>
          <p:cNvSpPr>
            <a:spLocks noGrp="1"/>
          </p:cNvSpPr>
          <p:nvPr>
            <p:ph type="sldNum" sz="quarter" idx="12"/>
          </p:nvPr>
        </p:nvSpPr>
        <p:spPr/>
        <p:txBody>
          <a:bodyPr/>
          <a:lstStyle/>
          <a:p>
            <a:fld id="{D72068C9-C724-4C58-B68E-5105258C88A5}" type="slidenum">
              <a:rPr lang="es-CL" smtClean="0"/>
              <a:t>‹Nº›</a:t>
            </a:fld>
            <a:endParaRPr lang="es-CL"/>
          </a:p>
        </p:txBody>
      </p:sp>
    </p:spTree>
    <p:extLst>
      <p:ext uri="{BB962C8B-B14F-4D97-AF65-F5344CB8AC3E}">
        <p14:creationId xmlns:p14="http://schemas.microsoft.com/office/powerpoint/2010/main" val="129222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FE5BB34-C471-4E36-99CA-EACABC49CE61}" type="datetimeFigureOut">
              <a:rPr lang="es-CL" smtClean="0"/>
              <a:t>27-12-2021</a:t>
            </a:fld>
            <a:endParaRPr lang="es-CL"/>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s-CL"/>
          </a:p>
        </p:txBody>
      </p:sp>
      <p:sp>
        <p:nvSpPr>
          <p:cNvPr id="10" name="Slide Number Placeholder 9"/>
          <p:cNvSpPr>
            <a:spLocks noGrp="1"/>
          </p:cNvSpPr>
          <p:nvPr>
            <p:ph type="sldNum" sz="quarter" idx="12"/>
          </p:nvPr>
        </p:nvSpPr>
        <p:spPr/>
        <p:txBody>
          <a:bodyPr/>
          <a:lstStyle/>
          <a:p>
            <a:fld id="{D72068C9-C724-4C58-B68E-5105258C88A5}" type="slidenum">
              <a:rPr lang="es-CL" smtClean="0"/>
              <a:t>‹Nº›</a:t>
            </a:fld>
            <a:endParaRPr lang="es-CL"/>
          </a:p>
        </p:txBody>
      </p:sp>
    </p:spTree>
    <p:extLst>
      <p:ext uri="{BB962C8B-B14F-4D97-AF65-F5344CB8AC3E}">
        <p14:creationId xmlns:p14="http://schemas.microsoft.com/office/powerpoint/2010/main" val="2358151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2FE5BB34-C471-4E36-99CA-EACABC49CE61}" type="datetimeFigureOut">
              <a:rPr lang="es-CL" smtClean="0"/>
              <a:t>27-12-2021</a:t>
            </a:fld>
            <a:endParaRPr lang="es-CL"/>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s-CL"/>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D72068C9-C724-4C58-B68E-5105258C88A5}" type="slidenum">
              <a:rPr lang="es-CL" smtClean="0"/>
              <a:t>‹Nº›</a:t>
            </a:fld>
            <a:endParaRPr lang="es-CL"/>
          </a:p>
        </p:txBody>
      </p:sp>
    </p:spTree>
    <p:extLst>
      <p:ext uri="{BB962C8B-B14F-4D97-AF65-F5344CB8AC3E}">
        <p14:creationId xmlns:p14="http://schemas.microsoft.com/office/powerpoint/2010/main" val="8044687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Vista de una ciudad desde lo alto de un edificio&#10;&#10;Descripción generada automáticamente">
            <a:extLst>
              <a:ext uri="{FF2B5EF4-FFF2-40B4-BE49-F238E27FC236}">
                <a16:creationId xmlns:a16="http://schemas.microsoft.com/office/drawing/2014/main" id="{078BC795-4CAA-41FC-991D-11B3645244B9}"/>
              </a:ext>
            </a:extLst>
          </p:cNvPr>
          <p:cNvPicPr>
            <a:picLocks noChangeAspect="1"/>
          </p:cNvPicPr>
          <p:nvPr/>
        </p:nvPicPr>
        <p:blipFill rotWithShape="1">
          <a:blip r:embed="rId3"/>
          <a:srcRect l="12142" r="5858"/>
          <a:stretch/>
        </p:blipFill>
        <p:spPr>
          <a:xfrm>
            <a:off x="20" y="10"/>
            <a:ext cx="9143980" cy="6857990"/>
          </a:xfrm>
          <a:prstGeom prst="rect">
            <a:avLst/>
          </a:prstGeom>
        </p:spPr>
      </p:pic>
      <p:sp>
        <p:nvSpPr>
          <p:cNvPr id="2" name="1 Título"/>
          <p:cNvSpPr>
            <a:spLocks noGrp="1"/>
          </p:cNvSpPr>
          <p:nvPr>
            <p:ph type="ctrTitle"/>
          </p:nvPr>
        </p:nvSpPr>
        <p:spPr>
          <a:xfrm>
            <a:off x="-6106" y="260648"/>
            <a:ext cx="9144000" cy="1645920"/>
          </a:xfrm>
          <a:noFill/>
          <a:ln w="38100" cap="sq">
            <a:noFill/>
            <a:miter lim="800000"/>
          </a:ln>
        </p:spPr>
        <p:txBody>
          <a:bodyPr vert="horz" lIns="274320" tIns="182880" rIns="274320" bIns="182880" rtlCol="0" anchor="ctr" anchorCtr="1">
            <a:noAutofit/>
            <a:scene3d>
              <a:camera prst="orthographicFront"/>
              <a:lightRig rig="soft" dir="t">
                <a:rot lat="0" lon="0" rev="15600000"/>
              </a:lightRig>
            </a:scene3d>
            <a:sp3d extrusionH="57150" prstMaterial="softEdge">
              <a:bevelT w="25400" h="38100"/>
            </a:sp3d>
          </a:bodyPr>
          <a:lstStyle/>
          <a:p>
            <a:r>
              <a:rPr lang="en-US" sz="4800" b="1" cap="none" spc="0" dirty="0">
                <a:ln/>
                <a:solidFill>
                  <a:schemeClr val="accent4"/>
                </a:solidFill>
              </a:rPr>
              <a:t>PAISAJE URBANO </a:t>
            </a:r>
            <a:r>
              <a:rPr lang="en-US" sz="4400" b="1" cap="none" spc="0" dirty="0">
                <a:ln/>
                <a:solidFill>
                  <a:schemeClr val="accent4"/>
                </a:solidFill>
              </a:rPr>
              <a:t>EN CHILE</a:t>
            </a:r>
            <a:br>
              <a:rPr lang="en-US" sz="4800" b="1" cap="none" spc="0" dirty="0">
                <a:ln/>
                <a:solidFill>
                  <a:schemeClr val="accent4"/>
                </a:solidFill>
              </a:rPr>
            </a:br>
            <a:r>
              <a:rPr lang="en-US" sz="4400" b="1" cap="none" spc="0" dirty="0">
                <a:ln/>
                <a:solidFill>
                  <a:schemeClr val="accent4"/>
                </a:solidFill>
              </a:rPr>
              <a:t>8° BÁSICO</a:t>
            </a:r>
            <a:endParaRPr lang="en-US" sz="4800" b="1" cap="none" spc="0" dirty="0">
              <a:ln/>
              <a:solidFill>
                <a:schemeClr val="accent4"/>
              </a:solidFill>
            </a:endParaRPr>
          </a:p>
        </p:txBody>
      </p:sp>
    </p:spTree>
    <p:extLst>
      <p:ext uri="{BB962C8B-B14F-4D97-AF65-F5344CB8AC3E}">
        <p14:creationId xmlns:p14="http://schemas.microsoft.com/office/powerpoint/2010/main" val="3183817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Texto&#10;&#10;Descripción generada automáticamente">
            <a:extLst>
              <a:ext uri="{FF2B5EF4-FFF2-40B4-BE49-F238E27FC236}">
                <a16:creationId xmlns:a16="http://schemas.microsoft.com/office/drawing/2014/main" id="{B2371392-E0F7-400F-A47E-E674A0A0199A}"/>
              </a:ext>
            </a:extLst>
          </p:cNvPr>
          <p:cNvPicPr>
            <a:picLocks noChangeAspect="1"/>
          </p:cNvPicPr>
          <p:nvPr/>
        </p:nvPicPr>
        <p:blipFill rotWithShape="1">
          <a:blip r:embed="rId3"/>
          <a:srcRect l="13555" t="3057" r="2915" b="2946"/>
          <a:stretch/>
        </p:blipFill>
        <p:spPr>
          <a:xfrm>
            <a:off x="28566" y="907554"/>
            <a:ext cx="5601320" cy="4427974"/>
          </a:xfrm>
          <a:prstGeom prst="rect">
            <a:avLst/>
          </a:prstGeom>
          <a:ln>
            <a:noFill/>
          </a:ln>
          <a:effectLst>
            <a:outerShdw blurRad="292100" dist="139700" dir="2700000" algn="tl" rotWithShape="0">
              <a:srgbClr val="333333">
                <a:alpha val="65000"/>
              </a:srgbClr>
            </a:outerShdw>
          </a:effectLst>
        </p:spPr>
      </p:pic>
      <p:pic>
        <p:nvPicPr>
          <p:cNvPr id="6" name="Imagen 5" descr="Imagen que contiene tabla, paraguas, calle, tráfico&#10;&#10;Descripción generada automáticamente">
            <a:extLst>
              <a:ext uri="{FF2B5EF4-FFF2-40B4-BE49-F238E27FC236}">
                <a16:creationId xmlns:a16="http://schemas.microsoft.com/office/drawing/2014/main" id="{C91FC326-3884-463E-8C15-4ED4F27596C6}"/>
              </a:ext>
            </a:extLst>
          </p:cNvPr>
          <p:cNvPicPr>
            <a:picLocks noChangeAspect="1"/>
          </p:cNvPicPr>
          <p:nvPr/>
        </p:nvPicPr>
        <p:blipFill rotWithShape="1">
          <a:blip r:embed="rId4"/>
          <a:srcRect l="5662" r="17394" b="3"/>
          <a:stretch/>
        </p:blipFill>
        <p:spPr>
          <a:xfrm>
            <a:off x="5737753" y="908720"/>
            <a:ext cx="3406248" cy="4426808"/>
          </a:xfrm>
          <a:prstGeom prst="rect">
            <a:avLst/>
          </a:prstGeom>
          <a:ln>
            <a:noFill/>
          </a:ln>
          <a:effectLst>
            <a:outerShdw blurRad="292100" dist="139700" dir="2700000" algn="tl" rotWithShape="0">
              <a:srgbClr val="333333">
                <a:alpha val="65000"/>
              </a:srgbClr>
            </a:outerShdw>
          </a:effectLst>
        </p:spPr>
      </p:pic>
      <p:sp>
        <p:nvSpPr>
          <p:cNvPr id="2" name="Título 1">
            <a:extLst>
              <a:ext uri="{FF2B5EF4-FFF2-40B4-BE49-F238E27FC236}">
                <a16:creationId xmlns:a16="http://schemas.microsoft.com/office/drawing/2014/main" id="{9505D15B-2735-441F-96FF-C187D57613E7}"/>
              </a:ext>
            </a:extLst>
          </p:cNvPr>
          <p:cNvSpPr>
            <a:spLocks noGrp="1"/>
          </p:cNvSpPr>
          <p:nvPr>
            <p:ph type="title"/>
          </p:nvPr>
        </p:nvSpPr>
        <p:spPr>
          <a:xfrm>
            <a:off x="1331640" y="5805264"/>
            <a:ext cx="6743700" cy="1645759"/>
          </a:xfrm>
          <a:noFill/>
          <a:ln>
            <a:noFill/>
          </a:ln>
        </p:spPr>
        <p:txBody>
          <a:bodyPr vert="horz" lIns="274320" tIns="182880" rIns="274320" bIns="182880" rtlCol="0" anchor="ctr" anchorCtr="1">
            <a:normAutofit/>
          </a:bodyPr>
          <a:lstStyle/>
          <a:p>
            <a:r>
              <a:rPr lang="en-US" sz="2800" dirty="0">
                <a:solidFill>
                  <a:schemeClr val="bg1"/>
                </a:solidFill>
              </a:rPr>
              <a:t>Matias pinto </a:t>
            </a:r>
            <a:r>
              <a:rPr lang="en-US" sz="2800" dirty="0" err="1">
                <a:solidFill>
                  <a:schemeClr val="bg1"/>
                </a:solidFill>
              </a:rPr>
              <a:t>d´AGUIAR</a:t>
            </a:r>
            <a:br>
              <a:rPr lang="en-US" sz="2800" dirty="0">
                <a:solidFill>
                  <a:schemeClr val="bg1"/>
                </a:solidFill>
              </a:rPr>
            </a:br>
            <a:endParaRPr lang="en-US" sz="2800" dirty="0">
              <a:solidFill>
                <a:schemeClr val="bg1"/>
              </a:solidFill>
            </a:endParaRPr>
          </a:p>
        </p:txBody>
      </p:sp>
      <p:sp>
        <p:nvSpPr>
          <p:cNvPr id="7" name="CuadroTexto 6">
            <a:extLst>
              <a:ext uri="{FF2B5EF4-FFF2-40B4-BE49-F238E27FC236}">
                <a16:creationId xmlns:a16="http://schemas.microsoft.com/office/drawing/2014/main" id="{A40DBADE-E623-4FD4-941E-ADB7AB334A34}"/>
              </a:ext>
            </a:extLst>
          </p:cNvPr>
          <p:cNvSpPr txBox="1"/>
          <p:nvPr/>
        </p:nvSpPr>
        <p:spPr>
          <a:xfrm>
            <a:off x="5220072" y="5385730"/>
            <a:ext cx="3240360" cy="369332"/>
          </a:xfrm>
          <a:prstGeom prst="rect">
            <a:avLst/>
          </a:prstGeom>
          <a:noFill/>
        </p:spPr>
        <p:txBody>
          <a:bodyPr wrap="square" rtlCol="0">
            <a:spAutoFit/>
          </a:bodyPr>
          <a:lstStyle/>
          <a:p>
            <a:r>
              <a:rPr lang="es-CL" dirty="0">
                <a:solidFill>
                  <a:schemeClr val="bg1"/>
                </a:solidFill>
              </a:rPr>
              <a:t>Sin título</a:t>
            </a:r>
          </a:p>
        </p:txBody>
      </p:sp>
    </p:spTree>
    <p:extLst>
      <p:ext uri="{BB962C8B-B14F-4D97-AF65-F5344CB8AC3E}">
        <p14:creationId xmlns:p14="http://schemas.microsoft.com/office/powerpoint/2010/main" val="138126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DA2183-A9F3-4A9E-AE37-4C7AA51623F5}"/>
              </a:ext>
            </a:extLst>
          </p:cNvPr>
          <p:cNvSpPr>
            <a:spLocks noGrp="1"/>
          </p:cNvSpPr>
          <p:nvPr>
            <p:ph type="title"/>
          </p:nvPr>
        </p:nvSpPr>
        <p:spPr/>
        <p:txBody>
          <a:bodyPr/>
          <a:lstStyle/>
          <a:p>
            <a:r>
              <a:rPr lang="es-CL" dirty="0"/>
              <a:t>Natalia </a:t>
            </a:r>
            <a:r>
              <a:rPr lang="es-CL" dirty="0" err="1"/>
              <a:t>Bavarovic</a:t>
            </a:r>
            <a:endParaRPr lang="es-CL" dirty="0"/>
          </a:p>
        </p:txBody>
      </p:sp>
      <p:pic>
        <p:nvPicPr>
          <p:cNvPr id="5" name="Imagen 4">
            <a:extLst>
              <a:ext uri="{FF2B5EF4-FFF2-40B4-BE49-F238E27FC236}">
                <a16:creationId xmlns:a16="http://schemas.microsoft.com/office/drawing/2014/main" id="{2E0B4A1E-9964-4745-90AE-6651346C1F55}"/>
              </a:ext>
            </a:extLst>
          </p:cNvPr>
          <p:cNvPicPr>
            <a:picLocks noChangeAspect="1"/>
          </p:cNvPicPr>
          <p:nvPr/>
        </p:nvPicPr>
        <p:blipFill>
          <a:blip r:embed="rId3"/>
          <a:stretch>
            <a:fillRect/>
          </a:stretch>
        </p:blipFill>
        <p:spPr>
          <a:xfrm>
            <a:off x="251520" y="2312958"/>
            <a:ext cx="8640960" cy="1874424"/>
          </a:xfrm>
          <a:prstGeom prst="rect">
            <a:avLst/>
          </a:prstGeom>
        </p:spPr>
      </p:pic>
      <p:pic>
        <p:nvPicPr>
          <p:cNvPr id="6" name="Imagen 5">
            <a:extLst>
              <a:ext uri="{FF2B5EF4-FFF2-40B4-BE49-F238E27FC236}">
                <a16:creationId xmlns:a16="http://schemas.microsoft.com/office/drawing/2014/main" id="{594CC6E4-8F01-4843-9009-FB48514C24DE}"/>
              </a:ext>
            </a:extLst>
          </p:cNvPr>
          <p:cNvPicPr>
            <a:picLocks noChangeAspect="1"/>
          </p:cNvPicPr>
          <p:nvPr/>
        </p:nvPicPr>
        <p:blipFill>
          <a:blip r:embed="rId4"/>
          <a:stretch>
            <a:fillRect/>
          </a:stretch>
        </p:blipFill>
        <p:spPr>
          <a:xfrm>
            <a:off x="3040943" y="4346928"/>
            <a:ext cx="3413414" cy="2275609"/>
          </a:xfrm>
          <a:prstGeom prst="rect">
            <a:avLst/>
          </a:prstGeom>
        </p:spPr>
      </p:pic>
      <p:sp>
        <p:nvSpPr>
          <p:cNvPr id="7" name="Rectángulo 6">
            <a:extLst>
              <a:ext uri="{FF2B5EF4-FFF2-40B4-BE49-F238E27FC236}">
                <a16:creationId xmlns:a16="http://schemas.microsoft.com/office/drawing/2014/main" id="{4F51B9AD-4EAC-4CAE-9815-80FAF0917D95}"/>
              </a:ext>
            </a:extLst>
          </p:cNvPr>
          <p:cNvSpPr/>
          <p:nvPr/>
        </p:nvSpPr>
        <p:spPr>
          <a:xfrm>
            <a:off x="251520" y="4187382"/>
            <a:ext cx="2789423" cy="753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t>Cautiverio feliz</a:t>
            </a:r>
          </a:p>
        </p:txBody>
      </p:sp>
      <p:sp>
        <p:nvSpPr>
          <p:cNvPr id="9" name="Rectángulo 8">
            <a:extLst>
              <a:ext uri="{FF2B5EF4-FFF2-40B4-BE49-F238E27FC236}">
                <a16:creationId xmlns:a16="http://schemas.microsoft.com/office/drawing/2014/main" id="{9211281C-A573-4CA1-927A-F9E17354B778}"/>
              </a:ext>
            </a:extLst>
          </p:cNvPr>
          <p:cNvSpPr/>
          <p:nvPr/>
        </p:nvSpPr>
        <p:spPr>
          <a:xfrm>
            <a:off x="6149088" y="5139522"/>
            <a:ext cx="2789423" cy="753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t>Viña del Mar</a:t>
            </a:r>
          </a:p>
        </p:txBody>
      </p:sp>
    </p:spTree>
    <p:extLst>
      <p:ext uri="{BB962C8B-B14F-4D97-AF65-F5344CB8AC3E}">
        <p14:creationId xmlns:p14="http://schemas.microsoft.com/office/powerpoint/2010/main" val="3814632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de la pantalla de un videojuego&#10;&#10;Descripción generada automáticamente con confianza baja">
            <a:extLst>
              <a:ext uri="{FF2B5EF4-FFF2-40B4-BE49-F238E27FC236}">
                <a16:creationId xmlns:a16="http://schemas.microsoft.com/office/drawing/2014/main" id="{9E57ADD3-B6FB-484C-B029-21EB277474D5}"/>
              </a:ext>
            </a:extLst>
          </p:cNvPr>
          <p:cNvPicPr>
            <a:picLocks noChangeAspect="1"/>
          </p:cNvPicPr>
          <p:nvPr/>
        </p:nvPicPr>
        <p:blipFill rotWithShape="1">
          <a:blip r:embed="rId3"/>
          <a:srcRect l="17196" r="35357"/>
          <a:stretch/>
        </p:blipFill>
        <p:spPr>
          <a:xfrm>
            <a:off x="685016" y="941719"/>
            <a:ext cx="3625757" cy="5444710"/>
          </a:xfrm>
          <a:prstGeom prst="rect">
            <a:avLst/>
          </a:prstGeom>
        </p:spPr>
      </p:pic>
      <p:pic>
        <p:nvPicPr>
          <p:cNvPr id="4" name="Imagen 3" descr="Dibujo de un barco&#10;&#10;Descripción generada automáticamente con confianza media">
            <a:extLst>
              <a:ext uri="{FF2B5EF4-FFF2-40B4-BE49-F238E27FC236}">
                <a16:creationId xmlns:a16="http://schemas.microsoft.com/office/drawing/2014/main" id="{A6C1477D-8135-4F0B-9C3C-A8A67AA4AD32}"/>
              </a:ext>
            </a:extLst>
          </p:cNvPr>
          <p:cNvPicPr>
            <a:picLocks noChangeAspect="1"/>
          </p:cNvPicPr>
          <p:nvPr/>
        </p:nvPicPr>
        <p:blipFill rotWithShape="1">
          <a:blip r:embed="rId4"/>
          <a:srcRect l="26056" r="26443" b="-1"/>
          <a:stretch/>
        </p:blipFill>
        <p:spPr>
          <a:xfrm>
            <a:off x="5148064" y="941719"/>
            <a:ext cx="3635897" cy="5453837"/>
          </a:xfrm>
          <a:prstGeom prst="rect">
            <a:avLst/>
          </a:prstGeom>
        </p:spPr>
      </p:pic>
      <p:sp>
        <p:nvSpPr>
          <p:cNvPr id="2" name="Título 1">
            <a:extLst>
              <a:ext uri="{FF2B5EF4-FFF2-40B4-BE49-F238E27FC236}">
                <a16:creationId xmlns:a16="http://schemas.microsoft.com/office/drawing/2014/main" id="{C56012F7-A0ED-455F-A82C-846153056669}"/>
              </a:ext>
            </a:extLst>
          </p:cNvPr>
          <p:cNvSpPr>
            <a:spLocks noGrp="1"/>
          </p:cNvSpPr>
          <p:nvPr>
            <p:ph type="title"/>
          </p:nvPr>
        </p:nvSpPr>
        <p:spPr>
          <a:xfrm>
            <a:off x="216024" y="0"/>
            <a:ext cx="9144000" cy="1645920"/>
          </a:xfrm>
          <a:noFill/>
          <a:ln w="38100" cap="sq">
            <a:noFill/>
            <a:miter lim="800000"/>
          </a:ln>
        </p:spPr>
        <p:txBody>
          <a:bodyPr vert="horz" lIns="274320" tIns="182880" rIns="274320" bIns="182880" rtlCol="0" anchor="ctr" anchorCtr="1">
            <a:normAutofit/>
          </a:bodyPr>
          <a:lstStyle/>
          <a:p>
            <a:r>
              <a:rPr lang="en-US" sz="3800" dirty="0">
                <a:solidFill>
                  <a:schemeClr val="bg1"/>
                </a:solidFill>
              </a:rPr>
              <a:t>Alvaro </a:t>
            </a:r>
            <a:r>
              <a:rPr lang="en-US" sz="3800" dirty="0" err="1">
                <a:solidFill>
                  <a:schemeClr val="bg1"/>
                </a:solidFill>
              </a:rPr>
              <a:t>Bindis</a:t>
            </a:r>
            <a:br>
              <a:rPr lang="en-US" sz="3800" dirty="0">
                <a:solidFill>
                  <a:schemeClr val="tx1"/>
                </a:solidFill>
              </a:rPr>
            </a:br>
            <a:endParaRPr lang="en-US" sz="3800" dirty="0">
              <a:solidFill>
                <a:schemeClr val="tx1"/>
              </a:solidFill>
            </a:endParaRPr>
          </a:p>
        </p:txBody>
      </p:sp>
      <p:sp>
        <p:nvSpPr>
          <p:cNvPr id="7" name="CuadroTexto 6">
            <a:extLst>
              <a:ext uri="{FF2B5EF4-FFF2-40B4-BE49-F238E27FC236}">
                <a16:creationId xmlns:a16="http://schemas.microsoft.com/office/drawing/2014/main" id="{8BBA61B9-0665-4B17-932F-0B4DB2B24C80}"/>
              </a:ext>
            </a:extLst>
          </p:cNvPr>
          <p:cNvSpPr txBox="1"/>
          <p:nvPr/>
        </p:nvSpPr>
        <p:spPr>
          <a:xfrm>
            <a:off x="1331640" y="6395556"/>
            <a:ext cx="3635896" cy="369332"/>
          </a:xfrm>
          <a:prstGeom prst="rect">
            <a:avLst/>
          </a:prstGeom>
          <a:noFill/>
        </p:spPr>
        <p:txBody>
          <a:bodyPr wrap="square" rtlCol="0">
            <a:spAutoFit/>
          </a:bodyPr>
          <a:lstStyle/>
          <a:p>
            <a:r>
              <a:rPr lang="es-CL" dirty="0">
                <a:solidFill>
                  <a:schemeClr val="bg1"/>
                </a:solidFill>
              </a:rPr>
              <a:t>Cerro Santa Lucía</a:t>
            </a:r>
          </a:p>
        </p:txBody>
      </p:sp>
      <p:sp>
        <p:nvSpPr>
          <p:cNvPr id="8" name="CuadroTexto 7">
            <a:extLst>
              <a:ext uri="{FF2B5EF4-FFF2-40B4-BE49-F238E27FC236}">
                <a16:creationId xmlns:a16="http://schemas.microsoft.com/office/drawing/2014/main" id="{A016D4E5-925D-4DDB-BBEC-241EBADCC7C1}"/>
              </a:ext>
            </a:extLst>
          </p:cNvPr>
          <p:cNvSpPr txBox="1"/>
          <p:nvPr/>
        </p:nvSpPr>
        <p:spPr>
          <a:xfrm>
            <a:off x="5724128" y="6434097"/>
            <a:ext cx="3635896" cy="369332"/>
          </a:xfrm>
          <a:prstGeom prst="rect">
            <a:avLst/>
          </a:prstGeom>
          <a:noFill/>
        </p:spPr>
        <p:txBody>
          <a:bodyPr wrap="square" rtlCol="0">
            <a:spAutoFit/>
          </a:bodyPr>
          <a:lstStyle/>
          <a:p>
            <a:r>
              <a:rPr lang="es-CL" dirty="0">
                <a:solidFill>
                  <a:schemeClr val="bg1"/>
                </a:solidFill>
              </a:rPr>
              <a:t>Puente sobre el Mapocho</a:t>
            </a:r>
          </a:p>
        </p:txBody>
      </p:sp>
    </p:spTree>
    <p:extLst>
      <p:ext uri="{BB962C8B-B14F-4D97-AF65-F5344CB8AC3E}">
        <p14:creationId xmlns:p14="http://schemas.microsoft.com/office/powerpoint/2010/main" val="1642865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to en blanco y negro de una ciudad&#10;&#10;Descripción generada automáticamente">
            <a:extLst>
              <a:ext uri="{FF2B5EF4-FFF2-40B4-BE49-F238E27FC236}">
                <a16:creationId xmlns:a16="http://schemas.microsoft.com/office/drawing/2014/main" id="{EBC7BAB9-6397-4667-8F88-235CDE585248}"/>
              </a:ext>
            </a:extLst>
          </p:cNvPr>
          <p:cNvPicPr>
            <a:picLocks noChangeAspect="1"/>
          </p:cNvPicPr>
          <p:nvPr/>
        </p:nvPicPr>
        <p:blipFill rotWithShape="1">
          <a:blip r:embed="rId3"/>
          <a:srcRect l="3209" b="8946"/>
          <a:stretch/>
        </p:blipFill>
        <p:spPr>
          <a:xfrm>
            <a:off x="23326" y="711257"/>
            <a:ext cx="5445493" cy="4571990"/>
          </a:xfrm>
          <a:prstGeom prst="rect">
            <a:avLst/>
          </a:prstGeom>
          <a:ln>
            <a:noFill/>
          </a:ln>
          <a:effectLst>
            <a:outerShdw blurRad="292100" dist="139700" dir="2700000" algn="tl" rotWithShape="0">
              <a:srgbClr val="333333">
                <a:alpha val="65000"/>
              </a:srgbClr>
            </a:outerShdw>
          </a:effectLst>
        </p:spPr>
      </p:pic>
      <p:pic>
        <p:nvPicPr>
          <p:cNvPr id="6" name="Imagen 5" descr="Una calle con nieve&#10;&#10;Descripción generada automáticamente con confianza media">
            <a:extLst>
              <a:ext uri="{FF2B5EF4-FFF2-40B4-BE49-F238E27FC236}">
                <a16:creationId xmlns:a16="http://schemas.microsoft.com/office/drawing/2014/main" id="{A7325BA2-61FC-47BD-917B-78141B48C78D}"/>
              </a:ext>
            </a:extLst>
          </p:cNvPr>
          <p:cNvPicPr>
            <a:picLocks noChangeAspect="1"/>
          </p:cNvPicPr>
          <p:nvPr/>
        </p:nvPicPr>
        <p:blipFill rotWithShape="1">
          <a:blip r:embed="rId4"/>
          <a:srcRect l="21129" r="1925"/>
          <a:stretch/>
        </p:blipFill>
        <p:spPr>
          <a:xfrm>
            <a:off x="5626041" y="711257"/>
            <a:ext cx="3517959" cy="4571990"/>
          </a:xfrm>
          <a:prstGeom prst="rect">
            <a:avLst/>
          </a:prstGeom>
          <a:ln>
            <a:noFill/>
          </a:ln>
          <a:effectLst>
            <a:outerShdw blurRad="292100" dist="139700" dir="2700000" algn="tl" rotWithShape="0">
              <a:srgbClr val="333333">
                <a:alpha val="65000"/>
              </a:srgbClr>
            </a:outerShdw>
          </a:effectLst>
        </p:spPr>
      </p:pic>
      <p:sp>
        <p:nvSpPr>
          <p:cNvPr id="2" name="Título 1">
            <a:extLst>
              <a:ext uri="{FF2B5EF4-FFF2-40B4-BE49-F238E27FC236}">
                <a16:creationId xmlns:a16="http://schemas.microsoft.com/office/drawing/2014/main" id="{8CF3F8D6-7563-44C9-85BA-7602C1FC9701}"/>
              </a:ext>
            </a:extLst>
          </p:cNvPr>
          <p:cNvSpPr>
            <a:spLocks noGrp="1"/>
          </p:cNvSpPr>
          <p:nvPr>
            <p:ph type="title"/>
          </p:nvPr>
        </p:nvSpPr>
        <p:spPr>
          <a:xfrm>
            <a:off x="1331640" y="5589240"/>
            <a:ext cx="6743700" cy="1645759"/>
          </a:xfrm>
          <a:noFill/>
          <a:ln>
            <a:noFill/>
          </a:ln>
        </p:spPr>
        <p:txBody>
          <a:bodyPr vert="horz" lIns="274320" tIns="182880" rIns="274320" bIns="182880" rtlCol="0" anchor="ctr" anchorCtr="1">
            <a:normAutofit/>
          </a:bodyPr>
          <a:lstStyle/>
          <a:p>
            <a:r>
              <a:rPr lang="en-US" sz="3800" dirty="0">
                <a:solidFill>
                  <a:schemeClr val="bg1"/>
                </a:solidFill>
              </a:rPr>
              <a:t>Enrique Zamudio</a:t>
            </a:r>
          </a:p>
        </p:txBody>
      </p:sp>
      <p:sp>
        <p:nvSpPr>
          <p:cNvPr id="7" name="CuadroTexto 6">
            <a:extLst>
              <a:ext uri="{FF2B5EF4-FFF2-40B4-BE49-F238E27FC236}">
                <a16:creationId xmlns:a16="http://schemas.microsoft.com/office/drawing/2014/main" id="{D6683993-A25E-4E7B-B469-94D1861E5259}"/>
              </a:ext>
            </a:extLst>
          </p:cNvPr>
          <p:cNvSpPr txBox="1"/>
          <p:nvPr/>
        </p:nvSpPr>
        <p:spPr>
          <a:xfrm>
            <a:off x="1314804" y="5377140"/>
            <a:ext cx="4680520" cy="369332"/>
          </a:xfrm>
          <a:prstGeom prst="rect">
            <a:avLst/>
          </a:prstGeom>
          <a:noFill/>
        </p:spPr>
        <p:txBody>
          <a:bodyPr wrap="square" rtlCol="0">
            <a:spAutoFit/>
          </a:bodyPr>
          <a:lstStyle/>
          <a:p>
            <a:r>
              <a:rPr lang="es-CL" dirty="0">
                <a:solidFill>
                  <a:schemeClr val="bg1"/>
                </a:solidFill>
              </a:rPr>
              <a:t>Plaza Baquedano, Serie Santiago</a:t>
            </a:r>
          </a:p>
        </p:txBody>
      </p:sp>
      <p:sp>
        <p:nvSpPr>
          <p:cNvPr id="9" name="CuadroTexto 8">
            <a:extLst>
              <a:ext uri="{FF2B5EF4-FFF2-40B4-BE49-F238E27FC236}">
                <a16:creationId xmlns:a16="http://schemas.microsoft.com/office/drawing/2014/main" id="{D359940B-93BA-49BA-9A16-11BFCD045DDF}"/>
              </a:ext>
            </a:extLst>
          </p:cNvPr>
          <p:cNvSpPr txBox="1"/>
          <p:nvPr/>
        </p:nvSpPr>
        <p:spPr>
          <a:xfrm>
            <a:off x="6021085" y="5377140"/>
            <a:ext cx="2583363" cy="369332"/>
          </a:xfrm>
          <a:prstGeom prst="rect">
            <a:avLst/>
          </a:prstGeom>
          <a:noFill/>
        </p:spPr>
        <p:txBody>
          <a:bodyPr wrap="square" rtlCol="0">
            <a:spAutoFit/>
          </a:bodyPr>
          <a:lstStyle/>
          <a:p>
            <a:r>
              <a:rPr lang="es-CL" dirty="0">
                <a:solidFill>
                  <a:schemeClr val="bg1"/>
                </a:solidFill>
              </a:rPr>
              <a:t>Cine Prat, Serie Santiago</a:t>
            </a:r>
          </a:p>
        </p:txBody>
      </p:sp>
    </p:spTree>
    <p:extLst>
      <p:ext uri="{BB962C8B-B14F-4D97-AF65-F5344CB8AC3E}">
        <p14:creationId xmlns:p14="http://schemas.microsoft.com/office/powerpoint/2010/main" val="271340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098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06AA429-CC6E-4D94-86F4-B07F442816B2}"/>
              </a:ext>
            </a:extLst>
          </p:cNvPr>
          <p:cNvSpPr>
            <a:spLocks noGrp="1"/>
          </p:cNvSpPr>
          <p:nvPr>
            <p:ph type="title"/>
          </p:nvPr>
        </p:nvSpPr>
        <p:spPr>
          <a:xfrm>
            <a:off x="325621" y="1196752"/>
            <a:ext cx="3547066" cy="472521"/>
          </a:xfrm>
          <a:noFill/>
          <a:ln>
            <a:noFill/>
          </a:ln>
        </p:spPr>
        <p:txBody>
          <a:bodyPr vert="horz" lIns="274320" tIns="182880" rIns="274320" bIns="182880" rtlCol="0" anchor="ctr" anchorCtr="1">
            <a:normAutofit fontScale="90000"/>
          </a:bodyPr>
          <a:lstStyle/>
          <a:p>
            <a:r>
              <a:rPr lang="en-US" sz="3500" dirty="0">
                <a:solidFill>
                  <a:schemeClr val="bg1"/>
                </a:solidFill>
              </a:rPr>
              <a:t>Voluspa </a:t>
            </a:r>
            <a:r>
              <a:rPr lang="en-US" sz="3500" dirty="0" err="1">
                <a:solidFill>
                  <a:schemeClr val="bg1"/>
                </a:solidFill>
              </a:rPr>
              <a:t>jarpa</a:t>
            </a:r>
            <a:endParaRPr lang="en-US" sz="3500" dirty="0">
              <a:solidFill>
                <a:schemeClr val="bg1"/>
              </a:solidFill>
            </a:endParaRPr>
          </a:p>
        </p:txBody>
      </p:sp>
      <p:pic>
        <p:nvPicPr>
          <p:cNvPr id="3" name="Imagen 2">
            <a:extLst>
              <a:ext uri="{FF2B5EF4-FFF2-40B4-BE49-F238E27FC236}">
                <a16:creationId xmlns:a16="http://schemas.microsoft.com/office/drawing/2014/main" id="{33A68147-6E53-4AAF-A83D-1468EBDFE2B2}"/>
              </a:ext>
            </a:extLst>
          </p:cNvPr>
          <p:cNvPicPr>
            <a:picLocks noChangeAspect="1"/>
          </p:cNvPicPr>
          <p:nvPr/>
        </p:nvPicPr>
        <p:blipFill>
          <a:blip r:embed="rId3"/>
          <a:stretch>
            <a:fillRect/>
          </a:stretch>
        </p:blipFill>
        <p:spPr>
          <a:xfrm>
            <a:off x="4572000" y="218488"/>
            <a:ext cx="4311780" cy="3406305"/>
          </a:xfrm>
          <a:prstGeom prst="rect">
            <a:avLst/>
          </a:prstGeom>
        </p:spPr>
      </p:pic>
      <p:pic>
        <p:nvPicPr>
          <p:cNvPr id="5" name="Imagen 4">
            <a:extLst>
              <a:ext uri="{FF2B5EF4-FFF2-40B4-BE49-F238E27FC236}">
                <a16:creationId xmlns:a16="http://schemas.microsoft.com/office/drawing/2014/main" id="{A7FB66BA-1B98-4A07-A54F-5D73C54E4CE0}"/>
              </a:ext>
            </a:extLst>
          </p:cNvPr>
          <p:cNvPicPr>
            <a:picLocks noChangeAspect="1"/>
          </p:cNvPicPr>
          <p:nvPr/>
        </p:nvPicPr>
        <p:blipFill>
          <a:blip r:embed="rId4"/>
          <a:stretch>
            <a:fillRect/>
          </a:stretch>
        </p:blipFill>
        <p:spPr>
          <a:xfrm>
            <a:off x="228789" y="3843281"/>
            <a:ext cx="5216921" cy="2889537"/>
          </a:xfrm>
          <a:prstGeom prst="rect">
            <a:avLst/>
          </a:prstGeom>
        </p:spPr>
      </p:pic>
      <p:sp>
        <p:nvSpPr>
          <p:cNvPr id="8" name="CuadroTexto 7">
            <a:extLst>
              <a:ext uri="{FF2B5EF4-FFF2-40B4-BE49-F238E27FC236}">
                <a16:creationId xmlns:a16="http://schemas.microsoft.com/office/drawing/2014/main" id="{641D4BA8-DE74-4FD1-A9DD-25BDF9E6EF02}"/>
              </a:ext>
            </a:extLst>
          </p:cNvPr>
          <p:cNvSpPr txBox="1"/>
          <p:nvPr/>
        </p:nvSpPr>
        <p:spPr>
          <a:xfrm>
            <a:off x="506633" y="3429000"/>
            <a:ext cx="4572000" cy="369332"/>
          </a:xfrm>
          <a:prstGeom prst="rect">
            <a:avLst/>
          </a:prstGeom>
          <a:noFill/>
        </p:spPr>
        <p:txBody>
          <a:bodyPr wrap="square" rtlCol="0">
            <a:spAutoFit/>
          </a:bodyPr>
          <a:lstStyle/>
          <a:p>
            <a:pPr algn="ctr"/>
            <a:r>
              <a:rPr lang="es-CL" dirty="0">
                <a:solidFill>
                  <a:schemeClr val="bg1"/>
                </a:solidFill>
              </a:rPr>
              <a:t>Historia privada, historia pública</a:t>
            </a:r>
          </a:p>
        </p:txBody>
      </p:sp>
      <p:sp>
        <p:nvSpPr>
          <p:cNvPr id="11" name="CuadroTexto 10">
            <a:extLst>
              <a:ext uri="{FF2B5EF4-FFF2-40B4-BE49-F238E27FC236}">
                <a16:creationId xmlns:a16="http://schemas.microsoft.com/office/drawing/2014/main" id="{B2A6FB09-3380-474C-ADFB-6B33AA9DC15A}"/>
              </a:ext>
            </a:extLst>
          </p:cNvPr>
          <p:cNvSpPr txBox="1"/>
          <p:nvPr/>
        </p:nvSpPr>
        <p:spPr>
          <a:xfrm>
            <a:off x="4981383" y="3676257"/>
            <a:ext cx="4572000" cy="369332"/>
          </a:xfrm>
          <a:prstGeom prst="rect">
            <a:avLst/>
          </a:prstGeom>
          <a:noFill/>
        </p:spPr>
        <p:txBody>
          <a:bodyPr wrap="square" rtlCol="0">
            <a:spAutoFit/>
          </a:bodyPr>
          <a:lstStyle/>
          <a:p>
            <a:pPr algn="ctr"/>
            <a:r>
              <a:rPr lang="es-CL" dirty="0"/>
              <a:t>El Jardín del las Delicias </a:t>
            </a:r>
          </a:p>
        </p:txBody>
      </p:sp>
    </p:spTree>
    <p:extLst>
      <p:ext uri="{BB962C8B-B14F-4D97-AF65-F5344CB8AC3E}">
        <p14:creationId xmlns:p14="http://schemas.microsoft.com/office/powerpoint/2010/main" val="462154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98CE978-3DCD-4068-A725-9770D8B275F0}"/>
              </a:ext>
            </a:extLst>
          </p:cNvPr>
          <p:cNvSpPr>
            <a:spLocks noGrp="1"/>
          </p:cNvSpPr>
          <p:nvPr>
            <p:ph type="title"/>
          </p:nvPr>
        </p:nvSpPr>
        <p:spPr/>
        <p:txBody>
          <a:bodyPr/>
          <a:lstStyle/>
          <a:p>
            <a:r>
              <a:rPr lang="es-CL" dirty="0"/>
              <a:t>Imágenes en:</a:t>
            </a:r>
          </a:p>
        </p:txBody>
      </p:sp>
      <p:sp>
        <p:nvSpPr>
          <p:cNvPr id="4" name="Marcador de contenido 3">
            <a:extLst>
              <a:ext uri="{FF2B5EF4-FFF2-40B4-BE49-F238E27FC236}">
                <a16:creationId xmlns:a16="http://schemas.microsoft.com/office/drawing/2014/main" id="{334E5E7A-6DF3-4A26-B6D8-D0D9734B921A}"/>
              </a:ext>
            </a:extLst>
          </p:cNvPr>
          <p:cNvSpPr>
            <a:spLocks noGrp="1"/>
          </p:cNvSpPr>
          <p:nvPr>
            <p:ph idx="1"/>
          </p:nvPr>
        </p:nvSpPr>
        <p:spPr>
          <a:xfrm>
            <a:off x="4572000" y="804672"/>
            <a:ext cx="4572000" cy="5248656"/>
          </a:xfrm>
        </p:spPr>
        <p:txBody>
          <a:bodyPr/>
          <a:lstStyle/>
          <a:p>
            <a:r>
              <a:rPr lang="es-CL" sz="2000" dirty="0">
                <a:solidFill>
                  <a:schemeClr val="bg1"/>
                </a:solidFill>
              </a:rPr>
              <a:t>wikipedia.com</a:t>
            </a:r>
          </a:p>
          <a:p>
            <a:r>
              <a:rPr lang="es-CL" sz="2000" dirty="0">
                <a:solidFill>
                  <a:schemeClr val="bg1"/>
                </a:solidFill>
              </a:rPr>
              <a:t>http://www.rauschenbergchile.cl</a:t>
            </a:r>
          </a:p>
          <a:p>
            <a:r>
              <a:rPr lang="es-CL" sz="2000" dirty="0">
                <a:solidFill>
                  <a:schemeClr val="bg1"/>
                </a:solidFill>
              </a:rPr>
              <a:t>http://www.artistasvisualeschilenos.cl/</a:t>
            </a:r>
          </a:p>
          <a:p>
            <a:r>
              <a:rPr lang="es-CL" sz="2000" dirty="0">
                <a:solidFill>
                  <a:schemeClr val="bg1"/>
                </a:solidFill>
              </a:rPr>
              <a:t>https://www.mavi.cl/</a:t>
            </a:r>
          </a:p>
          <a:p>
            <a:r>
              <a:rPr lang="es-CL" sz="2000" dirty="0">
                <a:solidFill>
                  <a:schemeClr val="bg1"/>
                </a:solidFill>
              </a:rPr>
              <a:t>http://galeria13.cl/</a:t>
            </a:r>
          </a:p>
          <a:p>
            <a:r>
              <a:rPr lang="es-CL" sz="2000" dirty="0">
                <a:solidFill>
                  <a:schemeClr val="bg1"/>
                </a:solidFill>
              </a:rPr>
              <a:t>Galaz,  </a:t>
            </a:r>
            <a:r>
              <a:rPr lang="es-CL" sz="2000" dirty="0" err="1">
                <a:solidFill>
                  <a:schemeClr val="bg1"/>
                </a:solidFill>
              </a:rPr>
              <a:t>Ivelic</a:t>
            </a:r>
            <a:r>
              <a:rPr lang="es-CL" sz="2000" dirty="0">
                <a:solidFill>
                  <a:schemeClr val="bg1"/>
                </a:solidFill>
              </a:rPr>
              <a:t>. La pintura en Chile. Ediciones  Universitarias de </a:t>
            </a:r>
            <a:r>
              <a:rPr lang="es-CL" sz="2000" dirty="0" err="1">
                <a:solidFill>
                  <a:schemeClr val="bg1"/>
                </a:solidFill>
              </a:rPr>
              <a:t>Valparaiso</a:t>
            </a:r>
            <a:r>
              <a:rPr lang="es-CL" sz="2000" dirty="0">
                <a:solidFill>
                  <a:schemeClr val="bg1"/>
                </a:solidFill>
              </a:rPr>
              <a:t>. 1981.</a:t>
            </a:r>
          </a:p>
          <a:p>
            <a:r>
              <a:rPr lang="es-CL" sz="2000" dirty="0">
                <a:solidFill>
                  <a:schemeClr val="bg1"/>
                </a:solidFill>
              </a:rPr>
              <a:t>http://www.salagasco.cl/</a:t>
            </a:r>
          </a:p>
          <a:p>
            <a:r>
              <a:rPr lang="es-CL" sz="2000" dirty="0">
                <a:solidFill>
                  <a:schemeClr val="bg1"/>
                </a:solidFill>
              </a:rPr>
              <a:t>https://www.surdoc.cl/</a:t>
            </a:r>
          </a:p>
          <a:p>
            <a:endParaRPr lang="es-CL" sz="2000" dirty="0">
              <a:solidFill>
                <a:schemeClr val="bg1"/>
              </a:solidFill>
            </a:endParaRPr>
          </a:p>
          <a:p>
            <a:endParaRPr lang="es-CL" dirty="0"/>
          </a:p>
        </p:txBody>
      </p:sp>
      <p:sp>
        <p:nvSpPr>
          <p:cNvPr id="5" name="Marcador de texto 4">
            <a:extLst>
              <a:ext uri="{FF2B5EF4-FFF2-40B4-BE49-F238E27FC236}">
                <a16:creationId xmlns:a16="http://schemas.microsoft.com/office/drawing/2014/main" id="{F1E0755A-3A5B-4EE2-93C6-872D7CDCC707}"/>
              </a:ext>
            </a:extLst>
          </p:cNvPr>
          <p:cNvSpPr>
            <a:spLocks noGrp="1"/>
          </p:cNvSpPr>
          <p:nvPr>
            <p:ph type="body" sz="half" idx="2"/>
          </p:nvPr>
        </p:nvSpPr>
        <p:spPr/>
        <p:txBody>
          <a:bodyPr/>
          <a:lstStyle/>
          <a:p>
            <a:endParaRPr lang="es-CL"/>
          </a:p>
        </p:txBody>
      </p:sp>
    </p:spTree>
    <p:extLst>
      <p:ext uri="{BB962C8B-B14F-4D97-AF65-F5344CB8AC3E}">
        <p14:creationId xmlns:p14="http://schemas.microsoft.com/office/powerpoint/2010/main" val="3902705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D1EE9ED-567B-43AD-B410-79535B8EFFBC}"/>
              </a:ext>
            </a:extLst>
          </p:cNvPr>
          <p:cNvSpPr>
            <a:spLocks noGrp="1"/>
          </p:cNvSpPr>
          <p:nvPr>
            <p:ph type="title"/>
          </p:nvPr>
        </p:nvSpPr>
        <p:spPr>
          <a:xfrm>
            <a:off x="4716016" y="494370"/>
            <a:ext cx="4264482" cy="5869259"/>
          </a:xfrm>
          <a:noFill/>
          <a:ln>
            <a:noFill/>
          </a:ln>
        </p:spPr>
        <p:txBody>
          <a:bodyPr vert="horz" wrap="square" lIns="274320" tIns="182880" rIns="274320" bIns="182880" rtlCol="0" anchor="ctr" anchorCtr="1">
            <a:noAutofit/>
          </a:bodyPr>
          <a:lstStyle/>
          <a:p>
            <a:pPr algn="l">
              <a:lnSpc>
                <a:spcPct val="115000"/>
              </a:lnSpc>
              <a:spcAft>
                <a:spcPts val="600"/>
              </a:spcAft>
            </a:pPr>
            <a:r>
              <a:rPr lang="es-ES_tradnl" sz="1400" b="1" dirty="0">
                <a:solidFill>
                  <a:schemeClr val="accent6">
                    <a:lumMod val="75000"/>
                  </a:schemeClr>
                </a:solidFill>
                <a:effectLst/>
                <a:latin typeface="Verdana" panose="020B0604030504040204" pitchFamily="34" charset="0"/>
                <a:ea typeface="Times New Roman" panose="02020603050405020304" pitchFamily="18" charset="0"/>
                <a:cs typeface="Calibri" panose="020F0502020204030204" pitchFamily="34" charset="0"/>
              </a:rPr>
              <a:t>OA 1</a:t>
            </a:r>
            <a:br>
              <a:rPr lang="es-CL" sz="1400" dirty="0">
                <a:solidFill>
                  <a:schemeClr val="accent6">
                    <a:lumMod val="75000"/>
                  </a:schemeClr>
                </a:solidFill>
                <a:effectLst/>
                <a:latin typeface="Times New Roman" panose="02020603050405020304" pitchFamily="18" charset="0"/>
                <a:ea typeface="Times New Roman" panose="02020603050405020304" pitchFamily="18" charset="0"/>
              </a:rPr>
            </a:br>
            <a:r>
              <a:rPr lang="es-ES_tradnl" sz="1400" dirty="0">
                <a:solidFill>
                  <a:schemeClr val="accent6">
                    <a:lumMod val="75000"/>
                  </a:schemeClr>
                </a:solidFill>
                <a:effectLst/>
                <a:latin typeface="Verdana" panose="020B0604030504040204" pitchFamily="34" charset="0"/>
                <a:ea typeface="Times New Roman" panose="02020603050405020304" pitchFamily="18" charset="0"/>
                <a:cs typeface="Calibri" panose="020F0502020204030204" pitchFamily="34" charset="0"/>
              </a:rPr>
              <a:t>Crear trabajos visuales basados en la apreciación y el análisis de manifestaciones estéticas referidas a la relación entre personas, naturaleza y medioambiente, en diferentes contextos.</a:t>
            </a:r>
            <a:br>
              <a:rPr lang="es-CL" sz="1400" dirty="0">
                <a:solidFill>
                  <a:schemeClr val="accent6">
                    <a:lumMod val="75000"/>
                  </a:schemeClr>
                </a:solidFill>
                <a:effectLst/>
                <a:latin typeface="Times New Roman" panose="02020603050405020304" pitchFamily="18" charset="0"/>
                <a:ea typeface="Times New Roman" panose="02020603050405020304" pitchFamily="18" charset="0"/>
              </a:rPr>
            </a:br>
            <a:r>
              <a:rPr lang="es-ES_tradnl" sz="1400" b="1" dirty="0">
                <a:solidFill>
                  <a:schemeClr val="accent6">
                    <a:lumMod val="75000"/>
                  </a:schemeClr>
                </a:solidFill>
                <a:effectLst/>
                <a:latin typeface="Verdana" panose="020B0604030504040204" pitchFamily="34" charset="0"/>
                <a:ea typeface="Times New Roman" panose="02020603050405020304" pitchFamily="18" charset="0"/>
                <a:cs typeface="Calibri" panose="020F0502020204030204" pitchFamily="34" charset="0"/>
              </a:rPr>
              <a:t>OA 4</a:t>
            </a:r>
            <a:br>
              <a:rPr lang="es-CL" sz="1400" dirty="0">
                <a:solidFill>
                  <a:schemeClr val="accent6">
                    <a:lumMod val="75000"/>
                  </a:schemeClr>
                </a:solidFill>
                <a:effectLst/>
                <a:latin typeface="Times New Roman" panose="02020603050405020304" pitchFamily="18" charset="0"/>
                <a:ea typeface="Times New Roman" panose="02020603050405020304" pitchFamily="18" charset="0"/>
              </a:rPr>
            </a:br>
            <a:r>
              <a:rPr lang="es-ES_tradnl" sz="1400" dirty="0">
                <a:solidFill>
                  <a:schemeClr val="accent6">
                    <a:lumMod val="75000"/>
                  </a:schemeClr>
                </a:solidFill>
                <a:effectLst/>
                <a:latin typeface="Verdana" panose="020B0604030504040204" pitchFamily="34" charset="0"/>
                <a:ea typeface="Times New Roman" panose="02020603050405020304" pitchFamily="18" charset="0"/>
                <a:cs typeface="Calibri" panose="020F0502020204030204" pitchFamily="34" charset="0"/>
              </a:rPr>
              <a:t>Analizar manifestaciones visuales patrimoniales y contemporáneas, contemplando criterios como: contexto, materialidad, lenguaje visual y propósito expresivo.</a:t>
            </a:r>
            <a:br>
              <a:rPr lang="es-CL" sz="1400" dirty="0">
                <a:solidFill>
                  <a:schemeClr val="accent6">
                    <a:lumMod val="75000"/>
                  </a:schemeClr>
                </a:solidFill>
                <a:effectLst/>
                <a:latin typeface="Times New Roman" panose="02020603050405020304" pitchFamily="18" charset="0"/>
                <a:ea typeface="Times New Roman" panose="02020603050405020304" pitchFamily="18" charset="0"/>
              </a:rPr>
            </a:br>
            <a:r>
              <a:rPr lang="es-ES_tradnl" sz="1400" b="1" dirty="0">
                <a:solidFill>
                  <a:schemeClr val="accent6">
                    <a:lumMod val="75000"/>
                  </a:schemeClr>
                </a:solidFill>
                <a:effectLst/>
                <a:latin typeface="Verdana" panose="020B0604030504040204" pitchFamily="34" charset="0"/>
                <a:ea typeface="Times New Roman" panose="02020603050405020304" pitchFamily="18" charset="0"/>
                <a:cs typeface="Calibri" panose="020F0502020204030204" pitchFamily="34" charset="0"/>
              </a:rPr>
              <a:t>OA 5</a:t>
            </a:r>
            <a:br>
              <a:rPr lang="es-CL" sz="1400" dirty="0">
                <a:solidFill>
                  <a:schemeClr val="accent6">
                    <a:lumMod val="75000"/>
                  </a:schemeClr>
                </a:solidFill>
                <a:effectLst/>
                <a:latin typeface="Times New Roman" panose="02020603050405020304" pitchFamily="18" charset="0"/>
                <a:ea typeface="Times New Roman" panose="02020603050405020304" pitchFamily="18" charset="0"/>
              </a:rPr>
            </a:br>
            <a:r>
              <a:rPr lang="es-ES_tradnl" sz="1400" dirty="0">
                <a:solidFill>
                  <a:schemeClr val="accent6">
                    <a:lumMod val="75000"/>
                  </a:schemeClr>
                </a:solidFill>
                <a:effectLst/>
                <a:latin typeface="Verdana" panose="020B0604030504040204" pitchFamily="34" charset="0"/>
                <a:ea typeface="Times New Roman" panose="02020603050405020304" pitchFamily="18" charset="0"/>
              </a:rPr>
              <a:t>Evaluar trabajos </a:t>
            </a:r>
            <a:r>
              <a:rPr lang="es-ES_tradnl" sz="1400" dirty="0">
                <a:solidFill>
                  <a:schemeClr val="accent6">
                    <a:lumMod val="75000"/>
                  </a:schemeClr>
                </a:solidFill>
                <a:effectLst/>
                <a:latin typeface="Verdana" panose="020B0604030504040204" pitchFamily="34" charset="0"/>
                <a:ea typeface="Times New Roman" panose="02020603050405020304" pitchFamily="18" charset="0"/>
                <a:cs typeface="Calibri" panose="020F0502020204030204" pitchFamily="34" charset="0"/>
              </a:rPr>
              <a:t>visuales</a:t>
            </a:r>
            <a:r>
              <a:rPr lang="es-ES_tradnl" sz="1400" dirty="0">
                <a:solidFill>
                  <a:schemeClr val="accent6">
                    <a:lumMod val="75000"/>
                  </a:schemeClr>
                </a:solidFill>
                <a:effectLst/>
                <a:latin typeface="Verdana" panose="020B0604030504040204" pitchFamily="34" charset="0"/>
                <a:ea typeface="Times New Roman" panose="02020603050405020304" pitchFamily="18" charset="0"/>
              </a:rPr>
              <a:t> personales y de sus pares, considerando criterios como: </a:t>
            </a:r>
            <a:r>
              <a:rPr lang="es-ES_tradnl" sz="1400" dirty="0">
                <a:solidFill>
                  <a:schemeClr val="accent6">
                    <a:lumMod val="75000"/>
                  </a:schemeClr>
                </a:solidFill>
                <a:effectLst/>
                <a:latin typeface="Verdana" panose="020B0604030504040204" pitchFamily="34" charset="0"/>
                <a:ea typeface="Times New Roman" panose="02020603050405020304" pitchFamily="18" charset="0"/>
                <a:cs typeface="Calibri" panose="020F0502020204030204" pitchFamily="34" charset="0"/>
              </a:rPr>
              <a:t>materialidad</a:t>
            </a:r>
            <a:r>
              <a:rPr lang="es-ES_tradnl" sz="1400" dirty="0">
                <a:solidFill>
                  <a:schemeClr val="accent6">
                    <a:lumMod val="75000"/>
                  </a:schemeClr>
                </a:solidFill>
                <a:effectLst/>
                <a:latin typeface="Verdana" panose="020B0604030504040204" pitchFamily="34" charset="0"/>
                <a:ea typeface="Times New Roman" panose="02020603050405020304" pitchFamily="18" charset="0"/>
              </a:rPr>
              <a:t>, </a:t>
            </a:r>
            <a:r>
              <a:rPr lang="es-ES_tradnl" sz="1400" dirty="0">
                <a:solidFill>
                  <a:schemeClr val="accent6">
                    <a:lumMod val="75000"/>
                  </a:schemeClr>
                </a:solidFill>
                <a:effectLst/>
                <a:latin typeface="Verdana" panose="020B0604030504040204" pitchFamily="34" charset="0"/>
                <a:ea typeface="Times New Roman" panose="02020603050405020304" pitchFamily="18" charset="0"/>
                <a:cs typeface="Calibri" panose="020F0502020204030204" pitchFamily="34" charset="0"/>
              </a:rPr>
              <a:t>lenguaje visual</a:t>
            </a:r>
            <a:r>
              <a:rPr lang="es-ES_tradnl" sz="1400" dirty="0">
                <a:solidFill>
                  <a:schemeClr val="accent6">
                    <a:lumMod val="75000"/>
                  </a:schemeClr>
                </a:solidFill>
                <a:effectLst/>
                <a:latin typeface="Verdana" panose="020B0604030504040204" pitchFamily="34" charset="0"/>
                <a:ea typeface="Times New Roman" panose="02020603050405020304" pitchFamily="18" charset="0"/>
              </a:rPr>
              <a:t> y propósito expresivo. </a:t>
            </a:r>
            <a:br>
              <a:rPr lang="es-CL" sz="1400" dirty="0">
                <a:solidFill>
                  <a:schemeClr val="accent6">
                    <a:lumMod val="75000"/>
                  </a:schemeClr>
                </a:solidFill>
                <a:effectLst/>
                <a:latin typeface="Times New Roman" panose="02020603050405020304" pitchFamily="18" charset="0"/>
                <a:ea typeface="Times New Roman" panose="02020603050405020304" pitchFamily="18" charset="0"/>
              </a:rPr>
            </a:br>
            <a:endParaRPr lang="en-US" sz="1400" kern="1200" cap="all" spc="200" baseline="0" dirty="0">
              <a:solidFill>
                <a:schemeClr val="accent6">
                  <a:lumMod val="75000"/>
                </a:schemeClr>
              </a:solidFill>
              <a:latin typeface="+mj-lt"/>
              <a:ea typeface="+mj-ea"/>
              <a:cs typeface="+mj-cs"/>
            </a:endParaRPr>
          </a:p>
        </p:txBody>
      </p:sp>
      <p:sp>
        <p:nvSpPr>
          <p:cNvPr id="11" name="Rectangle 10">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3" name="Rectangle 12">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241173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2E3AAF3D-E349-48BA-ACCD-29C7E662B1E4}"/>
              </a:ext>
            </a:extLst>
          </p:cNvPr>
          <p:cNvSpPr txBox="1"/>
          <p:nvPr/>
        </p:nvSpPr>
        <p:spPr>
          <a:xfrm rot="16200000">
            <a:off x="1050708" y="2700942"/>
            <a:ext cx="2214551" cy="646331"/>
          </a:xfrm>
          <a:prstGeom prst="rect">
            <a:avLst/>
          </a:prstGeom>
          <a:noFill/>
        </p:spPr>
        <p:txBody>
          <a:bodyPr wrap="square" rtlCol="0">
            <a:spAutoFit/>
          </a:bodyPr>
          <a:lstStyle/>
          <a:p>
            <a:r>
              <a:rPr lang="es-CL" sz="3600" dirty="0"/>
              <a:t>objetivos</a:t>
            </a:r>
          </a:p>
        </p:txBody>
      </p:sp>
    </p:spTree>
    <p:extLst>
      <p:ext uri="{BB962C8B-B14F-4D97-AF65-F5344CB8AC3E}">
        <p14:creationId xmlns:p14="http://schemas.microsoft.com/office/powerpoint/2010/main" val="221737965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2D5CA20-19B3-433E-A92C-5FB549935846}"/>
              </a:ext>
            </a:extLst>
          </p:cNvPr>
          <p:cNvPicPr>
            <a:picLocks noChangeAspect="1"/>
          </p:cNvPicPr>
          <p:nvPr/>
        </p:nvPicPr>
        <p:blipFill rotWithShape="1">
          <a:blip r:embed="rId3"/>
          <a:srcRect l="3667"/>
          <a:stretch/>
        </p:blipFill>
        <p:spPr>
          <a:xfrm>
            <a:off x="20" y="10"/>
            <a:ext cx="9143980" cy="6857990"/>
          </a:xfrm>
          <a:prstGeom prst="rect">
            <a:avLst/>
          </a:prstGeom>
        </p:spPr>
      </p:pic>
      <p:sp>
        <p:nvSpPr>
          <p:cNvPr id="12" name="11 Título"/>
          <p:cNvSpPr>
            <a:spLocks noGrp="1"/>
          </p:cNvSpPr>
          <p:nvPr>
            <p:ph type="title"/>
          </p:nvPr>
        </p:nvSpPr>
        <p:spPr>
          <a:xfrm>
            <a:off x="3162698" y="0"/>
            <a:ext cx="6743700" cy="1645920"/>
          </a:xfrm>
          <a:noFill/>
          <a:ln w="38100" cap="sq">
            <a:noFill/>
            <a:miter lim="800000"/>
          </a:ln>
        </p:spPr>
        <p:txBody>
          <a:bodyPr vert="horz" lIns="274320" tIns="182880" rIns="274320" bIns="182880" rtlCol="0" anchor="ctr" anchorCtr="1">
            <a:normAutofit/>
          </a:bodyPr>
          <a:lstStyle/>
          <a:p>
            <a:r>
              <a:rPr lang="en-US" sz="3200" dirty="0">
                <a:solidFill>
                  <a:schemeClr val="accent6">
                    <a:lumMod val="75000"/>
                  </a:schemeClr>
                </a:solidFill>
              </a:rPr>
              <a:t>Mauricio </a:t>
            </a:r>
            <a:r>
              <a:rPr lang="en-US" sz="3200" dirty="0" err="1">
                <a:solidFill>
                  <a:schemeClr val="accent6">
                    <a:lumMod val="75000"/>
                  </a:schemeClr>
                </a:solidFill>
              </a:rPr>
              <a:t>Rugendas</a:t>
            </a:r>
            <a:br>
              <a:rPr lang="en-US" sz="3200" dirty="0">
                <a:solidFill>
                  <a:schemeClr val="accent6">
                    <a:lumMod val="75000"/>
                  </a:schemeClr>
                </a:solidFill>
              </a:rPr>
            </a:br>
            <a:r>
              <a:rPr lang="en-US" sz="3200" dirty="0">
                <a:solidFill>
                  <a:schemeClr val="accent6">
                    <a:lumMod val="75000"/>
                  </a:schemeClr>
                </a:solidFill>
              </a:rPr>
              <a:t>1802 - 1858</a:t>
            </a:r>
          </a:p>
        </p:txBody>
      </p:sp>
      <p:sp>
        <p:nvSpPr>
          <p:cNvPr id="15" name="14 Marcador de texto"/>
          <p:cNvSpPr>
            <a:spLocks noGrp="1"/>
          </p:cNvSpPr>
          <p:nvPr>
            <p:ph type="body" sz="quarter" idx="4294967295"/>
          </p:nvPr>
        </p:nvSpPr>
        <p:spPr>
          <a:xfrm>
            <a:off x="4822431" y="6238053"/>
            <a:ext cx="5101209" cy="1239894"/>
          </a:xfrm>
        </p:spPr>
        <p:txBody>
          <a:bodyPr vert="horz" lIns="91440" tIns="45720" rIns="91440" bIns="45720" rtlCol="0">
            <a:normAutofit/>
          </a:bodyPr>
          <a:lstStyle/>
          <a:p>
            <a:pPr marL="0" indent="0" algn="ctr">
              <a:buNone/>
            </a:pPr>
            <a:r>
              <a:rPr lang="en-US" sz="2400" dirty="0">
                <a:solidFill>
                  <a:srgbClr val="FFFFFF"/>
                </a:solidFill>
              </a:rPr>
              <a:t>Fiesta de </a:t>
            </a:r>
            <a:r>
              <a:rPr lang="en-US" sz="2400" dirty="0" err="1">
                <a:solidFill>
                  <a:srgbClr val="FFFFFF"/>
                </a:solidFill>
              </a:rPr>
              <a:t>Andacollo</a:t>
            </a:r>
            <a:endParaRPr lang="en-US" sz="2400" dirty="0">
              <a:solidFill>
                <a:srgbClr val="FFFFFF"/>
              </a:solidFill>
            </a:endParaRPr>
          </a:p>
        </p:txBody>
      </p:sp>
    </p:spTree>
    <p:extLst>
      <p:ext uri="{BB962C8B-B14F-4D97-AF65-F5344CB8AC3E}">
        <p14:creationId xmlns:p14="http://schemas.microsoft.com/office/powerpoint/2010/main" val="275356342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A0C40051-0039-4841-951D-6ED866B5AA7A}"/>
              </a:ext>
            </a:extLst>
          </p:cNvPr>
          <p:cNvPicPr>
            <a:picLocks noChangeAspect="1"/>
          </p:cNvPicPr>
          <p:nvPr/>
        </p:nvPicPr>
        <p:blipFill rotWithShape="1">
          <a:blip r:embed="rId3"/>
          <a:srcRect l="3317" r="48643" b="-1"/>
          <a:stretch/>
        </p:blipFill>
        <p:spPr>
          <a:xfrm>
            <a:off x="3488181" y="10"/>
            <a:ext cx="5655818" cy="6857989"/>
          </a:xfrm>
          <a:prstGeom prst="rect">
            <a:avLst/>
          </a:prstGeom>
        </p:spPr>
      </p:pic>
      <p:sp>
        <p:nvSpPr>
          <p:cNvPr id="18" name="Rectangle 1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482600" y="643467"/>
            <a:ext cx="2522980" cy="1728044"/>
          </a:xfrm>
          <a:noFill/>
          <a:ln>
            <a:solidFill>
              <a:schemeClr val="bg1"/>
            </a:solidFill>
          </a:ln>
        </p:spPr>
        <p:txBody>
          <a:bodyPr wrap="square">
            <a:normAutofit/>
          </a:bodyPr>
          <a:lstStyle/>
          <a:p>
            <a:r>
              <a:rPr lang="es-CL" sz="2400">
                <a:solidFill>
                  <a:schemeClr val="bg1"/>
                </a:solidFill>
              </a:rPr>
              <a:t>Alberto Orrego Luco</a:t>
            </a:r>
            <a:br>
              <a:rPr lang="es-CL" sz="2400">
                <a:solidFill>
                  <a:schemeClr val="bg1"/>
                </a:solidFill>
              </a:rPr>
            </a:br>
            <a:r>
              <a:rPr lang="es-CL" sz="2400">
                <a:solidFill>
                  <a:schemeClr val="bg1"/>
                </a:solidFill>
              </a:rPr>
              <a:t>1854 - 1931 </a:t>
            </a:r>
          </a:p>
        </p:txBody>
      </p:sp>
      <p:sp>
        <p:nvSpPr>
          <p:cNvPr id="3" name="2 Marcador de texto"/>
          <p:cNvSpPr>
            <a:spLocks noGrp="1"/>
          </p:cNvSpPr>
          <p:nvPr>
            <p:ph type="body" idx="4294967295"/>
          </p:nvPr>
        </p:nvSpPr>
        <p:spPr>
          <a:xfrm>
            <a:off x="723901" y="5793656"/>
            <a:ext cx="2522980" cy="3415622"/>
          </a:xfrm>
        </p:spPr>
        <p:txBody>
          <a:bodyPr>
            <a:normAutofit/>
          </a:bodyPr>
          <a:lstStyle/>
          <a:p>
            <a:endParaRPr lang="es-CL" dirty="0">
              <a:solidFill>
                <a:schemeClr val="bg1"/>
              </a:solidFill>
            </a:endParaRPr>
          </a:p>
          <a:p>
            <a:pPr marL="0" indent="0">
              <a:buNone/>
            </a:pPr>
            <a:r>
              <a:rPr lang="es-CL" dirty="0">
                <a:solidFill>
                  <a:schemeClr val="bg1"/>
                </a:solidFill>
              </a:rPr>
              <a:t>Alameda de las Delicias</a:t>
            </a:r>
          </a:p>
        </p:txBody>
      </p:sp>
    </p:spTree>
    <p:extLst>
      <p:ext uri="{BB962C8B-B14F-4D97-AF65-F5344CB8AC3E}">
        <p14:creationId xmlns:p14="http://schemas.microsoft.com/office/powerpoint/2010/main" val="813687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1648206" y="5496068"/>
            <a:ext cx="5797296" cy="855406"/>
          </a:xfrm>
          <a:noFill/>
          <a:ln>
            <a:noFill/>
          </a:ln>
        </p:spPr>
        <p:txBody>
          <a:bodyPr>
            <a:normAutofit/>
          </a:bodyPr>
          <a:lstStyle/>
          <a:p>
            <a:r>
              <a:rPr lang="es-CL" sz="1600">
                <a:solidFill>
                  <a:schemeClr val="bg1"/>
                </a:solidFill>
              </a:rPr>
              <a:t>Juan Francisco González</a:t>
            </a:r>
            <a:br>
              <a:rPr lang="es-CL" sz="1600">
                <a:solidFill>
                  <a:schemeClr val="bg1"/>
                </a:solidFill>
              </a:rPr>
            </a:br>
            <a:r>
              <a:rPr lang="es-CL" sz="1600">
                <a:solidFill>
                  <a:schemeClr val="bg1"/>
                </a:solidFill>
              </a:rPr>
              <a:t>1853 - 1933</a:t>
            </a:r>
          </a:p>
        </p:txBody>
      </p:sp>
      <p:pic>
        <p:nvPicPr>
          <p:cNvPr id="14" name="13 Marcador de contenido"/>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574" r="15539" b="-2"/>
          <a:stretch/>
        </p:blipFill>
        <p:spPr>
          <a:xfrm>
            <a:off x="202493" y="1124734"/>
            <a:ext cx="4347564" cy="3278710"/>
          </a:xfrm>
          <a:prstGeom prst="rect">
            <a:avLst/>
          </a:prstGeom>
          <a:ln>
            <a:noFill/>
          </a:ln>
          <a:effectLst>
            <a:outerShdw blurRad="292100" dist="139700" dir="2700000" algn="tl" rotWithShape="0">
              <a:srgbClr val="333333">
                <a:alpha val="65000"/>
              </a:srgbClr>
            </a:outerShdw>
          </a:effectLst>
        </p:spPr>
      </p:pic>
      <p:pic>
        <p:nvPicPr>
          <p:cNvPr id="7" name="Imagen 6" descr="Un dibujo de una persona&#10;&#10;Descripción generada automáticamente con confianza media">
            <a:extLst>
              <a:ext uri="{FF2B5EF4-FFF2-40B4-BE49-F238E27FC236}">
                <a16:creationId xmlns:a16="http://schemas.microsoft.com/office/drawing/2014/main" id="{1AD7CE0A-1BE4-44BD-9112-A497AB104A2C}"/>
              </a:ext>
            </a:extLst>
          </p:cNvPr>
          <p:cNvPicPr>
            <a:picLocks noChangeAspect="1"/>
          </p:cNvPicPr>
          <p:nvPr/>
        </p:nvPicPr>
        <p:blipFill rotWithShape="1">
          <a:blip r:embed="rId4"/>
          <a:srcRect l="200" r="1341" b="-4"/>
          <a:stretch/>
        </p:blipFill>
        <p:spPr>
          <a:xfrm>
            <a:off x="4698966" y="1124744"/>
            <a:ext cx="4347563" cy="3278704"/>
          </a:xfrm>
          <a:prstGeom prst="rect">
            <a:avLst/>
          </a:prstGeom>
          <a:ln>
            <a:noFill/>
          </a:ln>
          <a:effectLst>
            <a:outerShdw blurRad="292100" dist="139700" dir="2700000" algn="tl" rotWithShape="0">
              <a:srgbClr val="333333">
                <a:alpha val="65000"/>
              </a:srgbClr>
            </a:outerShdw>
          </a:effectLst>
        </p:spPr>
      </p:pic>
      <p:sp>
        <p:nvSpPr>
          <p:cNvPr id="5" name="4 Marcador de texto"/>
          <p:cNvSpPr>
            <a:spLocks noGrp="1"/>
          </p:cNvSpPr>
          <p:nvPr>
            <p:ph type="body" sz="quarter" idx="4294967295"/>
          </p:nvPr>
        </p:nvSpPr>
        <p:spPr>
          <a:xfrm>
            <a:off x="1425996" y="4526405"/>
            <a:ext cx="1900557" cy="461207"/>
          </a:xfrm>
        </p:spPr>
        <p:txBody>
          <a:bodyPr>
            <a:normAutofit/>
          </a:bodyPr>
          <a:lstStyle/>
          <a:p>
            <a:pPr marL="0" indent="0">
              <a:buNone/>
            </a:pPr>
            <a:r>
              <a:rPr lang="es-CL" dirty="0">
                <a:solidFill>
                  <a:schemeClr val="bg1"/>
                </a:solidFill>
              </a:rPr>
              <a:t>Calle de Limache</a:t>
            </a:r>
          </a:p>
        </p:txBody>
      </p:sp>
      <p:sp>
        <p:nvSpPr>
          <p:cNvPr id="3" name="2 CuadroTexto"/>
          <p:cNvSpPr txBox="1"/>
          <p:nvPr/>
        </p:nvSpPr>
        <p:spPr>
          <a:xfrm>
            <a:off x="5508104" y="6453336"/>
            <a:ext cx="184731" cy="369332"/>
          </a:xfrm>
          <a:prstGeom prst="rect">
            <a:avLst/>
          </a:prstGeom>
          <a:noFill/>
        </p:spPr>
        <p:txBody>
          <a:bodyPr wrap="none" rtlCol="0">
            <a:spAutoFit/>
          </a:bodyPr>
          <a:lstStyle/>
          <a:p>
            <a:endParaRPr lang="es-CL" dirty="0"/>
          </a:p>
        </p:txBody>
      </p:sp>
      <p:sp>
        <p:nvSpPr>
          <p:cNvPr id="10" name="4 Marcador de texto">
            <a:extLst>
              <a:ext uri="{FF2B5EF4-FFF2-40B4-BE49-F238E27FC236}">
                <a16:creationId xmlns:a16="http://schemas.microsoft.com/office/drawing/2014/main" id="{FBC1E32A-1631-4892-A3AF-B72266F79E9E}"/>
              </a:ext>
            </a:extLst>
          </p:cNvPr>
          <p:cNvSpPr txBox="1">
            <a:spLocks/>
          </p:cNvSpPr>
          <p:nvPr/>
        </p:nvSpPr>
        <p:spPr>
          <a:xfrm>
            <a:off x="5728332" y="4465754"/>
            <a:ext cx="2363898" cy="46120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s-CL" dirty="0">
                <a:solidFill>
                  <a:schemeClr val="bg1"/>
                </a:solidFill>
              </a:rPr>
              <a:t>Calle de San Bernardo</a:t>
            </a:r>
          </a:p>
        </p:txBody>
      </p:sp>
    </p:spTree>
    <p:extLst>
      <p:ext uri="{BB962C8B-B14F-4D97-AF65-F5344CB8AC3E}">
        <p14:creationId xmlns:p14="http://schemas.microsoft.com/office/powerpoint/2010/main" val="116956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603122" y="5829485"/>
            <a:ext cx="5937755" cy="1188720"/>
          </a:xfrm>
          <a:noFill/>
          <a:ln>
            <a:noFill/>
          </a:ln>
        </p:spPr>
        <p:txBody>
          <a:bodyPr/>
          <a:lstStyle/>
          <a:p>
            <a:r>
              <a:rPr lang="es-CL" dirty="0">
                <a:solidFill>
                  <a:schemeClr val="bg1"/>
                </a:solidFill>
              </a:rPr>
              <a:t>Pablo </a:t>
            </a:r>
            <a:r>
              <a:rPr lang="es-CL" dirty="0" err="1">
                <a:solidFill>
                  <a:schemeClr val="bg1"/>
                </a:solidFill>
              </a:rPr>
              <a:t>Burchard</a:t>
            </a:r>
            <a:br>
              <a:rPr lang="es-CL" dirty="0">
                <a:solidFill>
                  <a:schemeClr val="bg1"/>
                </a:solidFill>
              </a:rPr>
            </a:br>
            <a:r>
              <a:rPr lang="es-CL" sz="2800" dirty="0">
                <a:solidFill>
                  <a:schemeClr val="bg1"/>
                </a:solidFill>
              </a:rPr>
              <a:t>1875 -1964 </a:t>
            </a:r>
            <a:endParaRPr lang="es-CL" dirty="0">
              <a:solidFill>
                <a:schemeClr val="bg1"/>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29" t="3307" r="2648" b="2943"/>
          <a:stretch/>
        </p:blipFill>
        <p:spPr bwMode="auto">
          <a:xfrm>
            <a:off x="1281615" y="661968"/>
            <a:ext cx="6580770" cy="5264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592212" y="755894"/>
            <a:ext cx="2073966" cy="369332"/>
          </a:xfrm>
          <a:prstGeom prst="rect">
            <a:avLst/>
          </a:prstGeom>
          <a:noFill/>
        </p:spPr>
        <p:txBody>
          <a:bodyPr wrap="none" rtlCol="0">
            <a:spAutoFit/>
          </a:bodyPr>
          <a:lstStyle/>
          <a:p>
            <a:r>
              <a:rPr lang="es-CL" dirty="0">
                <a:solidFill>
                  <a:schemeClr val="bg1"/>
                </a:solidFill>
              </a:rPr>
              <a:t>Orillas del Mapocho</a:t>
            </a:r>
          </a:p>
        </p:txBody>
      </p:sp>
    </p:spTree>
    <p:extLst>
      <p:ext uri="{BB962C8B-B14F-4D97-AF65-F5344CB8AC3E}">
        <p14:creationId xmlns:p14="http://schemas.microsoft.com/office/powerpoint/2010/main" val="2940039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603122" y="5305377"/>
            <a:ext cx="5937755" cy="1188720"/>
          </a:xfrm>
          <a:noFill/>
          <a:ln>
            <a:noFill/>
          </a:ln>
        </p:spPr>
        <p:txBody>
          <a:bodyPr/>
          <a:lstStyle/>
          <a:p>
            <a:r>
              <a:rPr lang="es-CL" dirty="0">
                <a:solidFill>
                  <a:schemeClr val="bg1"/>
                </a:solidFill>
              </a:rPr>
              <a:t>Reinaldo Villaseñor</a:t>
            </a:r>
            <a:br>
              <a:rPr lang="es-CL" dirty="0">
                <a:solidFill>
                  <a:schemeClr val="bg1"/>
                </a:solidFill>
              </a:rPr>
            </a:br>
            <a:r>
              <a:rPr lang="es-CL" sz="2800" dirty="0">
                <a:solidFill>
                  <a:schemeClr val="bg1"/>
                </a:solidFill>
              </a:rPr>
              <a:t>1925 - 1994</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41" t="2091" r="1922"/>
          <a:stretch/>
        </p:blipFill>
        <p:spPr bwMode="auto">
          <a:xfrm>
            <a:off x="971600" y="476672"/>
            <a:ext cx="7128792" cy="4534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903517" y="486319"/>
            <a:ext cx="2098010" cy="369332"/>
          </a:xfrm>
          <a:prstGeom prst="rect">
            <a:avLst/>
          </a:prstGeom>
          <a:noFill/>
        </p:spPr>
        <p:txBody>
          <a:bodyPr wrap="none" rtlCol="0">
            <a:spAutoFit/>
          </a:bodyPr>
          <a:lstStyle/>
          <a:p>
            <a:r>
              <a:rPr lang="es-CL" dirty="0">
                <a:solidFill>
                  <a:schemeClr val="bg1"/>
                </a:solidFill>
              </a:rPr>
              <a:t>Puente del Mapocho</a:t>
            </a:r>
          </a:p>
        </p:txBody>
      </p:sp>
    </p:spTree>
    <p:extLst>
      <p:ext uri="{BB962C8B-B14F-4D97-AF65-F5344CB8AC3E}">
        <p14:creationId xmlns:p14="http://schemas.microsoft.com/office/powerpoint/2010/main" val="2464122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493659" y="4976584"/>
            <a:ext cx="5937755" cy="1188720"/>
          </a:xfrm>
          <a:noFill/>
          <a:ln>
            <a:noFill/>
          </a:ln>
        </p:spPr>
        <p:txBody>
          <a:bodyPr/>
          <a:lstStyle/>
          <a:p>
            <a:r>
              <a:rPr lang="es-CL" dirty="0">
                <a:solidFill>
                  <a:schemeClr val="bg1"/>
                </a:solidFill>
              </a:rPr>
              <a:t>Ernesto Barreda</a:t>
            </a:r>
            <a:br>
              <a:rPr lang="es-CL" dirty="0">
                <a:solidFill>
                  <a:schemeClr val="bg1"/>
                </a:solidFill>
              </a:rPr>
            </a:br>
            <a:r>
              <a:rPr lang="es-CL" sz="2800" dirty="0">
                <a:solidFill>
                  <a:schemeClr val="bg1"/>
                </a:solidFill>
              </a:rPr>
              <a:t>1927 - 2014</a:t>
            </a:r>
            <a:endParaRPr lang="es-CL" sz="6000" dirty="0">
              <a:solidFill>
                <a:schemeClr val="bg1"/>
              </a:solidFill>
            </a:endParaRPr>
          </a:p>
        </p:txBody>
      </p:sp>
      <p:pic>
        <p:nvPicPr>
          <p:cNvPr id="4" name="3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45603" y="692696"/>
            <a:ext cx="4268445" cy="3414756"/>
          </a:xfrm>
          <a:prstGeom prst="rect">
            <a:avLst/>
          </a:prstGeom>
          <a:ln>
            <a:noFill/>
          </a:ln>
          <a:effectLst>
            <a:outerShdw blurRad="292100" dist="139700" dir="2700000" algn="tl" rotWithShape="0">
              <a:srgbClr val="333333">
                <a:alpha val="65000"/>
              </a:srgbClr>
            </a:outerShdw>
          </a:effectLst>
        </p:spPr>
      </p:pic>
      <p:sp>
        <p:nvSpPr>
          <p:cNvPr id="5" name="4 CuadroTexto"/>
          <p:cNvSpPr txBox="1"/>
          <p:nvPr/>
        </p:nvSpPr>
        <p:spPr>
          <a:xfrm>
            <a:off x="4788288" y="4162014"/>
            <a:ext cx="3810000" cy="369332"/>
          </a:xfrm>
          <a:prstGeom prst="rect">
            <a:avLst/>
          </a:prstGeom>
          <a:noFill/>
        </p:spPr>
        <p:txBody>
          <a:bodyPr wrap="square" rtlCol="0">
            <a:spAutoFit/>
          </a:bodyPr>
          <a:lstStyle/>
          <a:p>
            <a:pPr algn="ctr"/>
            <a:r>
              <a:rPr lang="es-CL" dirty="0">
                <a:solidFill>
                  <a:schemeClr val="bg1"/>
                </a:solidFill>
              </a:rPr>
              <a:t>Callampas</a:t>
            </a:r>
          </a:p>
        </p:txBody>
      </p:sp>
      <p:pic>
        <p:nvPicPr>
          <p:cNvPr id="7" name="Imagen 6" descr="Personas caminando en la calle&#10;&#10;Descripción generada automáticamente">
            <a:extLst>
              <a:ext uri="{FF2B5EF4-FFF2-40B4-BE49-F238E27FC236}">
                <a16:creationId xmlns:a16="http://schemas.microsoft.com/office/drawing/2014/main" id="{DAA8F318-C970-4249-A8AA-15C8A97A5E3B}"/>
              </a:ext>
            </a:extLst>
          </p:cNvPr>
          <p:cNvPicPr>
            <a:picLocks noChangeAspect="1"/>
          </p:cNvPicPr>
          <p:nvPr/>
        </p:nvPicPr>
        <p:blipFill>
          <a:blip r:embed="rId4"/>
          <a:stretch>
            <a:fillRect/>
          </a:stretch>
        </p:blipFill>
        <p:spPr>
          <a:xfrm>
            <a:off x="313768" y="692696"/>
            <a:ext cx="4148769" cy="3414756"/>
          </a:xfrm>
          <a:prstGeom prst="rect">
            <a:avLst/>
          </a:prstGeom>
          <a:ln>
            <a:noFill/>
          </a:ln>
          <a:effectLst>
            <a:outerShdw blurRad="292100" dist="139700" dir="2700000" algn="tl" rotWithShape="0">
              <a:srgbClr val="333333">
                <a:alpha val="65000"/>
              </a:srgbClr>
            </a:outerShdw>
          </a:effectLst>
        </p:spPr>
      </p:pic>
      <p:sp>
        <p:nvSpPr>
          <p:cNvPr id="8" name="4 CuadroTexto">
            <a:extLst>
              <a:ext uri="{FF2B5EF4-FFF2-40B4-BE49-F238E27FC236}">
                <a16:creationId xmlns:a16="http://schemas.microsoft.com/office/drawing/2014/main" id="{E41A6454-4623-44E8-B2C4-00AF8502D50F}"/>
              </a:ext>
            </a:extLst>
          </p:cNvPr>
          <p:cNvSpPr txBox="1"/>
          <p:nvPr/>
        </p:nvSpPr>
        <p:spPr>
          <a:xfrm>
            <a:off x="545714" y="4107452"/>
            <a:ext cx="3810000" cy="369332"/>
          </a:xfrm>
          <a:prstGeom prst="rect">
            <a:avLst/>
          </a:prstGeom>
          <a:noFill/>
        </p:spPr>
        <p:txBody>
          <a:bodyPr wrap="square" rtlCol="0">
            <a:spAutoFit/>
          </a:bodyPr>
          <a:lstStyle/>
          <a:p>
            <a:pPr algn="ctr"/>
            <a:r>
              <a:rPr lang="es-CL" dirty="0">
                <a:solidFill>
                  <a:schemeClr val="bg1"/>
                </a:solidFill>
              </a:rPr>
              <a:t>Anochecer</a:t>
            </a:r>
          </a:p>
        </p:txBody>
      </p:sp>
    </p:spTree>
    <p:extLst>
      <p:ext uri="{BB962C8B-B14F-4D97-AF65-F5344CB8AC3E}">
        <p14:creationId xmlns:p14="http://schemas.microsoft.com/office/powerpoint/2010/main" val="413414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655730" y="5196601"/>
            <a:ext cx="5937755" cy="1188720"/>
          </a:xfrm>
          <a:noFill/>
          <a:ln>
            <a:noFill/>
          </a:ln>
        </p:spPr>
        <p:txBody>
          <a:bodyPr/>
          <a:lstStyle/>
          <a:p>
            <a:r>
              <a:rPr lang="es-CL" dirty="0">
                <a:solidFill>
                  <a:schemeClr val="bg1"/>
                </a:solidFill>
              </a:rPr>
              <a:t>Hernán Miranda</a:t>
            </a:r>
            <a:br>
              <a:rPr lang="es-CL" dirty="0">
                <a:solidFill>
                  <a:schemeClr val="bg1"/>
                </a:solidFill>
              </a:rPr>
            </a:br>
            <a:endParaRPr lang="es-CL" dirty="0">
              <a:solidFill>
                <a:schemeClr val="bg1"/>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559" b="5387"/>
          <a:stretch/>
        </p:blipFill>
        <p:spPr bwMode="auto">
          <a:xfrm>
            <a:off x="1550515" y="881923"/>
            <a:ext cx="6042970" cy="4314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1550515" y="4823010"/>
            <a:ext cx="1524776" cy="369332"/>
          </a:xfrm>
          <a:prstGeom prst="rect">
            <a:avLst/>
          </a:prstGeom>
          <a:noFill/>
        </p:spPr>
        <p:txBody>
          <a:bodyPr wrap="none" rtlCol="0">
            <a:spAutoFit/>
          </a:bodyPr>
          <a:lstStyle/>
          <a:p>
            <a:r>
              <a:rPr lang="es-CL" dirty="0">
                <a:solidFill>
                  <a:schemeClr val="bg1"/>
                </a:solidFill>
              </a:rPr>
              <a:t>Paisaje urbano</a:t>
            </a:r>
          </a:p>
        </p:txBody>
      </p:sp>
    </p:spTree>
    <p:extLst>
      <p:ext uri="{BB962C8B-B14F-4D97-AF65-F5344CB8AC3E}">
        <p14:creationId xmlns:p14="http://schemas.microsoft.com/office/powerpoint/2010/main" val="1418464888"/>
      </p:ext>
    </p:extLst>
  </p:cSld>
  <p:clrMapOvr>
    <a:masterClrMapping/>
  </p:clrMapOvr>
</p:sld>
</file>

<file path=ppt/theme/theme1.xml><?xml version="1.0" encoding="utf-8"?>
<a:theme xmlns:a="http://schemas.openxmlformats.org/drawingml/2006/main" name="Paquete">
  <a:themeElements>
    <a:clrScheme name="Paquete">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quet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quete">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TM03457515[[fn=Vista]]</Template>
  <TotalTime>1076</TotalTime>
  <Words>1491</Words>
  <Application>Microsoft Office PowerPoint</Application>
  <PresentationFormat>Presentación en pantalla (4:3)</PresentationFormat>
  <Paragraphs>83</Paragraphs>
  <Slides>15</Slides>
  <Notes>14</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15</vt:i4>
      </vt:variant>
    </vt:vector>
  </HeadingPairs>
  <TitlesOfParts>
    <vt:vector size="24" baseType="lpstr">
      <vt:lpstr>Arial</vt:lpstr>
      <vt:lpstr>Calibri</vt:lpstr>
      <vt:lpstr>Gill Sans MT</vt:lpstr>
      <vt:lpstr>Istok Web</vt:lpstr>
      <vt:lpstr>Open Sans</vt:lpstr>
      <vt:lpstr>Times New Roman</vt:lpstr>
      <vt:lpstr>verdana</vt:lpstr>
      <vt:lpstr>verdana</vt:lpstr>
      <vt:lpstr>Paquete</vt:lpstr>
      <vt:lpstr>PAISAJE URBANO EN CHILE 8° BÁSICO</vt:lpstr>
      <vt:lpstr>OA 1 Crear trabajos visuales basados en la apreciación y el análisis de manifestaciones estéticas referidas a la relación entre personas, naturaleza y medioambiente, en diferentes contextos. OA 4 Analizar manifestaciones visuales patrimoniales y contemporáneas, contemplando criterios como: contexto, materialidad, lenguaje visual y propósito expresivo. OA 5 Evaluar trabajos visuales personales y de sus pares, considerando criterios como: materialidad, lenguaje visual y propósito expresivo.  </vt:lpstr>
      <vt:lpstr>Mauricio Rugendas 1802 - 1858</vt:lpstr>
      <vt:lpstr>Alberto Orrego Luco 1854 - 1931 </vt:lpstr>
      <vt:lpstr>Juan Francisco González 1853 - 1933</vt:lpstr>
      <vt:lpstr>Pablo Burchard 1875 -1964 </vt:lpstr>
      <vt:lpstr>Reinaldo Villaseñor 1925 - 1994</vt:lpstr>
      <vt:lpstr>Ernesto Barreda 1927 - 2014</vt:lpstr>
      <vt:lpstr>Hernán Miranda </vt:lpstr>
      <vt:lpstr>Matias pinto d´AGUIAR </vt:lpstr>
      <vt:lpstr>Natalia Bavarovic</vt:lpstr>
      <vt:lpstr>Alvaro Bindis </vt:lpstr>
      <vt:lpstr>Enrique Zamudio</vt:lpstr>
      <vt:lpstr>Voluspa jarpa</vt:lpstr>
      <vt:lpstr>Imágenes 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Paisaje Urbano Chileno</dc:title>
  <dc:creator>Ximena Galdames</dc:creator>
  <cp:lastModifiedBy>Carmen Julia Undurraga Ossa</cp:lastModifiedBy>
  <cp:revision>31</cp:revision>
  <cp:lastPrinted>2021-11-16T16:01:38Z</cp:lastPrinted>
  <dcterms:created xsi:type="dcterms:W3CDTF">2019-02-06T13:33:34Z</dcterms:created>
  <dcterms:modified xsi:type="dcterms:W3CDTF">2021-12-27T18:15:34Z</dcterms:modified>
</cp:coreProperties>
</file>