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1"/>
  </p:sldMasterIdLst>
  <p:sldIdLst>
    <p:sldId id="256" r:id="rId2"/>
    <p:sldId id="262" r:id="rId3"/>
    <p:sldId id="275" r:id="rId4"/>
    <p:sldId id="263" r:id="rId5"/>
    <p:sldId id="257" r:id="rId6"/>
    <p:sldId id="258" r:id="rId7"/>
    <p:sldId id="274" r:id="rId8"/>
    <p:sldId id="259" r:id="rId9"/>
    <p:sldId id="260" r:id="rId10"/>
    <p:sldId id="261" r:id="rId11"/>
    <p:sldId id="273" r:id="rId12"/>
    <p:sldId id="276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02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651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8382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86018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954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665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75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241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825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64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9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9393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5813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510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65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654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390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AA1354-0D9C-40B0-B9B0-C00D703DE6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Arte costumbrista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8D2D5AF-5142-4CF6-AC92-B21362D68F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40957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00C6C00-42E5-447D-9F92-80902F79A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4855EC0-3D66-4292-8763-25464D02B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959CBAE-C67B-4B64-84C4-21316870BA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45ECCE6-01CF-4087-8EA4-074C20DE7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5920CC-EEF4-450F-9128-9CF57093F6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9200079-BE21-4812-B2FF-F398CD41D9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06842260-36AB-4720-89D8-0766CAA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58" y="982132"/>
            <a:ext cx="4842190" cy="1774814"/>
          </a:xfrm>
        </p:spPr>
        <p:txBody>
          <a:bodyPr>
            <a:normAutofit/>
          </a:bodyPr>
          <a:lstStyle/>
          <a:p>
            <a:r>
              <a:rPr lang="es-CL" dirty="0" err="1"/>
              <a:t>Bororo</a:t>
            </a:r>
            <a:br>
              <a:rPr lang="es-CL" dirty="0"/>
            </a:br>
            <a:endParaRPr lang="es-CL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994F6D8-121D-4757-BDA3-36A6CC456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6233" y="2838638"/>
            <a:ext cx="4663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n 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id="{D8BBDCC8-9BE9-4D86-B52A-ABFC3F13C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29" y="3227438"/>
            <a:ext cx="2418469" cy="2418469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5" name="Marcador de contenido 4" descr="Comida de colores encima de mesa&#10;&#10;Descripción generada automáticamente con confianza media">
            <a:extLst>
              <a:ext uri="{FF2B5EF4-FFF2-40B4-BE49-F238E27FC236}">
                <a16:creationId xmlns:a16="http://schemas.microsoft.com/office/drawing/2014/main" id="{1F629DDF-4486-4F15-97A6-3BABDBD6C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112" y="3234431"/>
            <a:ext cx="2957766" cy="2410579"/>
          </a:xfrm>
          <a:prstGeom prst="rect">
            <a:avLst/>
          </a:prstGeom>
          <a:ln w="57150" cmpd="thickThin">
            <a:noFill/>
            <a:miter lim="800000"/>
          </a:ln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3CC57FD-018E-4911-8DE5-C6FDDC89F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33" y="1158023"/>
            <a:ext cx="4528947" cy="4696335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67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BCB5FBB-789B-47FD-9A26-8B3DC7AF2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691FA97-9D59-48F9-B990-2CAF67BF3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3CD631C-F900-4674-AC54-9FE7299BAF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569315C-0883-441B-8A8B-6BDE706B5B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3C15351-BD7A-4EAA-9B08-4111C36C9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C87C29A-ED4D-4D46-8B1D-B2634B8A8A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F61A978-DFAA-470D-AB14-5440BB33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1" y="982132"/>
            <a:ext cx="3827997" cy="1303867"/>
          </a:xfrm>
        </p:spPr>
        <p:txBody>
          <a:bodyPr>
            <a:normAutofit/>
          </a:bodyPr>
          <a:lstStyle/>
          <a:p>
            <a:r>
              <a:rPr lang="es-CL" dirty="0"/>
              <a:t>Bruna </a:t>
            </a:r>
            <a:r>
              <a:rPr lang="es-CL" dirty="0" err="1"/>
              <a:t>Truffa</a:t>
            </a:r>
            <a:r>
              <a:rPr lang="es-CL" dirty="0"/>
              <a:t>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355C863-70ED-4535-B24F-C8E57F68A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6CEBFA-2EBD-4953-B756-D31F60EF1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3840713" cy="331893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7" name="Imagen 6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40B2273-F04E-4E45-AC47-AFD8CC019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375" y="926364"/>
            <a:ext cx="2205524" cy="2774245"/>
          </a:xfrm>
          <a:prstGeom prst="rect">
            <a:avLst/>
          </a:prstGeom>
          <a:ln w="57150" cmpd="thickThin">
            <a:noFill/>
            <a:miter lim="800000"/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3878C01-B7DE-4A24-BEAD-E471FFBC98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05" t="21706" r="13719" b="31096"/>
          <a:stretch/>
        </p:blipFill>
        <p:spPr>
          <a:xfrm>
            <a:off x="5226209" y="3908577"/>
            <a:ext cx="5798406" cy="1967291"/>
          </a:xfrm>
          <a:prstGeom prst="rect">
            <a:avLst/>
          </a:prstGeom>
          <a:ln w="57150" cmpd="thickThin">
            <a:noFill/>
            <a:miter lim="800000"/>
          </a:ln>
        </p:spPr>
      </p:pic>
    </p:spTree>
    <p:extLst>
      <p:ext uri="{BB962C8B-B14F-4D97-AF65-F5344CB8AC3E}">
        <p14:creationId xmlns:p14="http://schemas.microsoft.com/office/powerpoint/2010/main" val="1397221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8C346-1046-4E90-A3D8-3F3B959BB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Violeta Parra</a:t>
            </a:r>
          </a:p>
        </p:txBody>
      </p:sp>
      <p:pic>
        <p:nvPicPr>
          <p:cNvPr id="5122" name="Picture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B377A6DB-D07C-488D-916F-413DECA20B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604" y="2557993"/>
            <a:ext cx="4297991" cy="3317875"/>
          </a:xfrm>
          <a:prstGeom prst="rect">
            <a:avLst/>
          </a:prstGeom>
          <a:noFill/>
        </p:spPr>
      </p:pic>
      <p:pic>
        <p:nvPicPr>
          <p:cNvPr id="4" name="Imagen 3" descr="Imagen que contiene tabla, hecho de madera, tela, cubierto&#10;&#10;Descripción generada automáticamente">
            <a:extLst>
              <a:ext uri="{FF2B5EF4-FFF2-40B4-BE49-F238E27FC236}">
                <a16:creationId xmlns:a16="http://schemas.microsoft.com/office/drawing/2014/main" id="{8A858382-CECA-4C34-9FA5-DB54739C4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9150" y="2598341"/>
            <a:ext cx="3892550" cy="327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82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6824FB2-0837-4FB5-BD83-F32303E59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6A90022-5417-4ECC-BC1A-3055E8A32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14300" dist="127000" dir="48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4" name="Imagen 3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1359329-F6F8-468A-AB98-2DFDE0594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9347" r="2" b="29155"/>
          <a:stretch/>
        </p:blipFill>
        <p:spPr>
          <a:xfrm>
            <a:off x="486138" y="486353"/>
            <a:ext cx="11227442" cy="588508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60E9E22-B18F-41BA-B265-B5EC4E88A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35A2EE-D557-4800-939B-CAB5EB698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chemeClr val="tx1"/>
                </a:solidFill>
              </a:rPr>
              <a:t>Pintura costumbrista en Latinoamérica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97422B7-70DC-4B4A-A29D-3FEFBC52F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BB24324-5A4E-4C42-935B-753C3E59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6762" y="2"/>
            <a:ext cx="658368" cy="6856213"/>
            <a:chOff x="5756762" y="2"/>
            <a:chExt cx="658368" cy="6856213"/>
          </a:xfrm>
        </p:grpSpPr>
        <p:sp useBgFill="1">
          <p:nvSpPr>
            <p:cNvPr id="39" name="Rounded Rectangle 24">
              <a:extLst>
                <a:ext uri="{FF2B5EF4-FFF2-40B4-BE49-F238E27FC236}">
                  <a16:creationId xmlns:a16="http://schemas.microsoft.com/office/drawing/2014/main" id="{08C64383-1D43-4B64-9FEE-83A353A01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63086" y="426382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F3794BD8-B07A-436C-ABAE-C8332F2EE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sp useBgFill="1">
          <p:nvSpPr>
            <p:cNvPr id="41" name="Rounded Rectangle 26">
              <a:extLst>
                <a:ext uri="{FF2B5EF4-FFF2-40B4-BE49-F238E27FC236}">
                  <a16:creationId xmlns:a16="http://schemas.microsoft.com/office/drawing/2014/main" id="{67CC6EE7-19BF-4297-B8A8-674EEFDB9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63086" y="5769570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7B947B7-61FC-4697-BB5C-F6A89C4E6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8691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47C940C-BCEA-4B94-ADAB-E5DF93AD25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43355E07-D27F-496A-A202-82B978528A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ABE8173-1154-4FFD-A647-BE335D1BFC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372EFA8A-6EE3-4B25-873B-F4CED90537E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8C03B2B-142C-4AD5-8F21-0FC939548A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C6FAF349-1EBC-4906-8CCB-C668CAE690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5541360-9082-4D4C-A106-460B85E98C3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EEADA40-0E12-4865-8AE8-25E5BD3A6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es-CL" sz="2400"/>
              <a:t>Diego Rivera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59A63C7-BCAC-464C-B7D5-9A713B4CA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0A09EE7-E86A-4B7A-A045-15EEB6848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pPr algn="ctr"/>
            <a:endParaRPr lang="en-US" sz="1600"/>
          </a:p>
        </p:txBody>
      </p:sp>
      <p:pic>
        <p:nvPicPr>
          <p:cNvPr id="5" name="Marcador de contenido 4" descr="Imagen que contiene llenado, entero, cubierto, viejo&#10;&#10;Descripción generada automáticamente">
            <a:extLst>
              <a:ext uri="{FF2B5EF4-FFF2-40B4-BE49-F238E27FC236}">
                <a16:creationId xmlns:a16="http://schemas.microsoft.com/office/drawing/2014/main" id="{508D9333-C6A1-4C14-A6F0-D340C7924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3025" y="1195070"/>
            <a:ext cx="5871829" cy="4403871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3262456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11FE44B-46D1-485F-88E0-F790CE427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3" name="Rectangle 12">
              <a:extLst>
                <a:ext uri="{FF2B5EF4-FFF2-40B4-BE49-F238E27FC236}">
                  <a16:creationId xmlns:a16="http://schemas.microsoft.com/office/drawing/2014/main" id="{57D4B92A-5EF4-4B95-8004-943EE0628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C93532B-75B6-4775-9B2B-2064D7177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A6CE258-75E4-4B8E-9C2C-620A11F97FB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AEEA47-89DA-4860-87E2-DC953998E6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5DDD0F81-BADD-46AE-BDB8-65D419C01DD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08A4150D-E0D7-4796-8DF9-4BB3BA13E38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F50B7B9D-A8FC-4F3E-BDAD-00F90FA5C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3660056" cy="1325373"/>
          </a:xfrm>
        </p:spPr>
        <p:txBody>
          <a:bodyPr anchor="b">
            <a:normAutofit/>
          </a:bodyPr>
          <a:lstStyle/>
          <a:p>
            <a:r>
              <a:rPr lang="es-CL" sz="2400" dirty="0"/>
              <a:t>Benito Quinquela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272FA93-03B0-4857-8946-E04C5E7E26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95401" y="2400639"/>
            <a:ext cx="366005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F50F3E-D7C9-4B11-A93E-4DB128C89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493774"/>
            <a:ext cx="3660057" cy="3382094"/>
          </a:xfrm>
        </p:spPr>
        <p:txBody>
          <a:bodyPr>
            <a:normAutofit/>
          </a:bodyPr>
          <a:lstStyle/>
          <a:p>
            <a:pPr algn="ctr"/>
            <a:endParaRPr lang="en-US" sz="1600"/>
          </a:p>
        </p:txBody>
      </p:sp>
      <p:pic>
        <p:nvPicPr>
          <p:cNvPr id="5" name="Marcador de contenido 4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D2A821A-F421-4717-8752-AEC5032B2F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94" r="6595"/>
          <a:stretch/>
        </p:blipFill>
        <p:spPr>
          <a:xfrm>
            <a:off x="5418668" y="982131"/>
            <a:ext cx="5469466" cy="4893735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1480659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1315106-A7B3-4730-9E6C-5A878C466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6" name="Rectangle 25">
              <a:extLst>
                <a:ext uri="{FF2B5EF4-FFF2-40B4-BE49-F238E27FC236}">
                  <a16:creationId xmlns:a16="http://schemas.microsoft.com/office/drawing/2014/main" id="{BD4BC59E-CB55-4DBD-9167-83683CF5CB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12B0D5C-D671-4BE5-A795-F9E3F4917F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C3C9968-3015-4513-8699-20563F8826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F20E447-AC9A-4615-B8F6-3D2192D83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CF0CB558-FAA8-4F42-8DE5-6E14A66A11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826614F0-52FE-48FC-AA4F-AE0E9CDCE3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B746C725-5356-473B-9FB0-3DD492933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25" y="982132"/>
            <a:ext cx="3360772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4100"/>
              <a:t>Fernando Botero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336C991-AA99-423E-8FE1-5BA9C97F2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5942687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tabla, perro, grupo&#10;&#10;Descripción generada automáticamente">
            <a:extLst>
              <a:ext uri="{FF2B5EF4-FFF2-40B4-BE49-F238E27FC236}">
                <a16:creationId xmlns:a16="http://schemas.microsoft.com/office/drawing/2014/main" id="{AEA0026B-2B4A-4602-BD53-A81C89BD53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986" r="-2" b="9822"/>
          <a:stretch/>
        </p:blipFill>
        <p:spPr>
          <a:xfrm>
            <a:off x="1412683" y="1410208"/>
            <a:ext cx="5278777" cy="3858780"/>
          </a:xfrm>
          <a:prstGeom prst="rect">
            <a:avLst/>
          </a:prstGeom>
        </p:spPr>
      </p:pic>
      <p:cxnSp>
        <p:nvCxnSpPr>
          <p:cNvPr id="39" name="Straight Connector 34">
            <a:extLst>
              <a:ext uri="{FF2B5EF4-FFF2-40B4-BE49-F238E27FC236}">
                <a16:creationId xmlns:a16="http://schemas.microsoft.com/office/drawing/2014/main" id="{D2B860ED-0E27-4D8E-B5F4-C8C3F33C7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20089" y="2400639"/>
            <a:ext cx="33765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3232C1-A96E-4729-BFEB-2F0E1B1BE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824" y="2556932"/>
            <a:ext cx="3360771" cy="3318936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79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06824FB2-0837-4FB5-BD83-F32303E59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A90022-5417-4ECC-BC1A-3055E8A32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14300" dist="127000" dir="48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3074" name="Picture 2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DCC7DAE8-DFC5-4D6A-9B79-5C15EB30E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0" r="1" b="1"/>
          <a:stretch/>
        </p:blipFill>
        <p:spPr bwMode="auto">
          <a:xfrm>
            <a:off x="486138" y="486353"/>
            <a:ext cx="11227442" cy="5885080"/>
          </a:xfrm>
          <a:prstGeom prst="rect">
            <a:avLst/>
          </a:prstGeom>
          <a:noFill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60E9E22-B18F-41BA-B265-B5EC4E88A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030A10-94C1-4A13-8768-923F989A5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CL" sz="4100">
                <a:solidFill>
                  <a:schemeClr val="tx1"/>
                </a:solidFill>
              </a:rPr>
              <a:t>Pintura costumbrista Norteamericana y Europea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97422B7-70DC-4B4A-A29D-3FEFBC52F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518AE9C9-CBDD-40BB-9383-08B719EC7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318936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BB24324-5A4E-4C42-935B-753C3E59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6762" y="2"/>
            <a:ext cx="658368" cy="6856213"/>
            <a:chOff x="5756762" y="2"/>
            <a:chExt cx="658368" cy="6856213"/>
          </a:xfrm>
        </p:grpSpPr>
        <p:sp useBgFill="1">
          <p:nvSpPr>
            <p:cNvPr id="82" name="Rounded Rectangle 24">
              <a:extLst>
                <a:ext uri="{FF2B5EF4-FFF2-40B4-BE49-F238E27FC236}">
                  <a16:creationId xmlns:a16="http://schemas.microsoft.com/office/drawing/2014/main" id="{08C64383-1D43-4B64-9FEE-83A353A01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63086" y="426382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F3794BD8-B07A-436C-ABAE-C8332F2EE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sp useBgFill="1">
          <p:nvSpPr>
            <p:cNvPr id="84" name="Rounded Rectangle 26">
              <a:extLst>
                <a:ext uri="{FF2B5EF4-FFF2-40B4-BE49-F238E27FC236}">
                  <a16:creationId xmlns:a16="http://schemas.microsoft.com/office/drawing/2014/main" id="{67CC6EE7-19BF-4297-B8A8-674EEFDB9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63086" y="5769570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F7B947B7-61FC-4697-BB5C-F6A89C4E6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0859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9367BBE-1BCD-4C08-8822-9A9708CFF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8ED2243-B029-4AE6-971E-F8837B2AF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30" name="Rectangle 29">
              <a:extLst>
                <a:ext uri="{FF2B5EF4-FFF2-40B4-BE49-F238E27FC236}">
                  <a16:creationId xmlns:a16="http://schemas.microsoft.com/office/drawing/2014/main" id="{D59B5956-0FD8-4210-A340-EA1906751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569481-0F8D-40B8-AFF4-32327BB09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D699497-DC13-44A1-A183-7E22B66938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DBAD79F-FCB6-4DCE-936E-862352283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98B8DDE-9C21-4CB1-B681-4B1F7BD8D6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1AE243C-8484-4AF8-92B9-350951958E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0804E91-B3E9-4FC9-A6F3-BE96D96F6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>
            <a:normAutofit/>
          </a:bodyPr>
          <a:lstStyle/>
          <a:p>
            <a:r>
              <a:rPr lang="es-CL" sz="4000"/>
              <a:t>Joaquín Sorolla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856DDC7-67B6-4134-81F1-46B0EEDD5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1A6D8C2-00C9-4E2F-B3C3-B5504AEAA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567427" cy="331893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BA447FF-73AE-47C6-A742-0E00BCA17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arcador de contenido 6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DDF1982A-5CF4-41D1-8B6F-410D3DDD6C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53" r="-2" b="18504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  <p:pic>
        <p:nvPicPr>
          <p:cNvPr id="10" name="Imagen 9" descr="Un grupo de personas en una cama&#10;&#10;Descripción generada automáticamente con confianza baja">
            <a:extLst>
              <a:ext uri="{FF2B5EF4-FFF2-40B4-BE49-F238E27FC236}">
                <a16:creationId xmlns:a16="http://schemas.microsoft.com/office/drawing/2014/main" id="{B5EFBA02-089A-433F-9A5E-093A761E9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1300" y="821175"/>
            <a:ext cx="3496228" cy="24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110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9367BBE-1BCD-4C08-8822-9A9708CFF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8ED2243-B029-4AE6-971E-F8837B2AF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1" name="Rectangle 20">
              <a:extLst>
                <a:ext uri="{FF2B5EF4-FFF2-40B4-BE49-F238E27FC236}">
                  <a16:creationId xmlns:a16="http://schemas.microsoft.com/office/drawing/2014/main" id="{D59B5956-0FD8-4210-A340-EA1906751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A569481-0F8D-40B8-AFF4-32327BB09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4D699497-DC13-44A1-A183-7E22B66938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DBAD79F-FCB6-4DCE-936E-862352283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598B8DDE-9C21-4CB1-B681-4B1F7BD8D6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71AE243C-8484-4AF8-92B9-350951958E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3E6BFDA-89A5-4E38-9CB3-6B51BCF31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>
            <a:normAutofit/>
          </a:bodyPr>
          <a:lstStyle/>
          <a:p>
            <a:r>
              <a:rPr lang="es-CL" sz="4000" dirty="0"/>
              <a:t>Claude Monet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856DDC7-67B6-4134-81F1-46B0EEDD5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3664E71D-F4A9-4BF5-92D3-4D3506C899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567427" cy="331893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BA447FF-73AE-47C6-A742-0E00BCA17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Marcador de contenido 8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F8864876-E3B8-4B9C-962F-59E1DCACDE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773" r="-3" b="13107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11" name="Imagen 10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2B414E34-2EA8-44AA-BCE0-1F6E69C73B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273" r="-2" b="21562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56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120708-8585-4F74-B339-A830131C3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Objetivos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C4011F-FCB7-46B3-B16E-C3801679A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437662"/>
            <a:ext cx="9601196" cy="331893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15000"/>
              </a:lnSpc>
              <a:spcAft>
                <a:spcPts val="600"/>
              </a:spcAft>
              <a:buNone/>
            </a:pPr>
            <a:r>
              <a:rPr lang="es-CL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(OA 1)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CL" sz="18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Crear trabajos visuales basados en las percepciones, sentimientos e ideas generadas a partir de la observación de manifestaciones estéticas referidas a diversidad cultural, género e íconos sociales, patrimoniales y contemporáneos.</a:t>
            </a:r>
          </a:p>
          <a:p>
            <a:pPr marL="0" indent="0">
              <a:lnSpc>
                <a:spcPct val="115000"/>
              </a:lnSpc>
              <a:buNone/>
            </a:pPr>
            <a:r>
              <a:rPr lang="es-ES" sz="1800" b="1" dirty="0">
                <a:latin typeface="Verdana" panose="020B0604030504040204" pitchFamily="34" charset="0"/>
                <a:cs typeface="Calibri" panose="020F0502020204030204" pitchFamily="34" charset="0"/>
              </a:rPr>
              <a:t>(OA 4)</a:t>
            </a:r>
          </a:p>
          <a:p>
            <a:r>
              <a:rPr lang="es-ES" sz="1800" dirty="0">
                <a:latin typeface="Verdana" panose="020B0604030504040204" pitchFamily="34" charset="0"/>
                <a:cs typeface="Calibri" panose="020F0502020204030204" pitchFamily="34" charset="0"/>
              </a:rPr>
              <a:t>Interpretar manifestaciones visuales patrimoniales y contemporáneas, atendiendo a criterios como: características del medio de expresión, materialidad y lenguaje visual.</a:t>
            </a:r>
          </a:p>
          <a:p>
            <a:pPr marL="0" indent="0">
              <a:buNone/>
            </a:pPr>
            <a:r>
              <a:rPr lang="es-ES" sz="1800" b="1" dirty="0">
                <a:latin typeface="Verdana" panose="020B0604030504040204" pitchFamily="34" charset="0"/>
                <a:cs typeface="Calibri" panose="020F0502020204030204" pitchFamily="34" charset="0"/>
              </a:rPr>
              <a:t>(OA 5)</a:t>
            </a:r>
          </a:p>
          <a:p>
            <a:r>
              <a:rPr lang="es-ES" sz="1800" dirty="0">
                <a:latin typeface="Verdana" panose="020B0604030504040204" pitchFamily="34" charset="0"/>
                <a:cs typeface="Calibri" panose="020F0502020204030204" pitchFamily="34" charset="0"/>
              </a:rPr>
              <a:t>Interpretar relaciones entre propósito expresivo del trabajo artístico personal y de sus pares y la utilización del lenguaje visual.</a:t>
            </a:r>
          </a:p>
          <a:p>
            <a:endParaRPr lang="es-ES" sz="1800" dirty="0">
              <a:latin typeface="Verdana" panose="020B0604030504040204" pitchFamily="34" charset="0"/>
              <a:cs typeface="Calibri" panose="020F050202020403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19318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9367BBE-1BCD-4C08-8822-9A9708CFF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ED2243-B029-4AE6-971E-F8837B2AF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7" name="Rectangle 16">
              <a:extLst>
                <a:ext uri="{FF2B5EF4-FFF2-40B4-BE49-F238E27FC236}">
                  <a16:creationId xmlns:a16="http://schemas.microsoft.com/office/drawing/2014/main" id="{D59B5956-0FD8-4210-A340-EA1906751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A569481-0F8D-40B8-AFF4-32327BB09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D699497-DC13-44A1-A183-7E22B66938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DBAD79F-FCB6-4DCE-936E-862352283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98B8DDE-9C21-4CB1-B681-4B1F7BD8D6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1AE243C-8484-4AF8-92B9-350951958E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B67FAC7-BE5D-42B5-B06E-D8AEA30D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>
            <a:normAutofit/>
          </a:bodyPr>
          <a:lstStyle/>
          <a:p>
            <a:r>
              <a:rPr lang="es-CL" sz="4000"/>
              <a:t>Edward Hopper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56DDC7-67B6-4134-81F1-46B0EEDD5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148B3C7-7DFD-4DE9-8896-64C97B96F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567427" cy="331893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A447FF-73AE-47C6-A742-0E00BCA17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Personas sentadas en una mesa&#10;&#10;Descripción generada automáticamente con confianza media">
            <a:extLst>
              <a:ext uri="{FF2B5EF4-FFF2-40B4-BE49-F238E27FC236}">
                <a16:creationId xmlns:a16="http://schemas.microsoft.com/office/drawing/2014/main" id="{094572C3-5C0F-4BF1-AD80-7E6DEEA356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37" r="2928" b="-3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5" name="Marcador de contenido 4" descr="Imagen que contiene edificio, agua, barco, pequeño&#10;&#10;Descripción generada automáticamente">
            <a:extLst>
              <a:ext uri="{FF2B5EF4-FFF2-40B4-BE49-F238E27FC236}">
                <a16:creationId xmlns:a16="http://schemas.microsoft.com/office/drawing/2014/main" id="{B5C35369-A0AF-4FD2-A1F7-8F556BF22C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37" r="-2" b="11559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621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9367BBE-1BCD-4C08-8822-9A9708CFF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ED2243-B029-4AE6-971E-F8837B2AF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17" name="Rectangle 16">
              <a:extLst>
                <a:ext uri="{FF2B5EF4-FFF2-40B4-BE49-F238E27FC236}">
                  <a16:creationId xmlns:a16="http://schemas.microsoft.com/office/drawing/2014/main" id="{D59B5956-0FD8-4210-A340-EA1906751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A569481-0F8D-40B8-AFF4-32327BB09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D699497-DC13-44A1-A183-7E22B66938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DBAD79F-FCB6-4DCE-936E-862352283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98B8DDE-9C21-4CB1-B681-4B1F7BD8D6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1AE243C-8484-4AF8-92B9-350951958E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A7C42B1B-0867-458F-BADE-EC741558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>
            <a:normAutofit/>
          </a:bodyPr>
          <a:lstStyle/>
          <a:p>
            <a:r>
              <a:rPr lang="es-CL" sz="4000"/>
              <a:t>Mary Cassatt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56DDC7-67B6-4134-81F1-46B0EEDD5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15E53F1-98E0-4EC7-9596-74E58B3C1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567427" cy="331893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A447FF-73AE-47C6-A742-0E00BCA17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agua, persona, pasto, exterior&#10;&#10;Descripción generada automáticamente">
            <a:extLst>
              <a:ext uri="{FF2B5EF4-FFF2-40B4-BE49-F238E27FC236}">
                <a16:creationId xmlns:a16="http://schemas.microsoft.com/office/drawing/2014/main" id="{B1B0FB50-EB4C-438B-85C6-576B90374E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46" r="17522" b="6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7" name="Imagen 6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1381AB9-4500-4DA7-B3DA-7F5BC6ACF7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45" r="-2" b="36128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39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120708-8585-4F74-B339-A830131C3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Preguntas para realizar durante la observación de la presentación</a:t>
            </a:r>
            <a:br>
              <a:rPr lang="es-CL" dirty="0"/>
            </a:b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C4011F-FCB7-46B3-B16E-C3801679A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2437662"/>
            <a:ext cx="9601196" cy="331893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5000"/>
              </a:lnSpc>
            </a:pPr>
            <a:r>
              <a:rPr lang="es-ES" sz="1800" dirty="0">
                <a:latin typeface="Verdana" panose="020B0604030504040204" pitchFamily="34" charset="0"/>
                <a:cs typeface="Calibri" panose="020F0502020204030204" pitchFamily="34" charset="0"/>
              </a:rPr>
              <a:t>¿Qué costumbres representan las pinturas?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Verdana" panose="020B0604030504040204" pitchFamily="34" charset="0"/>
                <a:cs typeface="Calibri" panose="020F0502020204030204" pitchFamily="34" charset="0"/>
              </a:rPr>
              <a:t>¿Cuáles de ellas son propias de Chile? y ¿En qué consisten?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Verdana" panose="020B0604030504040204" pitchFamily="34" charset="0"/>
                <a:cs typeface="Calibri" panose="020F0502020204030204" pitchFamily="34" charset="0"/>
              </a:rPr>
              <a:t>¿Cuáles son latinoamericanas? ¿En qué se diferencian y en qué se parecen a las chilenas?</a:t>
            </a:r>
          </a:p>
          <a:p>
            <a:pPr>
              <a:lnSpc>
                <a:spcPct val="115000"/>
              </a:lnSpc>
            </a:pPr>
            <a:r>
              <a:rPr lang="es-ES" sz="1800" dirty="0">
                <a:latin typeface="Verdana" panose="020B0604030504040204" pitchFamily="34" charset="0"/>
                <a:cs typeface="Calibri" panose="020F0502020204030204" pitchFamily="34" charset="0"/>
              </a:rPr>
              <a:t>¿Cuáles de ellas son europeas</a:t>
            </a:r>
          </a:p>
          <a:p>
            <a:r>
              <a:rPr lang="es-ES" sz="1800" dirty="0">
                <a:latin typeface="Verdana" panose="020B0604030504040204" pitchFamily="34" charset="0"/>
                <a:cs typeface="Calibri" panose="020F0502020204030204" pitchFamily="34" charset="0"/>
              </a:rPr>
              <a:t>Interpretar manifestaciones visuales patrimoniales y contemporáneas, atendiendo a criterios como: características del medio de expresión, materialidad y lenguaje visual.</a:t>
            </a:r>
          </a:p>
          <a:p>
            <a:pPr marL="0" indent="0">
              <a:buNone/>
            </a:pPr>
            <a:r>
              <a:rPr lang="es-ES" sz="1800" b="1" dirty="0">
                <a:latin typeface="Verdana" panose="020B0604030504040204" pitchFamily="34" charset="0"/>
                <a:cs typeface="Calibri" panose="020F0502020204030204" pitchFamily="34" charset="0"/>
              </a:rPr>
              <a:t>(OA 5)</a:t>
            </a:r>
          </a:p>
          <a:p>
            <a:r>
              <a:rPr lang="es-ES" sz="1800" dirty="0">
                <a:latin typeface="Verdana" panose="020B0604030504040204" pitchFamily="34" charset="0"/>
                <a:cs typeface="Calibri" panose="020F0502020204030204" pitchFamily="34" charset="0"/>
              </a:rPr>
              <a:t>Interpretar relaciones entre propósito expresivo del trabajo artístico personal y de sus pares y la utilización del lenguaje visual.</a:t>
            </a:r>
          </a:p>
          <a:p>
            <a:endParaRPr lang="es-ES" sz="1800" dirty="0">
              <a:latin typeface="Verdana" panose="020B0604030504040204" pitchFamily="34" charset="0"/>
              <a:cs typeface="Calibri" panose="020F0502020204030204" pitchFamily="34" charset="0"/>
            </a:endParaRP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19758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06824FB2-0837-4FB5-BD83-F32303E59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26A90022-5417-4ECC-BC1A-3055E8A32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88137"/>
            <a:ext cx="11227442" cy="5883295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14300" dist="127000" dir="4800000" sx="99000" sy="99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pic>
        <p:nvPicPr>
          <p:cNvPr id="5" name="Marcador de contenido 4" descr="Imagen que contiene edificio, tabla, cortina&#10;&#10;Descripción generada automáticamente">
            <a:extLst>
              <a:ext uri="{FF2B5EF4-FFF2-40B4-BE49-F238E27FC236}">
                <a16:creationId xmlns:a16="http://schemas.microsoft.com/office/drawing/2014/main" id="{541C86CC-4734-4471-99CB-877DEF6DD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7632" r="6519"/>
          <a:stretch/>
        </p:blipFill>
        <p:spPr>
          <a:xfrm>
            <a:off x="486138" y="486353"/>
            <a:ext cx="11227442" cy="58850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60E9E22-B18F-41BA-B265-B5EC4E88A9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012" y="609600"/>
            <a:ext cx="10972800" cy="5638800"/>
          </a:xfrm>
          <a:prstGeom prst="rect">
            <a:avLst/>
          </a:prstGeom>
          <a:noFill/>
          <a:ln w="15875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35A2EE-D557-4800-939B-CAB5EB698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</p:spPr>
        <p:txBody>
          <a:bodyPr>
            <a:normAutofit/>
          </a:bodyPr>
          <a:lstStyle/>
          <a:p>
            <a:r>
              <a:rPr lang="es-CL" dirty="0">
                <a:solidFill>
                  <a:schemeClr val="tx1"/>
                </a:solidFill>
              </a:rPr>
              <a:t>Pintura costumbrista en Chile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97422B7-70DC-4B4A-A29D-3FEFBC52F9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8">
            <a:extLst>
              <a:ext uri="{FF2B5EF4-FFF2-40B4-BE49-F238E27FC236}">
                <a16:creationId xmlns:a16="http://schemas.microsoft.com/office/drawing/2014/main" id="{A14C7B23-1776-4773-80B1-2C738CE92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369863"/>
            <a:ext cx="9465362" cy="3318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Julio </a:t>
            </a:r>
            <a:r>
              <a:rPr lang="en-US" dirty="0" err="1">
                <a:solidFill>
                  <a:schemeClr val="tx1"/>
                </a:solidFill>
              </a:rPr>
              <a:t>Escamez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Detalle</a:t>
            </a:r>
            <a:r>
              <a:rPr lang="en-US" dirty="0">
                <a:solidFill>
                  <a:schemeClr val="tx1"/>
                </a:solidFill>
              </a:rPr>
              <a:t> Historia de la </a:t>
            </a:r>
            <a:r>
              <a:rPr lang="en-US" dirty="0" err="1">
                <a:solidFill>
                  <a:schemeClr val="tx1"/>
                </a:solidFill>
              </a:rPr>
              <a:t>Medicina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BB24324-5A4E-4C42-935B-753C3E59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56762" y="2"/>
            <a:ext cx="658368" cy="6856213"/>
            <a:chOff x="5756762" y="2"/>
            <a:chExt cx="658368" cy="6856213"/>
          </a:xfrm>
        </p:grpSpPr>
        <p:sp useBgFill="1">
          <p:nvSpPr>
            <p:cNvPr id="21" name="Rounded Rectangle 24">
              <a:extLst>
                <a:ext uri="{FF2B5EF4-FFF2-40B4-BE49-F238E27FC236}">
                  <a16:creationId xmlns:a16="http://schemas.microsoft.com/office/drawing/2014/main" id="{08C64383-1D43-4B64-9FEE-83A353A01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63086" y="426382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3794BD8-B07A-436C-ABAE-C8332F2EE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sp useBgFill="1">
          <p:nvSpPr>
            <p:cNvPr id="23" name="Rounded Rectangle 26">
              <a:extLst>
                <a:ext uri="{FF2B5EF4-FFF2-40B4-BE49-F238E27FC236}">
                  <a16:creationId xmlns:a16="http://schemas.microsoft.com/office/drawing/2014/main" id="{67CC6EE7-19BF-4297-B8A8-674EEFDB9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63086" y="5769570"/>
              <a:ext cx="45720" cy="658368"/>
            </a:xfrm>
            <a:prstGeom prst="roundRect">
              <a:avLst>
                <a:gd name="adj" fmla="val 50000"/>
              </a:avLst>
            </a:prstGeom>
            <a:ln w="9525">
              <a:noFill/>
            </a:ln>
            <a:effectLst>
              <a:innerShdw blurRad="114300">
                <a:prstClr val="black">
                  <a:alpha val="86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B947B7-61FC-4697-BB5C-F6A89C4E68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5763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22">
            <a:extLst>
              <a:ext uri="{FF2B5EF4-FFF2-40B4-BE49-F238E27FC236}">
                <a16:creationId xmlns:a16="http://schemas.microsoft.com/office/drawing/2014/main" id="{C9367BBE-1BCD-4C08-8822-9A9708CFF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4">
            <a:extLst>
              <a:ext uri="{FF2B5EF4-FFF2-40B4-BE49-F238E27FC236}">
                <a16:creationId xmlns:a16="http://schemas.microsoft.com/office/drawing/2014/main" id="{28ED2243-B029-4AE6-971E-F8837B2AF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26" name="Rectangle 25">
              <a:extLst>
                <a:ext uri="{FF2B5EF4-FFF2-40B4-BE49-F238E27FC236}">
                  <a16:creationId xmlns:a16="http://schemas.microsoft.com/office/drawing/2014/main" id="{D59B5956-0FD8-4210-A340-EA1906751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6">
              <a:extLst>
                <a:ext uri="{FF2B5EF4-FFF2-40B4-BE49-F238E27FC236}">
                  <a16:creationId xmlns:a16="http://schemas.microsoft.com/office/drawing/2014/main" id="{6A569481-0F8D-40B8-AFF4-32327BB09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D699497-DC13-44A1-A183-7E22B66938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DBAD79F-FCB6-4DCE-936E-862352283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98B8DDE-9C21-4CB1-B681-4B1F7BD8D6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71AE243C-8484-4AF8-92B9-350951958E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03AE9A9-8C05-4E45-A58E-B8230E9E7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>
            <a:normAutofit/>
          </a:bodyPr>
          <a:lstStyle/>
          <a:p>
            <a:r>
              <a:rPr lang="es-CL" sz="4000"/>
              <a:t>Arturo Gordon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56DDC7-67B6-4134-81F1-46B0EEDD5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24FB9D6C-438E-45E5-8D8A-8015EBB90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567427" cy="331893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BA447FF-73AE-47C6-A742-0E00BCA17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Imagen que contiene libro, grupo, foto, gente&#10;&#10;Descripción generada automáticamente">
            <a:extLst>
              <a:ext uri="{FF2B5EF4-FFF2-40B4-BE49-F238E27FC236}">
                <a16:creationId xmlns:a16="http://schemas.microsoft.com/office/drawing/2014/main" id="{5FFE19AB-E3AE-4229-BF3F-5B9D49D832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4" r="16446" b="2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7" name="Imagen 6" descr="Un dibujo de un barco en el mar&#10;&#10;Descripción generada automáticamente con confianza media">
            <a:extLst>
              <a:ext uri="{FF2B5EF4-FFF2-40B4-BE49-F238E27FC236}">
                <a16:creationId xmlns:a16="http://schemas.microsoft.com/office/drawing/2014/main" id="{203FB84C-3084-400B-8D25-AB57222244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384" r="-2" b="17329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3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0FD21B8-15CD-4E95-815B-28757D24E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AD5231-3431-47B0-BD59-2155B4FA3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30" name="Rectangle 29">
              <a:extLst>
                <a:ext uri="{FF2B5EF4-FFF2-40B4-BE49-F238E27FC236}">
                  <a16:creationId xmlns:a16="http://schemas.microsoft.com/office/drawing/2014/main" id="{553A435B-C9BF-453D-B10D-BACDD0F2ED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481F9A7-5F03-415D-A29C-12BEC7A74F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C0C003F-6786-4841-8C0A-CC67ABEE2F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00B7FC9-CA68-4DC7-8AF2-8D7D851A3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7B0068EF-BAC7-47F8-B5FC-C37F024B52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B2E0C84-E3B5-41CC-B1D7-6DCAB9833C5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4E7335AE-E39C-4A48-B935-E1C2E58C0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858" y="982132"/>
            <a:ext cx="4842190" cy="1774814"/>
          </a:xfrm>
        </p:spPr>
        <p:txBody>
          <a:bodyPr>
            <a:normAutofit/>
          </a:bodyPr>
          <a:lstStyle/>
          <a:p>
            <a:r>
              <a:rPr lang="es-CL"/>
              <a:t>Israel Roa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0428BAA-6E0C-4E00-B5CE-ECEFC59BA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46233" y="2838638"/>
            <a:ext cx="46634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Marcador de contenido 6" descr="Imagen que contiene interior, gato, foto, cama&#10;&#10;Descripción generada automáticamente">
            <a:extLst>
              <a:ext uri="{FF2B5EF4-FFF2-40B4-BE49-F238E27FC236}">
                <a16:creationId xmlns:a16="http://schemas.microsoft.com/office/drawing/2014/main" id="{3CD6CC43-5AF9-4822-A869-C174CE1587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73" r="16126" b="-2"/>
          <a:stretch/>
        </p:blipFill>
        <p:spPr>
          <a:xfrm>
            <a:off x="859303" y="3042211"/>
            <a:ext cx="2667319" cy="2910353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5" name="Marcador de contenido 4" descr="Un dibujo de una ciudad&#10;&#10;Descripción generada automáticamente con confianza media">
            <a:extLst>
              <a:ext uri="{FF2B5EF4-FFF2-40B4-BE49-F238E27FC236}">
                <a16:creationId xmlns:a16="http://schemas.microsoft.com/office/drawing/2014/main" id="{2FCD178D-168C-427C-B209-63DC444275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50" r="15970" b="1"/>
          <a:stretch/>
        </p:blipFill>
        <p:spPr>
          <a:xfrm>
            <a:off x="3684221" y="3042211"/>
            <a:ext cx="2667319" cy="2894081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96800590-8C2E-41C5-9CC4-63E710EA6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33" y="1158023"/>
            <a:ext cx="4528947" cy="469633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27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563BBAB-D99F-4387-92E0-31CEE4A77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A28347C9-1BAC-4DB4-979F-9961974D7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76" name="Rectangle 75">
              <a:extLst>
                <a:ext uri="{FF2B5EF4-FFF2-40B4-BE49-F238E27FC236}">
                  <a16:creationId xmlns:a16="http://schemas.microsoft.com/office/drawing/2014/main" id="{ACDB5F81-17F6-41FB-98F9-D59B8E451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3136D06-4F8F-469F-85C4-46D61735C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F47D621C-7FFE-42AA-8B9E-7490E71092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D1811DB7-2CED-4B9C-B62F-B0A8C60E4C6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A1506B71-CCAE-4982-9C0E-DAA3EB211DA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8B7CC64B-CE8B-4090-AF00-7723FE3876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7546FCD-D9AB-4877-8D7B-CB7FDED64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101" y="982132"/>
            <a:ext cx="6354633" cy="1303867"/>
          </a:xfrm>
        </p:spPr>
        <p:txBody>
          <a:bodyPr>
            <a:normAutofit/>
          </a:bodyPr>
          <a:lstStyle/>
          <a:p>
            <a:r>
              <a:rPr lang="es-CL" dirty="0"/>
              <a:t>Mónica Bengoa </a:t>
            </a:r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D11F6E6-91B8-40B6-9C25-EF9C2D0EA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77057" y="2400639"/>
            <a:ext cx="57607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02" name="Content Placeholder 4101">
            <a:extLst>
              <a:ext uri="{FF2B5EF4-FFF2-40B4-BE49-F238E27FC236}">
                <a16:creationId xmlns:a16="http://schemas.microsoft.com/office/drawing/2014/main" id="{B01F21BB-88E4-4925-95F2-E79421BAE6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6380065" cy="3318936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098" name="Picture 2" descr="Imagen que contiene interior, cocina, viendo, parado&#10;&#10;Descripción generada automáticamente">
            <a:extLst>
              <a:ext uri="{FF2B5EF4-FFF2-40B4-BE49-F238E27FC236}">
                <a16:creationId xmlns:a16="http://schemas.microsoft.com/office/drawing/2014/main" id="{03D6BF19-EE13-4350-BDEE-B72F972B14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" r="-3" b="-3"/>
          <a:stretch/>
        </p:blipFill>
        <p:spPr bwMode="auto">
          <a:xfrm>
            <a:off x="8137325" y="1158024"/>
            <a:ext cx="2839277" cy="2066544"/>
          </a:xfrm>
          <a:prstGeom prst="rect">
            <a:avLst/>
          </a:prstGeom>
          <a:noFill/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  <p:pic>
        <p:nvPicPr>
          <p:cNvPr id="4" name="Imagen 3" descr="Imagen que contiene interior, comida, llenado, tabla&#10;&#10;Descripción generada automáticamente">
            <a:extLst>
              <a:ext uri="{FF2B5EF4-FFF2-40B4-BE49-F238E27FC236}">
                <a16:creationId xmlns:a16="http://schemas.microsoft.com/office/drawing/2014/main" id="{53513C6A-B6E2-49BE-A15C-156BCB6A4B8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82" r="6" b="6"/>
          <a:stretch/>
        </p:blipFill>
        <p:spPr>
          <a:xfrm>
            <a:off x="8135453" y="3631646"/>
            <a:ext cx="2843021" cy="2066544"/>
          </a:xfrm>
          <a:prstGeom prst="rect">
            <a:avLst/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420375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19">
            <a:extLst>
              <a:ext uri="{FF2B5EF4-FFF2-40B4-BE49-F238E27FC236}">
                <a16:creationId xmlns:a16="http://schemas.microsoft.com/office/drawing/2014/main" id="{C9367BBE-1BCD-4C08-8822-9A9708CFFE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21">
            <a:extLst>
              <a:ext uri="{FF2B5EF4-FFF2-40B4-BE49-F238E27FC236}">
                <a16:creationId xmlns:a16="http://schemas.microsoft.com/office/drawing/2014/main" id="{28ED2243-B029-4AE6-971E-F8837B2AF3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35" name="Rectangle 22">
              <a:extLst>
                <a:ext uri="{FF2B5EF4-FFF2-40B4-BE49-F238E27FC236}">
                  <a16:creationId xmlns:a16="http://schemas.microsoft.com/office/drawing/2014/main" id="{D59B5956-0FD8-4210-A340-EA19067512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A569481-0F8D-40B8-AFF4-32327BB09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D699497-DC13-44A1-A183-7E22B669383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CDBAD79F-FCB6-4DCE-936E-8623522830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98B8DDE-9C21-4CB1-B681-4B1F7BD8D6A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1AE243C-8484-4AF8-92B9-350951958EE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DFEC53EC-BDCA-4C87-8645-77F6726A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564" y="982132"/>
            <a:ext cx="4561069" cy="1416721"/>
          </a:xfrm>
        </p:spPr>
        <p:txBody>
          <a:bodyPr>
            <a:normAutofit/>
          </a:bodyPr>
          <a:lstStyle/>
          <a:p>
            <a:r>
              <a:rPr lang="es-CL" sz="4000" dirty="0"/>
              <a:t>Reinaldo Villaseñor </a:t>
            </a:r>
          </a:p>
        </p:txBody>
      </p:sp>
      <p:cxnSp>
        <p:nvCxnSpPr>
          <p:cNvPr id="36" name="Straight Connector 29">
            <a:extLst>
              <a:ext uri="{FF2B5EF4-FFF2-40B4-BE49-F238E27FC236}">
                <a16:creationId xmlns:a16="http://schemas.microsoft.com/office/drawing/2014/main" id="{D856DDC7-67B6-4134-81F1-46B0EEDD5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39418" y="2400639"/>
            <a:ext cx="402336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16">
            <a:extLst>
              <a:ext uri="{FF2B5EF4-FFF2-40B4-BE49-F238E27FC236}">
                <a16:creationId xmlns:a16="http://schemas.microsoft.com/office/drawing/2014/main" id="{47AA8344-FC83-484E-A385-D817CA6C7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385" y="2556932"/>
            <a:ext cx="4567427" cy="3318936"/>
          </a:xfrm>
        </p:spPr>
        <p:txBody>
          <a:bodyPr>
            <a:normAutofit/>
          </a:bodyPr>
          <a:lstStyle/>
          <a:p>
            <a:endParaRPr lang="en-US" sz="180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A447FF-73AE-47C6-A742-0E00BCA17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5486" y="821175"/>
            <a:ext cx="2510350" cy="24945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Marcador de contenido 12" descr="Imagen que contiene viejo, fuego, roto, edificio&#10;&#10;Descripción generada automáticamente">
            <a:extLst>
              <a:ext uri="{FF2B5EF4-FFF2-40B4-BE49-F238E27FC236}">
                <a16:creationId xmlns:a16="http://schemas.microsoft.com/office/drawing/2014/main" id="{80A4FD0C-4840-4EEC-B324-3B9E899B8F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504" r="2" b="2"/>
          <a:stretch/>
        </p:blipFill>
        <p:spPr>
          <a:xfrm>
            <a:off x="8855486" y="821175"/>
            <a:ext cx="2510350" cy="2494531"/>
          </a:xfrm>
          <a:prstGeom prst="rect">
            <a:avLst/>
          </a:prstGeom>
        </p:spPr>
      </p:pic>
      <p:pic>
        <p:nvPicPr>
          <p:cNvPr id="11" name="Imagen 10" descr="Pin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5B9D482A-DAE4-4948-8F14-3F5B75E2DF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00" r="-2" b="40747"/>
          <a:stretch/>
        </p:blipFill>
        <p:spPr>
          <a:xfrm>
            <a:off x="6093448" y="3453833"/>
            <a:ext cx="5264080" cy="24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73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F374B21-CF56-4A0B-B9D3-0647604C0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B58C164-F6F7-44A6-843C-9E281F18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45" name="Rectangle 44">
              <a:extLst>
                <a:ext uri="{FF2B5EF4-FFF2-40B4-BE49-F238E27FC236}">
                  <a16:creationId xmlns:a16="http://schemas.microsoft.com/office/drawing/2014/main" id="{E09E1DDF-3ED0-4B8E-8036-3855EC1DFD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E709783-676F-476B-B79D-01C0B4D682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22539ED2-8BF1-48B2-A0D0-6F0E50AAE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E21CB504-AEC1-4B6D-8FF7-FF126CE7E3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70713A35-ECCB-455D-A6AB-9A8579F40B4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CF8A0A7-B60A-429A-9079-6178C2224D6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9E2FA687-BED9-40C4-A184-4EA91C811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2198" y="982132"/>
            <a:ext cx="4752626" cy="1303867"/>
          </a:xfrm>
        </p:spPr>
        <p:txBody>
          <a:bodyPr>
            <a:normAutofit/>
          </a:bodyPr>
          <a:lstStyle/>
          <a:p>
            <a:r>
              <a:rPr lang="es-CL"/>
              <a:t>Camilo Mori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CA0905E-E684-4E35-B05C-0EB2537CCC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3" y="1092200"/>
            <a:ext cx="4976495" cy="4641088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dibujo de un hombre&#10;&#10;Descripción generada automáticamente con confianza baja">
            <a:extLst>
              <a:ext uri="{FF2B5EF4-FFF2-40B4-BE49-F238E27FC236}">
                <a16:creationId xmlns:a16="http://schemas.microsoft.com/office/drawing/2014/main" id="{9EF1F4F7-4B4C-4466-98C5-69EB43C286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3" b="28731"/>
          <a:stretch/>
        </p:blipFill>
        <p:spPr>
          <a:xfrm>
            <a:off x="1247209" y="1254050"/>
            <a:ext cx="2508652" cy="2509223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660903D-8BBD-4866-BF1E-7C20C6236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3147" y="1254050"/>
            <a:ext cx="2021427" cy="15119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Marcador de contenido 4" descr="Una caricatura de una persona con un gato&#10;&#10;Descripción generada automáticamente con confianza baja">
            <a:extLst>
              <a:ext uri="{FF2B5EF4-FFF2-40B4-BE49-F238E27FC236}">
                <a16:creationId xmlns:a16="http://schemas.microsoft.com/office/drawing/2014/main" id="{3EFE264E-23B1-4D13-BACD-ABBA1B998F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323" r="4" b="39575"/>
          <a:stretch/>
        </p:blipFill>
        <p:spPr>
          <a:xfrm>
            <a:off x="3893147" y="1254050"/>
            <a:ext cx="2021427" cy="1511938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6A772DA-8DE7-4F72-894F-DDB8D4594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951" y="2400639"/>
            <a:ext cx="438912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>
            <a:extLst>
              <a:ext uri="{FF2B5EF4-FFF2-40B4-BE49-F238E27FC236}">
                <a16:creationId xmlns:a16="http://schemas.microsoft.com/office/drawing/2014/main" id="{47CC5FBF-4AC4-4F8C-958F-C7939BE35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209" y="3922106"/>
            <a:ext cx="2494212" cy="16557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arcador de contenido 9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1A247B5-5CCF-4C6D-AE48-2EB8DB1C21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4" b="4129"/>
          <a:stretch/>
        </p:blipFill>
        <p:spPr>
          <a:xfrm>
            <a:off x="3910152" y="2919155"/>
            <a:ext cx="1996622" cy="2658685"/>
          </a:xfrm>
          <a:prstGeom prst="rect">
            <a:avLst/>
          </a:prstGeom>
        </p:spPr>
      </p:pic>
      <p:sp>
        <p:nvSpPr>
          <p:cNvPr id="39" name="Content Placeholder 38">
            <a:extLst>
              <a:ext uri="{FF2B5EF4-FFF2-40B4-BE49-F238E27FC236}">
                <a16:creationId xmlns:a16="http://schemas.microsoft.com/office/drawing/2014/main" id="{F0268F03-613C-42D1-A8A8-0E16D1CB6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2198" y="2556932"/>
            <a:ext cx="4752626" cy="3318936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451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328</TotalTime>
  <Words>246</Words>
  <Application>Microsoft Office PowerPoint</Application>
  <PresentationFormat>Panorámica</PresentationFormat>
  <Paragraphs>35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Arial</vt:lpstr>
      <vt:lpstr>Garamond</vt:lpstr>
      <vt:lpstr>Times New Roman</vt:lpstr>
      <vt:lpstr>Verdana</vt:lpstr>
      <vt:lpstr>Orgánico</vt:lpstr>
      <vt:lpstr>Arte costumbrista</vt:lpstr>
      <vt:lpstr>Objetivos </vt:lpstr>
      <vt:lpstr>Preguntas para realizar durante la observación de la presentación </vt:lpstr>
      <vt:lpstr>Pintura costumbrista en Chile </vt:lpstr>
      <vt:lpstr>Arturo Gordon</vt:lpstr>
      <vt:lpstr>Israel Roa</vt:lpstr>
      <vt:lpstr>Mónica Bengoa </vt:lpstr>
      <vt:lpstr>Reinaldo Villaseñor </vt:lpstr>
      <vt:lpstr>Camilo Mori</vt:lpstr>
      <vt:lpstr>Bororo </vt:lpstr>
      <vt:lpstr>Bruna Truffa </vt:lpstr>
      <vt:lpstr>Violeta Parra</vt:lpstr>
      <vt:lpstr>Pintura costumbrista en Latinoamérica</vt:lpstr>
      <vt:lpstr>Diego Rivera</vt:lpstr>
      <vt:lpstr>Benito Quinquela</vt:lpstr>
      <vt:lpstr>Fernando Botero</vt:lpstr>
      <vt:lpstr>Pintura costumbrista Norteamericana y Europea</vt:lpstr>
      <vt:lpstr>Joaquín Sorolla</vt:lpstr>
      <vt:lpstr>Claude Monet</vt:lpstr>
      <vt:lpstr>Edward Hopper</vt:lpstr>
      <vt:lpstr>Mary Cassatt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costumbrista</dc:title>
  <dc:creator>Carmen Julia Undurraga Ossa</dc:creator>
  <cp:lastModifiedBy>Carmen Julia Undurraga Ossa</cp:lastModifiedBy>
  <cp:revision>3</cp:revision>
  <dcterms:created xsi:type="dcterms:W3CDTF">2021-09-20T19:04:54Z</dcterms:created>
  <dcterms:modified xsi:type="dcterms:W3CDTF">2021-09-21T20:14:55Z</dcterms:modified>
</cp:coreProperties>
</file>