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4"/>
  </p:notesMasterIdLst>
  <p:sldIdLst>
    <p:sldId id="256" r:id="rId2"/>
    <p:sldId id="266" r:id="rId3"/>
    <p:sldId id="271" r:id="rId4"/>
    <p:sldId id="260" r:id="rId5"/>
    <p:sldId id="257" r:id="rId6"/>
    <p:sldId id="261" r:id="rId7"/>
    <p:sldId id="258" r:id="rId8"/>
    <p:sldId id="259" r:id="rId9"/>
    <p:sldId id="268" r:id="rId10"/>
    <p:sldId id="269" r:id="rId11"/>
    <p:sldId id="262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Julia Undurraga Ossa" initials="CJUO" lastIdx="1" clrIdx="0">
    <p:extLst>
      <p:ext uri="{19B8F6BF-5375-455C-9EA6-DF929625EA0E}">
        <p15:presenceInfo xmlns:p15="http://schemas.microsoft.com/office/powerpoint/2012/main" userId="S::carmen.undurraga@mineduc.cl::1eb87c68-7f83-471f-ae65-8ba612ca88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4" autoAdjust="0"/>
    <p:restoredTop sz="73620" autoAdjust="0"/>
  </p:normalViewPr>
  <p:slideViewPr>
    <p:cSldViewPr showGuides="1">
      <p:cViewPr varScale="1">
        <p:scale>
          <a:sx n="51" d="100"/>
          <a:sy n="51" d="100"/>
        </p:scale>
        <p:origin x="22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19:07:23.7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19:07:24.8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1T19:07:26.0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C0F38C-2F37-42EF-854C-608282041EA3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E8BDD0-A543-4AFE-8BA3-77061A025C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23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7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167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esculturas</a:t>
            </a:r>
            <a:r>
              <a:rPr lang="en-US" dirty="0"/>
              <a:t> de Mickael Ferris J. </a:t>
            </a:r>
            <a:r>
              <a:rPr lang="en-US" dirty="0" err="1"/>
              <a:t>utilizan</a:t>
            </a:r>
            <a:r>
              <a:rPr lang="en-US" dirty="0"/>
              <a:t> </a:t>
            </a:r>
            <a:r>
              <a:rPr lang="en-US" dirty="0" err="1"/>
              <a:t>procedimientos</a:t>
            </a:r>
            <a:r>
              <a:rPr lang="en-US" dirty="0"/>
              <a:t> de </a:t>
            </a:r>
            <a:r>
              <a:rPr lang="en-US" dirty="0" err="1"/>
              <a:t>tallado</a:t>
            </a:r>
            <a:r>
              <a:rPr lang="en-US" dirty="0"/>
              <a:t> y </a:t>
            </a:r>
            <a:r>
              <a:rPr lang="en-US" dirty="0" err="1"/>
              <a:t>ensamblaje</a:t>
            </a:r>
            <a:r>
              <a:rPr lang="en-US" dirty="0"/>
              <a:t> con </a:t>
            </a:r>
            <a:r>
              <a:rPr lang="en-US" dirty="0" err="1"/>
              <a:t>maderas</a:t>
            </a:r>
            <a:r>
              <a:rPr lang="en-US" dirty="0"/>
              <a:t> </a:t>
            </a:r>
            <a:r>
              <a:rPr lang="en-US" dirty="0" err="1"/>
              <a:t>recicladas</a:t>
            </a:r>
            <a:r>
              <a:rPr lang="en-US" dirty="0"/>
              <a:t> y </a:t>
            </a:r>
            <a:r>
              <a:rPr lang="en-US" dirty="0" err="1"/>
              <a:t>pintadas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colores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son dados por el color de la </a:t>
            </a:r>
            <a:r>
              <a:rPr lang="en-US" dirty="0" err="1"/>
              <a:t>veta</a:t>
            </a:r>
            <a:r>
              <a:rPr lang="en-US" dirty="0"/>
              <a:t> de la </a:t>
            </a:r>
            <a:r>
              <a:rPr lang="en-US" dirty="0" err="1"/>
              <a:t>madera</a:t>
            </a:r>
            <a:r>
              <a:rPr lang="en-US" dirty="0"/>
              <a:t> en conjunto con pintura </a:t>
            </a:r>
            <a:r>
              <a:rPr lang="en-US" dirty="0" err="1"/>
              <a:t>acrílica</a:t>
            </a:r>
            <a:r>
              <a:rPr lang="en-US" dirty="0"/>
              <a:t>.</a:t>
            </a:r>
          </a:p>
          <a:p>
            <a:r>
              <a:rPr lang="en-US" dirty="0" err="1"/>
              <a:t>Conceptualmente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esculturas</a:t>
            </a:r>
            <a:r>
              <a:rPr lang="en-US" dirty="0"/>
              <a:t>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inspiradas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narrativas</a:t>
            </a:r>
            <a:r>
              <a:rPr lang="en-US" dirty="0"/>
              <a:t> </a:t>
            </a:r>
            <a:r>
              <a:rPr lang="en-US" dirty="0" err="1"/>
              <a:t>inmortales</a:t>
            </a:r>
            <a:r>
              <a:rPr lang="en-US" dirty="0"/>
              <a:t> del saber popular Chino.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93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La artista </a:t>
            </a:r>
            <a:r>
              <a:rPr lang="es-CL" dirty="0" err="1"/>
              <a:t>Sakaya</a:t>
            </a:r>
            <a:r>
              <a:rPr lang="es-CL" dirty="0"/>
              <a:t> </a:t>
            </a:r>
            <a:r>
              <a:rPr lang="es-CL" dirty="0" err="1"/>
              <a:t>Kajita</a:t>
            </a:r>
            <a:r>
              <a:rPr lang="es-CL" dirty="0"/>
              <a:t>  utiliza</a:t>
            </a:r>
            <a:r>
              <a:rPr lang="es-CL" baseline="0" dirty="0"/>
              <a:t> la basura desechable del diario vivir como cucharas, tenedores, plásticos de envoltorios y otros para armar sus esculturas de animales que se ven afectados por los desechos que quedan en la tierra y océanos.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3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CL" dirty="0"/>
              <a:t>El propósito de las esculturas del italiano </a:t>
            </a:r>
            <a:r>
              <a:rPr lang="es-CL" dirty="0" err="1"/>
              <a:t>Dario</a:t>
            </a:r>
            <a:r>
              <a:rPr lang="es-CL" dirty="0"/>
              <a:t> </a:t>
            </a:r>
            <a:r>
              <a:rPr lang="es-CL" dirty="0" err="1"/>
              <a:t>Tironi</a:t>
            </a:r>
            <a:r>
              <a:rPr lang="es-CL" dirty="0"/>
              <a:t> es realmente simple: reutilizar todo tipo de objetos que son desechados diariamente para crear arte. Las obras logran de forma extraordinaria,  una similitud a los seres humanos y animales.</a:t>
            </a:r>
          </a:p>
          <a:p>
            <a:pPr defTabSz="931774">
              <a:defRPr/>
            </a:pPr>
            <a:r>
              <a:rPr lang="es-CL" dirty="0"/>
              <a:t>Juguetes, desechos de computadoras, calculadoras, botellas rotas, cualquier tipo de basura; puede formar parte del universo de reciclado de </a:t>
            </a:r>
            <a:r>
              <a:rPr lang="es-CL" dirty="0" err="1"/>
              <a:t>Tironi</a:t>
            </a:r>
            <a:r>
              <a:rPr lang="es-CL" dirty="0"/>
              <a:t>. Esta forma de crear arte, sin duda brinda al público una nueva perspectiva sobre el concepto de reciclaje.</a:t>
            </a:r>
          </a:p>
          <a:p>
            <a:r>
              <a:rPr lang="es-CL" dirty="0" err="1"/>
              <a:t>Dario</a:t>
            </a:r>
            <a:r>
              <a:rPr lang="es-CL" dirty="0"/>
              <a:t> </a:t>
            </a:r>
            <a:r>
              <a:rPr lang="es-CL" dirty="0" err="1"/>
              <a:t>Tironi</a:t>
            </a:r>
            <a:r>
              <a:rPr lang="es-CL" dirty="0"/>
              <a:t> siempre se ha sentido muy involucrado en temas sociales y ambientales, por lo que considera su arte una nueva perspectiva sobre el concepto de reciclaje.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93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Subodh</a:t>
            </a:r>
            <a:r>
              <a:rPr lang="es-CL" dirty="0"/>
              <a:t> </a:t>
            </a:r>
            <a:r>
              <a:rPr lang="es-CL" dirty="0" err="1"/>
              <a:t>Gupta</a:t>
            </a:r>
            <a:r>
              <a:rPr lang="es-CL" dirty="0"/>
              <a:t> es un artista de Nueva Delhi y su obra aborda recuerdos e infancia. Para sus composiciones, toma elementos que ha visto desde niño en la India como las cajas de acero </a:t>
            </a:r>
            <a:r>
              <a:rPr lang="es-CL" dirty="0" err="1"/>
              <a:t>Tiffin</a:t>
            </a:r>
            <a:r>
              <a:rPr lang="es-CL" dirty="0"/>
              <a:t>, utilizadas para llevar el almuerzo, las cacerolas </a:t>
            </a:r>
            <a:r>
              <a:rPr lang="es-CL" dirty="0" err="1"/>
              <a:t>thali</a:t>
            </a:r>
            <a:r>
              <a:rPr lang="es-CL" dirty="0"/>
              <a:t>, bicicletas o los recipientes para la leche. Su trabajo es también una reflexión sobre la transformación económica de su país.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73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</a:t>
            </a:r>
            <a:r>
              <a:rPr lang="es-CL" dirty="0" err="1"/>
              <a:t>Anatsui</a:t>
            </a:r>
            <a:r>
              <a:rPr lang="es-CL" dirty="0"/>
              <a:t> en sus obras ha utilizado diversos elementos de metal - tiras de aluminio de tapas de botellas de licor, ralladores herrumbrados que se utilizan para hacer </a:t>
            </a:r>
            <a:r>
              <a:rPr lang="es-CL" i="1" dirty="0" err="1"/>
              <a:t>garri</a:t>
            </a:r>
            <a:r>
              <a:rPr lang="es-CL" dirty="0"/>
              <a:t> de mandioca, viejas placas de grabado off-set, latas de leche condensada y trozos de hojalata - para crear grandes "telones metálicos", adosados al muro o colgados libremente, de inmenso poder visual. En estas construcciones transforma materiales cotidianos a través de elaborados procesos artesanales, otorgándoles nuevas dimensiones de visualidad y conectando formas de consumo y deseo contemporáneos con las imperecederas redes de comercio y política globales.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08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Robert Bradford es un artista inglés que crea sus esculturas de tamaño natural, de seres humanos y animales a partir de los artículos de plásticos desechados, principalmente juguetes, otros con pedazos de plásticos de coloridos, peines, cierres, botones, cepillos y pedazos de tela, entre otros.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53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8BDD0-A543-4AFE-8BA3-77061A025C0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881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3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9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97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37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30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6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4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8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2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65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4A7F10-E162-46F0-BBFC-37FC0CB4FA0E}" type="datetimeFigureOut">
              <a:rPr lang="es-CL" smtClean="0"/>
              <a:t>27-12-2021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0C02DBD-8D0A-45DF-ADD0-2C26DEAAAA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201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2598" y="5967347"/>
            <a:ext cx="8178800" cy="338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7°Básico </a:t>
            </a:r>
          </a:p>
          <a:p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569D96-093A-4912-AF4E-5F0C1D604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9" b="-1"/>
          <a:stretch/>
        </p:blipFill>
        <p:spPr>
          <a:xfrm>
            <a:off x="471471" y="173255"/>
            <a:ext cx="8201053" cy="615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9144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463" y="-18307"/>
            <a:ext cx="8178799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spc="150" dirty="0" err="1">
                <a:solidFill>
                  <a:schemeClr val="tx2"/>
                </a:solidFill>
              </a:rPr>
              <a:t>Creación</a:t>
            </a:r>
            <a:r>
              <a:rPr lang="en-US" sz="2400" b="1" spc="150" dirty="0">
                <a:solidFill>
                  <a:schemeClr val="tx2"/>
                </a:solidFill>
              </a:rPr>
              <a:t> con material </a:t>
            </a:r>
            <a:r>
              <a:rPr lang="en-US" sz="2400" b="1" spc="150" dirty="0" err="1">
                <a:solidFill>
                  <a:schemeClr val="tx2"/>
                </a:solidFill>
              </a:rPr>
              <a:t>reciclado</a:t>
            </a:r>
            <a:endParaRPr lang="en-US" sz="2400" b="1" spc="150" dirty="0">
              <a:solidFill>
                <a:schemeClr val="tx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E64B7F-8917-4253-AF22-17E0744BBF6B}"/>
              </a:ext>
            </a:extLst>
          </p:cNvPr>
          <p:cNvSpPr txBox="1"/>
          <p:nvPr/>
        </p:nvSpPr>
        <p:spPr>
          <a:xfrm>
            <a:off x="3059832" y="637336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7 básico</a:t>
            </a:r>
          </a:p>
        </p:txBody>
      </p:sp>
    </p:spTree>
    <p:extLst>
      <p:ext uri="{BB962C8B-B14F-4D97-AF65-F5344CB8AC3E}">
        <p14:creationId xmlns:p14="http://schemas.microsoft.com/office/powerpoint/2010/main" val="304923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2F3DC-AF03-4160-AACE-575F3E61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EXPERIMENTANDO CON MATERIALES RECICLADOS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CD33E-4256-4E9D-A0C9-116BE114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6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¿Qué te llama la atención de los materiales que observaste en las esculturas?</a:t>
            </a:r>
          </a:p>
          <a:p>
            <a:r>
              <a:rPr lang="es-ES" sz="26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¿Qué materiales son susceptibles de ser reciclados y utilizados en </a:t>
            </a:r>
            <a:r>
              <a:rPr lang="es-ES" sz="26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s-ES" sz="26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 escultura?</a:t>
            </a:r>
          </a:p>
          <a:p>
            <a:r>
              <a:rPr lang="es-ES" sz="26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¿Qué procedimientos se pueden utilizar para hacerlo?</a:t>
            </a:r>
            <a:endParaRPr lang="es-CL" sz="2600" dirty="0">
              <a:latin typeface="+mj-lt"/>
            </a:endParaRPr>
          </a:p>
          <a:p>
            <a:r>
              <a:rPr lang="es-CL" sz="2600" dirty="0">
                <a:latin typeface="+mj-lt"/>
              </a:rPr>
              <a:t>Selecciona un material que puedas reciclar y que te sirva para elaborar una escultura.</a:t>
            </a:r>
          </a:p>
          <a:p>
            <a:r>
              <a:rPr lang="es-CL" sz="2600" dirty="0">
                <a:latin typeface="+mj-lt"/>
              </a:rPr>
              <a:t>Experimenta con él buscando diferentes maneras de pintarlo, pegarlo y manipularlo.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786832D-3FF7-4539-A9CE-D794DB539A4B}"/>
                  </a:ext>
                </a:extLst>
              </p14:cNvPr>
              <p14:cNvContentPartPr/>
              <p14:nvPr/>
            </p14:nvContentPartPr>
            <p14:xfrm>
              <a:off x="1076010" y="2218890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786832D-3FF7-4539-A9CE-D794DB539A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010" y="211089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4FA40BA-1BC6-4781-B9B0-9DA941B2C351}"/>
                  </a:ext>
                </a:extLst>
              </p14:cNvPr>
              <p14:cNvContentPartPr/>
              <p14:nvPr/>
            </p14:nvContentPartPr>
            <p14:xfrm>
              <a:off x="904650" y="2142930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4FA40BA-1BC6-4781-B9B0-9DA941B2C3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650" y="20349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3E5005F-4C95-4CE8-B808-53332ED60AC9}"/>
                  </a:ext>
                </a:extLst>
              </p14:cNvPr>
              <p14:cNvContentPartPr/>
              <p14:nvPr/>
            </p14:nvContentPartPr>
            <p14:xfrm>
              <a:off x="1400010" y="2171370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3E5005F-4C95-4CE8-B808-53332ED60A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2010" y="206337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50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Creando una escultura con materiales reciclados.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718179" y="2060848"/>
            <a:ext cx="7772400" cy="4206240"/>
          </a:xfrm>
        </p:spPr>
        <p:txBody>
          <a:bodyPr>
            <a:noAutofit/>
          </a:bodyPr>
          <a:lstStyle/>
          <a:p>
            <a:r>
              <a:rPr lang="es-CL" dirty="0"/>
              <a:t>Elige un tema para tu escultura y plantea un propósito expresivo.</a:t>
            </a:r>
          </a:p>
          <a:p>
            <a:r>
              <a:rPr lang="es-CL" dirty="0"/>
              <a:t>A partir del propósito planteado, desarrolla ideas por medio de bocetos, textos o representaciones tridimensionales. </a:t>
            </a:r>
          </a:p>
          <a:p>
            <a:r>
              <a:rPr lang="es-CL" dirty="0"/>
              <a:t>Evalúa las ideas con el profesor y tus compañeros.</a:t>
            </a:r>
          </a:p>
          <a:p>
            <a:r>
              <a:rPr lang="es-CL" dirty="0"/>
              <a:t>Arregla aquellos aspectos que pueden mejorar de sus ideas.</a:t>
            </a:r>
          </a:p>
          <a:p>
            <a:r>
              <a:rPr lang="es-CL" dirty="0"/>
              <a:t>Elige los materiales que te sirvan para expresar tu propósito. </a:t>
            </a:r>
          </a:p>
          <a:p>
            <a:r>
              <a:rPr lang="es-CL" dirty="0"/>
              <a:t>Organízate en grupos de 4 a 5 a integrantes</a:t>
            </a:r>
          </a:p>
          <a:p>
            <a:r>
              <a:rPr lang="es-CL" dirty="0"/>
              <a:t>Elige una de las ideas  o combinen algunas para realizar la escultura</a:t>
            </a:r>
          </a:p>
          <a:p>
            <a:r>
              <a:rPr lang="es-CL" dirty="0"/>
              <a:t>Ahora construyan sus esculturas</a:t>
            </a:r>
          </a:p>
        </p:txBody>
      </p:sp>
    </p:spTree>
    <p:extLst>
      <p:ext uri="{BB962C8B-B14F-4D97-AF65-F5344CB8AC3E}">
        <p14:creationId xmlns:p14="http://schemas.microsoft.com/office/powerpoint/2010/main" val="425675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B7C172-E2D0-4497-9779-68D9194808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85018" y="2011680"/>
            <a:ext cx="7772399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www.michaelferris.com</a:t>
            </a:r>
          </a:p>
          <a:p>
            <a:r>
              <a:rPr lang="es-CL" sz="2800" dirty="0"/>
              <a:t>https://dariotironi.com</a:t>
            </a:r>
          </a:p>
          <a:p>
            <a:r>
              <a:rPr lang="es-CL" sz="2800" dirty="0"/>
              <a:t>https://wikimedia.org</a:t>
            </a:r>
          </a:p>
          <a:p>
            <a:r>
              <a:rPr lang="es-CL" sz="2800" dirty="0"/>
              <a:t>https://sayakaganz.com</a:t>
            </a:r>
          </a:p>
          <a:p>
            <a:r>
              <a:rPr lang="es-CL" sz="2800" dirty="0"/>
              <a:t>https://www.ambienteplastico.com/</a:t>
            </a:r>
          </a:p>
          <a:p>
            <a:r>
              <a:rPr lang="es-CL" sz="2800" dirty="0"/>
              <a:t>https://elpais.com/</a:t>
            </a:r>
          </a:p>
          <a:p>
            <a:endParaRPr lang="es-CL" sz="2000" u="sng" dirty="0"/>
          </a:p>
          <a:p>
            <a:endParaRPr lang="es-CL" sz="1200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693477AC-E7C6-46D8-8132-1E1AD685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Referencias e imágenes</a:t>
            </a:r>
          </a:p>
        </p:txBody>
      </p:sp>
    </p:spTree>
    <p:extLst>
      <p:ext uri="{BB962C8B-B14F-4D97-AF65-F5344CB8AC3E}">
        <p14:creationId xmlns:p14="http://schemas.microsoft.com/office/powerpoint/2010/main" val="43511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78265-D525-4BBF-9713-10EE5CAF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93C7D16-5834-453D-97E4-1AC442220CF2}"/>
              </a:ext>
            </a:extLst>
          </p:cNvPr>
          <p:cNvSpPr txBox="1">
            <a:spLocks/>
          </p:cNvSpPr>
          <p:nvPr/>
        </p:nvSpPr>
        <p:spPr>
          <a:xfrm>
            <a:off x="628650" y="1690689"/>
            <a:ext cx="7886700" cy="480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CL" sz="3800" b="1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CL" sz="3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 2)</a:t>
            </a:r>
            <a:endParaRPr lang="es-CL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CL" sz="3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Crear trabajos visuales a partir de intereses personales, experimentando con materiales sustentables en dibujo, pintura y </a:t>
            </a:r>
            <a:r>
              <a:rPr lang="es-CL" sz="3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escultura</a:t>
            </a:r>
            <a:r>
              <a:rPr lang="es-CL" sz="3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CL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L" sz="3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(OA 5) </a:t>
            </a:r>
            <a:endParaRPr lang="es-CL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3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Interpretar relaciones entre el propósito expresivo del trabajo artístico personal y de sus pares, y la utilización del lenguaje visual.</a:t>
            </a:r>
            <a:endParaRPr lang="es-CL" sz="3800" dirty="0"/>
          </a:p>
        </p:txBody>
      </p:sp>
    </p:spTree>
    <p:extLst>
      <p:ext uri="{BB962C8B-B14F-4D97-AF65-F5344CB8AC3E}">
        <p14:creationId xmlns:p14="http://schemas.microsoft.com/office/powerpoint/2010/main" val="424908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CA220-B4F4-40B4-A5A2-E5561A23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A MEDIDA QUE EL PROFESOR  MUESTRA LA SIGUIENTE PRESENTACIÓN: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7B72B-A36E-4452-B496-F9F26A8E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Expliquen las sensaciones, emociones e ideas que se les generan al observar las esculturas</a:t>
            </a:r>
          </a:p>
          <a:p>
            <a:r>
              <a:rPr lang="es-ES" sz="2400" dirty="0"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escriban los materiales presentes en las esculturas.</a:t>
            </a:r>
          </a:p>
          <a:p>
            <a:r>
              <a:rPr lang="es-ES" sz="2400" dirty="0">
                <a:latin typeface="Verdana" panose="020B0604030504040204" pitchFamily="34" charset="0"/>
                <a:cs typeface="Calibri" panose="020F0502020204030204" pitchFamily="34" charset="0"/>
              </a:rPr>
              <a:t>Interpreten el propósito expresivo del artista.</a:t>
            </a:r>
          </a:p>
          <a:p>
            <a:r>
              <a:rPr lang="es-ES" sz="2400" dirty="0">
                <a:latin typeface="Verdana" panose="020B0604030504040204" pitchFamily="34" charset="0"/>
                <a:cs typeface="Calibri" panose="020F0502020204030204" pitchFamily="34" charset="0"/>
              </a:rPr>
              <a:t>Relacionen el propósito expresivo con los materiales utilizados.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028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Michael Ferris Jr.</a:t>
            </a:r>
            <a:br>
              <a:rPr lang="es-CL" dirty="0"/>
            </a:br>
            <a:endParaRPr lang="es-CL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99798" y="6007908"/>
            <a:ext cx="2620900" cy="6397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s-CL" dirty="0"/>
              <a:t>George, hombre viejo 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s-CL" dirty="0"/>
              <a:t>Madera reciclada</a:t>
            </a: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10" y="2116147"/>
            <a:ext cx="2592288" cy="38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64088" y="6133950"/>
            <a:ext cx="3093331" cy="32762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es-CL" dirty="0"/>
          </a:p>
          <a:p>
            <a:pPr algn="ctr">
              <a:spcBef>
                <a:spcPts val="0"/>
              </a:spcBef>
            </a:pPr>
            <a:r>
              <a:rPr lang="es-CL" dirty="0"/>
              <a:t>Rocco,</a:t>
            </a:r>
          </a:p>
          <a:p>
            <a:pPr algn="ctr">
              <a:spcBef>
                <a:spcPts val="0"/>
              </a:spcBef>
            </a:pPr>
            <a:r>
              <a:rPr lang="es-CL" dirty="0"/>
              <a:t> madera reciclada </a:t>
            </a:r>
          </a:p>
          <a:p>
            <a:pPr algn="ctr">
              <a:spcBef>
                <a:spcPts val="0"/>
              </a:spcBef>
            </a:pPr>
            <a:endParaRPr lang="es-CL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92" y="2116146"/>
            <a:ext cx="3149628" cy="38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42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Sakaya</a:t>
            </a:r>
            <a:r>
              <a:rPr lang="es-CL" dirty="0"/>
              <a:t> </a:t>
            </a:r>
            <a:r>
              <a:rPr lang="es-CL" dirty="0" err="1"/>
              <a:t>Kajita</a:t>
            </a:r>
            <a:r>
              <a:rPr lang="es-CL" dirty="0"/>
              <a:t> </a:t>
            </a:r>
            <a:br>
              <a:rPr lang="es-CL" dirty="0"/>
            </a:b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78795" y="4866567"/>
            <a:ext cx="4040187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CL" dirty="0" err="1"/>
              <a:t>Flame</a:t>
            </a:r>
            <a:r>
              <a:rPr lang="es-CL" dirty="0"/>
              <a:t> (Llama)</a:t>
            </a:r>
          </a:p>
          <a:p>
            <a:pPr algn="ctr">
              <a:spcBef>
                <a:spcPts val="0"/>
              </a:spcBef>
            </a:pPr>
            <a:r>
              <a:rPr lang="es-CL" dirty="0"/>
              <a:t>Exposición De Los Desperdicios Al Arte, </a:t>
            </a: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4" y="2055392"/>
            <a:ext cx="4132215" cy="268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798727" y="5116031"/>
            <a:ext cx="3866478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CL" dirty="0"/>
              <a:t>Wayne</a:t>
            </a:r>
          </a:p>
          <a:p>
            <a:pPr algn="ctr">
              <a:spcBef>
                <a:spcPts val="0"/>
              </a:spcBef>
            </a:pPr>
            <a:r>
              <a:rPr lang="es-CL" dirty="0"/>
              <a:t>Exposición De Los Desperdicios Al Arte, </a:t>
            </a:r>
          </a:p>
          <a:p>
            <a:pPr algn="ctr"/>
            <a:r>
              <a:rPr lang="es-CL" dirty="0"/>
              <a:t> </a:t>
            </a: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27" y="2080792"/>
            <a:ext cx="386647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8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Dario</a:t>
            </a:r>
            <a:r>
              <a:rPr lang="es-CL" dirty="0"/>
              <a:t> </a:t>
            </a:r>
            <a:r>
              <a:rPr lang="es-CL" dirty="0" err="1"/>
              <a:t>Tironi</a:t>
            </a:r>
            <a:br>
              <a:rPr lang="es-CL" dirty="0"/>
            </a:br>
            <a:r>
              <a:rPr lang="es-CL" sz="2800" dirty="0"/>
              <a:t>(1980-)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91230" y="2348880"/>
            <a:ext cx="2448273" cy="665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CL" sz="1600" dirty="0">
                <a:ea typeface="Adobe Heiti Std R" pitchFamily="34" charset="-128"/>
              </a:rPr>
              <a:t>La Venus Blanca</a:t>
            </a:r>
          </a:p>
          <a:p>
            <a:pPr>
              <a:spcBef>
                <a:spcPts val="0"/>
              </a:spcBef>
            </a:pPr>
            <a:r>
              <a:rPr lang="es-CL" sz="1600" dirty="0">
                <a:ea typeface="Adobe Heiti Std R" pitchFamily="34" charset="-128"/>
              </a:rPr>
              <a:t> Ensamblaje diversos elementos, acrílico,  resina, 2016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6598" y="2088650"/>
            <a:ext cx="3155281" cy="432639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91879" y="5589240"/>
            <a:ext cx="2447624" cy="63976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s-CL" sz="1600" dirty="0" err="1">
                <a:ea typeface="Adobe Heiti Std R" pitchFamily="34" charset="-128"/>
              </a:rPr>
              <a:t>Senza</a:t>
            </a:r>
            <a:r>
              <a:rPr lang="es-CL" sz="1600" dirty="0">
                <a:ea typeface="Adobe Heiti Std R" pitchFamily="34" charset="-128"/>
              </a:rPr>
              <a:t> </a:t>
            </a:r>
            <a:r>
              <a:rPr lang="es-CL" sz="1600" dirty="0" err="1">
                <a:ea typeface="Adobe Heiti Std R" pitchFamily="34" charset="-128"/>
              </a:rPr>
              <a:t>TiTolo</a:t>
            </a:r>
            <a:endParaRPr lang="es-CL" sz="1600" dirty="0">
              <a:ea typeface="Adobe Heiti Std R" pitchFamily="34" charset="-128"/>
            </a:endParaRPr>
          </a:p>
          <a:p>
            <a:pPr algn="r">
              <a:spcBef>
                <a:spcPts val="0"/>
              </a:spcBef>
            </a:pPr>
            <a:r>
              <a:rPr lang="es-CL" sz="1600" dirty="0">
                <a:ea typeface="Adobe Heiti Std R" pitchFamily="34" charset="-128"/>
              </a:rPr>
              <a:t>Ensamblaje diversos elementos</a:t>
            </a:r>
          </a:p>
          <a:p>
            <a:pPr algn="r">
              <a:spcBef>
                <a:spcPts val="0"/>
              </a:spcBef>
            </a:pPr>
            <a:r>
              <a:rPr lang="es-CL" sz="1600" dirty="0">
                <a:ea typeface="Adobe Heiti Std R" pitchFamily="34" charset="-128"/>
              </a:rPr>
              <a:t> y  resina, 2015</a:t>
            </a:r>
            <a:r>
              <a:rPr lang="es-CL" sz="1900" b="0" i="1" dirty="0"/>
              <a:t> </a:t>
            </a:r>
            <a:endParaRPr lang="es-CL" sz="1900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40152" y="2028751"/>
            <a:ext cx="2867249" cy="4399485"/>
          </a:xfrm>
        </p:spPr>
      </p:pic>
    </p:spTree>
    <p:extLst>
      <p:ext uri="{BB962C8B-B14F-4D97-AF65-F5344CB8AC3E}">
        <p14:creationId xmlns:p14="http://schemas.microsoft.com/office/powerpoint/2010/main" val="4628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8769"/>
            <a:ext cx="8229600" cy="1143000"/>
          </a:xfrm>
        </p:spPr>
        <p:txBody>
          <a:bodyPr/>
          <a:lstStyle/>
          <a:p>
            <a:pPr algn="ctr"/>
            <a:r>
              <a:rPr lang="es-CL" dirty="0" err="1"/>
              <a:t>Subodh</a:t>
            </a:r>
            <a:r>
              <a:rPr lang="es-CL" dirty="0"/>
              <a:t>  Gupta</a:t>
            </a:r>
            <a:br>
              <a:rPr lang="es-CL" dirty="0"/>
            </a:br>
            <a:endParaRPr lang="es-CL" sz="2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ABAAB1F-7757-4429-BD5C-D83802E72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2896" y="5884928"/>
            <a:ext cx="2489308" cy="743094"/>
          </a:xfrm>
        </p:spPr>
        <p:txBody>
          <a:bodyPr/>
          <a:lstStyle/>
          <a:p>
            <a:pPr algn="ctr"/>
            <a:r>
              <a:rPr lang="es-CL" dirty="0"/>
              <a:t>Línea de control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461887CF-FB94-4F47-88C5-58649D6823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2896" y="2684377"/>
            <a:ext cx="2489308" cy="33201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E9C320D-2E04-46BB-AC2F-501AE264E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2" y="2684377"/>
            <a:ext cx="2603183" cy="3471995"/>
          </a:xfrm>
          <a:prstGeom prst="rect">
            <a:avLst/>
          </a:prstGeom>
        </p:spPr>
      </p:pic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69D626F4-62BF-4EF6-ACA0-1F3EE1CC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92" y="6004493"/>
            <a:ext cx="2603183" cy="743094"/>
          </a:xfrm>
        </p:spPr>
        <p:txBody>
          <a:bodyPr/>
          <a:lstStyle/>
          <a:p>
            <a:pPr algn="ctr"/>
            <a:r>
              <a:rPr lang="es-CL" dirty="0"/>
              <a:t>Dios hambriento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8CB8AB-7721-46A5-B847-EA2FC6AEF2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88" t="3901" r="17398" b="9854"/>
          <a:stretch/>
        </p:blipFill>
        <p:spPr>
          <a:xfrm>
            <a:off x="2915815" y="2060848"/>
            <a:ext cx="3697081" cy="3320116"/>
          </a:xfrm>
          <a:prstGeom prst="rect">
            <a:avLst/>
          </a:prstGeom>
        </p:spPr>
      </p:pic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0F4654B6-A390-4B67-AEB6-2219F5E4D31B}"/>
              </a:ext>
            </a:extLst>
          </p:cNvPr>
          <p:cNvSpPr txBox="1">
            <a:spLocks/>
          </p:cNvSpPr>
          <p:nvPr/>
        </p:nvSpPr>
        <p:spPr>
          <a:xfrm>
            <a:off x="2936775" y="5324341"/>
            <a:ext cx="3676121" cy="74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/>
              <a:t>Mi madre y yo</a:t>
            </a:r>
          </a:p>
        </p:txBody>
      </p:sp>
    </p:spTree>
    <p:extLst>
      <p:ext uri="{BB962C8B-B14F-4D97-AF65-F5344CB8AC3E}">
        <p14:creationId xmlns:p14="http://schemas.microsoft.com/office/powerpoint/2010/main" val="100929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</a:t>
            </a:r>
            <a:r>
              <a:rPr lang="es-CL" dirty="0" err="1"/>
              <a:t>Anatsui</a:t>
            </a:r>
            <a:br>
              <a:rPr lang="es-CL" dirty="0"/>
            </a:br>
            <a:endParaRPr lang="es-CL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5000" y="5954596"/>
            <a:ext cx="3657600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CL" sz="1600" dirty="0"/>
              <a:t>Ropa de hombre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55975" y="5963162"/>
            <a:ext cx="4496463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CL" sz="1600" dirty="0"/>
              <a:t>Detalle de obra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F352DA-B930-493A-8F06-F909A991B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9" t="2483" r="25162"/>
          <a:stretch/>
        </p:blipFill>
        <p:spPr>
          <a:xfrm>
            <a:off x="291561" y="2285159"/>
            <a:ext cx="3804478" cy="38169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B87AD2C-149C-42CC-BA07-FFC1AB1A8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96"/>
          <a:stretch/>
        </p:blipFill>
        <p:spPr>
          <a:xfrm>
            <a:off x="4355976" y="2285159"/>
            <a:ext cx="4496463" cy="37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63897BD-3FEE-4148-905C-EFBE4781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B08BD3-67C7-4273-9EA7-07733AA54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982720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AFE9F0-4CD1-410E-85D6-BBE0557A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4119880"/>
            <a:ext cx="8603674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/>
              <a:t>ROBERT BRADFORD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830092F-F110-4A3C-A5BA-262D4A09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0928" y="616626"/>
            <a:ext cx="3118643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obert Bradford: el plástico resucita en obras de arte">
            <a:extLst>
              <a:ext uri="{FF2B5EF4-FFF2-40B4-BE49-F238E27FC236}">
                <a16:creationId xmlns:a16="http://schemas.microsoft.com/office/drawing/2014/main" id="{68848C5B-38BA-4B5B-B33D-C2DCFD87ACB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28" y="1403581"/>
            <a:ext cx="2636043" cy="15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36B355D-681C-4477-ACD2-2C2DF3508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616626"/>
            <a:ext cx="3118643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C2FFFF-CCAB-4EF6-A665-A0F23AD664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832" y="1172062"/>
            <a:ext cx="2627629" cy="21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1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30089</TotalTime>
  <Words>850</Words>
  <Application>Microsoft Office PowerPoint</Application>
  <PresentationFormat>Presentación en pantalla (4:3)</PresentationFormat>
  <Paragraphs>80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Corbel</vt:lpstr>
      <vt:lpstr>Georgia</vt:lpstr>
      <vt:lpstr>Times New Roman</vt:lpstr>
      <vt:lpstr>Verdana</vt:lpstr>
      <vt:lpstr>Wingdings</vt:lpstr>
      <vt:lpstr>Con bandas</vt:lpstr>
      <vt:lpstr>Creación con material reciclado</vt:lpstr>
      <vt:lpstr>Objetivos</vt:lpstr>
      <vt:lpstr>A MEDIDA QUE EL PROFESOR  MUESTRA LA SIGUIENTE PRESENTACIÓN:</vt:lpstr>
      <vt:lpstr>Michael Ferris Jr. </vt:lpstr>
      <vt:lpstr>Sakaya Kajita  </vt:lpstr>
      <vt:lpstr>Dario Tironi (1980-)</vt:lpstr>
      <vt:lpstr>Subodh  Gupta </vt:lpstr>
      <vt:lpstr>El Anatsui </vt:lpstr>
      <vt:lpstr>ROBERT BRADFORD</vt:lpstr>
      <vt:lpstr>EXPERIMENTANDO CON MATERIALES RECICLADOS</vt:lpstr>
      <vt:lpstr>Creando una escultura con materiales reciclados.</vt:lpstr>
      <vt:lpstr>Referencias e imágenes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en el volumen y género</dc:title>
  <dc:creator>Mauricio Mena</dc:creator>
  <cp:lastModifiedBy>Carmen Julia Undurraga Ossa</cp:lastModifiedBy>
  <cp:revision>77</cp:revision>
  <cp:lastPrinted>2021-11-12T16:07:48Z</cp:lastPrinted>
  <dcterms:created xsi:type="dcterms:W3CDTF">2019-01-09T23:18:06Z</dcterms:created>
  <dcterms:modified xsi:type="dcterms:W3CDTF">2021-12-27T15:47:28Z</dcterms:modified>
</cp:coreProperties>
</file>