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Y5pWMYHGHDWxF7ajhTTfqhk8aX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ison Ahuma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1E4"/>
    <a:srgbClr val="741B47"/>
    <a:srgbClr val="77374D"/>
    <a:srgbClr val="FFDDDD"/>
    <a:srgbClr val="FEE7DE"/>
    <a:srgbClr val="FF0000"/>
    <a:srgbClr val="B99F2F"/>
    <a:srgbClr val="C73E32"/>
    <a:srgbClr val="BA9B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34" autoAdjust="0"/>
    <p:restoredTop sz="94677"/>
  </p:normalViewPr>
  <p:slideViewPr>
    <p:cSldViewPr snapToGrid="0">
      <p:cViewPr varScale="1">
        <p:scale>
          <a:sx n="97" d="100"/>
          <a:sy n="97" d="100"/>
        </p:scale>
        <p:origin x="1524" y="84"/>
      </p:cViewPr>
      <p:guideLst>
        <p:guide orient="horz" pos="2381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5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68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049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034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137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18|</a:t>
            </a:r>
            <a:r>
              <a:rPr lang="en-US" sz="16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3;p25"/>
          <p:cNvSpPr txBox="1"/>
          <p:nvPr userDrawn="1"/>
        </p:nvSpPr>
        <p:spPr>
          <a:xfrm>
            <a:off x="442650" y="350325"/>
            <a:ext cx="7441801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MÓDULO</a:t>
            </a:r>
            <a:r>
              <a:rPr b="0" dirty="0"/>
              <a:t>  </a:t>
            </a:r>
            <a:r>
              <a:rPr b="0" dirty="0" err="1"/>
              <a:t>Mantenimiento</a:t>
            </a:r>
            <a:r>
              <a:rPr b="0" dirty="0"/>
              <a:t> de los </a:t>
            </a:r>
            <a:r>
              <a:rPr b="0" dirty="0" err="1"/>
              <a:t>sistemas</a:t>
            </a:r>
            <a:r>
              <a:rPr b="0" dirty="0"/>
              <a:t> de </a:t>
            </a:r>
            <a:r>
              <a:rPr b="0" dirty="0" err="1"/>
              <a:t>transmisión</a:t>
            </a:r>
            <a:r>
              <a:rPr b="0" dirty="0"/>
              <a:t> y </a:t>
            </a:r>
            <a:r>
              <a:rPr b="0" dirty="0" err="1"/>
              <a:t>frenos</a:t>
            </a:r>
            <a:endParaRPr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/>
          <p:nvPr/>
        </p:nvSpPr>
        <p:spPr>
          <a:xfrm rot="10800000" flipH="1">
            <a:off x="180975" y="832250"/>
            <a:ext cx="9358200" cy="1236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4|</a:t>
            </a:r>
            <a:r>
              <a:rPr lang="en-US" sz="16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3;p25"/>
          <p:cNvSpPr txBox="1"/>
          <p:nvPr userDrawn="1"/>
        </p:nvSpPr>
        <p:spPr>
          <a:xfrm>
            <a:off x="442650" y="350325"/>
            <a:ext cx="7441801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MÓDULO</a:t>
            </a:r>
            <a:r>
              <a:rPr b="0" dirty="0"/>
              <a:t>  </a:t>
            </a:r>
            <a:r>
              <a:rPr b="0" dirty="0" err="1"/>
              <a:t>Mantenimiento</a:t>
            </a:r>
            <a:r>
              <a:rPr b="0" dirty="0"/>
              <a:t> de los </a:t>
            </a:r>
            <a:r>
              <a:rPr b="0" dirty="0" err="1"/>
              <a:t>sistemas</a:t>
            </a:r>
            <a:r>
              <a:rPr b="0" dirty="0"/>
              <a:t> de </a:t>
            </a:r>
            <a:r>
              <a:rPr b="0" dirty="0" err="1"/>
              <a:t>transmisión</a:t>
            </a:r>
            <a:r>
              <a:rPr b="0" dirty="0"/>
              <a:t> y </a:t>
            </a:r>
            <a:r>
              <a:rPr b="0" dirty="0" err="1"/>
              <a:t>frenos</a:t>
            </a:r>
            <a:endParaRPr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7;p23"/>
          <p:cNvGrpSpPr/>
          <p:nvPr/>
        </p:nvGrpSpPr>
        <p:grpSpPr>
          <a:xfrm>
            <a:off x="242973" y="1757285"/>
            <a:ext cx="9351089" cy="5678313"/>
            <a:chOff x="-1" y="-1"/>
            <a:chExt cx="9346505" cy="5675927"/>
          </a:xfrm>
        </p:grpSpPr>
        <p:sp>
          <p:nvSpPr>
            <p:cNvPr id="17" name="Figura"/>
            <p:cNvSpPr/>
            <p:nvPr/>
          </p:nvSpPr>
          <p:spPr>
            <a:xfrm>
              <a:off x="-1" y="-1"/>
              <a:ext cx="9346505" cy="56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587" y="0"/>
                  </a:lnTo>
                  <a:cubicBezTo>
                    <a:pt x="20699" y="0"/>
                    <a:pt x="21600" y="1484"/>
                    <a:pt x="21600" y="331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9E1E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18" name="Texto"/>
            <p:cNvSpPr txBox="1"/>
            <p:nvPr/>
          </p:nvSpPr>
          <p:spPr>
            <a:xfrm>
              <a:off x="-1" y="2637860"/>
              <a:ext cx="9091322" cy="400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</a:t>
              </a:r>
            </a:p>
          </p:txBody>
        </p:sp>
      </p:grpSp>
      <p:pic>
        <p:nvPicPr>
          <p:cNvPr id="20" name="Google Shape;8;p23" descr="Google Shape;8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64" y="419977"/>
            <a:ext cx="3661244" cy="68076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Google Shape;9;p23"/>
          <p:cNvSpPr/>
          <p:nvPr/>
        </p:nvSpPr>
        <p:spPr>
          <a:xfrm>
            <a:off x="436564" y="6466717"/>
            <a:ext cx="7895731" cy="680762"/>
          </a:xfrm>
          <a:prstGeom prst="roundRect">
            <a:avLst>
              <a:gd name="adj" fmla="val 19335"/>
            </a:avLst>
          </a:prstGeom>
          <a:solidFill>
            <a:srgbClr val="BB9BA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pic>
        <p:nvPicPr>
          <p:cNvPr id="22" name="Google Shape;10;p23" descr="Google Shape;10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52" y="6466716"/>
            <a:ext cx="690823" cy="680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Google Shape;11;p23" descr="Google Shape;11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420" y="1222686"/>
            <a:ext cx="1080531" cy="241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Google Shape;12;p23" descr="Google Shape;12;p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420" y="418772"/>
            <a:ext cx="1080531" cy="665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Google Shape;13;p23" descr="Google Shape;13;p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5884" y="6389956"/>
            <a:ext cx="831068" cy="756320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92400" y="6874517"/>
            <a:ext cx="273788" cy="26436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73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/>
          <p:nvPr/>
        </p:nvSpPr>
        <p:spPr>
          <a:xfrm rot="10800000" flipH="1">
            <a:off x="181650" y="822026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180900" y="180901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18" tIns="91418" rIns="91418" bIns="91418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18" tIns="91418" rIns="91418" bIns="91418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>
            <a:off x="8754001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18" tIns="91418" rIns="91418" bIns="91418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43;p14"/>
          <p:cNvSpPr txBox="1"/>
          <p:nvPr userDrawn="1"/>
        </p:nvSpPr>
        <p:spPr>
          <a:xfrm>
            <a:off x="180900" y="6881801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099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099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7;p3"/>
          <p:cNvSpPr txBox="1"/>
          <p:nvPr userDrawn="1"/>
        </p:nvSpPr>
        <p:spPr>
          <a:xfrm>
            <a:off x="375976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9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099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099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099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099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099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3;p25"/>
          <p:cNvSpPr txBox="1"/>
          <p:nvPr userDrawn="1"/>
        </p:nvSpPr>
        <p:spPr>
          <a:xfrm>
            <a:off x="442650" y="350325"/>
            <a:ext cx="7441801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MÓDULO</a:t>
            </a:r>
            <a:r>
              <a:rPr b="0"/>
              <a:t>  Mantenimiento de los sistemas de transmisión y frenos</a:t>
            </a:r>
          </a:p>
        </p:txBody>
      </p:sp>
    </p:spTree>
    <p:extLst>
      <p:ext uri="{BB962C8B-B14F-4D97-AF65-F5344CB8AC3E}">
        <p14:creationId xmlns:p14="http://schemas.microsoft.com/office/powerpoint/2010/main" val="17754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46;p28"/>
          <p:cNvSpPr/>
          <p:nvPr/>
        </p:nvSpPr>
        <p:spPr>
          <a:xfrm rot="10800000" flipH="1">
            <a:off x="181738" y="822369"/>
            <a:ext cx="9361290" cy="6534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A9BA5">
              <a:alpha val="2549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94" name="Google Shape;47;p28"/>
          <p:cNvSpPr/>
          <p:nvPr/>
        </p:nvSpPr>
        <p:spPr>
          <a:xfrm>
            <a:off x="180987" y="180976"/>
            <a:ext cx="7914881" cy="651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741B47"/>
          </a:solidFill>
          <a:ln w="12700">
            <a:miter lim="400000"/>
          </a:ln>
        </p:spPr>
        <p:txBody>
          <a:bodyPr lIns="0" tIns="0" rIns="0" bIns="0" anchor="b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grpSp>
        <p:nvGrpSpPr>
          <p:cNvPr id="97" name="Google Shape;48;p28"/>
          <p:cNvGrpSpPr/>
          <p:nvPr/>
        </p:nvGrpSpPr>
        <p:grpSpPr>
          <a:xfrm>
            <a:off x="8095865" y="431876"/>
            <a:ext cx="662430" cy="400376"/>
            <a:chOff x="-1" y="-19970"/>
            <a:chExt cx="662104" cy="400206"/>
          </a:xfrm>
        </p:grpSpPr>
        <p:sp>
          <p:nvSpPr>
            <p:cNvPr id="95" name="Rectángulo"/>
            <p:cNvSpPr/>
            <p:nvPr/>
          </p:nvSpPr>
          <p:spPr>
            <a:xfrm>
              <a:off x="-1" y="327734"/>
              <a:ext cx="662104" cy="52502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96" name="Texto"/>
            <p:cNvSpPr txBox="1"/>
            <p:nvPr/>
          </p:nvSpPr>
          <p:spPr>
            <a:xfrm>
              <a:off x="-1" y="-19970"/>
              <a:ext cx="662104" cy="40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</a:t>
              </a:r>
            </a:p>
          </p:txBody>
        </p:sp>
      </p:grpSp>
      <p:grpSp>
        <p:nvGrpSpPr>
          <p:cNvPr id="100" name="Google Shape;49;p28"/>
          <p:cNvGrpSpPr/>
          <p:nvPr/>
        </p:nvGrpSpPr>
        <p:grpSpPr>
          <a:xfrm>
            <a:off x="8758289" y="431876"/>
            <a:ext cx="785789" cy="400376"/>
            <a:chOff x="-1" y="-19970"/>
            <a:chExt cx="785403" cy="400206"/>
          </a:xfrm>
        </p:grpSpPr>
        <p:sp>
          <p:nvSpPr>
            <p:cNvPr id="98" name="Rectángulo"/>
            <p:cNvSpPr/>
            <p:nvPr/>
          </p:nvSpPr>
          <p:spPr>
            <a:xfrm>
              <a:off x="-1" y="327734"/>
              <a:ext cx="785403" cy="52502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99" name="Texto"/>
            <p:cNvSpPr txBox="1"/>
            <p:nvPr/>
          </p:nvSpPr>
          <p:spPr>
            <a:xfrm>
              <a:off x="-1" y="-19970"/>
              <a:ext cx="785403" cy="40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</a:t>
              </a:r>
            </a:p>
          </p:txBody>
        </p:sp>
      </p:grpSp>
      <p:sp>
        <p:nvSpPr>
          <p:cNvPr id="101" name="Google Shape;53;p28"/>
          <p:cNvSpPr txBox="1"/>
          <p:nvPr/>
        </p:nvSpPr>
        <p:spPr>
          <a:xfrm>
            <a:off x="376160" y="6884692"/>
            <a:ext cx="6789926" cy="35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dirty="0"/>
              <a:t>        MECÁNICA AUTOMOTRIZ</a:t>
            </a:r>
            <a:r>
              <a:rPr sz="1100" dirty="0">
                <a:solidFill>
                  <a:srgbClr val="000000"/>
                </a:solidFill>
              </a:rPr>
              <a:t> | </a:t>
            </a:r>
            <a:r>
              <a:rPr lang="es-CL" sz="1100" dirty="0" smtClean="0">
                <a:solidFill>
                  <a:srgbClr val="000000"/>
                </a:solidFill>
              </a:rPr>
              <a:t>4</a:t>
            </a:r>
            <a:r>
              <a:rPr sz="1100" dirty="0" smtClean="0">
                <a:solidFill>
                  <a:srgbClr val="000000"/>
                </a:solidFill>
              </a:rPr>
              <a:t>° </a:t>
            </a:r>
            <a:r>
              <a:rPr sz="1100" dirty="0" err="1">
                <a:solidFill>
                  <a:srgbClr val="000000"/>
                </a:solidFill>
              </a:rPr>
              <a:t>Medio</a:t>
            </a:r>
            <a:r>
              <a:rPr sz="1100" dirty="0">
                <a:solidFill>
                  <a:srgbClr val="000000"/>
                </a:solidFill>
              </a:rPr>
              <a:t> | </a:t>
            </a:r>
            <a:r>
              <a:rPr sz="1100" dirty="0" err="1">
                <a:solidFill>
                  <a:srgbClr val="000000"/>
                </a:solidFill>
              </a:rPr>
              <a:t>Presentación</a:t>
            </a:r>
            <a:endParaRPr sz="1100" dirty="0">
              <a:solidFill>
                <a:srgbClr val="000000"/>
              </a:solidFill>
            </a:endParaRPr>
          </a:p>
        </p:txBody>
      </p:sp>
      <p:sp>
        <p:nvSpPr>
          <p:cNvPr id="102" name="Google Shape;23;p27"/>
          <p:cNvSpPr txBox="1"/>
          <p:nvPr/>
        </p:nvSpPr>
        <p:spPr>
          <a:xfrm>
            <a:off x="8447756" y="271256"/>
            <a:ext cx="1167274" cy="43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>
            <a:spAutoFit/>
          </a:bodyPr>
          <a:lstStyle/>
          <a:p>
            <a:pPr algn="r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sz="1200" dirty="0"/>
              <a:t>Actividad </a:t>
            </a:r>
            <a:r>
              <a:rPr sz="1200" dirty="0" smtClean="0"/>
              <a:t>1</a:t>
            </a:r>
            <a:r>
              <a:rPr lang="es-ES" sz="1200" dirty="0" smtClean="0"/>
              <a:t>8</a:t>
            </a:r>
            <a:r>
              <a:rPr sz="1200" dirty="0" smtClean="0"/>
              <a:t>|</a:t>
            </a:r>
            <a:r>
              <a:rPr sz="1601" dirty="0" smtClean="0">
                <a:solidFill>
                  <a:srgbClr val="741B47"/>
                </a:solidFill>
              </a:rPr>
              <a:t>2</a:t>
            </a:r>
            <a:endParaRPr sz="1601" dirty="0">
              <a:solidFill>
                <a:srgbClr val="741B47"/>
              </a:solidFill>
            </a:endParaRPr>
          </a:p>
        </p:txBody>
      </p:sp>
      <p:sp>
        <p:nvSpPr>
          <p:cNvPr id="103" name="Google Shape;33;p25"/>
          <p:cNvSpPr txBox="1"/>
          <p:nvPr/>
        </p:nvSpPr>
        <p:spPr>
          <a:xfrm>
            <a:off x="442868" y="350473"/>
            <a:ext cx="7445449" cy="400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01"/>
              <a:t>MÓDULO</a:t>
            </a:r>
            <a:r>
              <a:rPr sz="1401" b="0"/>
              <a:t>  Mantenimiento de los sistemas de transmisión y frenos</a:t>
            </a:r>
          </a:p>
        </p:txBody>
      </p:sp>
      <p:sp>
        <p:nvSpPr>
          <p:cNvPr id="10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371870" y="6884692"/>
            <a:ext cx="337323" cy="317249"/>
          </a:xfrm>
          <a:prstGeom prst="rect">
            <a:avLst/>
          </a:prstGeom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One column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80;p29"/>
          <p:cNvSpPr/>
          <p:nvPr/>
        </p:nvSpPr>
        <p:spPr>
          <a:xfrm rot="10800000" flipH="1">
            <a:off x="181738" y="822369"/>
            <a:ext cx="9361290" cy="6534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EFE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grpSp>
        <p:nvGrpSpPr>
          <p:cNvPr id="114" name="Google Shape;81;p29"/>
          <p:cNvGrpSpPr/>
          <p:nvPr/>
        </p:nvGrpSpPr>
        <p:grpSpPr>
          <a:xfrm>
            <a:off x="8095865" y="431876"/>
            <a:ext cx="662430" cy="400376"/>
            <a:chOff x="-1" y="-19970"/>
            <a:chExt cx="662104" cy="400207"/>
          </a:xfrm>
        </p:grpSpPr>
        <p:sp>
          <p:nvSpPr>
            <p:cNvPr id="112" name="Google Shape;82;p29"/>
            <p:cNvSpPr/>
            <p:nvPr/>
          </p:nvSpPr>
          <p:spPr>
            <a:xfrm>
              <a:off x="-1" y="327735"/>
              <a:ext cx="662104" cy="52502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113" name="Google Shape;83;p29"/>
            <p:cNvSpPr txBox="1"/>
            <p:nvPr/>
          </p:nvSpPr>
          <p:spPr>
            <a:xfrm>
              <a:off x="-1" y="-19970"/>
              <a:ext cx="662104" cy="400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399" tIns="91399" rIns="91399" bIns="91399" numCol="1" anchor="b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</a:t>
              </a:r>
            </a:p>
          </p:txBody>
        </p:sp>
      </p:grpSp>
      <p:grpSp>
        <p:nvGrpSpPr>
          <p:cNvPr id="117" name="Google Shape;84;p29"/>
          <p:cNvGrpSpPr/>
          <p:nvPr/>
        </p:nvGrpSpPr>
        <p:grpSpPr>
          <a:xfrm>
            <a:off x="8758289" y="431876"/>
            <a:ext cx="785791" cy="400376"/>
            <a:chOff x="-1" y="-19970"/>
            <a:chExt cx="785404" cy="400207"/>
          </a:xfrm>
        </p:grpSpPr>
        <p:sp>
          <p:nvSpPr>
            <p:cNvPr id="115" name="Google Shape;85;p29"/>
            <p:cNvSpPr/>
            <p:nvPr/>
          </p:nvSpPr>
          <p:spPr>
            <a:xfrm>
              <a:off x="-1" y="327735"/>
              <a:ext cx="785404" cy="52502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116" name="Google Shape;86;p29"/>
            <p:cNvSpPr txBox="1"/>
            <p:nvPr/>
          </p:nvSpPr>
          <p:spPr>
            <a:xfrm>
              <a:off x="-1" y="-19970"/>
              <a:ext cx="785404" cy="400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399" tIns="91399" rIns="91399" bIns="91399" numCol="1" anchor="b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</a:t>
              </a:r>
            </a:p>
          </p:txBody>
        </p:sp>
      </p:grpSp>
      <p:sp>
        <p:nvSpPr>
          <p:cNvPr id="118" name="Google Shape;88;p29"/>
          <p:cNvSpPr txBox="1"/>
          <p:nvPr/>
        </p:nvSpPr>
        <p:spPr>
          <a:xfrm>
            <a:off x="8174656" y="288571"/>
            <a:ext cx="1167274" cy="400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r"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1"/>
              <a:t>¡Atención!</a:t>
            </a:r>
          </a:p>
        </p:txBody>
      </p:sp>
      <p:sp>
        <p:nvSpPr>
          <p:cNvPr id="119" name="Google Shape;31;p6"/>
          <p:cNvSpPr/>
          <p:nvPr/>
        </p:nvSpPr>
        <p:spPr>
          <a:xfrm>
            <a:off x="181739" y="180976"/>
            <a:ext cx="7913079" cy="651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b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2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4698127" y="6803414"/>
            <a:ext cx="2268061" cy="4065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6" name="Google Shape;11;p23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3" r:id="rId4"/>
    <p:sldLayoutId id="2147483665" r:id="rId5"/>
    <p:sldLayoutId id="2147483666" r:id="rId6"/>
    <p:sldLayoutId id="2147483669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94;p1"/>
          <p:cNvSpPr txBox="1"/>
          <p:nvPr/>
        </p:nvSpPr>
        <p:spPr>
          <a:xfrm>
            <a:off x="1177453" y="6545390"/>
            <a:ext cx="7015081" cy="523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7" tIns="91437" rIns="91437" bIns="91437" anchor="ctr">
            <a:spAutoFit/>
          </a:bodyPr>
          <a:lstStyle/>
          <a:p>
            <a:pPr lvl="1" algn="just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/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</a:p>
        </p:txBody>
      </p:sp>
      <p:sp>
        <p:nvSpPr>
          <p:cNvPr id="147" name="Google Shape;97;p1"/>
          <p:cNvSpPr txBox="1"/>
          <p:nvPr/>
        </p:nvSpPr>
        <p:spPr>
          <a:xfrm>
            <a:off x="353213" y="2248627"/>
            <a:ext cx="7589230" cy="118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7" tIns="91437" rIns="91437" bIns="91437" anchor="ctr">
            <a:spAutoFit/>
          </a:bodyPr>
          <a:lstStyle/>
          <a:p>
            <a:pPr>
              <a:lnSpc>
                <a:spcPct val="90000"/>
              </a:lnSpc>
              <a:defRPr sz="36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601" dirty="0"/>
              <a:t>Mantenimiento de los sistemas </a:t>
            </a:r>
          </a:p>
          <a:p>
            <a:pPr>
              <a:lnSpc>
                <a:spcPct val="90000"/>
              </a:lnSpc>
              <a:defRPr sz="36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601" dirty="0"/>
              <a:t>de transmisión y frenos</a:t>
            </a:r>
          </a:p>
        </p:txBody>
      </p:sp>
      <p:sp>
        <p:nvSpPr>
          <p:cNvPr id="148" name="Google Shape;76;p1"/>
          <p:cNvSpPr txBox="1"/>
          <p:nvPr/>
        </p:nvSpPr>
        <p:spPr>
          <a:xfrm>
            <a:off x="375447" y="2026893"/>
            <a:ext cx="1444933" cy="415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>
            <a:lvl1pPr>
              <a:defRPr sz="1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01"/>
              <a:t>MÓDULO 8</a:t>
            </a:r>
            <a:endParaRPr sz="1501"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4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962" y="3271834"/>
            <a:ext cx="5526438" cy="33375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Google Shape;62;p13"/>
          <p:cNvSpPr txBox="1"/>
          <p:nvPr/>
        </p:nvSpPr>
        <p:spPr>
          <a:xfrm>
            <a:off x="1139918" y="835150"/>
            <a:ext cx="4158547" cy="319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63" tIns="91463" rIns="91463" bIns="91463" anchor="t" anchorCtr="0">
            <a:noAutofit/>
          </a:bodyPr>
          <a:lstStyle/>
          <a:p>
            <a:r>
              <a:rPr lang="x-none" sz="12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SECTOR METALMECÁNICA </a:t>
            </a:r>
            <a:r>
              <a:rPr lang="x-none" sz="1200" dirty="0">
                <a:solidFill>
                  <a:srgbClr val="741B47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| NIVEL </a:t>
            </a:r>
            <a:r>
              <a:rPr lang="es-CL" sz="1200" dirty="0">
                <a:solidFill>
                  <a:srgbClr val="741B47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4</a:t>
            </a:r>
            <a:r>
              <a:rPr lang="x-none" sz="1200" dirty="0">
                <a:solidFill>
                  <a:srgbClr val="741B47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° MEDIO</a:t>
            </a:r>
            <a:endParaRPr sz="1200" dirty="0">
              <a:solidFill>
                <a:srgbClr val="741B47"/>
              </a:solidFill>
              <a:latin typeface="Calibri" panose="020F0502020204030204" pitchFamily="34" charset="0"/>
              <a:ea typeface="Roboto Medium"/>
              <a:cs typeface="Calibri" panose="020F0502020204030204" pitchFamily="34" charset="0"/>
              <a:sym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24801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ángulo redondeado"/>
          <p:cNvSpPr/>
          <p:nvPr/>
        </p:nvSpPr>
        <p:spPr>
          <a:xfrm>
            <a:off x="330440" y="2387248"/>
            <a:ext cx="9006823" cy="2796528"/>
          </a:xfrm>
          <a:prstGeom prst="roundRect">
            <a:avLst>
              <a:gd name="adj" fmla="val 8046"/>
            </a:avLst>
          </a:prstGeom>
          <a:solidFill>
            <a:srgbClr val="E9E1E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226" name="Google Shape;173;p6"/>
          <p:cNvSpPr txBox="1"/>
          <p:nvPr/>
        </p:nvSpPr>
        <p:spPr>
          <a:xfrm>
            <a:off x="382999" y="1261802"/>
            <a:ext cx="8954265" cy="536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/>
          <a:p>
            <a:pPr>
              <a:lnSpc>
                <a:spcPct val="80000"/>
              </a:lnSpc>
              <a:defRPr sz="28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801" dirty="0"/>
              <a:t>JUNTAS HOMOCINÉTICAS</a:t>
            </a:r>
            <a:endParaRPr sz="2801" dirty="0">
              <a:solidFill>
                <a:srgbClr val="FF0000"/>
              </a:solidFill>
            </a:endParaRPr>
          </a:p>
        </p:txBody>
      </p:sp>
      <p:sp>
        <p:nvSpPr>
          <p:cNvPr id="229" name="Probar las baterías para determinar si son reutilizables.…"/>
          <p:cNvSpPr txBox="1"/>
          <p:nvPr/>
        </p:nvSpPr>
        <p:spPr>
          <a:xfrm>
            <a:off x="671114" y="2623722"/>
            <a:ext cx="8162900" cy="226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5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just"/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Las juntas homocinéticas cumplen la función de transmitir el movimiento desde el conjunto diferencial hacia las ruedas motrices.</a:t>
            </a:r>
          </a:p>
          <a:p>
            <a:pPr algn="just"/>
            <a:endParaRPr lang="es-ES" altLang="es-CL" sz="160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Poseen diferentes configuraciones las cuales permiten aplicarlas para diferentes tipos de tracciones.</a:t>
            </a:r>
          </a:p>
          <a:p>
            <a:pPr algn="just"/>
            <a:endParaRPr lang="es-ES" altLang="es-CL" sz="160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En la actualidad este tipo de transmisión se utiliza para vehículos con tracción delantera y también para tracción trasera.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8CF721A4-6A20-E845-8065-E32403DFF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116" y="5605054"/>
            <a:ext cx="5613148" cy="16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4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ángulo redondeado"/>
          <p:cNvSpPr/>
          <p:nvPr/>
        </p:nvSpPr>
        <p:spPr>
          <a:xfrm>
            <a:off x="330441" y="2387248"/>
            <a:ext cx="3855730" cy="2796528"/>
          </a:xfrm>
          <a:prstGeom prst="roundRect">
            <a:avLst>
              <a:gd name="adj" fmla="val 8046"/>
            </a:avLst>
          </a:prstGeom>
          <a:solidFill>
            <a:srgbClr val="E9E1E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226" name="Google Shape;173;p6"/>
          <p:cNvSpPr txBox="1"/>
          <p:nvPr/>
        </p:nvSpPr>
        <p:spPr>
          <a:xfrm>
            <a:off x="382999" y="1261802"/>
            <a:ext cx="8954265" cy="536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/>
          <a:p>
            <a:pPr>
              <a:lnSpc>
                <a:spcPct val="80000"/>
              </a:lnSpc>
              <a:defRPr sz="28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801" dirty="0"/>
              <a:t>JUNTAS HOMOCINÉTICAS</a:t>
            </a:r>
            <a:endParaRPr sz="2801" dirty="0">
              <a:solidFill>
                <a:srgbClr val="FF0000"/>
              </a:solidFill>
            </a:endParaRPr>
          </a:p>
        </p:txBody>
      </p:sp>
      <p:sp>
        <p:nvSpPr>
          <p:cNvPr id="229" name="Probar las baterías para determinar si son reutilizables.…"/>
          <p:cNvSpPr txBox="1"/>
          <p:nvPr/>
        </p:nvSpPr>
        <p:spPr>
          <a:xfrm>
            <a:off x="671114" y="2623722"/>
            <a:ext cx="8162900" cy="226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5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just"/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Junta deslizante tipo </a:t>
            </a:r>
            <a:r>
              <a:rPr lang="es-ES" altLang="es-CL" sz="160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Glasencer</a:t>
            </a:r>
            <a:endParaRPr lang="es-ES" altLang="es-CL" sz="160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endParaRPr lang="es-ES" altLang="es-CL" sz="160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Triceta.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Cubos.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Carcaza con dentado interior.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Carcaza exterior.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Guardapolvo.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Semi eje o palier.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064ADD6C-13D5-E446-9C91-73D7F233F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564" y="2387249"/>
            <a:ext cx="4571644" cy="2998266"/>
          </a:xfrm>
          <a:prstGeom prst="roundRect">
            <a:avLst/>
          </a:prstGeom>
          <a:ln w="38100">
            <a:solidFill>
              <a:srgbClr val="721F47"/>
            </a:solidFill>
          </a:ln>
        </p:spPr>
      </p:pic>
    </p:spTree>
    <p:extLst>
      <p:ext uri="{BB962C8B-B14F-4D97-AF65-F5344CB8AC3E}">
        <p14:creationId xmlns:p14="http://schemas.microsoft.com/office/powerpoint/2010/main" val="19877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ángulo redondeado"/>
          <p:cNvSpPr/>
          <p:nvPr/>
        </p:nvSpPr>
        <p:spPr>
          <a:xfrm>
            <a:off x="330441" y="2387249"/>
            <a:ext cx="3855730" cy="2514801"/>
          </a:xfrm>
          <a:prstGeom prst="roundRect">
            <a:avLst>
              <a:gd name="adj" fmla="val 8046"/>
            </a:avLst>
          </a:prstGeom>
          <a:solidFill>
            <a:srgbClr val="E9E1E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226" name="Google Shape;173;p6"/>
          <p:cNvSpPr txBox="1"/>
          <p:nvPr/>
        </p:nvSpPr>
        <p:spPr>
          <a:xfrm>
            <a:off x="382999" y="1261802"/>
            <a:ext cx="8954265" cy="536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/>
          <a:p>
            <a:pPr>
              <a:lnSpc>
                <a:spcPct val="80000"/>
              </a:lnSpc>
              <a:defRPr sz="28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801" dirty="0"/>
              <a:t>JUNTAS HOMOCINÉTICAS</a:t>
            </a:r>
            <a:endParaRPr sz="2801" dirty="0">
              <a:solidFill>
                <a:srgbClr val="FF0000"/>
              </a:solidFill>
            </a:endParaRPr>
          </a:p>
        </p:txBody>
      </p:sp>
      <p:sp>
        <p:nvSpPr>
          <p:cNvPr id="229" name="Probar las baterías para determinar si son reutilizables.…"/>
          <p:cNvSpPr txBox="1"/>
          <p:nvPr/>
        </p:nvSpPr>
        <p:spPr>
          <a:xfrm>
            <a:off x="671114" y="2623723"/>
            <a:ext cx="3283127" cy="1982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5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just"/>
            <a:r>
              <a:rPr lang="es-ES" altLang="es-CL" sz="1601" b="1" dirty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Junta deslizante tipo </a:t>
            </a:r>
            <a:r>
              <a:rPr lang="es-ES" altLang="es-CL" sz="1601" b="1" dirty="0" err="1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Rzeppa</a:t>
            </a:r>
            <a:r>
              <a:rPr lang="es-ES" altLang="es-CL" sz="1601" b="1" dirty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 (de bolas)</a:t>
            </a:r>
          </a:p>
          <a:p>
            <a:pPr algn="just"/>
            <a:endParaRPr lang="es-ES" altLang="es-CL" sz="160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Rodamiento exterior (conducido).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Guía de Carcaza.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Rodamiento interior (conductor).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Bolas.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Cubeta.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5C4B8658-3825-5F46-BA26-5FE0FE034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002" y="2754482"/>
            <a:ext cx="4054541" cy="308062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86B25BE7-5EAC-BE46-9806-4F078E24A946}"/>
              </a:ext>
            </a:extLst>
          </p:cNvPr>
          <p:cNvSpPr txBox="1"/>
          <p:nvPr/>
        </p:nvSpPr>
        <p:spPr>
          <a:xfrm>
            <a:off x="5467667" y="2483502"/>
            <a:ext cx="337094" cy="400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1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Black" panose="02000503020000020003" pitchFamily="2" charset="0"/>
              </a:rPr>
              <a:t>1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="" xmlns:a16="http://schemas.microsoft.com/office/drawing/2014/main" id="{64D754A0-7140-DB45-B45B-573EBA47843D}"/>
              </a:ext>
            </a:extLst>
          </p:cNvPr>
          <p:cNvCxnSpPr>
            <a:cxnSpLocks/>
          </p:cNvCxnSpPr>
          <p:nvPr/>
        </p:nvCxnSpPr>
        <p:spPr>
          <a:xfrm>
            <a:off x="5747587" y="2754483"/>
            <a:ext cx="486212" cy="5111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4A757D32-4C6A-FA46-AED7-BAAEC6CB8445}"/>
              </a:ext>
            </a:extLst>
          </p:cNvPr>
          <p:cNvSpPr txBox="1"/>
          <p:nvPr/>
        </p:nvSpPr>
        <p:spPr>
          <a:xfrm>
            <a:off x="7287127" y="1888727"/>
            <a:ext cx="337094" cy="400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1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Black" panose="02000503020000020003" pitchFamily="2" charset="0"/>
              </a:rPr>
              <a:t>2</a:t>
            </a:r>
            <a:endParaRPr lang="es-CL" sz="2001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enir Black" panose="02000503020000020003" pitchFamily="2" charset="0"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="" xmlns:a16="http://schemas.microsoft.com/office/drawing/2014/main" id="{4EC53A38-8EF9-0143-A522-FBD651007899}"/>
              </a:ext>
            </a:extLst>
          </p:cNvPr>
          <p:cNvCxnSpPr>
            <a:cxnSpLocks/>
          </p:cNvCxnSpPr>
          <p:nvPr/>
        </p:nvCxnSpPr>
        <p:spPr>
          <a:xfrm flipH="1">
            <a:off x="7194322" y="2209423"/>
            <a:ext cx="226557" cy="8923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48F215DD-BF1A-4040-BF53-5AD0FBADE09F}"/>
              </a:ext>
            </a:extLst>
          </p:cNvPr>
          <p:cNvSpPr txBox="1"/>
          <p:nvPr/>
        </p:nvSpPr>
        <p:spPr>
          <a:xfrm>
            <a:off x="8540811" y="2353409"/>
            <a:ext cx="337094" cy="400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1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Black" panose="02000503020000020003" pitchFamily="2" charset="0"/>
              </a:rPr>
              <a:t>3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="" xmlns:a16="http://schemas.microsoft.com/office/drawing/2014/main" id="{BEAAA775-D086-574F-A3CC-595A598492F4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7946612" y="2674142"/>
            <a:ext cx="693143" cy="12854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DE349DCA-083B-3444-8693-86A18A7A12E5}"/>
              </a:ext>
            </a:extLst>
          </p:cNvPr>
          <p:cNvSpPr txBox="1"/>
          <p:nvPr/>
        </p:nvSpPr>
        <p:spPr>
          <a:xfrm>
            <a:off x="6282848" y="6217262"/>
            <a:ext cx="337094" cy="400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1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Black" panose="02000503020000020003" pitchFamily="2" charset="0"/>
              </a:rPr>
              <a:t>4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="" xmlns:a16="http://schemas.microsoft.com/office/drawing/2014/main" id="{11973EEF-64A9-6C48-AF0F-760E771371BE}"/>
              </a:ext>
            </a:extLst>
          </p:cNvPr>
          <p:cNvCxnSpPr>
            <a:cxnSpLocks/>
          </p:cNvCxnSpPr>
          <p:nvPr/>
        </p:nvCxnSpPr>
        <p:spPr>
          <a:xfrm flipV="1">
            <a:off x="6508235" y="5320166"/>
            <a:ext cx="529499" cy="9307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A7829939-C66F-534B-BACF-9EF8AC091792}"/>
              </a:ext>
            </a:extLst>
          </p:cNvPr>
          <p:cNvSpPr txBox="1"/>
          <p:nvPr/>
        </p:nvSpPr>
        <p:spPr>
          <a:xfrm>
            <a:off x="5692050" y="5878029"/>
            <a:ext cx="337094" cy="400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1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Black" panose="02000503020000020003" pitchFamily="2" charset="0"/>
              </a:rPr>
              <a:t>5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="" xmlns:a16="http://schemas.microsoft.com/office/drawing/2014/main" id="{749458E4-2DB6-0A41-83E9-FCCFA6C33DB9}"/>
              </a:ext>
            </a:extLst>
          </p:cNvPr>
          <p:cNvCxnSpPr>
            <a:cxnSpLocks/>
          </p:cNvCxnSpPr>
          <p:nvPr/>
        </p:nvCxnSpPr>
        <p:spPr>
          <a:xfrm flipV="1">
            <a:off x="5964848" y="5080035"/>
            <a:ext cx="819570" cy="9033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8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173;p6"/>
          <p:cNvSpPr txBox="1"/>
          <p:nvPr/>
        </p:nvSpPr>
        <p:spPr>
          <a:xfrm>
            <a:off x="382999" y="1261802"/>
            <a:ext cx="8954265" cy="536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/>
          <a:p>
            <a:pPr>
              <a:lnSpc>
                <a:spcPct val="80000"/>
              </a:lnSpc>
              <a:defRPr sz="28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801" dirty="0"/>
              <a:t>JUNTAS HOMOCINÉTICAS</a:t>
            </a:r>
            <a:endParaRPr sz="2801" dirty="0">
              <a:solidFill>
                <a:srgbClr val="FF0000"/>
              </a:solidFill>
            </a:endParaRPr>
          </a:p>
        </p:txBody>
      </p:sp>
      <p:sp>
        <p:nvSpPr>
          <p:cNvPr id="21" name="Rectángulo redondeado"/>
          <p:cNvSpPr/>
          <p:nvPr/>
        </p:nvSpPr>
        <p:spPr>
          <a:xfrm>
            <a:off x="452484" y="2032854"/>
            <a:ext cx="8685915" cy="4573920"/>
          </a:xfrm>
          <a:prstGeom prst="roundRect">
            <a:avLst>
              <a:gd name="adj" fmla="val 9418"/>
            </a:avLst>
          </a:prstGeom>
          <a:noFill/>
          <a:ln w="38100">
            <a:solidFill>
              <a:srgbClr val="721F47"/>
            </a:solidFill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C0EB3A50-130B-4D42-9E8E-CE07AA0EA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74" y="3598979"/>
            <a:ext cx="7953808" cy="1482355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3C903190-1EB0-FD46-BD12-93C549FAD250}"/>
              </a:ext>
            </a:extLst>
          </p:cNvPr>
          <p:cNvSpPr/>
          <p:nvPr/>
        </p:nvSpPr>
        <p:spPr>
          <a:xfrm>
            <a:off x="687918" y="2596230"/>
            <a:ext cx="3754527" cy="4310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2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Junta deslizante tipo </a:t>
            </a:r>
            <a:r>
              <a:rPr lang="es-CL" sz="2201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Glasenzer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="" xmlns:a16="http://schemas.microsoft.com/office/drawing/2014/main" id="{D11F1E85-8F45-7D44-BD7D-742434B5FBA5}"/>
              </a:ext>
            </a:extLst>
          </p:cNvPr>
          <p:cNvSpPr/>
          <p:nvPr/>
        </p:nvSpPr>
        <p:spPr>
          <a:xfrm>
            <a:off x="3863644" y="5813222"/>
            <a:ext cx="4880309" cy="4310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2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Junta homocinética de bolas tipo </a:t>
            </a:r>
            <a:r>
              <a:rPr lang="es-CL" sz="2201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Rzeppa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="" xmlns:a16="http://schemas.microsoft.com/office/drawing/2014/main" id="{5527F221-D74C-0C41-9A67-BBF01FC064B8}"/>
              </a:ext>
            </a:extLst>
          </p:cNvPr>
          <p:cNvCxnSpPr/>
          <p:nvPr/>
        </p:nvCxnSpPr>
        <p:spPr>
          <a:xfrm>
            <a:off x="2179913" y="2996508"/>
            <a:ext cx="0" cy="7282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="" xmlns:a16="http://schemas.microsoft.com/office/drawing/2014/main" id="{686E9CFB-8F3D-0C4E-A9E0-D7A36AA5BEDA}"/>
              </a:ext>
            </a:extLst>
          </p:cNvPr>
          <p:cNvCxnSpPr/>
          <p:nvPr/>
        </p:nvCxnSpPr>
        <p:spPr>
          <a:xfrm flipV="1">
            <a:off x="6925356" y="5016895"/>
            <a:ext cx="0" cy="7963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0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ángulo redondeado"/>
          <p:cNvSpPr/>
          <p:nvPr/>
        </p:nvSpPr>
        <p:spPr>
          <a:xfrm>
            <a:off x="330441" y="2387248"/>
            <a:ext cx="3855730" cy="4135561"/>
          </a:xfrm>
          <a:prstGeom prst="roundRect">
            <a:avLst>
              <a:gd name="adj" fmla="val 8046"/>
            </a:avLst>
          </a:prstGeom>
          <a:solidFill>
            <a:srgbClr val="E9E1E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226" name="Google Shape;173;p6"/>
          <p:cNvSpPr txBox="1"/>
          <p:nvPr/>
        </p:nvSpPr>
        <p:spPr>
          <a:xfrm>
            <a:off x="382999" y="1261802"/>
            <a:ext cx="8954265" cy="536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/>
          <a:p>
            <a:pPr>
              <a:lnSpc>
                <a:spcPct val="80000"/>
              </a:lnSpc>
              <a:defRPr sz="28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801" dirty="0"/>
              <a:t>JUNTAS HOMOCINÉTICAS</a:t>
            </a:r>
            <a:endParaRPr sz="2801" dirty="0">
              <a:solidFill>
                <a:srgbClr val="FF0000"/>
              </a:solidFill>
            </a:endParaRPr>
          </a:p>
        </p:txBody>
      </p:sp>
      <p:sp>
        <p:nvSpPr>
          <p:cNvPr id="229" name="Probar las baterías para determinar si son reutilizables.…"/>
          <p:cNvSpPr txBox="1"/>
          <p:nvPr/>
        </p:nvSpPr>
        <p:spPr>
          <a:xfrm>
            <a:off x="671114" y="2623722"/>
            <a:ext cx="3283127" cy="3665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5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Triceta (Trípode).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Rodillos.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Salida de diferencial.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Cubeta.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Guardapolvo.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Palier o semi eje.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Planetario de diferencial.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Cubeta.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Rodamiento interior conductor.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Bolas.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Rodamiento exterior conducido.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Guía de carcaza.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Guardapolvo.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A9F6E449-5A3F-7243-B58D-0B5FB1483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754" y="2014323"/>
            <a:ext cx="5879536" cy="1394790"/>
          </a:xfrm>
          <a:prstGeom prst="round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1CE3CC35-BF5D-5144-AB49-1972DCF8981A}"/>
              </a:ext>
            </a:extLst>
          </p:cNvPr>
          <p:cNvSpPr txBox="1"/>
          <p:nvPr/>
        </p:nvSpPr>
        <p:spPr>
          <a:xfrm>
            <a:off x="6274522" y="4922433"/>
            <a:ext cx="2426683" cy="33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1" b="1" dirty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Homocinética lado de caja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F4CD469C-14EA-9042-B5A6-E9C9E0BECEE3}"/>
              </a:ext>
            </a:extLst>
          </p:cNvPr>
          <p:cNvSpPr txBox="1"/>
          <p:nvPr/>
        </p:nvSpPr>
        <p:spPr>
          <a:xfrm>
            <a:off x="6325840" y="6767248"/>
            <a:ext cx="2324048" cy="33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1" b="1" dirty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Homocinética lado rueda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="" xmlns:a16="http://schemas.microsoft.com/office/drawing/2014/main" id="{83185D10-2AD9-C149-8D1A-FE2A17EF150C}"/>
              </a:ext>
            </a:extLst>
          </p:cNvPr>
          <p:cNvCxnSpPr>
            <a:cxnSpLocks/>
          </p:cNvCxnSpPr>
          <p:nvPr/>
        </p:nvCxnSpPr>
        <p:spPr>
          <a:xfrm flipH="1" flipV="1">
            <a:off x="5259445" y="3043415"/>
            <a:ext cx="1871620" cy="12889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BB30ADC6-1190-7D47-AB2A-B6FEEB1C42DA}"/>
              </a:ext>
            </a:extLst>
          </p:cNvPr>
          <p:cNvCxnSpPr>
            <a:cxnSpLocks/>
          </p:cNvCxnSpPr>
          <p:nvPr/>
        </p:nvCxnSpPr>
        <p:spPr>
          <a:xfrm>
            <a:off x="8368749" y="5943258"/>
            <a:ext cx="79877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D1D9E1D5-9627-8740-BF0A-8A6D8500DB4A}"/>
              </a:ext>
            </a:extLst>
          </p:cNvPr>
          <p:cNvCxnSpPr>
            <a:cxnSpLocks/>
          </p:cNvCxnSpPr>
          <p:nvPr/>
        </p:nvCxnSpPr>
        <p:spPr>
          <a:xfrm flipH="1" flipV="1">
            <a:off x="9142353" y="3382110"/>
            <a:ext cx="13740" cy="25840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="" xmlns:a16="http://schemas.microsoft.com/office/drawing/2014/main" id="{7881DF46-A484-DA43-BD84-0AADEE2EB879}"/>
              </a:ext>
            </a:extLst>
          </p:cNvPr>
          <p:cNvCxnSpPr>
            <a:cxnSpLocks/>
          </p:cNvCxnSpPr>
          <p:nvPr/>
        </p:nvCxnSpPr>
        <p:spPr>
          <a:xfrm flipH="1" flipV="1">
            <a:off x="8204339" y="2861709"/>
            <a:ext cx="951755" cy="5474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E3855655-5B65-3E46-BBD9-8C1729A1FF7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40" y="3382110"/>
            <a:ext cx="2149743" cy="1540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77AD343D-E482-3C4A-A70E-CC2277FB1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639" y="5225991"/>
            <a:ext cx="2149743" cy="1480272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4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173;p6"/>
          <p:cNvSpPr txBox="1"/>
          <p:nvPr/>
        </p:nvSpPr>
        <p:spPr>
          <a:xfrm>
            <a:off x="382999" y="1261802"/>
            <a:ext cx="8954265" cy="536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/>
          <a:p>
            <a:pPr>
              <a:lnSpc>
                <a:spcPct val="80000"/>
              </a:lnSpc>
              <a:defRPr sz="28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801" dirty="0"/>
              <a:t>JUNTAS HOMOCINÉTICAS</a:t>
            </a:r>
            <a:endParaRPr sz="280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136590" y="8161109"/>
            <a:ext cx="65" cy="2155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914766" hangingPunct="0">
              <a:buClrTx/>
            </a:pPr>
            <a:endParaRPr lang="es-ES_tradnl" sz="1401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Rectángulo redondeado"/>
          <p:cNvSpPr/>
          <p:nvPr/>
        </p:nvSpPr>
        <p:spPr>
          <a:xfrm>
            <a:off x="452484" y="2032854"/>
            <a:ext cx="8685915" cy="4573920"/>
          </a:xfrm>
          <a:prstGeom prst="roundRect">
            <a:avLst>
              <a:gd name="adj" fmla="val 9418"/>
            </a:avLst>
          </a:prstGeom>
          <a:noFill/>
          <a:ln w="38100">
            <a:solidFill>
              <a:srgbClr val="721F47"/>
            </a:solidFill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8CB8BE19-03C4-3145-BE6C-E885D4068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83" y="2365962"/>
            <a:ext cx="8243445" cy="37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8"/>
          <p:cNvSpPr txBox="1"/>
          <p:nvPr/>
        </p:nvSpPr>
        <p:spPr>
          <a:xfrm>
            <a:off x="376289" y="1373869"/>
            <a:ext cx="8949874" cy="319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2800"/>
            </a:pPr>
            <a:r>
              <a:rPr lang="en-US"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¿CUÁNTO APRENDIMOS?</a:t>
            </a:r>
            <a:endParaRPr sz="3099" b="1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18"/>
          <p:cNvGrpSpPr/>
          <p:nvPr/>
        </p:nvGrpSpPr>
        <p:grpSpPr>
          <a:xfrm>
            <a:off x="2035476" y="2911947"/>
            <a:ext cx="6999181" cy="2696364"/>
            <a:chOff x="4461133" y="3098700"/>
            <a:chExt cx="4657800" cy="1525000"/>
          </a:xfrm>
        </p:grpSpPr>
        <p:sp>
          <p:nvSpPr>
            <p:cNvPr id="390" name="Google Shape;390;p18"/>
            <p:cNvSpPr/>
            <p:nvPr/>
          </p:nvSpPr>
          <p:spPr>
            <a:xfrm>
              <a:off x="4461133" y="3098700"/>
              <a:ext cx="4657800" cy="1525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18" tIns="91418" rIns="91418" bIns="9141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US"/>
                <a:t>    </a:t>
              </a:r>
              <a:endParaRPr/>
            </a:p>
          </p:txBody>
        </p:sp>
        <p:sp>
          <p:nvSpPr>
            <p:cNvPr id="391" name="Google Shape;391;p18"/>
            <p:cNvSpPr txBox="1"/>
            <p:nvPr/>
          </p:nvSpPr>
          <p:spPr>
            <a:xfrm>
              <a:off x="5442536" y="3625505"/>
              <a:ext cx="3323687" cy="43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18" tIns="91418" rIns="91418" bIns="91418" anchor="ctr" anchorCtr="0">
              <a:noAutofit/>
            </a:bodyPr>
            <a:lstStyle/>
            <a:p>
              <a:r>
                <a:rPr lang="es-ES" sz="2001" dirty="0">
                  <a:solidFill>
                    <a:srgbClr val="721F47"/>
                  </a:solidFill>
                  <a:latin typeface="Calibri" charset="0"/>
                  <a:ea typeface="Calibri" charset="0"/>
                  <a:cs typeface="Calibri" charset="0"/>
                </a:rPr>
                <a:t>CUBOS DE </a:t>
              </a:r>
              <a:r>
                <a:rPr lang="es-ES" sz="2001" b="1" dirty="0">
                  <a:solidFill>
                    <a:srgbClr val="721F47"/>
                  </a:solidFill>
                  <a:latin typeface="Calibri" charset="0"/>
                  <a:ea typeface="Calibri" charset="0"/>
                  <a:cs typeface="Calibri" charset="0"/>
                </a:rPr>
                <a:t>RUEDAS, CRUCETAS, CARDÁN Y HOMOCINÉTICAS</a:t>
              </a:r>
            </a:p>
            <a:p>
              <a:pPr>
                <a:lnSpc>
                  <a:spcPct val="115000"/>
                </a:lnSpc>
              </a:pPr>
              <a:endParaRPr sz="1600" b="1" dirty="0"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lnSpc>
                  <a:spcPct val="115000"/>
                </a:lnSpc>
              </a:pP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Ahora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realizaremos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una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actividad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resume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todo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lo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hemos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visto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! </a:t>
              </a:r>
              <a:r>
                <a:rPr lang="en-US" sz="1600" b="1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1" dirty="0" err="1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Atentos</a:t>
              </a:r>
              <a:r>
                <a:rPr lang="en-US" sz="1600" b="1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!</a:t>
              </a:r>
              <a:endParaRPr sz="1600" b="1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18"/>
          <p:cNvSpPr txBox="1"/>
          <p:nvPr/>
        </p:nvSpPr>
        <p:spPr>
          <a:xfrm>
            <a:off x="366765" y="1220279"/>
            <a:ext cx="4700071" cy="15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r>
              <a:rPr lang="en-US" b="1">
                <a:latin typeface="Calibri"/>
                <a:ea typeface="Calibri"/>
                <a:cs typeface="Calibri"/>
                <a:sym typeface="Calibri"/>
              </a:rPr>
              <a:t>REVISEMOS</a:t>
            </a:r>
            <a:endParaRPr/>
          </a:p>
          <a:p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68;p5"/>
          <p:cNvSpPr txBox="1"/>
          <p:nvPr/>
        </p:nvSpPr>
        <p:spPr>
          <a:xfrm>
            <a:off x="4125227" y="1184379"/>
            <a:ext cx="829338" cy="52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algn="r">
              <a:lnSpc>
                <a:spcPct val="90000"/>
              </a:lnSpc>
              <a:buClr>
                <a:srgbClr val="000000"/>
              </a:buClr>
              <a:buSzPts val="6000"/>
            </a:pPr>
            <a:r>
              <a:rPr lang="en-US" sz="5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5000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01" y="5388911"/>
            <a:ext cx="1651758" cy="884452"/>
          </a:xfrm>
          <a:prstGeom prst="rect">
            <a:avLst/>
          </a:prstGeom>
        </p:spPr>
      </p:pic>
      <p:pic>
        <p:nvPicPr>
          <p:cNvPr id="17" name="Google Shape;39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" y="2475040"/>
            <a:ext cx="3854651" cy="365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59" y="5029844"/>
            <a:ext cx="1806699" cy="134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9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rupo 28"/>
          <p:cNvGrpSpPr/>
          <p:nvPr/>
        </p:nvGrpSpPr>
        <p:grpSpPr>
          <a:xfrm>
            <a:off x="-4318" y="959986"/>
            <a:ext cx="9507937" cy="7266653"/>
            <a:chOff x="-1" y="-36912"/>
            <a:chExt cx="9503943" cy="7263600"/>
          </a:xfrm>
        </p:grpSpPr>
        <p:sp>
          <p:nvSpPr>
            <p:cNvPr id="390" name="Google Shape;401;p19"/>
            <p:cNvSpPr txBox="1"/>
            <p:nvPr/>
          </p:nvSpPr>
          <p:spPr>
            <a:xfrm>
              <a:off x="371105" y="-36912"/>
              <a:ext cx="4700401" cy="400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2" tIns="91462" rIns="91462" bIns="91462" numCol="1" anchor="ctr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401" dirty="0"/>
                <a:t>ANTES DE COMENZAR LA ACTIVIDAD:</a:t>
              </a:r>
            </a:p>
          </p:txBody>
        </p:sp>
        <p:sp>
          <p:nvSpPr>
            <p:cNvPr id="391" name="Google Shape;402;p19"/>
            <p:cNvSpPr txBox="1"/>
            <p:nvPr/>
          </p:nvSpPr>
          <p:spPr>
            <a:xfrm>
              <a:off x="380632" y="237174"/>
              <a:ext cx="1983765" cy="536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2" tIns="91462" rIns="91462" bIns="91462" numCol="1" anchor="ctr">
              <a:spAutoFit/>
            </a:bodyPr>
            <a:lstStyle>
              <a:lvl1pPr>
                <a:lnSpc>
                  <a:spcPct val="80000"/>
                </a:lnSpc>
                <a:defRPr sz="2800" b="1">
                  <a:solidFill>
                    <a:srgbClr val="ED423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2801"/>
                <a:t>¡ATENCIÓN!</a:t>
              </a:r>
            </a:p>
          </p:txBody>
        </p:sp>
        <p:sp>
          <p:nvSpPr>
            <p:cNvPr id="392" name="Google Shape;404;p19"/>
            <p:cNvSpPr txBox="1"/>
            <p:nvPr/>
          </p:nvSpPr>
          <p:spPr>
            <a:xfrm>
              <a:off x="1233694" y="925520"/>
              <a:ext cx="7934627" cy="523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Materiales inflamables: Tener máxima precaución al momento de  manipular o extraer el combustible de los sistemas del vehículo (bomba combustible, mangueras de inyección, etc). </a:t>
              </a:r>
            </a:p>
          </p:txBody>
        </p:sp>
        <p:sp>
          <p:nvSpPr>
            <p:cNvPr id="393" name="Google Shape;405;p19"/>
            <p:cNvSpPr txBox="1"/>
            <p:nvPr/>
          </p:nvSpPr>
          <p:spPr>
            <a:xfrm>
              <a:off x="1233693" y="1676435"/>
              <a:ext cx="7669157" cy="737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Protección obligatoria de la vista: Se utilizarán antiparras siempre que exista riesgo de proyección de partículas a los ojos. (aceites, líquidos refrigerantes y de freno, virutas del disco de freno, uso de circuitos eléctricos, etc).</a:t>
              </a:r>
            </a:p>
          </p:txBody>
        </p:sp>
        <p:sp>
          <p:nvSpPr>
            <p:cNvPr id="394" name="Google Shape;406;p19"/>
            <p:cNvSpPr txBox="1"/>
            <p:nvPr/>
          </p:nvSpPr>
          <p:spPr>
            <a:xfrm>
              <a:off x="1233694" y="3512108"/>
              <a:ext cx="7934627" cy="523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Protección obligatoria de los pies: Uso obligatorio de zapatos de seguridad al entrar al taller o laboratorio, en casos que exista riesgo de caídas de objetos pesados.</a:t>
              </a:r>
            </a:p>
          </p:txBody>
        </p:sp>
        <p:sp>
          <p:nvSpPr>
            <p:cNvPr id="395" name="Google Shape;407;p19"/>
            <p:cNvSpPr txBox="1"/>
            <p:nvPr/>
          </p:nvSpPr>
          <p:spPr>
            <a:xfrm>
              <a:off x="1233693" y="4302348"/>
              <a:ext cx="7030067" cy="737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Manipular herramientas cuidadosamente.</a:t>
              </a:r>
              <a:endParaRPr sz="1401">
                <a:latin typeface="+mn-lt"/>
                <a:ea typeface="+mn-ea"/>
                <a:cs typeface="+mn-cs"/>
              </a:endParaRPr>
            </a:p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Asegurar la integridad física propia y del grupo de trabajo.</a:t>
              </a:r>
              <a:endParaRPr sz="1401">
                <a:latin typeface="+mn-lt"/>
                <a:ea typeface="+mn-ea"/>
                <a:cs typeface="+mn-cs"/>
              </a:endParaRPr>
            </a:p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Circular solo por las </a:t>
              </a:r>
              <a:r>
                <a:rPr sz="1401" b="1">
                  <a:solidFill>
                    <a:srgbClr val="741B47"/>
                  </a:solidFill>
                </a:rPr>
                <a:t>zonas de seguridad </a:t>
              </a:r>
              <a:r>
                <a:rPr sz="1401"/>
                <a:t>demarcadas.</a:t>
              </a:r>
            </a:p>
          </p:txBody>
        </p:sp>
        <p:sp>
          <p:nvSpPr>
            <p:cNvPr id="396" name="Google Shape;410;p19"/>
            <p:cNvSpPr txBox="1"/>
            <p:nvPr/>
          </p:nvSpPr>
          <p:spPr>
            <a:xfrm>
              <a:off x="1233694" y="5275651"/>
              <a:ext cx="3883739" cy="523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Toda actividad debe desarrollarse </a:t>
              </a:r>
              <a:r>
                <a:rPr sz="1401" b="1">
                  <a:solidFill>
                    <a:srgbClr val="741B47"/>
                  </a:solidFill>
                </a:rPr>
                <a:t>bajo supervisión </a:t>
              </a:r>
              <a:r>
                <a:rPr sz="1401"/>
                <a:t>de la persona a cargo del taller o laboratorio.</a:t>
              </a:r>
            </a:p>
          </p:txBody>
        </p:sp>
        <p:grpSp>
          <p:nvGrpSpPr>
            <p:cNvPr id="399" name="Google Shape;411;p19"/>
            <p:cNvGrpSpPr/>
            <p:nvPr/>
          </p:nvGrpSpPr>
          <p:grpSpPr>
            <a:xfrm>
              <a:off x="-1" y="792335"/>
              <a:ext cx="1135369" cy="783005"/>
              <a:chOff x="0" y="0"/>
              <a:chExt cx="1135367" cy="783004"/>
            </a:xfrm>
          </p:grpSpPr>
          <p:sp>
            <p:nvSpPr>
              <p:cNvPr id="397" name="Google Shape;412;p19"/>
              <p:cNvSpPr/>
              <p:nvPr/>
            </p:nvSpPr>
            <p:spPr>
              <a:xfrm rot="5400000">
                <a:off x="176181" y="-176182"/>
                <a:ext cx="783005" cy="1135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pic>
            <p:nvPicPr>
              <p:cNvPr id="398" name="Google Shape;413;p19" descr="Google Shape;413;p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1852" y="157960"/>
                <a:ext cx="629466" cy="5305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0" name="Google Shape;414;p19"/>
            <p:cNvSpPr txBox="1"/>
            <p:nvPr/>
          </p:nvSpPr>
          <p:spPr>
            <a:xfrm>
              <a:off x="1233693" y="2540196"/>
              <a:ext cx="7865802" cy="737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Protección obligatoria de las manos: Se utilizarán siempre guantes de protección cuando se manipulen cualquier tipo de fluidos, en uso de herramientas e intervención del motor, desarme de partes y trabajo en sistemas eléctricos. </a:t>
              </a:r>
            </a:p>
          </p:txBody>
        </p:sp>
        <p:grpSp>
          <p:nvGrpSpPr>
            <p:cNvPr id="403" name="Google Shape;415;p19"/>
            <p:cNvGrpSpPr/>
            <p:nvPr/>
          </p:nvGrpSpPr>
          <p:grpSpPr>
            <a:xfrm>
              <a:off x="-1" y="1665158"/>
              <a:ext cx="1135369" cy="783005"/>
              <a:chOff x="0" y="0"/>
              <a:chExt cx="1135367" cy="783004"/>
            </a:xfrm>
          </p:grpSpPr>
          <p:sp>
            <p:nvSpPr>
              <p:cNvPr id="401" name="Google Shape;416;p19"/>
              <p:cNvSpPr/>
              <p:nvPr/>
            </p:nvSpPr>
            <p:spPr>
              <a:xfrm rot="5400000">
                <a:off x="176181" y="-176182"/>
                <a:ext cx="783005" cy="1135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pic>
            <p:nvPicPr>
              <p:cNvPr id="402" name="Google Shape;417;p19" descr="Google Shape;417;p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602" y="143963"/>
                <a:ext cx="639966" cy="5394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06" name="Google Shape;418;p19"/>
            <p:cNvGrpSpPr/>
            <p:nvPr/>
          </p:nvGrpSpPr>
          <p:grpSpPr>
            <a:xfrm>
              <a:off x="-1" y="2537981"/>
              <a:ext cx="1135369" cy="783005"/>
              <a:chOff x="0" y="0"/>
              <a:chExt cx="1135367" cy="783004"/>
            </a:xfrm>
          </p:grpSpPr>
          <p:sp>
            <p:nvSpPr>
              <p:cNvPr id="404" name="Google Shape;419;p19"/>
              <p:cNvSpPr/>
              <p:nvPr/>
            </p:nvSpPr>
            <p:spPr>
              <a:xfrm rot="5400000">
                <a:off x="176181" y="-176182"/>
                <a:ext cx="783005" cy="1135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pic>
            <p:nvPicPr>
              <p:cNvPr id="405" name="Google Shape;420;p19" descr="Google Shape;420;p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5406" y="136147"/>
                <a:ext cx="602357" cy="5077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09" name="Google Shape;421;p19"/>
            <p:cNvGrpSpPr/>
            <p:nvPr/>
          </p:nvGrpSpPr>
          <p:grpSpPr>
            <a:xfrm>
              <a:off x="-1" y="3410804"/>
              <a:ext cx="1135369" cy="783005"/>
              <a:chOff x="0" y="0"/>
              <a:chExt cx="1135367" cy="783004"/>
            </a:xfrm>
          </p:grpSpPr>
          <p:sp>
            <p:nvSpPr>
              <p:cNvPr id="407" name="Google Shape;422;p19"/>
              <p:cNvSpPr/>
              <p:nvPr/>
            </p:nvSpPr>
            <p:spPr>
              <a:xfrm rot="5400000">
                <a:off x="176181" y="-176182"/>
                <a:ext cx="783005" cy="1135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pic>
            <p:nvPicPr>
              <p:cNvPr id="408" name="Google Shape;423;p19" descr="Google Shape;423;p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637" y="138928"/>
                <a:ext cx="610126" cy="5142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12" name="Google Shape;424;p19"/>
            <p:cNvGrpSpPr/>
            <p:nvPr/>
          </p:nvGrpSpPr>
          <p:grpSpPr>
            <a:xfrm>
              <a:off x="-1" y="5171469"/>
              <a:ext cx="1135369" cy="783005"/>
              <a:chOff x="0" y="0"/>
              <a:chExt cx="1135367" cy="783004"/>
            </a:xfrm>
          </p:grpSpPr>
          <p:sp>
            <p:nvSpPr>
              <p:cNvPr id="410" name="Google Shape;425;p19"/>
              <p:cNvSpPr/>
              <p:nvPr/>
            </p:nvSpPr>
            <p:spPr>
              <a:xfrm rot="5400000">
                <a:off x="176181" y="-176182"/>
                <a:ext cx="783005" cy="1135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pic>
            <p:nvPicPr>
              <p:cNvPr id="411" name="Google Shape;426;p19" descr="Google Shape;426;p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3583" y="127374"/>
                <a:ext cx="666002" cy="5613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15" name="Google Shape;427;p19"/>
            <p:cNvGrpSpPr/>
            <p:nvPr/>
          </p:nvGrpSpPr>
          <p:grpSpPr>
            <a:xfrm>
              <a:off x="-1" y="4120653"/>
              <a:ext cx="1193248" cy="1156254"/>
              <a:chOff x="0" y="0"/>
              <a:chExt cx="1193246" cy="1156253"/>
            </a:xfrm>
          </p:grpSpPr>
          <p:sp>
            <p:nvSpPr>
              <p:cNvPr id="413" name="Google Shape;428;p19"/>
              <p:cNvSpPr/>
              <p:nvPr/>
            </p:nvSpPr>
            <p:spPr>
              <a:xfrm rot="5400000">
                <a:off x="176181" y="-13207"/>
                <a:ext cx="783005" cy="1135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pic>
            <p:nvPicPr>
              <p:cNvPr id="414" name="Google Shape;429;p19" descr="Google Shape;429;p1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9406135">
                <a:off x="146058" y="195256"/>
                <a:ext cx="908506" cy="7657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16" name="Google Shape;433;p19" descr="Google Shape;433;p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6432" y="3872867"/>
              <a:ext cx="4327510" cy="3353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830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52;p2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grpSp>
        <p:nvGrpSpPr>
          <p:cNvPr id="422" name="Google Shape;310;p41"/>
          <p:cNvGrpSpPr/>
          <p:nvPr/>
        </p:nvGrpSpPr>
        <p:grpSpPr>
          <a:xfrm>
            <a:off x="376470" y="2371240"/>
            <a:ext cx="8842921" cy="3239560"/>
            <a:chOff x="-1" y="-1"/>
            <a:chExt cx="8839205" cy="3238197"/>
          </a:xfrm>
        </p:grpSpPr>
        <p:sp>
          <p:nvSpPr>
            <p:cNvPr id="420" name="Rectángulo redondeado"/>
            <p:cNvSpPr/>
            <p:nvPr/>
          </p:nvSpPr>
          <p:spPr>
            <a:xfrm>
              <a:off x="-1" y="-1"/>
              <a:ext cx="8839205" cy="323819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421" name="Texto"/>
            <p:cNvSpPr txBox="1"/>
            <p:nvPr/>
          </p:nvSpPr>
          <p:spPr>
            <a:xfrm>
              <a:off x="158075" y="1418994"/>
              <a:ext cx="8523053" cy="400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1" tIns="91461" rIns="91461" bIns="91461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   </a:t>
              </a:r>
            </a:p>
          </p:txBody>
        </p:sp>
      </p:grpSp>
      <p:sp>
        <p:nvSpPr>
          <p:cNvPr id="423" name="Google Shape;311;p41"/>
          <p:cNvSpPr/>
          <p:nvPr/>
        </p:nvSpPr>
        <p:spPr>
          <a:xfrm>
            <a:off x="5282482" y="7357619"/>
            <a:ext cx="2724681" cy="2052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pic>
        <p:nvPicPr>
          <p:cNvPr id="424" name="Google Shape;313;p41" descr="Google Shape;313;p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983" y="2371242"/>
            <a:ext cx="4541907" cy="5339156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Google Shape;445;p20"/>
          <p:cNvSpPr txBox="1"/>
          <p:nvPr/>
        </p:nvSpPr>
        <p:spPr>
          <a:xfrm>
            <a:off x="1019457" y="3754584"/>
            <a:ext cx="4231595" cy="103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/>
          <a:p>
            <a: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sz="1601"/>
              <a:t>Ahora realizaremos una actividad práctica.</a:t>
            </a:r>
            <a:endParaRPr sz="1601">
              <a:latin typeface="+mn-lt"/>
              <a:ea typeface="+mn-ea"/>
              <a:cs typeface="+mn-cs"/>
            </a:endParaRPr>
          </a:p>
          <a:p>
            <a: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sz="1601"/>
              <a:t>Te sugerimos </a:t>
            </a:r>
            <a:r>
              <a:rPr sz="1601" b="1">
                <a:solidFill>
                  <a:srgbClr val="76384D"/>
                </a:solidFill>
              </a:rPr>
              <a:t>seguir las instrucciones </a:t>
            </a:r>
            <a:r>
              <a:rPr sz="1601"/>
              <a:t>que van</a:t>
            </a:r>
            <a:endParaRPr sz="1601">
              <a:latin typeface="+mn-lt"/>
              <a:ea typeface="+mn-ea"/>
              <a:cs typeface="+mn-cs"/>
            </a:endParaRPr>
          </a:p>
          <a:p>
            <a: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sz="1601"/>
              <a:t>Adjuntas en la guía que el profesor te entregará.</a:t>
            </a:r>
          </a:p>
        </p:txBody>
      </p:sp>
      <p:grpSp>
        <p:nvGrpSpPr>
          <p:cNvPr id="429" name="Grupo 18"/>
          <p:cNvGrpSpPr/>
          <p:nvPr/>
        </p:nvGrpSpPr>
        <p:grpSpPr>
          <a:xfrm>
            <a:off x="366944" y="1028216"/>
            <a:ext cx="8963792" cy="1016057"/>
            <a:chOff x="0" y="82355"/>
            <a:chExt cx="8960025" cy="1015628"/>
          </a:xfrm>
        </p:grpSpPr>
        <p:sp>
          <p:nvSpPr>
            <p:cNvPr id="426" name="Google Shape;438;p20"/>
            <p:cNvSpPr txBox="1"/>
            <p:nvPr/>
          </p:nvSpPr>
          <p:spPr>
            <a:xfrm>
              <a:off x="9524" y="322085"/>
              <a:ext cx="8950501" cy="536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2" tIns="91462" rIns="91462" bIns="91462" numCol="1" anchor="ctr">
              <a:spAutoFit/>
            </a:bodyPr>
            <a:lstStyle>
              <a:lvl1pPr>
                <a:lnSpc>
                  <a:spcPct val="80000"/>
                </a:lnSpc>
                <a:defRPr sz="2800"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2801"/>
                <a:t>ACTIVIDAD PRÁCTICA</a:t>
              </a:r>
            </a:p>
          </p:txBody>
        </p:sp>
        <p:sp>
          <p:nvSpPr>
            <p:cNvPr id="427" name="Google Shape;443;p20"/>
            <p:cNvSpPr txBox="1"/>
            <p:nvPr/>
          </p:nvSpPr>
          <p:spPr>
            <a:xfrm>
              <a:off x="0" y="96132"/>
              <a:ext cx="4700400" cy="400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2" tIns="91462" rIns="91462" bIns="91462" numCol="1" anchor="ctr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401" dirty="0"/>
                <a:t>¡PRACTIQUEMOS!</a:t>
              </a:r>
            </a:p>
          </p:txBody>
        </p:sp>
        <p:sp>
          <p:nvSpPr>
            <p:cNvPr id="428" name="Google Shape;168;p5"/>
            <p:cNvSpPr txBox="1"/>
            <p:nvPr/>
          </p:nvSpPr>
          <p:spPr>
            <a:xfrm>
              <a:off x="3279583" y="82355"/>
              <a:ext cx="1029146" cy="1015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2" tIns="91462" rIns="91462" bIns="91462" numCol="1" anchor="ctr">
              <a:spAutoFit/>
            </a:bodyPr>
            <a:lstStyle>
              <a:lvl1pPr algn="r">
                <a:lnSpc>
                  <a:spcPct val="90000"/>
                </a:lnSpc>
                <a:defRPr sz="6000">
                  <a:solidFill>
                    <a:srgbClr val="BA9BA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6002" dirty="0"/>
                <a:t>1</a:t>
              </a:r>
              <a:r>
                <a:rPr lang="es-ES" sz="6002" dirty="0"/>
                <a:t>8</a:t>
              </a:r>
              <a:endParaRPr sz="6002" dirty="0"/>
            </a:p>
          </p:txBody>
        </p:sp>
      </p:grpSp>
      <p:sp>
        <p:nvSpPr>
          <p:cNvPr id="430" name="Google Shape;445;p20"/>
          <p:cNvSpPr txBox="1"/>
          <p:nvPr/>
        </p:nvSpPr>
        <p:spPr>
          <a:xfrm>
            <a:off x="1019457" y="2945716"/>
            <a:ext cx="5568770" cy="124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>
            <a:lvl1pPr>
              <a:lnSpc>
                <a:spcPct val="115000"/>
              </a:lnSpc>
              <a:defRPr sz="20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sz="2001" b="0" dirty="0"/>
              <a:t>CUBOS DE </a:t>
            </a:r>
            <a:r>
              <a:rPr lang="es-ES" sz="2001" dirty="0"/>
              <a:t>RUEDAS, CRUCETAS, CARDÁN Y HOMOCINÉTICAS</a:t>
            </a:r>
          </a:p>
          <a:p>
            <a:endParaRPr lang="es-ES" sz="2001" dirty="0"/>
          </a:p>
        </p:txBody>
      </p:sp>
    </p:spTree>
    <p:extLst>
      <p:ext uri="{BB962C8B-B14F-4D97-AF65-F5344CB8AC3E}">
        <p14:creationId xmlns:p14="http://schemas.microsoft.com/office/powerpoint/2010/main" val="11284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52;p2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grpSp>
        <p:nvGrpSpPr>
          <p:cNvPr id="435" name="Google Shape;320;p21"/>
          <p:cNvGrpSpPr/>
          <p:nvPr/>
        </p:nvGrpSpPr>
        <p:grpSpPr>
          <a:xfrm>
            <a:off x="383955" y="2371240"/>
            <a:ext cx="8842920" cy="3239560"/>
            <a:chOff x="-1" y="-1"/>
            <a:chExt cx="8839204" cy="3238197"/>
          </a:xfrm>
        </p:grpSpPr>
        <p:sp>
          <p:nvSpPr>
            <p:cNvPr id="433" name="Rectángulo redondeado"/>
            <p:cNvSpPr/>
            <p:nvPr/>
          </p:nvSpPr>
          <p:spPr>
            <a:xfrm>
              <a:off x="-1" y="-1"/>
              <a:ext cx="8839204" cy="323819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434" name="Texto"/>
            <p:cNvSpPr txBox="1"/>
            <p:nvPr/>
          </p:nvSpPr>
          <p:spPr>
            <a:xfrm>
              <a:off x="158076" y="1418994"/>
              <a:ext cx="8523050" cy="400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1" tIns="91461" rIns="91461" bIns="91461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   </a:t>
              </a:r>
            </a:p>
          </p:txBody>
        </p:sp>
      </p:grpSp>
      <p:sp>
        <p:nvSpPr>
          <p:cNvPr id="436" name="Google Shape;321;p21"/>
          <p:cNvSpPr/>
          <p:nvPr/>
        </p:nvSpPr>
        <p:spPr>
          <a:xfrm>
            <a:off x="5282482" y="7357619"/>
            <a:ext cx="2724681" cy="2052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pic>
        <p:nvPicPr>
          <p:cNvPr id="437" name="Google Shape;322;p21" descr="Google Shape;322;p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24" y="2711882"/>
            <a:ext cx="5192836" cy="4919824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Google Shape;455;p21"/>
          <p:cNvSpPr txBox="1"/>
          <p:nvPr/>
        </p:nvSpPr>
        <p:spPr>
          <a:xfrm>
            <a:off x="376472" y="1265897"/>
            <a:ext cx="8954263" cy="53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801"/>
              <a:t>TICKET DE SALIDA</a:t>
            </a:r>
          </a:p>
        </p:txBody>
      </p:sp>
      <p:sp>
        <p:nvSpPr>
          <p:cNvPr id="439" name="Google Shape;456;p21"/>
          <p:cNvSpPr txBox="1"/>
          <p:nvPr/>
        </p:nvSpPr>
        <p:spPr>
          <a:xfrm>
            <a:off x="366944" y="1020508"/>
            <a:ext cx="4702375" cy="40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1" dirty="0"/>
              <a:t>ANTES DE TERMINAR:</a:t>
            </a:r>
          </a:p>
        </p:txBody>
      </p:sp>
      <p:grpSp>
        <p:nvGrpSpPr>
          <p:cNvPr id="442" name="Grupo 13"/>
          <p:cNvGrpSpPr/>
          <p:nvPr/>
        </p:nvGrpSpPr>
        <p:grpSpPr>
          <a:xfrm>
            <a:off x="973570" y="3643913"/>
            <a:ext cx="4569003" cy="2053700"/>
            <a:chOff x="0" y="-32785"/>
            <a:chExt cx="4567083" cy="2052836"/>
          </a:xfrm>
        </p:grpSpPr>
        <p:sp>
          <p:nvSpPr>
            <p:cNvPr id="440" name="Google Shape;445;p20"/>
            <p:cNvSpPr txBox="1"/>
            <p:nvPr/>
          </p:nvSpPr>
          <p:spPr>
            <a:xfrm>
              <a:off x="0" y="-32785"/>
              <a:ext cx="4567083" cy="20528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2" tIns="91462" rIns="91462" bIns="91462" numCol="1" anchor="ctr">
              <a:spAutoFit/>
            </a:bodyPr>
            <a:lstStyle/>
            <a:p>
              <a:pPr>
                <a:lnSpc>
                  <a:spcPct val="115000"/>
                </a:lnSpc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601"/>
                <a:t>¡No olvides contestar la Autoevaluación y entregar el Ticket de Salida!</a:t>
              </a:r>
              <a:endParaRPr sz="1601">
                <a:latin typeface="+mn-lt"/>
                <a:ea typeface="+mn-ea"/>
                <a:cs typeface="+mn-cs"/>
              </a:endParaRPr>
            </a:p>
            <a:p>
              <a:pPr>
                <a:lnSpc>
                  <a:spcPct val="115000"/>
                </a:lnSpc>
                <a:defRPr sz="1600">
                  <a:latin typeface="+mn-lt"/>
                  <a:ea typeface="+mn-ea"/>
                  <a:cs typeface="+mn-cs"/>
                  <a:sym typeface="Arial"/>
                </a:defRPr>
              </a:pPr>
              <a:endParaRPr sz="1601">
                <a:latin typeface="+mn-lt"/>
                <a:ea typeface="+mn-ea"/>
                <a:cs typeface="+mn-cs"/>
              </a:endParaRPr>
            </a:p>
            <a:p>
              <a:pPr>
                <a:lnSpc>
                  <a:spcPct val="115000"/>
                </a:lnSpc>
                <a:defRPr sz="2100"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101"/>
                <a:t>¡Hasta la próxima! </a:t>
              </a:r>
              <a:endParaRPr sz="2101">
                <a:latin typeface="+mn-lt"/>
                <a:ea typeface="+mn-ea"/>
                <a:cs typeface="+mn-cs"/>
              </a:endParaRPr>
            </a:p>
            <a:p>
              <a:pPr>
                <a:defRPr sz="1600" u="sng">
                  <a:latin typeface="+mn-lt"/>
                  <a:ea typeface="+mn-ea"/>
                  <a:cs typeface="+mn-cs"/>
                  <a:sym typeface="Arial"/>
                </a:defRPr>
              </a:pPr>
              <a:r>
                <a:rPr sz="2101" b="1">
                  <a:solidFill>
                    <a:srgbClr val="741B47"/>
                  </a:solidFill>
                </a:rPr>
                <a:t/>
              </a:r>
              <a:br>
                <a:rPr sz="2101" b="1">
                  <a:solidFill>
                    <a:srgbClr val="741B47"/>
                  </a:solidFill>
                </a:rPr>
              </a:br>
              <a:endParaRPr sz="2101" b="1">
                <a:solidFill>
                  <a:srgbClr val="741B47"/>
                </a:solidFill>
              </a:endParaRPr>
            </a:p>
          </p:txBody>
        </p:sp>
        <p:pic>
          <p:nvPicPr>
            <p:cNvPr id="441" name="Imagen 15" descr="Imagen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9367" y="697155"/>
              <a:ext cx="673177" cy="6037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3" name="Google Shape;445;p20"/>
          <p:cNvSpPr txBox="1"/>
          <p:nvPr/>
        </p:nvSpPr>
        <p:spPr>
          <a:xfrm>
            <a:off x="962934" y="2899578"/>
            <a:ext cx="5568770" cy="8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>
            <a:lvl1pPr>
              <a:lnSpc>
                <a:spcPct val="115000"/>
              </a:lnSpc>
              <a:defRPr sz="20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sz="2001" b="0" dirty="0"/>
              <a:t>CUBOS DE </a:t>
            </a:r>
            <a:r>
              <a:rPr lang="es-ES" sz="2001" dirty="0"/>
              <a:t>RUEDAS, CRUCETAS, CARDÁN Y HOMOCINÉTICAS</a:t>
            </a:r>
          </a:p>
        </p:txBody>
      </p:sp>
    </p:spTree>
    <p:extLst>
      <p:ext uri="{BB962C8B-B14F-4D97-AF65-F5344CB8AC3E}">
        <p14:creationId xmlns:p14="http://schemas.microsoft.com/office/powerpoint/2010/main" val="8941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83;p2"/>
          <p:cNvSpPr txBox="1"/>
          <p:nvPr/>
        </p:nvSpPr>
        <p:spPr>
          <a:xfrm>
            <a:off x="365918" y="2026957"/>
            <a:ext cx="1444933" cy="41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/>
          <a:p>
            <a:pPr>
              <a:defRPr sz="1500" b="1">
                <a:latin typeface="Calibri"/>
                <a:ea typeface="Calibri"/>
                <a:cs typeface="Calibri"/>
                <a:sym typeface="Calibri"/>
              </a:defRPr>
            </a:pPr>
            <a:r>
              <a:rPr sz="1501" dirty="0"/>
              <a:t>ACTIVIDAD </a:t>
            </a:r>
            <a:r>
              <a:rPr lang="es-ES" sz="1501" dirty="0"/>
              <a:t>18</a:t>
            </a:r>
            <a:endParaRPr sz="1501" dirty="0">
              <a:latin typeface="+mn-lt"/>
              <a:ea typeface="+mn-ea"/>
              <a:cs typeface="+mn-cs"/>
            </a:endParaRPr>
          </a:p>
        </p:txBody>
      </p:sp>
      <p:sp>
        <p:nvSpPr>
          <p:cNvPr id="153" name="Google Shape;78;p37"/>
          <p:cNvSpPr txBox="1"/>
          <p:nvPr/>
        </p:nvSpPr>
        <p:spPr>
          <a:xfrm>
            <a:off x="405464" y="2215627"/>
            <a:ext cx="8338688" cy="1182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61" tIns="91461" rIns="91461" bIns="91461">
            <a:spAutoFit/>
          </a:bodyPr>
          <a:lstStyle>
            <a:lvl1pPr>
              <a:lnSpc>
                <a:spcPct val="90000"/>
              </a:lnSpc>
              <a:defRPr sz="36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sz="3601" dirty="0"/>
              <a:t>CUBOS DE RUEDAS, CRUCETAS, CARDÁN Y HOMOCINÉTICAS</a:t>
            </a:r>
            <a:endParaRPr sz="3601" dirty="0"/>
          </a:p>
        </p:txBody>
      </p:sp>
      <p:sp>
        <p:nvSpPr>
          <p:cNvPr id="6" name="Google Shape;107;p2"/>
          <p:cNvSpPr txBox="1"/>
          <p:nvPr/>
        </p:nvSpPr>
        <p:spPr>
          <a:xfrm>
            <a:off x="1139918" y="835151"/>
            <a:ext cx="5605011" cy="36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36" tIns="91436" rIns="91436" bIns="91436">
            <a:spAutoFit/>
          </a:bodyPr>
          <a:lstStyle/>
          <a:p>
            <a:pPr>
              <a:defRPr sz="12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200" dirty="0"/>
              <a:t>MÓDULO </a:t>
            </a:r>
            <a:r>
              <a:rPr lang="es-CL" sz="1200" dirty="0"/>
              <a:t>8</a:t>
            </a:r>
            <a:r>
              <a:rPr sz="1200" dirty="0"/>
              <a:t> |</a:t>
            </a:r>
            <a:r>
              <a:rPr lang="es-CL" sz="1200" dirty="0"/>
              <a:t>MANTENIMIENTO DE LOS SISTEMAS DE TRANSMISIÓN Y FRENOS</a:t>
            </a:r>
            <a:endParaRPr sz="1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58" y="3397952"/>
            <a:ext cx="5967442" cy="42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1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25;p27"/>
          <p:cNvSpPr txBox="1">
            <a:spLocks noGrp="1"/>
          </p:cNvSpPr>
          <p:nvPr>
            <p:ph type="sldNum" sz="quarter" idx="4294967295"/>
          </p:nvPr>
        </p:nvSpPr>
        <p:spPr>
          <a:xfrm>
            <a:off x="443015" y="6884691"/>
            <a:ext cx="266466" cy="31724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57" name="Google Shape;35;p28"/>
          <p:cNvSpPr/>
          <p:nvPr/>
        </p:nvSpPr>
        <p:spPr>
          <a:xfrm rot="10800000" flipH="1">
            <a:off x="182065" y="822369"/>
            <a:ext cx="9360634" cy="6534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A9BA5">
              <a:alpha val="2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grpSp>
        <p:nvGrpSpPr>
          <p:cNvPr id="160" name="Google Shape;101;p3"/>
          <p:cNvGrpSpPr/>
          <p:nvPr/>
        </p:nvGrpSpPr>
        <p:grpSpPr>
          <a:xfrm>
            <a:off x="482324" y="1888585"/>
            <a:ext cx="4091940" cy="3118140"/>
            <a:chOff x="0" y="-1"/>
            <a:chExt cx="4090220" cy="3116828"/>
          </a:xfrm>
        </p:grpSpPr>
        <p:sp>
          <p:nvSpPr>
            <p:cNvPr id="158" name="Rectángulo redondeado"/>
            <p:cNvSpPr/>
            <p:nvPr/>
          </p:nvSpPr>
          <p:spPr>
            <a:xfrm>
              <a:off x="0" y="-1"/>
              <a:ext cx="4090220" cy="3116828"/>
            </a:xfrm>
            <a:prstGeom prst="roundRect">
              <a:avLst>
                <a:gd name="adj" fmla="val 8420"/>
              </a:avLst>
            </a:prstGeom>
            <a:solidFill>
              <a:srgbClr val="FFFFFF"/>
            </a:solidFill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159" name="Texto"/>
            <p:cNvSpPr txBox="1"/>
            <p:nvPr/>
          </p:nvSpPr>
          <p:spPr>
            <a:xfrm>
              <a:off x="76864" y="1358310"/>
              <a:ext cx="3936492" cy="400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1" tIns="91461" rIns="91461" bIns="91461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   </a:t>
              </a:r>
            </a:p>
          </p:txBody>
        </p:sp>
      </p:grpSp>
      <p:sp>
        <p:nvSpPr>
          <p:cNvPr id="161" name="Google Shape;99;p3"/>
          <p:cNvSpPr txBox="1"/>
          <p:nvPr/>
        </p:nvSpPr>
        <p:spPr>
          <a:xfrm>
            <a:off x="1173334" y="2440813"/>
            <a:ext cx="2794275" cy="2155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61" tIns="91461" rIns="91461" bIns="91461" anchor="ctr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CL" sz="1601" dirty="0"/>
              <a:t>Realizar mantenimiento básico de diversos sistemas de vehículos automotrices livianos, semipesados y pesados, de acuerdo a las pautas de mantenimiento del fabricante, de inspección y diagnóstico de fallas.</a:t>
            </a:r>
            <a:endParaRPr sz="1601" dirty="0"/>
          </a:p>
        </p:txBody>
      </p:sp>
      <p:pic>
        <p:nvPicPr>
          <p:cNvPr id="162" name="Imagen 21" descr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71" y="1796963"/>
            <a:ext cx="719966" cy="686479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Google Shape;95;p3"/>
          <p:cNvSpPr txBox="1"/>
          <p:nvPr/>
        </p:nvSpPr>
        <p:spPr>
          <a:xfrm>
            <a:off x="376473" y="1265897"/>
            <a:ext cx="4866663" cy="536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801"/>
              <a:t>OBJETIVO DE APRENDIZAJE</a:t>
            </a:r>
          </a:p>
        </p:txBody>
      </p:sp>
      <p:pic>
        <p:nvPicPr>
          <p:cNvPr id="164" name="Imagen 26" descr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589" y="2355952"/>
            <a:ext cx="5851743" cy="44803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33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upo 55"/>
          <p:cNvGrpSpPr/>
          <p:nvPr/>
        </p:nvGrpSpPr>
        <p:grpSpPr>
          <a:xfrm>
            <a:off x="279780" y="1097256"/>
            <a:ext cx="9433318" cy="6014742"/>
            <a:chOff x="0" y="104313"/>
            <a:chExt cx="9429355" cy="6012214"/>
          </a:xfrm>
        </p:grpSpPr>
        <p:grpSp>
          <p:nvGrpSpPr>
            <p:cNvPr id="200" name="Grupo 56"/>
            <p:cNvGrpSpPr/>
            <p:nvPr/>
          </p:nvGrpSpPr>
          <p:grpSpPr>
            <a:xfrm>
              <a:off x="0" y="104313"/>
              <a:ext cx="9037630" cy="4929830"/>
              <a:chOff x="0" y="104314"/>
              <a:chExt cx="9037629" cy="4929828"/>
            </a:xfrm>
          </p:grpSpPr>
          <p:grpSp>
            <p:nvGrpSpPr>
              <p:cNvPr id="187" name="Google Shape;105;p3"/>
              <p:cNvGrpSpPr/>
              <p:nvPr/>
            </p:nvGrpSpPr>
            <p:grpSpPr>
              <a:xfrm>
                <a:off x="197188" y="2214450"/>
                <a:ext cx="4657803" cy="1139775"/>
                <a:chOff x="0" y="0"/>
                <a:chExt cx="4657802" cy="1139773"/>
              </a:xfrm>
            </p:grpSpPr>
            <p:sp>
              <p:nvSpPr>
                <p:cNvPr id="185" name="Rectángulo redondeado"/>
                <p:cNvSpPr/>
                <p:nvPr/>
              </p:nvSpPr>
              <p:spPr>
                <a:xfrm>
                  <a:off x="0" y="0"/>
                  <a:ext cx="4657802" cy="1139773"/>
                </a:xfrm>
                <a:prstGeom prst="roundRect">
                  <a:avLst>
                    <a:gd name="adj" fmla="val 16667"/>
                  </a:avLst>
                </a:prstGeom>
                <a:noFill/>
                <a:ln w="9525" cap="flat">
                  <a:solidFill>
                    <a:srgbClr val="585858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1401"/>
                </a:p>
              </p:txBody>
            </p:sp>
            <p:sp>
              <p:nvSpPr>
                <p:cNvPr id="186" name="Texto"/>
                <p:cNvSpPr txBox="1"/>
                <p:nvPr/>
              </p:nvSpPr>
              <p:spPr>
                <a:xfrm>
                  <a:off x="55638" y="369783"/>
                  <a:ext cx="4546525" cy="40020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91461" tIns="91461" rIns="91461" bIns="91461" numCol="1" anchor="ctr">
                  <a:spAutoFit/>
                </a:bodyPr>
                <a:lstStyle>
                  <a:lvl1pPr>
                    <a:defRPr>
                      <a:latin typeface="+mn-lt"/>
                      <a:ea typeface="+mn-ea"/>
                      <a:cs typeface="+mn-cs"/>
                      <a:sym typeface="Arial"/>
                    </a:defRPr>
                  </a:lvl1pPr>
                </a:lstStyle>
                <a:p>
                  <a:r>
                    <a:rPr sz="1401"/>
                    <a:t>    </a:t>
                  </a:r>
                </a:p>
              </p:txBody>
            </p:sp>
          </p:grpSp>
          <p:sp>
            <p:nvSpPr>
              <p:cNvPr id="188" name="Rectángulo redondeado"/>
              <p:cNvSpPr/>
              <p:nvPr/>
            </p:nvSpPr>
            <p:spPr>
              <a:xfrm>
                <a:off x="197187" y="3495515"/>
                <a:ext cx="4657803" cy="1538627"/>
              </a:xfrm>
              <a:prstGeom prst="roundRect">
                <a:avLst>
                  <a:gd name="adj" fmla="val 12346"/>
                </a:avLst>
              </a:prstGeom>
              <a:noFill/>
              <a:ln w="9525" cap="flat">
                <a:solidFill>
                  <a:srgbClr val="58585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sp>
            <p:nvSpPr>
              <p:cNvPr id="189" name="Texto"/>
              <p:cNvSpPr txBox="1"/>
              <p:nvPr/>
            </p:nvSpPr>
            <p:spPr>
              <a:xfrm>
                <a:off x="252827" y="4082433"/>
                <a:ext cx="4546523" cy="4002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91461" tIns="91461" rIns="91461" bIns="91461" numCol="1" anchor="ctr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 sz="1401"/>
                  <a:t>    </a:t>
                </a:r>
              </a:p>
            </p:txBody>
          </p:sp>
          <p:sp>
            <p:nvSpPr>
              <p:cNvPr id="190" name="Google Shape;110;p3"/>
              <p:cNvSpPr/>
              <p:nvPr/>
            </p:nvSpPr>
            <p:spPr>
              <a:xfrm>
                <a:off x="4747292" y="2637675"/>
                <a:ext cx="696537" cy="6965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grpSp>
            <p:nvGrpSpPr>
              <p:cNvPr id="193" name="Google Shape;112;p3"/>
              <p:cNvGrpSpPr/>
              <p:nvPr/>
            </p:nvGrpSpPr>
            <p:grpSpPr>
              <a:xfrm>
                <a:off x="0" y="3969950"/>
                <a:ext cx="391113" cy="615647"/>
                <a:chOff x="0" y="-39739"/>
                <a:chExt cx="391112" cy="615645"/>
              </a:xfrm>
            </p:grpSpPr>
            <p:sp>
              <p:nvSpPr>
                <p:cNvPr id="191" name="Google Shape;113;p3"/>
                <p:cNvSpPr/>
                <p:nvPr/>
              </p:nvSpPr>
              <p:spPr>
                <a:xfrm>
                  <a:off x="0" y="84708"/>
                  <a:ext cx="391112" cy="38580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41B4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1401"/>
                </a:p>
              </p:txBody>
            </p:sp>
            <p:sp>
              <p:nvSpPr>
                <p:cNvPr id="192" name="Google Shape;114;p3"/>
                <p:cNvSpPr txBox="1"/>
                <p:nvPr/>
              </p:nvSpPr>
              <p:spPr>
                <a:xfrm>
                  <a:off x="9903" y="-39739"/>
                  <a:ext cx="312204" cy="61564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91461" tIns="91461" rIns="91461" bIns="91461" numCol="1" anchor="ctr">
                  <a:spAutoFit/>
                </a:bodyPr>
                <a:lstStyle>
                  <a:lvl1pPr>
                    <a:defRPr sz="2800" b="1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rPr sz="2801"/>
                    <a:t>2</a:t>
                  </a:r>
                </a:p>
              </p:txBody>
            </p:sp>
          </p:grpSp>
          <p:grpSp>
            <p:nvGrpSpPr>
              <p:cNvPr id="196" name="Google Shape;115;p3"/>
              <p:cNvGrpSpPr/>
              <p:nvPr/>
            </p:nvGrpSpPr>
            <p:grpSpPr>
              <a:xfrm>
                <a:off x="8161" y="2471751"/>
                <a:ext cx="376205" cy="615647"/>
                <a:chOff x="-1" y="-39739"/>
                <a:chExt cx="376203" cy="615645"/>
              </a:xfrm>
            </p:grpSpPr>
            <p:sp>
              <p:nvSpPr>
                <p:cNvPr id="194" name="Google Shape;116;p3"/>
                <p:cNvSpPr/>
                <p:nvPr/>
              </p:nvSpPr>
              <p:spPr>
                <a:xfrm>
                  <a:off x="-1" y="84708"/>
                  <a:ext cx="376203" cy="38580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41B4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1401"/>
                </a:p>
              </p:txBody>
            </p:sp>
            <p:sp>
              <p:nvSpPr>
                <p:cNvPr id="195" name="Google Shape;117;p3"/>
                <p:cNvSpPr txBox="1"/>
                <p:nvPr/>
              </p:nvSpPr>
              <p:spPr>
                <a:xfrm>
                  <a:off x="9524" y="-39739"/>
                  <a:ext cx="300303" cy="61564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91461" tIns="91461" rIns="91461" bIns="91461" numCol="1" anchor="ctr">
                  <a:spAutoFit/>
                </a:bodyPr>
                <a:lstStyle>
                  <a:lvl1pPr>
                    <a:defRPr sz="2800" b="1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rPr sz="2801"/>
                    <a:t>1</a:t>
                  </a:r>
                </a:p>
              </p:txBody>
            </p:sp>
          </p:grpSp>
          <p:sp>
            <p:nvSpPr>
              <p:cNvPr id="197" name="Google Shape;392;p18"/>
              <p:cNvSpPr txBox="1"/>
              <p:nvPr/>
            </p:nvSpPr>
            <p:spPr>
              <a:xfrm>
                <a:off x="87126" y="104314"/>
                <a:ext cx="4700401" cy="4002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91462" tIns="91462" rIns="91462" bIns="91462" numCol="1" anchor="ctr">
                <a:spAutoFit/>
              </a:bodyPr>
              <a:lstStyle>
                <a:lvl1pPr>
                  <a:defRPr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401"/>
                  <a:t>RECORDEMOS</a:t>
                </a:r>
                <a:endParaRPr sz="1401"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98" name="Google Shape;109;p3"/>
              <p:cNvSpPr txBox="1"/>
              <p:nvPr/>
            </p:nvSpPr>
            <p:spPr>
              <a:xfrm>
                <a:off x="87127" y="385665"/>
                <a:ext cx="8950502" cy="5294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91461" tIns="91461" rIns="91461" bIns="91461" numCol="1" anchor="ctr">
                <a:spAutoFit/>
              </a:bodyPr>
              <a:lstStyle>
                <a:lvl1pPr>
                  <a:lnSpc>
                    <a:spcPct val="80000"/>
                  </a:lnSpc>
                  <a:defRPr sz="2800" b="1">
                    <a:solidFill>
                      <a:srgbClr val="741B47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2801" dirty="0"/>
                  <a:t>¿QUÉ APRENDIMOS LA ACTIVIDAD ANTERIOR?</a:t>
                </a:r>
              </a:p>
            </p:txBody>
          </p:sp>
          <p:sp>
            <p:nvSpPr>
              <p:cNvPr id="199" name="Google Shape;111;p3"/>
              <p:cNvSpPr txBox="1"/>
              <p:nvPr/>
            </p:nvSpPr>
            <p:spPr>
              <a:xfrm>
                <a:off x="125802" y="1249301"/>
                <a:ext cx="5782099" cy="433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91461" tIns="91461" rIns="91461" bIns="91461" numCol="1" anchor="ctr">
                <a:spAutoFit/>
              </a:bodyPr>
              <a:lstStyle>
                <a:lvl1pPr>
                  <a:lnSpc>
                    <a:spcPct val="90000"/>
                  </a:lnSpc>
                  <a:defRPr sz="1800" b="1" cap="all">
                    <a:solidFill>
                      <a:srgbClr val="741B47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1" dirty="0"/>
                  <a:t>Discos, </a:t>
                </a:r>
                <a:r>
                  <a:rPr lang="es-ES" sz="1801" dirty="0"/>
                  <a:t>BANDAS Y CUERPO DE VÁLVULAS</a:t>
                </a:r>
                <a:endParaRPr sz="1801" dirty="0"/>
              </a:p>
            </p:txBody>
          </p:sp>
        </p:grpSp>
        <p:pic>
          <p:nvPicPr>
            <p:cNvPr id="201" name="Google Shape;124;p3" descr="Google Shape;124;p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5436" y="1508328"/>
              <a:ext cx="4863919" cy="4608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3" name="Google Shape;121;p3"/>
          <p:cNvSpPr txBox="1"/>
          <p:nvPr/>
        </p:nvSpPr>
        <p:spPr>
          <a:xfrm>
            <a:off x="830461" y="3313371"/>
            <a:ext cx="4375738" cy="923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spcAft>
                <a:spcPts val="600"/>
              </a:spcAft>
            </a:pPr>
            <a:r>
              <a:rPr lang="es-CL" sz="1601" dirty="0"/>
              <a:t>Identificaste las funciones de los discos, bandas y cuerpo de válvulas, considerando el funcionamiento de sus partes y piezas móviles.</a:t>
            </a:r>
          </a:p>
        </p:txBody>
      </p:sp>
      <p:sp>
        <p:nvSpPr>
          <p:cNvPr id="204" name="Google Shape;122;p3"/>
          <p:cNvSpPr txBox="1"/>
          <p:nvPr/>
        </p:nvSpPr>
        <p:spPr>
          <a:xfrm>
            <a:off x="830462" y="4807343"/>
            <a:ext cx="4040300" cy="923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spcAft>
                <a:spcPts val="600"/>
              </a:spcAft>
            </a:pPr>
            <a:r>
              <a:rPr lang="es-CL" sz="1601" dirty="0"/>
              <a:t>Desarmaste una transmisión automática, considerando la función de cada una de las partes móviles que posee.</a:t>
            </a:r>
          </a:p>
        </p:txBody>
      </p:sp>
    </p:spTree>
    <p:extLst>
      <p:ext uri="{BB962C8B-B14F-4D97-AF65-F5344CB8AC3E}">
        <p14:creationId xmlns:p14="http://schemas.microsoft.com/office/powerpoint/2010/main" val="11255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38;p4"/>
          <p:cNvSpPr txBox="1"/>
          <p:nvPr/>
        </p:nvSpPr>
        <p:spPr>
          <a:xfrm>
            <a:off x="402423" y="2234258"/>
            <a:ext cx="5467782" cy="43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61" tIns="91461" rIns="91461" bIns="91461" anchor="ctr">
            <a:spAutoFit/>
          </a:bodyPr>
          <a:lstStyle>
            <a:lvl1pPr>
              <a:lnSpc>
                <a:spcPct val="90000"/>
              </a:lnSpc>
              <a:defRPr sz="1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sz="1801" dirty="0"/>
              <a:t>CUBOS, CRUCETAS, CARDANES Y HOMOCINÉTICAS</a:t>
            </a:r>
            <a:endParaRPr sz="1801" dirty="0"/>
          </a:p>
        </p:txBody>
      </p:sp>
      <p:sp>
        <p:nvSpPr>
          <p:cNvPr id="168" name="Google Shape;160;p5"/>
          <p:cNvSpPr txBox="1"/>
          <p:nvPr/>
        </p:nvSpPr>
        <p:spPr>
          <a:xfrm>
            <a:off x="376471" y="1334506"/>
            <a:ext cx="8954265" cy="53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7" tIns="91437" rIns="91437" bIns="91437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801" dirty="0"/>
              <a:t>ANTES DE COMENZAR</a:t>
            </a:r>
          </a:p>
        </p:txBody>
      </p:sp>
      <p:sp>
        <p:nvSpPr>
          <p:cNvPr id="169" name="Google Shape;165;p5"/>
          <p:cNvSpPr txBox="1"/>
          <p:nvPr/>
        </p:nvSpPr>
        <p:spPr>
          <a:xfrm>
            <a:off x="314106" y="6321911"/>
            <a:ext cx="5391068" cy="454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7" tIns="91437" rIns="91437" bIns="91437" anchor="ctr">
            <a:spAutoFit/>
          </a:bodyPr>
          <a:lstStyle/>
          <a:p>
            <a:pPr>
              <a:lnSpc>
                <a:spcPct val="80000"/>
              </a:lnSpc>
              <a:defRPr sz="2100" b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101"/>
              <a:t>¡Compartan experiencias con sus compañeros! </a:t>
            </a:r>
          </a:p>
        </p:txBody>
      </p:sp>
      <p:sp>
        <p:nvSpPr>
          <p:cNvPr id="170" name="Google Shape;168;p5"/>
          <p:cNvSpPr/>
          <p:nvPr/>
        </p:nvSpPr>
        <p:spPr>
          <a:xfrm>
            <a:off x="376265" y="3256169"/>
            <a:ext cx="5653102" cy="631352"/>
          </a:xfrm>
          <a:prstGeom prst="roundRect">
            <a:avLst>
              <a:gd name="adj" fmla="val 25329"/>
            </a:avLst>
          </a:prstGeom>
          <a:ln>
            <a:solidFill>
              <a:srgbClr val="585858"/>
            </a:solidFill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pic>
        <p:nvPicPr>
          <p:cNvPr id="171" name="Google Shape;175;p5" descr="Google Shape;175;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290" y="2953741"/>
            <a:ext cx="442148" cy="439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Google Shape;178;p5" descr="Google Shape;178;p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517" y="1316315"/>
            <a:ext cx="2671172" cy="567776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Google Shape;392;p18"/>
          <p:cNvSpPr txBox="1"/>
          <p:nvPr/>
        </p:nvSpPr>
        <p:spPr>
          <a:xfrm>
            <a:off x="366944" y="1097258"/>
            <a:ext cx="4702375" cy="40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1"/>
              <a:t>ALGUNAS PREGUNTAS</a:t>
            </a:r>
            <a:endParaRPr sz="1401"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4" name="Google Shape;168;p5"/>
          <p:cNvSpPr/>
          <p:nvPr/>
        </p:nvSpPr>
        <p:spPr>
          <a:xfrm>
            <a:off x="343569" y="4189163"/>
            <a:ext cx="5653103" cy="774587"/>
          </a:xfrm>
          <a:prstGeom prst="roundRect">
            <a:avLst>
              <a:gd name="adj" fmla="val 20844"/>
            </a:avLst>
          </a:prstGeom>
          <a:ln>
            <a:solidFill>
              <a:srgbClr val="585858"/>
            </a:solidFill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pic>
        <p:nvPicPr>
          <p:cNvPr id="175" name="Google Shape;175;p5" descr="Google Shape;175;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285" y="3974230"/>
            <a:ext cx="442148" cy="43909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Google Shape;136;p4"/>
          <p:cNvSpPr txBox="1"/>
          <p:nvPr/>
        </p:nvSpPr>
        <p:spPr>
          <a:xfrm>
            <a:off x="537829" y="3196088"/>
            <a:ext cx="4556526" cy="751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sz="1601" dirty="0"/>
              <a:t>¿Qué crees que son los cubos y las crucetas? ¿Cuáles son sus características?</a:t>
            </a:r>
          </a:p>
        </p:txBody>
      </p:sp>
      <p:pic>
        <p:nvPicPr>
          <p:cNvPr id="178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737" y="1922462"/>
            <a:ext cx="418548" cy="829456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Google Shape;132;p4"/>
          <p:cNvSpPr txBox="1"/>
          <p:nvPr/>
        </p:nvSpPr>
        <p:spPr>
          <a:xfrm>
            <a:off x="520889" y="4200700"/>
            <a:ext cx="4092783" cy="751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CL" sz="1601" dirty="0"/>
              <a:t>¿Qué funciones crees que cumplen en una transmisión automática?</a:t>
            </a:r>
          </a:p>
        </p:txBody>
      </p:sp>
    </p:spTree>
    <p:extLst>
      <p:ext uri="{BB962C8B-B14F-4D97-AF65-F5344CB8AC3E}">
        <p14:creationId xmlns:p14="http://schemas.microsoft.com/office/powerpoint/2010/main" val="49875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51;p5"/>
          <p:cNvGrpSpPr/>
          <p:nvPr/>
        </p:nvGrpSpPr>
        <p:grpSpPr>
          <a:xfrm>
            <a:off x="4065529" y="3090163"/>
            <a:ext cx="5098016" cy="3510056"/>
            <a:chOff x="0" y="-1"/>
            <a:chExt cx="5095873" cy="3508581"/>
          </a:xfrm>
        </p:grpSpPr>
        <p:sp>
          <p:nvSpPr>
            <p:cNvPr id="183" name="Rectángulo redondeado"/>
            <p:cNvSpPr/>
            <p:nvPr/>
          </p:nvSpPr>
          <p:spPr>
            <a:xfrm>
              <a:off x="0" y="-1"/>
              <a:ext cx="5095873" cy="3508581"/>
            </a:xfrm>
            <a:prstGeom prst="roundRect">
              <a:avLst>
                <a:gd name="adj" fmla="val 5168"/>
              </a:avLst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184" name="Texto"/>
            <p:cNvSpPr txBox="1"/>
            <p:nvPr/>
          </p:nvSpPr>
          <p:spPr>
            <a:xfrm>
              <a:off x="53108" y="1554187"/>
              <a:ext cx="4989657" cy="400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1" tIns="91461" rIns="91461" bIns="91461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   </a:t>
              </a:r>
            </a:p>
          </p:txBody>
        </p:sp>
      </p:grpSp>
      <p:sp>
        <p:nvSpPr>
          <p:cNvPr id="187" name="Google Shape;152;p5"/>
          <p:cNvSpPr txBox="1"/>
          <p:nvPr/>
        </p:nvSpPr>
        <p:spPr>
          <a:xfrm rot="21594879">
            <a:off x="4513137" y="3469494"/>
            <a:ext cx="4359676" cy="10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spcAft>
                <a:spcPts val="600"/>
              </a:spcAft>
            </a:pPr>
            <a:r>
              <a:rPr lang="es-CL" sz="1601" dirty="0"/>
              <a:t>Identificarás las funciones de los cubos, crucetas, cardanes  y homocinéticas, considerando el funcionamiento de sus partes y pizas móviles.</a:t>
            </a:r>
          </a:p>
        </p:txBody>
      </p:sp>
      <p:sp>
        <p:nvSpPr>
          <p:cNvPr id="188" name="Google Shape;167;p5"/>
          <p:cNvSpPr txBox="1"/>
          <p:nvPr/>
        </p:nvSpPr>
        <p:spPr>
          <a:xfrm>
            <a:off x="4019044" y="1043589"/>
            <a:ext cx="844899" cy="877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61" tIns="91461" rIns="91461" bIns="91461" anchor="ctr">
            <a:spAutoFit/>
          </a:bodyPr>
          <a:lstStyle>
            <a:lvl1pPr algn="r">
              <a:lnSpc>
                <a:spcPct val="90000"/>
              </a:lnSpc>
              <a:defRPr sz="500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002" dirty="0"/>
              <a:t>1</a:t>
            </a:r>
            <a:r>
              <a:rPr lang="es-ES" sz="5002" dirty="0"/>
              <a:t>8</a:t>
            </a:r>
            <a:endParaRPr sz="5002" dirty="0"/>
          </a:p>
        </p:txBody>
      </p:sp>
      <p:sp>
        <p:nvSpPr>
          <p:cNvPr id="189" name="Google Shape;168;p5"/>
          <p:cNvSpPr txBox="1"/>
          <p:nvPr/>
        </p:nvSpPr>
        <p:spPr>
          <a:xfrm>
            <a:off x="376472" y="1265897"/>
            <a:ext cx="3874511" cy="536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801"/>
              <a:t>MENÚ DE LA ACTIVIDAD</a:t>
            </a:r>
          </a:p>
        </p:txBody>
      </p:sp>
      <p:sp>
        <p:nvSpPr>
          <p:cNvPr id="190" name="Google Shape;152;p5"/>
          <p:cNvSpPr txBox="1"/>
          <p:nvPr/>
        </p:nvSpPr>
        <p:spPr>
          <a:xfrm>
            <a:off x="4509374" y="5089402"/>
            <a:ext cx="4210323" cy="10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spcAft>
                <a:spcPts val="600"/>
              </a:spcAft>
            </a:pPr>
            <a:r>
              <a:rPr lang="es-CL" sz="1601" dirty="0"/>
              <a:t>Desarmarás y reconocerás las características de estos elementos, considerando la función de cada una de las partes móviles que posee.</a:t>
            </a:r>
          </a:p>
        </p:txBody>
      </p:sp>
      <p:pic>
        <p:nvPicPr>
          <p:cNvPr id="191" name="Google Shape;164;p5" descr="Google Shape;164;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40" y="2368770"/>
            <a:ext cx="2966965" cy="433081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Google Shape;196;p6"/>
          <p:cNvSpPr txBox="1"/>
          <p:nvPr/>
        </p:nvSpPr>
        <p:spPr>
          <a:xfrm>
            <a:off x="4065899" y="2577527"/>
            <a:ext cx="4934480" cy="338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4" tIns="45694" rIns="45694" bIns="45694">
            <a:spAutoFit/>
          </a:bodyPr>
          <a:lstStyle>
            <a:lvl1pPr>
              <a:defRPr sz="16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01"/>
              <a:t>Al término de la actividad estarás en condiciones de:</a:t>
            </a:r>
          </a:p>
        </p:txBody>
      </p:sp>
      <p:grpSp>
        <p:nvGrpSpPr>
          <p:cNvPr id="195" name="Google Shape;189;p6"/>
          <p:cNvGrpSpPr/>
          <p:nvPr/>
        </p:nvGrpSpPr>
        <p:grpSpPr>
          <a:xfrm>
            <a:off x="3882023" y="3630993"/>
            <a:ext cx="376362" cy="615858"/>
            <a:chOff x="0" y="-39739"/>
            <a:chExt cx="376202" cy="615597"/>
          </a:xfrm>
        </p:grpSpPr>
        <p:sp>
          <p:nvSpPr>
            <p:cNvPr id="193" name="Google Shape;190;p6"/>
            <p:cNvSpPr/>
            <p:nvPr/>
          </p:nvSpPr>
          <p:spPr>
            <a:xfrm>
              <a:off x="0" y="75183"/>
              <a:ext cx="376202" cy="385803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194" name="Google Shape;191;p6"/>
            <p:cNvSpPr txBox="1"/>
            <p:nvPr/>
          </p:nvSpPr>
          <p:spPr>
            <a:xfrm>
              <a:off x="9524" y="-39739"/>
              <a:ext cx="300303" cy="615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7" tIns="91437" rIns="91437" bIns="91437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2801"/>
                <a:t>1</a:t>
              </a:r>
            </a:p>
          </p:txBody>
        </p:sp>
      </p:grpSp>
      <p:grpSp>
        <p:nvGrpSpPr>
          <p:cNvPr id="198" name="Google Shape;192;p6"/>
          <p:cNvGrpSpPr/>
          <p:nvPr/>
        </p:nvGrpSpPr>
        <p:grpSpPr>
          <a:xfrm>
            <a:off x="3881794" y="5195821"/>
            <a:ext cx="376362" cy="615858"/>
            <a:chOff x="0" y="-39740"/>
            <a:chExt cx="376202" cy="615598"/>
          </a:xfrm>
        </p:grpSpPr>
        <p:sp>
          <p:nvSpPr>
            <p:cNvPr id="196" name="Google Shape;193;p6"/>
            <p:cNvSpPr/>
            <p:nvPr/>
          </p:nvSpPr>
          <p:spPr>
            <a:xfrm>
              <a:off x="0" y="75183"/>
              <a:ext cx="376202" cy="385803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197" name="Google Shape;194;p6"/>
            <p:cNvSpPr txBox="1"/>
            <p:nvPr/>
          </p:nvSpPr>
          <p:spPr>
            <a:xfrm>
              <a:off x="9524" y="-39740"/>
              <a:ext cx="300303" cy="6155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7" tIns="91437" rIns="91437" bIns="91437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2801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71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ángulo redondeado"/>
          <p:cNvSpPr/>
          <p:nvPr/>
        </p:nvSpPr>
        <p:spPr>
          <a:xfrm>
            <a:off x="563870" y="2179781"/>
            <a:ext cx="8553819" cy="2333154"/>
          </a:xfrm>
          <a:prstGeom prst="roundRect">
            <a:avLst>
              <a:gd name="adj" fmla="val 11660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401"/>
          </a:p>
        </p:txBody>
      </p:sp>
      <p:sp>
        <p:nvSpPr>
          <p:cNvPr id="202" name="Google Shape;173;p6"/>
          <p:cNvSpPr txBox="1"/>
          <p:nvPr/>
        </p:nvSpPr>
        <p:spPr>
          <a:xfrm>
            <a:off x="382999" y="1261802"/>
            <a:ext cx="8954265" cy="536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/>
          <a:p>
            <a:pPr>
              <a:lnSpc>
                <a:spcPct val="80000"/>
              </a:lnSpc>
              <a:defRPr sz="28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801" dirty="0"/>
              <a:t>CUBO DE RUEDAS</a:t>
            </a:r>
            <a:endParaRPr sz="2801" dirty="0">
              <a:solidFill>
                <a:srgbClr val="FF0000"/>
              </a:solidFill>
            </a:endParaRPr>
          </a:p>
        </p:txBody>
      </p:sp>
      <p:sp>
        <p:nvSpPr>
          <p:cNvPr id="205" name="Probar las baterías para determinar si son reutilizables.…"/>
          <p:cNvSpPr txBox="1"/>
          <p:nvPr/>
        </p:nvSpPr>
        <p:spPr>
          <a:xfrm>
            <a:off x="874405" y="2315865"/>
            <a:ext cx="7930733" cy="1982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5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just"/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Aunque en la actualidad el bloqueo de los cubos de ruedas es automático, se verá cómo es el procedimiento de bloqueo manual y automático:</a:t>
            </a:r>
          </a:p>
          <a:p>
            <a:pPr algn="just"/>
            <a:endParaRPr lang="es-ES" altLang="es-CL" sz="160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altLang="es-CL" sz="1601" b="1" dirty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Bloqueo de cubo: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Detener el vehículo.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Poner el cubo de ambas ruedas en posición LOCK (bloqueo).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Colocar palanca de 4x4 en posición 4H o 4L.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A926F4A1-965F-1749-97BD-2A5FD933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500" y="4649019"/>
            <a:ext cx="3241715" cy="26980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F10C82E-9967-024F-819F-1B9C37345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491916" y="4649018"/>
            <a:ext cx="2158578" cy="222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0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"/>
          <p:cNvSpPr/>
          <p:nvPr/>
        </p:nvSpPr>
        <p:spPr>
          <a:xfrm>
            <a:off x="452484" y="3942304"/>
            <a:ext cx="8685915" cy="2970763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2" name="Rectángulo redondeado"/>
          <p:cNvSpPr/>
          <p:nvPr/>
        </p:nvSpPr>
        <p:spPr>
          <a:xfrm>
            <a:off x="452484" y="2336342"/>
            <a:ext cx="8685915" cy="1437144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CUBO DE RUEDAS</a:t>
            </a:r>
            <a:endParaRPr lang="de-DE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8"/>
          <p:cNvSpPr txBox="1"/>
          <p:nvPr/>
        </p:nvSpPr>
        <p:spPr>
          <a:xfrm>
            <a:off x="816443" y="2505160"/>
            <a:ext cx="7889206" cy="107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>
              <a:buClr>
                <a:srgbClr val="741B47"/>
              </a:buClr>
              <a:buSzPct val="100000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1601" b="1" dirty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Desbloqueo de cubo: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Detener el vehículo.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Poner el cubo de ambas ruedas en posición FREE (libre).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Colocar palanca de 4x4 en posición 2H. </a:t>
            </a:r>
          </a:p>
        </p:txBody>
      </p:sp>
      <p:sp>
        <p:nvSpPr>
          <p:cNvPr id="7" name="CuadroTexto 8"/>
          <p:cNvSpPr txBox="1"/>
          <p:nvPr/>
        </p:nvSpPr>
        <p:spPr>
          <a:xfrm>
            <a:off x="816443" y="4042515"/>
            <a:ext cx="7889206" cy="2801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1" b="1" dirty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BLOQUEO AUTOMÁTICO</a:t>
            </a:r>
          </a:p>
          <a:p>
            <a:pPr algn="just"/>
            <a:r>
              <a:rPr lang="es-ES" altLang="es-CL" sz="1601" b="1" dirty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Bloqueo de cubo: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Detener el vehículo.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Colocar palanca de 4x4 en posición 4H o 4L. 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Hacer avanzar el vehículo, los cubos se bloquean automáticamente. </a:t>
            </a:r>
          </a:p>
          <a:p>
            <a:pPr marL="343037" indent="-343037" algn="just">
              <a:buFont typeface="+mj-lt"/>
              <a:buAutoNum type="arabicPeriod"/>
            </a:pPr>
            <a:endParaRPr lang="es-ES" altLang="es-CL" sz="160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sz="1601" b="1" dirty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Desbloqueo de cubo:</a:t>
            </a:r>
            <a:endParaRPr lang="es-ES" altLang="es-CL" sz="160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3037" indent="-343037" algn="just">
              <a:buFont typeface="+mj-lt"/>
              <a:buAutoNum type="arabicPeriod"/>
            </a:pPr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Detener el vehículo.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Colocar palanca de 4x4 en posición 2H. </a:t>
            </a:r>
          </a:p>
          <a:p>
            <a:pPr marL="343037" indent="-343037" algn="just">
              <a:buFont typeface="+mj-lt"/>
              <a:buAutoNum type="arabicPeriod"/>
            </a:pPr>
            <a:r>
              <a:rPr lang="es-ES" altLang="es-CL" sz="160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Hacer retroceder lentamente el vehículo al menos un par de metros, los cubos se desbloquean automáticamente.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2E6410AA-5B34-40E3-9C6A-9B735BBAB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363" y="1808759"/>
            <a:ext cx="3241715" cy="26980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"/>
          <p:cNvSpPr/>
          <p:nvPr/>
        </p:nvSpPr>
        <p:spPr>
          <a:xfrm>
            <a:off x="452484" y="2032854"/>
            <a:ext cx="8685915" cy="4573920"/>
          </a:xfrm>
          <a:prstGeom prst="roundRect">
            <a:avLst>
              <a:gd name="adj" fmla="val 9418"/>
            </a:avLst>
          </a:prstGeom>
          <a:noFill/>
          <a:ln w="38100">
            <a:solidFill>
              <a:srgbClr val="721F47"/>
            </a:solidFill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JUNTAS CARDÁNICAS O CRUCETAS Y CARDÁN</a:t>
            </a:r>
            <a:endParaRPr lang="de-DE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AD2A182D-A204-A440-84A0-ACAC90C8A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795" y="2370353"/>
            <a:ext cx="3308898" cy="18638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4D95FCF-61A3-9F40-BE83-6AA69E64E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080" y="2350564"/>
            <a:ext cx="2421851" cy="188366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8460A9B9-14A5-C948-BB82-F6E564B32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68204" y="4219955"/>
            <a:ext cx="7312489" cy="147301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525C0817-31DD-6E42-BF24-1074303B3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3160">
            <a:off x="4293570" y="4887855"/>
            <a:ext cx="4359078" cy="7242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9D08A705-C9CB-644E-BEA3-CEC81A77C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08347">
            <a:off x="4270138" y="4377101"/>
            <a:ext cx="4415015" cy="724204"/>
          </a:xfrm>
          <a:prstGeom prst="rect">
            <a:avLst/>
          </a:prstGeom>
        </p:spPr>
      </p:pic>
      <p:sp>
        <p:nvSpPr>
          <p:cNvPr id="17" name="Marco 16">
            <a:extLst>
              <a:ext uri="{FF2B5EF4-FFF2-40B4-BE49-F238E27FC236}">
                <a16:creationId xmlns="" xmlns:a16="http://schemas.microsoft.com/office/drawing/2014/main" id="{4E76DEAB-880E-E848-89E0-978B1675BF3F}"/>
              </a:ext>
            </a:extLst>
          </p:cNvPr>
          <p:cNvSpPr/>
          <p:nvPr/>
        </p:nvSpPr>
        <p:spPr>
          <a:xfrm>
            <a:off x="4132579" y="4463160"/>
            <a:ext cx="606044" cy="1017459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1">
              <a:solidFill>
                <a:schemeClr val="tx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3AA6A-5231-DA4A-9335-3C4C688F5EB1}"/>
              </a:ext>
            </a:extLst>
          </p:cNvPr>
          <p:cNvSpPr txBox="1"/>
          <p:nvPr/>
        </p:nvSpPr>
        <p:spPr>
          <a:xfrm>
            <a:off x="3660105" y="5896084"/>
            <a:ext cx="1790024" cy="631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01"/>
              </a:lnSpc>
            </a:pPr>
            <a:r>
              <a:rPr lang="es-CL" sz="2001" dirty="0">
                <a:solidFill>
                  <a:srgbClr val="721F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Cruceta o </a:t>
            </a:r>
          </a:p>
          <a:p>
            <a:pPr algn="ctr">
              <a:lnSpc>
                <a:spcPts val="2101"/>
              </a:lnSpc>
            </a:pPr>
            <a:r>
              <a:rPr lang="es-CL" sz="2001" dirty="0">
                <a:solidFill>
                  <a:srgbClr val="721F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junta cardánica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="" xmlns:a16="http://schemas.microsoft.com/office/drawing/2014/main" id="{51A9A013-C24D-4445-87D1-887A1552AE27}"/>
              </a:ext>
            </a:extLst>
          </p:cNvPr>
          <p:cNvCxnSpPr>
            <a:cxnSpLocks/>
          </p:cNvCxnSpPr>
          <p:nvPr/>
        </p:nvCxnSpPr>
        <p:spPr>
          <a:xfrm flipV="1">
            <a:off x="4452198" y="5431068"/>
            <a:ext cx="0" cy="5255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6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1511</TotalTime>
  <Words>867</Words>
  <Application>Microsoft Office PowerPoint</Application>
  <PresentationFormat>Personalizado</PresentationFormat>
  <Paragraphs>143</Paragraphs>
  <Slides>19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Avenir Black</vt:lpstr>
      <vt:lpstr>Calibri</vt:lpstr>
      <vt:lpstr>Helvetica</vt:lpstr>
      <vt:lpstr>Roboto</vt:lpstr>
      <vt:lpstr>Roboto Medium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Toledo</dc:creator>
  <cp:lastModifiedBy>Toledo</cp:lastModifiedBy>
  <cp:revision>85</cp:revision>
  <cp:lastPrinted>2021-02-05T17:25:47Z</cp:lastPrinted>
  <dcterms:modified xsi:type="dcterms:W3CDTF">2021-02-08T13:02:54Z</dcterms:modified>
</cp:coreProperties>
</file>