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handoutMasterIdLst>
    <p:handoutMasterId r:id="rId27"/>
  </p:handoutMasterIdLst>
  <p:sldIdLst>
    <p:sldId id="278" r:id="rId2"/>
    <p:sldId id="256" r:id="rId3"/>
    <p:sldId id="304" r:id="rId4"/>
    <p:sldId id="257" r:id="rId5"/>
    <p:sldId id="258" r:id="rId6"/>
    <p:sldId id="259" r:id="rId7"/>
    <p:sldId id="286" r:id="rId8"/>
    <p:sldId id="287" r:id="rId9"/>
    <p:sldId id="290" r:id="rId10"/>
    <p:sldId id="291" r:id="rId11"/>
    <p:sldId id="292" r:id="rId12"/>
    <p:sldId id="293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276" r:id="rId22"/>
    <p:sldId id="303" r:id="rId23"/>
    <p:sldId id="280" r:id="rId24"/>
    <p:sldId id="279" r:id="rId25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2912">
          <p15:clr>
            <a:srgbClr val="A4A3A4"/>
          </p15:clr>
        </p15:guide>
        <p15:guide id="5" pos="2685">
          <p15:clr>
            <a:srgbClr val="A4A3A4"/>
          </p15:clr>
        </p15:guide>
        <p15:guide id="6" orient="horz" pos="3147">
          <p15:clr>
            <a:srgbClr val="A4A3A4"/>
          </p15:clr>
        </p15:guide>
        <p15:guide id="7" pos="251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="" roundtripDataSignature="AMtx7mgyy2JqM+idnkv8mzqSy2y5eJIQLQ==" r:id="rId41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9BA5"/>
    <a:srgbClr val="76384D"/>
    <a:srgbClr val="592B43"/>
    <a:srgbClr val="442931"/>
    <a:srgbClr val="ED423D"/>
    <a:srgbClr val="E9E1E4"/>
    <a:srgbClr val="F1E9C7"/>
    <a:srgbClr val="CCB038"/>
    <a:srgbClr val="F9C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72" autoAdjust="0"/>
    <p:restoredTop sz="97013" autoAdjust="0"/>
  </p:normalViewPr>
  <p:slideViewPr>
    <p:cSldViewPr snapToGrid="0">
      <p:cViewPr varScale="1">
        <p:scale>
          <a:sx n="66" d="100"/>
          <a:sy n="66" d="100"/>
        </p:scale>
        <p:origin x="1416" y="6"/>
      </p:cViewPr>
      <p:guideLst>
        <p:guide orient="horz" pos="2381"/>
        <p:guide pos="3061"/>
        <p:guide orient="horz"/>
        <p:guide orient="horz" pos="2912"/>
        <p:guide pos="2685"/>
        <p:guide orient="horz" pos="3147"/>
        <p:guide pos="25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822CE-C483-004A-89C9-CA62D7CD21A2}" type="datetimeFigureOut">
              <a:rPr lang="es-ES" smtClean="0"/>
              <a:t>12/02/2021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7CB3B-19D6-A944-AD13-EC097F1691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757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11375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466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23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730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665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848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222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604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154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36c9504a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36c9504a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24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36c9504a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36c9504a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67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36c9504a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36c9504a1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47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36c9504a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36c9504a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601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37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378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378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122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12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cánica Automotriz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;p2"/>
          <p:cNvSpPr/>
          <p:nvPr userDrawn="1"/>
        </p:nvSpPr>
        <p:spPr>
          <a:xfrm>
            <a:off x="212950" y="1756550"/>
            <a:ext cx="9346500" cy="5602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11;p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;p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62;p13"/>
          <p:cNvSpPr txBox="1"/>
          <p:nvPr userDrawn="1"/>
        </p:nvSpPr>
        <p:spPr>
          <a:xfrm>
            <a:off x="1139100" y="834800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 </a:t>
            </a:r>
            <a:r>
              <a:rPr lang="es-ES" sz="12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1</a:t>
            </a:r>
            <a:r>
              <a:rPr lang="x-none" sz="12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r>
              <a:rPr lang="x-none" sz="12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 </a:t>
            </a:r>
            <a:r>
              <a:rPr lang="es-ES" sz="12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AJUSTES DE MOTORES</a:t>
            </a:r>
            <a:endParaRPr sz="1200" dirty="0">
              <a:solidFill>
                <a:srgbClr val="741B47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</p:spPr>
        <p:txBody>
          <a:bodyPr spcFirstLastPara="1" wrap="square" lIns="109575" tIns="109575" rIns="109575" bIns="109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  <p:sp>
        <p:nvSpPr>
          <p:cNvPr id="5" name="Google Shape;8;p2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 </a:t>
            </a:r>
            <a:endParaRPr dirty="0"/>
          </a:p>
        </p:txBody>
      </p:sp>
      <p:pic>
        <p:nvPicPr>
          <p:cNvPr id="6" name="Google Shape;10;p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74075" y="419800"/>
            <a:ext cx="1301316" cy="92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;p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;p2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redondeado 2"/>
          <p:cNvSpPr/>
          <p:nvPr userDrawn="1"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BB9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6464000"/>
            <a:ext cx="690482" cy="680475"/>
          </a:xfrm>
          <a:prstGeom prst="rect">
            <a:avLst/>
          </a:prstGeom>
        </p:spPr>
      </p:pic>
      <p:sp>
        <p:nvSpPr>
          <p:cNvPr id="19" name="Google Shape;62;p13"/>
          <p:cNvSpPr txBox="1"/>
          <p:nvPr userDrawn="1"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SECTOR METALMECÁNICA </a:t>
            </a:r>
            <a:r>
              <a:rPr lang="x-none" sz="12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 NIVEL 3° MEDIO</a:t>
            </a:r>
            <a:endParaRPr sz="1200" dirty="0">
              <a:solidFill>
                <a:srgbClr val="741B47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5" name="Google Shape;68;p14"/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</a:t>
            </a:r>
            <a:r>
              <a:rPr lang="es-ES_tradnl" sz="12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5</a:t>
            </a:r>
            <a:r>
              <a:rPr lang="x-none" sz="12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</a:t>
            </a:r>
            <a:r>
              <a:rPr lang="x-none" sz="1600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</a:t>
            </a:r>
            <a:endParaRPr sz="16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6" name="Google Shape;69;p14">
            <a:extLst>
              <a:ext uri="{FF2B5EF4-FFF2-40B4-BE49-F238E27FC236}">
                <a16:creationId xmlns:a16="http://schemas.microsoft.com/office/drawing/2014/main" id="{C532FFAC-AC06-444C-B632-11E9C5CE2D17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pt-BR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Ajuste</a:t>
            </a:r>
            <a:r>
              <a:rPr lang="pt-BR" baseline="0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de Motores</a:t>
            </a:r>
            <a:endParaRPr lang="pt-BR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7" name="Google Shape;68;p14"/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5|</a:t>
            </a:r>
            <a:r>
              <a:rPr lang="es-ES_tradnl" sz="1600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</a:t>
            </a:r>
          </a:p>
        </p:txBody>
      </p:sp>
      <p:sp>
        <p:nvSpPr>
          <p:cNvPr id="8" name="Google Shape;69;p14">
            <a:extLst>
              <a:ext uri="{FF2B5EF4-FFF2-40B4-BE49-F238E27FC236}">
                <a16:creationId xmlns:a16="http://schemas.microsoft.com/office/drawing/2014/main" id="{C532FFAC-AC06-444C-B632-11E9C5CE2D17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pt-BR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Ajuste</a:t>
            </a:r>
            <a:r>
              <a:rPr lang="pt-BR" baseline="0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de Motores</a:t>
            </a:r>
            <a:endParaRPr lang="pt-BR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BA9BA5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6" name="Google Shape;68;p14"/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5|</a:t>
            </a:r>
            <a:r>
              <a:rPr lang="es-ES_tradnl" sz="1600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</a:t>
            </a:r>
          </a:p>
        </p:txBody>
      </p:sp>
      <p:sp>
        <p:nvSpPr>
          <p:cNvPr id="7" name="Google Shape;69;p14">
            <a:extLst>
              <a:ext uri="{FF2B5EF4-FFF2-40B4-BE49-F238E27FC236}">
                <a16:creationId xmlns:a16="http://schemas.microsoft.com/office/drawing/2014/main" id="{C532FFAC-AC06-444C-B632-11E9C5CE2D17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pt-BR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Ajuste</a:t>
            </a:r>
            <a:r>
              <a:rPr lang="pt-BR" baseline="0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de Motores</a:t>
            </a:r>
            <a:endParaRPr lang="pt-BR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7" name="Google Shape;68;p14"/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5|</a:t>
            </a:r>
            <a:r>
              <a:rPr lang="es-ES_tradnl" sz="1600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</a:t>
            </a:r>
          </a:p>
        </p:txBody>
      </p:sp>
      <p:sp>
        <p:nvSpPr>
          <p:cNvPr id="8" name="Google Shape;69;p14">
            <a:extLst>
              <a:ext uri="{FF2B5EF4-FFF2-40B4-BE49-F238E27FC236}">
                <a16:creationId xmlns:a16="http://schemas.microsoft.com/office/drawing/2014/main" id="{C532FFAC-AC06-444C-B632-11E9C5CE2D17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pt-BR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Ajuste</a:t>
            </a:r>
            <a:r>
              <a:rPr lang="pt-BR" baseline="0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de Motores</a:t>
            </a:r>
            <a:endParaRPr lang="pt-BR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0;p6"/>
          <p:cNvSpPr/>
          <p:nvPr userDrawn="1"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2;p6"/>
          <p:cNvSpPr/>
          <p:nvPr userDrawn="1"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7" name="Google Shape;33;p6"/>
          <p:cNvSpPr/>
          <p:nvPr userDrawn="1"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9147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575" tIns="109575" rIns="109575" bIns="10957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49" r:id="rId3"/>
    <p:sldLayoutId id="2147483650" r:id="rId4"/>
    <p:sldLayoutId id="2147483651" r:id="rId5"/>
    <p:sldLayoutId id="2147483652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WHd6tOuERpE&amp;feature=emb_logo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8;p10"/>
          <p:cNvSpPr txBox="1">
            <a:spLocks/>
          </p:cNvSpPr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 baseline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s-CL"/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lang="es-CL" dirty="0"/>
          </a:p>
        </p:txBody>
      </p:sp>
      <p:sp>
        <p:nvSpPr>
          <p:cNvPr id="9" name="Google Shape;60;p13"/>
          <p:cNvSpPr txBox="1">
            <a:spLocks/>
          </p:cNvSpPr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sz="1500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 1</a:t>
            </a:r>
          </a:p>
          <a:p>
            <a:endParaRPr lang="es-CL" sz="1500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0" name="Google Shape;61;p13"/>
          <p:cNvSpPr txBox="1">
            <a:spLocks/>
          </p:cNvSpPr>
          <p:nvPr/>
        </p:nvSpPr>
        <p:spPr>
          <a:xfrm>
            <a:off x="365424" y="2395842"/>
            <a:ext cx="4749501" cy="30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AJUSTES DE MOTORES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24" y="2025948"/>
            <a:ext cx="7722524" cy="484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18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7</a:t>
            </a:r>
            <a:r>
              <a:rPr lang="es-ES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Google Shape;186;p20"/>
          <p:cNvSpPr/>
          <p:nvPr/>
        </p:nvSpPr>
        <p:spPr>
          <a:xfrm>
            <a:off x="2264577" y="2101032"/>
            <a:ext cx="6911608" cy="1583746"/>
          </a:xfrm>
          <a:prstGeom prst="roundRect">
            <a:avLst>
              <a:gd name="adj" fmla="val 1183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500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67836" y="2455980"/>
            <a:ext cx="5608659" cy="830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caso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compresímetro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análogo, este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posee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una escala habitualmente configurada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2 tipos de medida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presión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,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cuales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(para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ejemplo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),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pueden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ser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BAR o PSI.</a:t>
            </a:r>
            <a:endParaRPr lang="es-ES_tradnl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6" name="Google Shape;186;p20"/>
          <p:cNvSpPr/>
          <p:nvPr/>
        </p:nvSpPr>
        <p:spPr>
          <a:xfrm>
            <a:off x="652594" y="4674550"/>
            <a:ext cx="6911608" cy="1349178"/>
          </a:xfrm>
          <a:prstGeom prst="roundRect">
            <a:avLst>
              <a:gd name="adj" fmla="val 1183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500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46814" y="5029498"/>
            <a:ext cx="516362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caso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compresímetro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tarjeta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posee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una escala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solo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un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tipo de medida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presión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,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cual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(para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ejemplo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), es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Bar.</a:t>
            </a:r>
            <a:endParaRPr lang="es-ES_tradnl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06289" y="1935896"/>
            <a:ext cx="2686904" cy="26869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Imagen 12" descr="presionome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5" y="2094862"/>
            <a:ext cx="2368973" cy="2368973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6640624" y="4463834"/>
            <a:ext cx="2686904" cy="26869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6" name="Imagen 15" descr="etique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303" y="4649513"/>
            <a:ext cx="2315547" cy="2315547"/>
          </a:xfrm>
          <a:prstGeom prst="rect">
            <a:avLst/>
          </a:prstGeom>
        </p:spPr>
      </p:pic>
      <p:sp>
        <p:nvSpPr>
          <p:cNvPr id="15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ESCAL DE MEDICIÓN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8397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8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6" name="Google Shape;159;p18"/>
          <p:cNvSpPr/>
          <p:nvPr/>
        </p:nvSpPr>
        <p:spPr>
          <a:xfrm>
            <a:off x="511279" y="2152713"/>
            <a:ext cx="7605199" cy="2934903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 </a:t>
            </a:r>
            <a:endParaRPr dirty="0"/>
          </a:p>
        </p:txBody>
      </p:sp>
      <p:sp>
        <p:nvSpPr>
          <p:cNvPr id="9" name="Elipse 8"/>
          <p:cNvSpPr/>
          <p:nvPr/>
        </p:nvSpPr>
        <p:spPr>
          <a:xfrm>
            <a:off x="5822629" y="3095300"/>
            <a:ext cx="3786500" cy="3786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 descr="presionome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91" y="3358862"/>
            <a:ext cx="3338458" cy="333845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89102" y="2283360"/>
            <a:ext cx="370357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Bar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kiloPascal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PSI (libras por pulgada cuadrada).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b="1" dirty="0">
                <a:solidFill>
                  <a:srgbClr val="76384D"/>
                </a:solidFill>
                <a:latin typeface="Calibri"/>
                <a:ea typeface="Roboto Medium"/>
                <a:cs typeface="Calibri"/>
                <a:sym typeface="Roboto Medium"/>
              </a:rPr>
              <a:t>CONVERSIÓN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1 Bar = 100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kilopascal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 (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kPa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) = 14.5 PSI</a:t>
            </a:r>
          </a:p>
        </p:txBody>
      </p:sp>
      <p:sp>
        <p:nvSpPr>
          <p:cNvPr id="13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UNIDADES DE PRESIÓN MÁS UTILIZADAS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98757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9</a:t>
            </a:r>
            <a:r>
              <a:rPr lang="es-ES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6" name="Google Shape;186;p20"/>
          <p:cNvSpPr/>
          <p:nvPr/>
        </p:nvSpPr>
        <p:spPr>
          <a:xfrm>
            <a:off x="2264577" y="2101032"/>
            <a:ext cx="6911608" cy="1858226"/>
          </a:xfrm>
          <a:prstGeom prst="roundRect">
            <a:avLst>
              <a:gd name="adj" fmla="val 11837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500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952991" y="2455980"/>
            <a:ext cx="592350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La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conexión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compresímetro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va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a depender de donde se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efectúe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test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o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prueba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: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Si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motor es a gasolina,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compresímetro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se instala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lugar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donde se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montan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bujías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encendido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.</a:t>
            </a:r>
            <a:endParaRPr lang="es-ES_tradnl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12" name="Google Shape;186;p20"/>
          <p:cNvSpPr/>
          <p:nvPr/>
        </p:nvSpPr>
        <p:spPr>
          <a:xfrm>
            <a:off x="652594" y="4674550"/>
            <a:ext cx="6911608" cy="1349178"/>
          </a:xfrm>
          <a:prstGeom prst="roundRect">
            <a:avLst>
              <a:gd name="adj" fmla="val 11837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500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46814" y="5029498"/>
            <a:ext cx="498618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Si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motor es Diesel,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compresímetro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se instala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lugar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donde se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montan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bujías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incandescencia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.</a:t>
            </a:r>
            <a:endParaRPr lang="es-ES_tradnl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02332" y="1920672"/>
            <a:ext cx="2700807" cy="27008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v</a:t>
            </a:r>
          </a:p>
        </p:txBody>
      </p:sp>
      <p:sp>
        <p:nvSpPr>
          <p:cNvPr id="14" name="Elipse 13"/>
          <p:cNvSpPr/>
          <p:nvPr/>
        </p:nvSpPr>
        <p:spPr>
          <a:xfrm>
            <a:off x="6489345" y="4254052"/>
            <a:ext cx="2700807" cy="27008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v</a:t>
            </a:r>
          </a:p>
        </p:txBody>
      </p:sp>
      <p:pic>
        <p:nvPicPr>
          <p:cNvPr id="2" name="Imagen 1" descr="lalala-marca-roj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7" y="2106017"/>
            <a:ext cx="2330116" cy="2330116"/>
          </a:xfrm>
          <a:prstGeom prst="rect">
            <a:avLst/>
          </a:prstGeom>
        </p:spPr>
      </p:pic>
      <p:pic>
        <p:nvPicPr>
          <p:cNvPr id="3" name="Imagen 2" descr="lalala-marca-roja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90" y="4439397"/>
            <a:ext cx="2330116" cy="2330116"/>
          </a:xfrm>
          <a:prstGeom prst="rect">
            <a:avLst/>
          </a:prstGeom>
        </p:spPr>
      </p:pic>
      <p:sp>
        <p:nvSpPr>
          <p:cNvPr id="15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¿DÓNDE SE CONECTA?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77672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6;p20"/>
          <p:cNvSpPr/>
          <p:nvPr/>
        </p:nvSpPr>
        <p:spPr>
          <a:xfrm>
            <a:off x="1942084" y="2101031"/>
            <a:ext cx="6911608" cy="4436350"/>
          </a:xfrm>
          <a:prstGeom prst="roundRect">
            <a:avLst>
              <a:gd name="adj" fmla="val 1183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500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10</a:t>
            </a:r>
            <a:r>
              <a:rPr lang="es-ES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250058" y="2455980"/>
            <a:ext cx="5388835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CL" dirty="0">
                <a:latin typeface="Calibri"/>
                <a:ea typeface="Roboto Medium"/>
                <a:cs typeface="Calibri"/>
                <a:sym typeface="Roboto Medium"/>
              </a:rPr>
              <a:t>Para efectuar un diagnóstico del motor, se deben tener en cuenta los síntomas que orientan al técnico a pensar que él o los síntomas que presenta el motor, están asociados a una baja compresión.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Los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síntomas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asociados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a una baja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son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habitualmente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los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siguientes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: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Humo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visible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por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tubo de escape,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que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puede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ser de color azul, negro o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blanco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. Cada uno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ellos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tiene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un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significado diferente.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El humo azul significa que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motor está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quemando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aceite.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El humo negro significa que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motor está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quemando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mucho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combustible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(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mezcla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rica).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El humo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blanco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es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condensación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,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motor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puede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estar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consumiendo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agua.</a:t>
            </a:r>
            <a:endParaRPr lang="es-ES_tradnl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0" y="3670734"/>
            <a:ext cx="3314674" cy="3314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v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5" y="3889949"/>
            <a:ext cx="2876245" cy="2876245"/>
          </a:xfrm>
          <a:prstGeom prst="rect">
            <a:avLst/>
          </a:prstGeom>
        </p:spPr>
      </p:pic>
      <p:sp>
        <p:nvSpPr>
          <p:cNvPr id="9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DIAGNÓSTICO DE MOTOR POR PRUEBA DE </a:t>
            </a:r>
            <a:r>
              <a:rPr lang="es-ES_tradnl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COMPRES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IÓN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94470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6;p20"/>
          <p:cNvSpPr/>
          <p:nvPr/>
        </p:nvSpPr>
        <p:spPr>
          <a:xfrm>
            <a:off x="718581" y="2101031"/>
            <a:ext cx="6911608" cy="3830555"/>
          </a:xfrm>
          <a:prstGeom prst="roundRect">
            <a:avLst>
              <a:gd name="adj" fmla="val 1183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500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11</a:t>
            </a:r>
            <a:r>
              <a:rPr lang="es-ES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12801" y="2455980"/>
            <a:ext cx="4973738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Otros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síntomas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asociados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pérdida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son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: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Pérdida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de Potencia (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hay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que acelerar más que antes para que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vehículo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desarrolle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misma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velocidad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).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endParaRPr lang="pt-BR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Marcha irregular.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endParaRPr lang="pt-BR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Difícil arranque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motor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frío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(especialmente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motores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Diésel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), etc.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Para determinar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cuál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es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causa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mecánica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motor </a:t>
            </a:r>
            <a:r>
              <a:rPr lang="pt-BR">
                <a:latin typeface="Calibri"/>
                <a:ea typeface="Roboto Medium"/>
                <a:cs typeface="Calibri"/>
                <a:sym typeface="Roboto Medium"/>
              </a:rPr>
              <a:t>que está 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provocando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estos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síntomas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, se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hace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indispensable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una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correcta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prueba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.</a:t>
            </a:r>
            <a:endParaRPr lang="es-ES_tradnl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6513259" y="4526867"/>
            <a:ext cx="2894029" cy="28940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v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54" y="4718262"/>
            <a:ext cx="2511238" cy="2511238"/>
          </a:xfrm>
          <a:prstGeom prst="rect">
            <a:avLst/>
          </a:prstGeom>
        </p:spPr>
      </p:pic>
      <p:sp>
        <p:nvSpPr>
          <p:cNvPr id="10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DIAGNÓSTICO DE MOTOR POR PRUEBA DE </a:t>
            </a:r>
            <a:r>
              <a:rPr lang="es-ES_tradnl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COMPRES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ÍÓN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63127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6;p20"/>
          <p:cNvSpPr/>
          <p:nvPr/>
        </p:nvSpPr>
        <p:spPr>
          <a:xfrm>
            <a:off x="718581" y="2101031"/>
            <a:ext cx="6911608" cy="3784094"/>
          </a:xfrm>
          <a:prstGeom prst="roundRect">
            <a:avLst>
              <a:gd name="adj" fmla="val 1183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500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12</a:t>
            </a:r>
            <a:r>
              <a:rPr lang="es-ES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12800" y="2455980"/>
            <a:ext cx="5388835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Para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efectuar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una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buena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prueba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, se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deben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cumplir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ciertos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requisitos, tales como: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Batería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vehículo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a plena carga.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Motor de arranque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buenas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condiciones de uso.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Compresímetro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buenas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condiciones de uso.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Saber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cual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es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motor, dato que se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obtiene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Manual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Servicio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vehículo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Todas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bujías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motor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deben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ser desmontadas de sus respectivos cilindros para que no exista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los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cilindros (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resistencia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al giro)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y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motor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pueda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girar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facilidad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Una vez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cumplidas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estas condiciones se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puede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realizar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prueba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siguiendo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siguiente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procedimiento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:</a:t>
            </a:r>
            <a:endParaRPr lang="es-ES_tradnl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6513259" y="4526867"/>
            <a:ext cx="2894029" cy="28940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v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54" y="4718262"/>
            <a:ext cx="2511238" cy="2511238"/>
          </a:xfrm>
          <a:prstGeom prst="rect">
            <a:avLst/>
          </a:prstGeom>
        </p:spPr>
      </p:pic>
      <p:sp>
        <p:nvSpPr>
          <p:cNvPr id="12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¿CÓMO SE REALIZA UN DIAGNÓSTICO </a:t>
            </a:r>
          </a:p>
          <a:p>
            <a:pPr lvl="0"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OCUPANDO EL </a:t>
            </a:r>
            <a:r>
              <a:rPr lang="es-ES_tradnl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COMPRES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ÍMETRO?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18420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6;p20"/>
          <p:cNvSpPr/>
          <p:nvPr/>
        </p:nvSpPr>
        <p:spPr>
          <a:xfrm>
            <a:off x="718581" y="2101031"/>
            <a:ext cx="6911608" cy="3536198"/>
          </a:xfrm>
          <a:prstGeom prst="roundRect">
            <a:avLst>
              <a:gd name="adj" fmla="val 1183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500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13</a:t>
            </a:r>
            <a:r>
              <a:rPr lang="es-ES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12800" y="2455980"/>
            <a:ext cx="5388835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Poner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motor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marcha hasta que alcance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su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temperatura normal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funcionamiento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.</a:t>
            </a: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Detener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motor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y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sacar todas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bujías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.</a:t>
            </a: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Desconectar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fusible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o relé que alimenta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bomba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combustible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. </a:t>
            </a: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Instalar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compresímetro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orificio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bujía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cilindro nº1.</a:t>
            </a: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Pisar 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fondo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pedal de acelerador.</a:t>
            </a: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Dar arranque continuo hasta que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aguja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compresímetro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no suba más.</a:t>
            </a: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Anotar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lectura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que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arrojó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compresímetro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.</a:t>
            </a: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Repetir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los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pasos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4, 5, 6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y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7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cada cilindro que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tenga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motor.</a:t>
            </a:r>
            <a:endParaRPr lang="es-ES_tradnl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6513259" y="4526867"/>
            <a:ext cx="2894029" cy="28940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v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54" y="4718262"/>
            <a:ext cx="2511238" cy="2511238"/>
          </a:xfrm>
          <a:prstGeom prst="rect">
            <a:avLst/>
          </a:prstGeom>
        </p:spPr>
      </p:pic>
      <p:sp>
        <p:nvSpPr>
          <p:cNvPr id="12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PROCEDIMIENTO DE PRUEBA DE </a:t>
            </a:r>
            <a:r>
              <a:rPr lang="es-ES_tradnl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COMPRES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ÍÓN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82412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6;p20"/>
          <p:cNvSpPr/>
          <p:nvPr/>
        </p:nvSpPr>
        <p:spPr>
          <a:xfrm>
            <a:off x="718581" y="2101030"/>
            <a:ext cx="6911608" cy="4082953"/>
          </a:xfrm>
          <a:prstGeom prst="roundRect">
            <a:avLst>
              <a:gd name="adj" fmla="val 1183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500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14</a:t>
            </a:r>
            <a:r>
              <a:rPr lang="es-ES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12800" y="2455980"/>
            <a:ext cx="5388835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Una vez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efectuada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prueba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, se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deben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analizar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los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resultados.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promedio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, se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acepta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una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pérdida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de hasta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un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20%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relación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motor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perfectas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condiciones,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aunque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este dato se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debe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obtener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manual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servicio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Si existe una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pérdida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, es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necesario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saber por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dónde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se está escapando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. Esta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pérdida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puede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ser por:</a:t>
            </a: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+mj-lt"/>
              <a:buAutoNum type="arabicPeriod"/>
            </a:pPr>
            <a:endParaRPr lang="pt-BR" dirty="0">
              <a:latin typeface="Calibri"/>
              <a:ea typeface="Roboto Medium"/>
              <a:cs typeface="Calibri"/>
              <a:sym typeface="Roboto Medium"/>
            </a:endParaRP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Sector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pistón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, cilindro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y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anillos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(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Block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de cilindros). </a:t>
            </a: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+mj-lt"/>
              <a:buAutoNum type="arabicPeriod"/>
            </a:pPr>
            <a:endParaRPr lang="pt-BR" dirty="0">
              <a:latin typeface="Calibri"/>
              <a:ea typeface="Roboto Medium"/>
              <a:cs typeface="Calibri"/>
              <a:sym typeface="Roboto Medium"/>
            </a:endParaRP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Sector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asientos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de válvulas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y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válvulas (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Culata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). </a:t>
            </a: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+mj-lt"/>
              <a:buAutoNum type="arabicPeriod"/>
            </a:pPr>
            <a:endParaRPr lang="pt-BR" dirty="0">
              <a:latin typeface="Calibri"/>
              <a:ea typeface="Roboto Medium"/>
              <a:cs typeface="Calibri"/>
              <a:sym typeface="Roboto Medium"/>
            </a:endParaRP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Empaquetadura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culata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.</a:t>
            </a:r>
            <a:endParaRPr lang="es-ES_tradnl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6513259" y="4526867"/>
            <a:ext cx="2894029" cy="28940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v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54" y="4718262"/>
            <a:ext cx="2511238" cy="2511238"/>
          </a:xfrm>
          <a:prstGeom prst="rect">
            <a:avLst/>
          </a:prstGeom>
        </p:spPr>
      </p:pic>
      <p:sp>
        <p:nvSpPr>
          <p:cNvPr id="12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INTERPRETACIÓN DE PRUEBA DE </a:t>
            </a:r>
            <a:r>
              <a:rPr lang="es-ES_tradnl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COMPRES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ÍÓN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58245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6;p20"/>
          <p:cNvSpPr/>
          <p:nvPr/>
        </p:nvSpPr>
        <p:spPr>
          <a:xfrm>
            <a:off x="718581" y="1942309"/>
            <a:ext cx="6911608" cy="4748095"/>
          </a:xfrm>
          <a:prstGeom prst="roundRect">
            <a:avLst>
              <a:gd name="adj" fmla="val 1183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500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15</a:t>
            </a:r>
            <a:r>
              <a:rPr lang="es-ES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12800" y="2184135"/>
            <a:ext cx="5388835" cy="430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Para estar seguros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sector por donde se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pierde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, se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debe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repetir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procedimiento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prueba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, pero esta vez agregando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un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poco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de aceite de motor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los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cilindros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donde existe fuga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Al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obtener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los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resultados, se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puede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manifestar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siguientes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situaciones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: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dirty="0">
              <a:latin typeface="Calibri"/>
              <a:ea typeface="Roboto Medium"/>
              <a:cs typeface="Calibri"/>
              <a:sym typeface="Roboto Medium"/>
            </a:endParaRP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Que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se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mantenga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casi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igual, o suba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muy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poco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. </a:t>
            </a: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+mj-lt"/>
              <a:buAutoNum type="arabicPeriod"/>
            </a:pPr>
            <a:endParaRPr lang="pt-BR" dirty="0">
              <a:latin typeface="Calibri"/>
              <a:ea typeface="Roboto Medium"/>
              <a:cs typeface="Calibri"/>
              <a:sym typeface="Roboto Medium"/>
            </a:endParaRP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Que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suba a valores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normales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, incluso 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veces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un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poco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superiores.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b="1" dirty="0">
                <a:solidFill>
                  <a:srgbClr val="76384D"/>
                </a:solidFill>
                <a:latin typeface="Calibri"/>
                <a:ea typeface="Roboto Medium"/>
                <a:cs typeface="Calibri"/>
                <a:sym typeface="Roboto Medium"/>
              </a:rPr>
              <a:t>NOTA: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La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prueba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aceite se realiza solo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motores a gasolina,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Diesel no se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puede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debido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a que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cámara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combustión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está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cabeza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pistón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.</a:t>
            </a:r>
            <a:endParaRPr lang="es-ES_tradnl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6513259" y="4526867"/>
            <a:ext cx="2894029" cy="28940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v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54" y="4718262"/>
            <a:ext cx="2511238" cy="2511238"/>
          </a:xfrm>
          <a:prstGeom prst="rect">
            <a:avLst/>
          </a:prstGeom>
        </p:spPr>
      </p:pic>
      <p:sp>
        <p:nvSpPr>
          <p:cNvPr id="9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INTERPRETACIÓN DE PRUEBA DE </a:t>
            </a:r>
            <a:r>
              <a:rPr lang="es-ES_tradnl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COMPRES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ÍÓN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02233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6;p20"/>
          <p:cNvSpPr/>
          <p:nvPr/>
        </p:nvSpPr>
        <p:spPr>
          <a:xfrm>
            <a:off x="718581" y="1942310"/>
            <a:ext cx="6911608" cy="3298994"/>
          </a:xfrm>
          <a:prstGeom prst="roundRect">
            <a:avLst>
              <a:gd name="adj" fmla="val 1183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500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16</a:t>
            </a:r>
            <a:r>
              <a:rPr lang="es-ES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12800" y="2184135"/>
            <a:ext cx="5388835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caso que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se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mantenga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casi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igual, o suba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muy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poco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,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diagnóstico será: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Fuga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por sector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culata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o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empaquetadura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culata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caso que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suba a valores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normales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, incluso 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veces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un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poco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superiores,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el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diagnóstico será: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Fuga 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compresión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por sector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pistón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,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cilndro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y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anillos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(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block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de cilindros)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De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acuerdo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a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los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resultados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obtenidos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, será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la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reparación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que se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deba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  <a:r>
              <a:rPr lang="pt-BR" dirty="0" err="1">
                <a:latin typeface="Calibri"/>
                <a:ea typeface="Roboto Medium"/>
                <a:cs typeface="Calibri"/>
                <a:sym typeface="Roboto Medium"/>
              </a:rPr>
              <a:t>efectuar</a:t>
            </a:r>
            <a:r>
              <a:rPr lang="pt-BR" dirty="0">
                <a:latin typeface="Calibri"/>
                <a:ea typeface="Roboto Medium"/>
                <a:cs typeface="Calibri"/>
                <a:sym typeface="Roboto Medium"/>
              </a:rPr>
              <a:t> al motor.</a:t>
            </a:r>
            <a:endParaRPr lang="es-ES_tradnl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6513259" y="4526867"/>
            <a:ext cx="2894029" cy="28940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v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54" y="4718262"/>
            <a:ext cx="2511238" cy="2511238"/>
          </a:xfrm>
          <a:prstGeom prst="rect">
            <a:avLst/>
          </a:prstGeom>
        </p:spPr>
      </p:pic>
      <p:sp>
        <p:nvSpPr>
          <p:cNvPr id="9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INTERPRETACIÓN DE PRUEBA DE </a:t>
            </a:r>
            <a:r>
              <a:rPr lang="es-ES_tradnl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COMPRES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ÍÓN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799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subTitle" idx="4294967295"/>
          </p:nvPr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500" b="1" dirty="0">
                <a:solidFill>
                  <a:srgbClr val="00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ACTIVIDAD 5</a:t>
            </a:r>
            <a:endParaRPr sz="1500" b="1" dirty="0">
              <a:solidFill>
                <a:srgbClr val="0000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2" name="Imagen 1" descr="portada-3-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455" y="3295577"/>
            <a:ext cx="3955983" cy="3822547"/>
          </a:xfrm>
          <a:prstGeom prst="rect">
            <a:avLst/>
          </a:prstGeom>
        </p:spPr>
      </p:pic>
      <p:sp>
        <p:nvSpPr>
          <p:cNvPr id="61" name="Google Shape;61;p13"/>
          <p:cNvSpPr txBox="1">
            <a:spLocks noGrp="1"/>
          </p:cNvSpPr>
          <p:nvPr>
            <p:ph type="subTitle" idx="4294967295"/>
          </p:nvPr>
        </p:nvSpPr>
        <p:spPr>
          <a:xfrm>
            <a:off x="365424" y="2185350"/>
            <a:ext cx="7641547" cy="71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_tradnl" sz="36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USO DE COMPRES</a:t>
            </a:r>
            <a:r>
              <a:rPr lang="es-ES" sz="36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ÍMETRO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6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EN EL AJUSTE DE MOTOR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17</a:t>
            </a:r>
            <a:r>
              <a:rPr lang="es-ES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42" y="1815299"/>
            <a:ext cx="7016441" cy="4871642"/>
          </a:xfrm>
          <a:prstGeom prst="rect">
            <a:avLst/>
          </a:prstGeom>
        </p:spPr>
      </p:pic>
      <p:sp>
        <p:nvSpPr>
          <p:cNvPr id="11" name="Google Shape;80;p14">
            <a:extLst>
              <a:ext uri="{FF2B5EF4-FFF2-40B4-BE49-F238E27FC236}">
                <a16:creationId xmlns:a16="http://schemas.microsoft.com/office/drawing/2014/main" id="{80B05D3B-B6F2-4040-A8A8-0F75AC422395}"/>
              </a:ext>
            </a:extLst>
          </p:cNvPr>
          <p:cNvSpPr txBox="1"/>
          <p:nvPr/>
        </p:nvSpPr>
        <p:spPr>
          <a:xfrm>
            <a:off x="2571351" y="3714121"/>
            <a:ext cx="3259392" cy="373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s-CL" sz="1600" b="1" dirty="0">
                <a:solidFill>
                  <a:srgbClr val="731D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Procedimiento de la prueba compresión de motor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4254" y="3959846"/>
            <a:ext cx="4636302" cy="3844875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366450" y="1220100"/>
            <a:ext cx="8966551" cy="577341"/>
            <a:chOff x="366450" y="1220100"/>
            <a:chExt cx="8966551" cy="577341"/>
          </a:xfrm>
        </p:grpSpPr>
        <p:sp>
          <p:nvSpPr>
            <p:cNvPr id="20" name="Google Shape;206;p7"/>
            <p:cNvSpPr txBox="1"/>
            <p:nvPr/>
          </p:nvSpPr>
          <p:spPr>
            <a:xfrm>
              <a:off x="382499" y="1261272"/>
              <a:ext cx="8950502" cy="536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lvl="0">
                <a:lnSpc>
                  <a:spcPct val="80000"/>
                </a:lnSpc>
                <a:buClr>
                  <a:srgbClr val="741B47"/>
                </a:buClr>
                <a:buSzPts val="2800"/>
              </a:pPr>
              <a:r>
                <a:rPr lang="en-US" sz="2800" b="1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VIDEO</a:t>
              </a:r>
              <a:endParaRPr lang="en-US" sz="2800" dirty="0"/>
            </a:p>
          </p:txBody>
        </p:sp>
        <p:sp>
          <p:nvSpPr>
            <p:cNvPr id="21" name="Google Shape;443;p20"/>
            <p:cNvSpPr txBox="1"/>
            <p:nvPr/>
          </p:nvSpPr>
          <p:spPr>
            <a:xfrm>
              <a:off x="366450" y="1220100"/>
              <a:ext cx="4700400" cy="1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VEAMOS EL SIGUIENTE</a:t>
              </a:r>
              <a:endParaRPr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Botón de acción: Hacia delante o Siguiente 21">
            <a:hlinkClick r:id="rId4"/>
          </p:cNvPr>
          <p:cNvSpPr/>
          <p:nvPr/>
        </p:nvSpPr>
        <p:spPr>
          <a:xfrm>
            <a:off x="2079500" y="3655179"/>
            <a:ext cx="491851" cy="491851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854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23;p1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¿CUÁNTO APRENDIMOS?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17" name="Google Shape;73;p14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dirty="0"/>
                <a:t> </a:t>
              </a:r>
              <a:endParaRPr dirty="0"/>
            </a:p>
          </p:txBody>
        </p:sp>
        <p:sp>
          <p:nvSpPr>
            <p:cNvPr id="18" name="Google Shape;80;p14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s-CL" sz="2000" dirty="0">
                  <a:solidFill>
                    <a:srgbClr val="741B47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PRACTICANDO CON </a:t>
              </a:r>
              <a:r>
                <a:rPr lang="es-CL" sz="2000" b="1" dirty="0">
                  <a:solidFill>
                    <a:srgbClr val="741B47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USO DE COMPRESÍMETRO EN EL AJUSTE DE MOTOR</a:t>
              </a:r>
              <a:endParaRPr lang="x-none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>
                <a:lnSpc>
                  <a:spcPct val="115000"/>
                </a:lnSpc>
              </a:pPr>
              <a:r>
                <a:rPr lang="x-none" sz="1600" dirty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¡Ahora realizaremos una actividad que resume todo lo que hemos visto! </a:t>
              </a:r>
              <a:r>
                <a:rPr lang="x-none" sz="1600" b="1" dirty="0">
                  <a:solidFill>
                    <a:srgbClr val="76384D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¡Atentos!</a:t>
              </a:r>
            </a:p>
          </p:txBody>
        </p:sp>
      </p:grpSp>
      <p:sp>
        <p:nvSpPr>
          <p:cNvPr id="29" name="Google Shape;70;p14">
            <a:extLst>
              <a:ext uri="{FF2B5EF4-FFF2-40B4-BE49-F238E27FC236}">
                <a16:creationId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REVISEMOS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6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es-ES_tradn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8</a:t>
            </a:r>
            <a:r>
              <a:rPr lang="es-ES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2" y="2592933"/>
            <a:ext cx="3793269" cy="3593837"/>
          </a:xfrm>
          <a:prstGeom prst="rect">
            <a:avLst/>
          </a:prstGeom>
        </p:spPr>
      </p:pic>
      <p:sp>
        <p:nvSpPr>
          <p:cNvPr id="46" name="Google Shape;82;p14"/>
          <p:cNvSpPr txBox="1"/>
          <p:nvPr/>
        </p:nvSpPr>
        <p:spPr>
          <a:xfrm>
            <a:off x="4149211" y="1205044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6000" dirty="0">
                <a:solidFill>
                  <a:schemeClr val="bg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5</a:t>
            </a:r>
            <a:endParaRPr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78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70;p14">
            <a:extLst>
              <a:ext uri="{FF2B5EF4-FFF2-40B4-BE49-F238E27FC236}">
                <a16:creationId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ANTES DE COMENZAR LA ACTIVIDAD: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8" name="Google Shape;123;p16"/>
          <p:cNvSpPr txBox="1"/>
          <p:nvPr/>
        </p:nvSpPr>
        <p:spPr>
          <a:xfrm>
            <a:off x="375977" y="1342004"/>
            <a:ext cx="198376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CL" sz="2800" b="1" dirty="0">
                <a:solidFill>
                  <a:srgbClr val="ED42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¡ATENCIÓN!</a:t>
            </a:r>
            <a:endParaRPr sz="3100" b="1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69" name="Grupo 68"/>
          <p:cNvGrpSpPr/>
          <p:nvPr/>
        </p:nvGrpSpPr>
        <p:grpSpPr>
          <a:xfrm>
            <a:off x="-4655" y="1788831"/>
            <a:ext cx="9168320" cy="5162139"/>
            <a:chOff x="-4655" y="1788831"/>
            <a:chExt cx="9168320" cy="5162139"/>
          </a:xfrm>
        </p:grpSpPr>
        <p:sp>
          <p:nvSpPr>
            <p:cNvPr id="8" name="CuadroTexto 7"/>
            <p:cNvSpPr txBox="1"/>
            <p:nvPr/>
          </p:nvSpPr>
          <p:spPr>
            <a:xfrm>
              <a:off x="1229039" y="1794200"/>
              <a:ext cx="79346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MATERIALES INFLAMABLES: </a:t>
              </a:r>
              <a:r>
                <a:rPr lang="es-C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Tener máxima precaución al momento de  manipular o extraer el combustible de los sistemas del vehículo (bomba combustible, mangueras de inyección, </a:t>
              </a:r>
              <a:r>
                <a:rPr lang="es-CL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etc</a:t>
              </a:r>
              <a:r>
                <a:rPr lang="es-C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). 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1229039" y="2476287"/>
              <a:ext cx="766915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PROTECCIÓN OBLIGATORIA DE LA VISTA: </a:t>
              </a:r>
              <a:r>
                <a:rPr lang="es-C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 utilizarán antiparras siempre que exista riesgo de proyección de partículas a los ojos. (aceites, líquidos refrigerantes y de freno, virutas del disco de freno, uso de circuitos eléctricos, </a:t>
              </a:r>
              <a:r>
                <a:rPr lang="es-CL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etc</a:t>
              </a:r>
              <a:r>
                <a:rPr lang="es-C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1229039" y="4302125"/>
              <a:ext cx="7865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PROTECCIÓN OBLIGATORIA DE LOS PIES: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Uso obligatorio de zapatos de seguridad al entrar al taller o laboratorio, en casos que exista riesgo de caídas de objetos pesados.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1229039" y="4984212"/>
              <a:ext cx="7030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Manipular herramientas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cuidadosamente.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229039" y="5420078"/>
              <a:ext cx="47588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Asegurar la integridad física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propia y del grupo de trabajo.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1229039" y="5855944"/>
              <a:ext cx="7030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Circular solo por las </a:t>
              </a:r>
              <a:r>
                <a:rPr lang="es-CL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zonas de seguridad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demarcadas.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1229039" y="6291811"/>
              <a:ext cx="38837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Toda actividad debe desarrollarse </a:t>
              </a:r>
              <a:r>
                <a:rPr lang="es-CL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bajo supervisión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de la persona a cargo del taller o laboratorio.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3" name="Grupo 62"/>
            <p:cNvGrpSpPr/>
            <p:nvPr/>
          </p:nvGrpSpPr>
          <p:grpSpPr>
            <a:xfrm>
              <a:off x="-4655" y="1788831"/>
              <a:ext cx="1135367" cy="783005"/>
              <a:chOff x="-4655" y="1877319"/>
              <a:chExt cx="1135367" cy="783005"/>
            </a:xfrm>
          </p:grpSpPr>
          <p:sp>
            <p:nvSpPr>
              <p:cNvPr id="44" name="Redondear rectángulo de esquina del mismo lado 43"/>
              <p:cNvSpPr/>
              <p:nvPr/>
            </p:nvSpPr>
            <p:spPr>
              <a:xfrm rot="5400000">
                <a:off x="171526" y="1701138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32" name="Imagen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197" y="2035280"/>
                <a:ext cx="629465" cy="530549"/>
              </a:xfrm>
              <a:prstGeom prst="rect">
                <a:avLst/>
              </a:prstGeom>
            </p:spPr>
          </p:pic>
        </p:grpSp>
        <p:sp>
          <p:nvSpPr>
            <p:cNvPr id="10" name="CuadroTexto 9"/>
            <p:cNvSpPr txBox="1"/>
            <p:nvPr/>
          </p:nvSpPr>
          <p:spPr>
            <a:xfrm>
              <a:off x="1229039" y="3389206"/>
              <a:ext cx="78658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PROTECCIÓN OBLIGATORIA DE LAS MANOS: </a:t>
              </a:r>
              <a:r>
                <a:rPr lang="es-C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 utilizarán siempre guantes de protección cuando se manipulen cualquier tipo de fluidos, en uso de herramientas e intervención del motor, desarme de partes y trabajo en sistemas eléctricos. </a:t>
              </a:r>
            </a:p>
          </p:txBody>
        </p:sp>
        <p:grpSp>
          <p:nvGrpSpPr>
            <p:cNvPr id="64" name="Grupo 63"/>
            <p:cNvGrpSpPr/>
            <p:nvPr/>
          </p:nvGrpSpPr>
          <p:grpSpPr>
            <a:xfrm>
              <a:off x="-4655" y="2661654"/>
              <a:ext cx="1135367" cy="783005"/>
              <a:chOff x="-4655" y="2735448"/>
              <a:chExt cx="1135367" cy="783005"/>
            </a:xfrm>
          </p:grpSpPr>
          <p:sp>
            <p:nvSpPr>
              <p:cNvPr id="45" name="Redondear rectángulo de esquina del mismo lado 44"/>
              <p:cNvSpPr/>
              <p:nvPr/>
            </p:nvSpPr>
            <p:spPr>
              <a:xfrm rot="5400000">
                <a:off x="171526" y="2559267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33" name="Imagen 3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947" y="2879412"/>
                <a:ext cx="639965" cy="539399"/>
              </a:xfrm>
              <a:prstGeom prst="rect">
                <a:avLst/>
              </a:prstGeom>
            </p:spPr>
          </p:pic>
        </p:grpSp>
        <p:grpSp>
          <p:nvGrpSpPr>
            <p:cNvPr id="65" name="Grupo 64"/>
            <p:cNvGrpSpPr/>
            <p:nvPr/>
          </p:nvGrpSpPr>
          <p:grpSpPr>
            <a:xfrm>
              <a:off x="-4655" y="3534477"/>
              <a:ext cx="1135367" cy="783005"/>
              <a:chOff x="-4655" y="3593577"/>
              <a:chExt cx="1135367" cy="783005"/>
            </a:xfrm>
          </p:grpSpPr>
          <p:sp>
            <p:nvSpPr>
              <p:cNvPr id="46" name="Redondear rectángulo de esquina del mismo lado 45"/>
              <p:cNvSpPr/>
              <p:nvPr/>
            </p:nvSpPr>
            <p:spPr>
              <a:xfrm rot="5400000">
                <a:off x="171526" y="3417396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31" name="Imagen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751" y="3729725"/>
                <a:ext cx="602356" cy="507700"/>
              </a:xfrm>
              <a:prstGeom prst="rect">
                <a:avLst/>
              </a:prstGeom>
            </p:spPr>
          </p:pic>
        </p:grpSp>
        <p:grpSp>
          <p:nvGrpSpPr>
            <p:cNvPr id="66" name="Grupo 65"/>
            <p:cNvGrpSpPr/>
            <p:nvPr/>
          </p:nvGrpSpPr>
          <p:grpSpPr>
            <a:xfrm>
              <a:off x="-4655" y="4407300"/>
              <a:ext cx="1135367" cy="783005"/>
              <a:chOff x="-4655" y="4451706"/>
              <a:chExt cx="1135367" cy="783005"/>
            </a:xfrm>
          </p:grpSpPr>
          <p:sp>
            <p:nvSpPr>
              <p:cNvPr id="47" name="Redondear rectángulo de esquina del mismo lado 46"/>
              <p:cNvSpPr/>
              <p:nvPr/>
            </p:nvSpPr>
            <p:spPr>
              <a:xfrm rot="5400000">
                <a:off x="171526" y="4275525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34" name="Imagen 3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82" y="4590635"/>
                <a:ext cx="610125" cy="514248"/>
              </a:xfrm>
              <a:prstGeom prst="rect">
                <a:avLst/>
              </a:prstGeom>
            </p:spPr>
          </p:pic>
        </p:grpSp>
        <p:grpSp>
          <p:nvGrpSpPr>
            <p:cNvPr id="68" name="Grupo 67"/>
            <p:cNvGrpSpPr/>
            <p:nvPr/>
          </p:nvGrpSpPr>
          <p:grpSpPr>
            <a:xfrm>
              <a:off x="-4655" y="6167965"/>
              <a:ext cx="1135367" cy="783005"/>
              <a:chOff x="-4655" y="6167965"/>
              <a:chExt cx="1135367" cy="783005"/>
            </a:xfrm>
          </p:grpSpPr>
          <p:sp>
            <p:nvSpPr>
              <p:cNvPr id="49" name="Redondear rectángulo de esquina del mismo lado 48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50" name="Imagen 4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</p:spPr>
          </p:pic>
        </p:grpSp>
        <p:grpSp>
          <p:nvGrpSpPr>
            <p:cNvPr id="67" name="Grupo 66"/>
            <p:cNvGrpSpPr/>
            <p:nvPr/>
          </p:nvGrpSpPr>
          <p:grpSpPr>
            <a:xfrm>
              <a:off x="-4655" y="5280123"/>
              <a:ext cx="1135367" cy="798022"/>
              <a:chOff x="-4655" y="5309835"/>
              <a:chExt cx="1135367" cy="798022"/>
            </a:xfrm>
          </p:grpSpPr>
          <p:sp>
            <p:nvSpPr>
              <p:cNvPr id="48" name="Redondear rectángulo de esquina del mismo lado 47"/>
              <p:cNvSpPr/>
              <p:nvPr/>
            </p:nvSpPr>
            <p:spPr>
              <a:xfrm rot="5400000">
                <a:off x="171526" y="5133654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51" name="Imagen 5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06134">
                <a:off x="141403" y="5342117"/>
                <a:ext cx="908505" cy="765740"/>
              </a:xfrm>
              <a:prstGeom prst="rect">
                <a:avLst/>
              </a:prstGeom>
            </p:spPr>
          </p:pic>
        </p:grpSp>
      </p:grpSp>
      <p:pic>
        <p:nvPicPr>
          <p:cNvPr id="37" name="Imagen 36" descr="PresentacionSegurida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46" y="4677126"/>
            <a:ext cx="4859386" cy="3766024"/>
          </a:xfrm>
          <a:prstGeom prst="rect">
            <a:avLst/>
          </a:prstGeom>
        </p:spPr>
      </p:pic>
      <p:sp>
        <p:nvSpPr>
          <p:cNvPr id="36" name="Google Shape;88;p29"/>
          <p:cNvSpPr txBox="1"/>
          <p:nvPr/>
        </p:nvSpPr>
        <p:spPr>
          <a:xfrm>
            <a:off x="8170651" y="288449"/>
            <a:ext cx="1166701" cy="37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4367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;p1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ACTIVIDAD PRÁCTICA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" name="Google Shape;82;p14"/>
          <p:cNvSpPr txBox="1"/>
          <p:nvPr/>
        </p:nvSpPr>
        <p:spPr>
          <a:xfrm>
            <a:off x="3618271" y="122470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6000" dirty="0">
                <a:solidFill>
                  <a:srgbClr val="BB9BA5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5</a:t>
            </a:r>
            <a:endParaRPr sz="6000" dirty="0">
              <a:solidFill>
                <a:srgbClr val="BB9B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73;p14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 </a:t>
            </a:r>
            <a:endParaRPr dirty="0"/>
          </a:p>
        </p:txBody>
      </p:sp>
      <p:sp>
        <p:nvSpPr>
          <p:cNvPr id="6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es-ES_tradn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9</a:t>
            </a:r>
            <a:r>
              <a:rPr lang="es-ES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Google Shape;70;p14">
            <a:extLst>
              <a:ext uri="{FF2B5EF4-FFF2-40B4-BE49-F238E27FC236}">
                <a16:creationId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¡PRACTIQUEMOS!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64" y="2370247"/>
            <a:ext cx="4539997" cy="5336912"/>
          </a:xfrm>
          <a:prstGeom prst="rect">
            <a:avLst/>
          </a:prstGeom>
        </p:spPr>
      </p:pic>
      <p:sp>
        <p:nvSpPr>
          <p:cNvPr id="16" name="Google Shape;80;p14"/>
          <p:cNvSpPr txBox="1"/>
          <p:nvPr/>
        </p:nvSpPr>
        <p:spPr>
          <a:xfrm>
            <a:off x="958647" y="3602077"/>
            <a:ext cx="498966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CL" sz="2000" dirty="0">
                <a:solidFill>
                  <a:srgbClr val="FF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PRACTICANDO CON </a:t>
            </a:r>
            <a:r>
              <a:rPr lang="es-CL" sz="20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USO DE COMPRESÍMETRO EN EL AJUSTE DE MOTOR</a:t>
            </a:r>
          </a:p>
          <a:p>
            <a:pPr>
              <a:lnSpc>
                <a:spcPct val="115000"/>
              </a:lnSpc>
            </a:pPr>
            <a:endParaRPr lang="es-CL" sz="16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>
              <a:lnSpc>
                <a:spcPct val="115000"/>
              </a:lnSpc>
            </a:pP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Ahora realizaremos una </a:t>
            </a:r>
            <a:r>
              <a:rPr lang="es-CL" sz="1600" dirty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actividad práctica.</a:t>
            </a:r>
          </a:p>
          <a:p>
            <a:pPr>
              <a:lnSpc>
                <a:spcPct val="115000"/>
              </a:lnSpc>
            </a:pP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Te sugerimos </a:t>
            </a:r>
            <a:r>
              <a:rPr lang="es-CL" sz="1600" b="1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seguir las instrucciones </a:t>
            </a: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que van</a:t>
            </a:r>
          </a:p>
          <a:p>
            <a:pPr>
              <a:lnSpc>
                <a:spcPct val="115000"/>
              </a:lnSpc>
            </a:pP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adjuntas en la guía que el profesor te entregará.</a:t>
            </a:r>
            <a:endParaRPr lang="es-CL" sz="1600" b="1" dirty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61842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73;p14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 </a:t>
            </a:r>
            <a:endParaRPr dirty="0"/>
          </a:p>
        </p:txBody>
      </p:sp>
      <p:sp>
        <p:nvSpPr>
          <p:cNvPr id="2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20</a:t>
            </a:r>
            <a:r>
              <a:rPr lang="es-ES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40" y="2710743"/>
            <a:ext cx="5190655" cy="4917756"/>
          </a:xfrm>
          <a:prstGeom prst="rect">
            <a:avLst/>
          </a:prstGeom>
        </p:spPr>
      </p:pic>
      <p:sp>
        <p:nvSpPr>
          <p:cNvPr id="16" name="Google Shape;123;p1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TICKET DE SALIDA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0" name="Google Shape;70;p14">
            <a:extLst>
              <a:ext uri="{FF2B5EF4-FFF2-40B4-BE49-F238E27FC236}">
                <a16:creationId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ANTES DE TERMINAR: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972821" y="4281535"/>
            <a:ext cx="4567082" cy="774531"/>
            <a:chOff x="972821" y="4281535"/>
            <a:chExt cx="4567082" cy="774531"/>
          </a:xfrm>
        </p:grpSpPr>
        <p:sp>
          <p:nvSpPr>
            <p:cNvPr id="10" name="Google Shape;445;p20"/>
            <p:cNvSpPr txBox="1"/>
            <p:nvPr/>
          </p:nvSpPr>
          <p:spPr>
            <a:xfrm>
              <a:off x="972821" y="4281535"/>
              <a:ext cx="4567082" cy="774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s-CL" sz="1600" dirty="0">
                  <a:latin typeface="Calibri"/>
                  <a:ea typeface="Calibri"/>
                  <a:cs typeface="Calibri"/>
                  <a:sym typeface="Calibri"/>
                </a:rPr>
                <a:t>¡No olvides contestar la Autoevaluación y entregar el Ticket de Salida!</a:t>
              </a:r>
            </a:p>
            <a:p>
              <a:pPr lvl="0">
                <a:lnSpc>
                  <a:spcPct val="115000"/>
                </a:lnSpc>
              </a:pPr>
              <a:endParaRPr lang="es-CL" sz="1600" dirty="0"/>
            </a:p>
            <a:p>
              <a:pPr lvl="0">
                <a:lnSpc>
                  <a:spcPct val="115000"/>
                </a:lnSpc>
              </a:pPr>
              <a:r>
                <a:rPr lang="es-CL" sz="2100" b="1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¡Hasta la próxima! </a:t>
              </a:r>
              <a:endParaRPr lang="es-CL" sz="2100" b="1" dirty="0">
                <a:solidFill>
                  <a:srgbClr val="741B47"/>
                </a:solidFill>
              </a:endParaRPr>
            </a:p>
            <a:p>
              <a:br>
                <a:rPr lang="es-CL" sz="1600" u="sng" dirty="0"/>
              </a:br>
              <a:endParaRPr sz="1600" b="1" i="0" u="sng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188" y="4372324"/>
              <a:ext cx="673176" cy="603722"/>
            </a:xfrm>
            <a:prstGeom prst="rect">
              <a:avLst/>
            </a:prstGeom>
          </p:spPr>
        </p:pic>
      </p:grpSp>
      <p:sp>
        <p:nvSpPr>
          <p:cNvPr id="12" name="Google Shape;80;p14"/>
          <p:cNvSpPr txBox="1"/>
          <p:nvPr/>
        </p:nvSpPr>
        <p:spPr>
          <a:xfrm>
            <a:off x="972821" y="2803599"/>
            <a:ext cx="6217282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CL" sz="2000" dirty="0">
                <a:solidFill>
                  <a:srgbClr val="FF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PRACTICANDO CON EL </a:t>
            </a:r>
            <a:r>
              <a:rPr lang="es-CL" sz="20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USO DEL</a:t>
            </a:r>
          </a:p>
          <a:p>
            <a:pPr lvl="0">
              <a:lnSpc>
                <a:spcPct val="115000"/>
              </a:lnSpc>
            </a:pPr>
            <a:r>
              <a:rPr lang="es-CL" sz="20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COMPRESÍMETRO EN EL AJUSTE DE MOTOR</a:t>
            </a:r>
          </a:p>
        </p:txBody>
      </p:sp>
    </p:spTree>
    <p:extLst>
      <p:ext uri="{BB962C8B-B14F-4D97-AF65-F5344CB8AC3E}">
        <p14:creationId xmlns:p14="http://schemas.microsoft.com/office/powerpoint/2010/main" val="277429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"/>
          <p:cNvSpPr/>
          <p:nvPr/>
        </p:nvSpPr>
        <p:spPr>
          <a:xfrm>
            <a:off x="481777" y="1887790"/>
            <a:ext cx="4090227" cy="3864081"/>
          </a:xfrm>
          <a:prstGeom prst="roundRect">
            <a:avLst>
              <a:gd name="adj" fmla="val 8420"/>
            </a:avLst>
          </a:prstGeom>
          <a:solidFill>
            <a:srgbClr val="FFFFFF"/>
          </a:solidFill>
          <a:ln w="9525" cap="flat">
            <a:solidFill>
              <a:srgbClr val="585858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3" name="Imagen 21" descr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73" y="1796207"/>
            <a:ext cx="719665" cy="68619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Google Shape;95;p3"/>
          <p:cNvSpPr txBox="1"/>
          <p:nvPr/>
        </p:nvSpPr>
        <p:spPr>
          <a:xfrm>
            <a:off x="375975" y="1265365"/>
            <a:ext cx="4864619" cy="53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1" tIns="91421" rIns="91421" bIns="91421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OBJETIVO DE APRENDIZAJE</a:t>
            </a:r>
          </a:p>
        </p:txBody>
      </p:sp>
      <p:pic>
        <p:nvPicPr>
          <p:cNvPr id="5" name="Imagen 26" descr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784" y="2354963"/>
            <a:ext cx="5849285" cy="447845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Google Shape;84;p38"/>
          <p:cNvSpPr txBox="1"/>
          <p:nvPr/>
        </p:nvSpPr>
        <p:spPr>
          <a:xfrm>
            <a:off x="648955" y="2482401"/>
            <a:ext cx="3283513" cy="2662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 anchor="ctr">
            <a:spAutoFit/>
          </a:bodyPr>
          <a:lstStyle>
            <a:lvl1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ES" sz="1400" dirty="0"/>
              <a:t>Reparar y probar el funcionamiento de motores de gasolina, diésel, gas e híbridos, tanto convencionales como de inyección electrónica y sus sistemas de control de emisiones, conjunto o subconjuntos mecánicos del motor, de lubricación y refrigeración, entre otros, utilizando las herramientas e instrumentos apropiados, de acuerdo a las especificaciones técnicas del fabricante.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15060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b="1" dirty="0">
              <a:solidFill>
                <a:srgbClr val="0000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APRENDIMOS </a:t>
            </a:r>
            <a:r>
              <a:rPr lang="es-ES_tradnl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EN </a:t>
            </a: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LA ACTIVIDAD ANTERIOR?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563867" y="3017476"/>
            <a:ext cx="519250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SISTEMAS ESENCIALES PARA EL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FUNCIONAMIENTO DEL MOTOR 2</a:t>
            </a:r>
            <a:endParaRPr lang="es-C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es-ES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3" name="Google Shape;80;p14"/>
          <p:cNvSpPr txBox="1"/>
          <p:nvPr/>
        </p:nvSpPr>
        <p:spPr>
          <a:xfrm>
            <a:off x="938567" y="4413223"/>
            <a:ext cx="3661184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Conociste e identificaste tres sistemas esenciales para el funcionamiento del motor (Arranque, carga y distribución). ¿Recuerdas las funciones de cada uno ellos?</a:t>
            </a:r>
          </a:p>
        </p:txBody>
      </p:sp>
      <p:sp>
        <p:nvSpPr>
          <p:cNvPr id="35" name="Google Shape;73;p14"/>
          <p:cNvSpPr/>
          <p:nvPr/>
        </p:nvSpPr>
        <p:spPr>
          <a:xfrm>
            <a:off x="563867" y="3714717"/>
            <a:ext cx="4657800" cy="193521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 </a:t>
            </a:r>
            <a:endParaRPr dirty="0"/>
          </a:p>
        </p:txBody>
      </p:sp>
      <p:grpSp>
        <p:nvGrpSpPr>
          <p:cNvPr id="36" name="Google Shape;74;p14"/>
          <p:cNvGrpSpPr/>
          <p:nvPr/>
        </p:nvGrpSpPr>
        <p:grpSpPr>
          <a:xfrm>
            <a:off x="375767" y="4484661"/>
            <a:ext cx="376200" cy="395325"/>
            <a:chOff x="476000" y="3499650"/>
            <a:chExt cx="376200" cy="395325"/>
          </a:xfrm>
        </p:grpSpPr>
        <p:sp>
          <p:nvSpPr>
            <p:cNvPr id="37" name="Google Shape;75;p14"/>
            <p:cNvSpPr/>
            <p:nvPr/>
          </p:nvSpPr>
          <p:spPr>
            <a:xfrm>
              <a:off x="476000" y="3509175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;p14"/>
            <p:cNvSpPr txBox="1"/>
            <p:nvPr/>
          </p:nvSpPr>
          <p:spPr>
            <a:xfrm>
              <a:off x="485525" y="349965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Google Shape;124;p3" descr="Google Shape;124;p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759" y="2500810"/>
            <a:ext cx="4863922" cy="460820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ANTES DE COMENZAR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5737" y="1296900"/>
            <a:ext cx="2677425" cy="569616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70;p14">
            <a:extLst>
              <a:ext uri="{FF2B5EF4-FFF2-40B4-BE49-F238E27FC236}">
                <a16:creationId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ALGUNAS PREGUNTAS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2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2</a:t>
            </a:r>
            <a:r>
              <a:rPr lang="es-ES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0" name="Google Shape;91;p15"/>
          <p:cNvSpPr/>
          <p:nvPr/>
        </p:nvSpPr>
        <p:spPr>
          <a:xfrm>
            <a:off x="232687" y="4867793"/>
            <a:ext cx="5714049" cy="61168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 </a:t>
            </a:r>
            <a:endParaRPr dirty="0"/>
          </a:p>
        </p:txBody>
      </p:sp>
      <p:sp>
        <p:nvSpPr>
          <p:cNvPr id="23" name="Google Shape;93;p15"/>
          <p:cNvSpPr txBox="1"/>
          <p:nvPr/>
        </p:nvSpPr>
        <p:spPr>
          <a:xfrm>
            <a:off x="392166" y="5008621"/>
            <a:ext cx="5419820" cy="359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x-none" sz="1800" dirty="0">
                <a:latin typeface="Calibri"/>
                <a:ea typeface="Roboto Medium"/>
                <a:cs typeface="Calibri"/>
                <a:sym typeface="Roboto Medium"/>
              </a:rPr>
              <a:t>¿</a:t>
            </a:r>
            <a:r>
              <a:rPr lang="es-ES_tradnl" sz="18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Qué importancia tiene para en el ajuste de un motor?</a:t>
            </a:r>
          </a:p>
        </p:txBody>
      </p:sp>
      <p:sp>
        <p:nvSpPr>
          <p:cNvPr id="25" name="Google Shape;95;p15"/>
          <p:cNvSpPr/>
          <p:nvPr/>
        </p:nvSpPr>
        <p:spPr>
          <a:xfrm>
            <a:off x="232687" y="2475981"/>
            <a:ext cx="5714049" cy="61168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 </a:t>
            </a:r>
            <a:endParaRPr dirty="0"/>
          </a:p>
        </p:txBody>
      </p:sp>
      <p:sp>
        <p:nvSpPr>
          <p:cNvPr id="38" name="Google Shape;105;p15"/>
          <p:cNvSpPr txBox="1"/>
          <p:nvPr/>
        </p:nvSpPr>
        <p:spPr>
          <a:xfrm>
            <a:off x="296378" y="2578594"/>
            <a:ext cx="5135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8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¿Conocen este instrumento?</a:t>
            </a:r>
          </a:p>
        </p:txBody>
      </p:sp>
      <p:sp>
        <p:nvSpPr>
          <p:cNvPr id="36" name="Google Shape;101;p15"/>
          <p:cNvSpPr/>
          <p:nvPr/>
        </p:nvSpPr>
        <p:spPr>
          <a:xfrm>
            <a:off x="232687" y="3273252"/>
            <a:ext cx="5714049" cy="61168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 </a:t>
            </a:r>
            <a:endParaRPr dirty="0"/>
          </a:p>
        </p:txBody>
      </p:sp>
      <p:sp>
        <p:nvSpPr>
          <p:cNvPr id="39" name="Google Shape;106;p15"/>
          <p:cNvSpPr txBox="1"/>
          <p:nvPr/>
        </p:nvSpPr>
        <p:spPr>
          <a:xfrm>
            <a:off x="315703" y="3379028"/>
            <a:ext cx="5135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8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¿Cuáles son sus características?</a:t>
            </a:r>
          </a:p>
        </p:txBody>
      </p:sp>
      <p:sp>
        <p:nvSpPr>
          <p:cNvPr id="28" name="Google Shape;98;p15"/>
          <p:cNvSpPr/>
          <p:nvPr/>
        </p:nvSpPr>
        <p:spPr>
          <a:xfrm>
            <a:off x="232687" y="4070523"/>
            <a:ext cx="5714049" cy="61168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 </a:t>
            </a:r>
            <a:endParaRPr dirty="0"/>
          </a:p>
        </p:txBody>
      </p:sp>
      <p:sp>
        <p:nvSpPr>
          <p:cNvPr id="40" name="Google Shape;107;p15"/>
          <p:cNvSpPr txBox="1"/>
          <p:nvPr/>
        </p:nvSpPr>
        <p:spPr>
          <a:xfrm>
            <a:off x="392166" y="4201726"/>
            <a:ext cx="4826105" cy="36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8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¿Cuál es su uso?</a:t>
            </a:r>
            <a:endParaRPr sz="1800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30" name="Google Shape;99;p15">
            <a:extLst>
              <a:ext uri="{FF2B5EF4-FFF2-40B4-BE49-F238E27FC236}">
                <a16:creationId xmlns:a16="http://schemas.microsoft.com/office/drawing/2014/main" id="{3B73195F-A2BA-8648-98EB-AD82CD32CA55}"/>
              </a:ext>
            </a:extLst>
          </p:cNvPr>
          <p:cNvSpPr txBox="1"/>
          <p:nvPr/>
        </p:nvSpPr>
        <p:spPr>
          <a:xfrm>
            <a:off x="506729" y="6208822"/>
            <a:ext cx="5388800" cy="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100" b="1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¡Compartan experiencias </a:t>
            </a:r>
            <a:r>
              <a:rPr lang="x-none" sz="2100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con sus compañeros! </a:t>
            </a:r>
            <a:endParaRPr sz="2000" dirty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31" name="Google Shape;91;p15">
            <a:extLst>
              <a:ext uri="{FF2B5EF4-FFF2-40B4-BE49-F238E27FC236}">
                <a16:creationId xmlns:a16="http://schemas.microsoft.com/office/drawing/2014/main" id="{40D1330C-4A3D-D04C-B591-97BF2F1482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1317" y="2237329"/>
            <a:ext cx="477100" cy="4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91;p15">
            <a:extLst>
              <a:ext uri="{FF2B5EF4-FFF2-40B4-BE49-F238E27FC236}">
                <a16:creationId xmlns:a16="http://schemas.microsoft.com/office/drawing/2014/main" id="{40D1330C-4A3D-D04C-B591-97BF2F1482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1317" y="3042723"/>
            <a:ext cx="477100" cy="4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91;p15">
            <a:extLst>
              <a:ext uri="{FF2B5EF4-FFF2-40B4-BE49-F238E27FC236}">
                <a16:creationId xmlns:a16="http://schemas.microsoft.com/office/drawing/2014/main" id="{40D1330C-4A3D-D04C-B591-97BF2F1482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6025" y="3882432"/>
            <a:ext cx="477100" cy="4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91;p15">
            <a:extLst>
              <a:ext uri="{FF2B5EF4-FFF2-40B4-BE49-F238E27FC236}">
                <a16:creationId xmlns:a16="http://schemas.microsoft.com/office/drawing/2014/main" id="{40D1330C-4A3D-D04C-B591-97BF2F1482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6025" y="4687826"/>
            <a:ext cx="477100" cy="4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151;p5"/>
          <p:cNvGrpSpPr/>
          <p:nvPr/>
        </p:nvGrpSpPr>
        <p:grpSpPr>
          <a:xfrm>
            <a:off x="4063481" y="3141876"/>
            <a:ext cx="5095871" cy="3508579"/>
            <a:chOff x="0" y="0"/>
            <a:chExt cx="5095869" cy="3508578"/>
          </a:xfrm>
        </p:grpSpPr>
        <p:sp>
          <p:nvSpPr>
            <p:cNvPr id="23" name="Rectángulo redondeado"/>
            <p:cNvSpPr/>
            <p:nvPr/>
          </p:nvSpPr>
          <p:spPr>
            <a:xfrm>
              <a:off x="0" y="0"/>
              <a:ext cx="5095870" cy="3508579"/>
            </a:xfrm>
            <a:prstGeom prst="roundRect">
              <a:avLst>
                <a:gd name="adj" fmla="val 5168"/>
              </a:avLst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5" name="Texto"/>
            <p:cNvSpPr txBox="1"/>
            <p:nvPr/>
          </p:nvSpPr>
          <p:spPr>
            <a:xfrm>
              <a:off x="53108" y="1564172"/>
              <a:ext cx="4989654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grpSp>
        <p:nvGrpSpPr>
          <p:cNvPr id="26" name="Google Shape;112;p16">
            <a:extLst>
              <a:ext uri="{FF2B5EF4-FFF2-40B4-BE49-F238E27FC236}">
                <a16:creationId xmlns:a16="http://schemas.microsoft.com/office/drawing/2014/main" id="{11E870C6-43B6-2649-B232-D6746085D47C}"/>
              </a:ext>
            </a:extLst>
          </p:cNvPr>
          <p:cNvGrpSpPr/>
          <p:nvPr/>
        </p:nvGrpSpPr>
        <p:grpSpPr>
          <a:xfrm>
            <a:off x="3891655" y="3813209"/>
            <a:ext cx="376200" cy="442686"/>
            <a:chOff x="476000" y="3474977"/>
            <a:chExt cx="376200" cy="442686"/>
          </a:xfrm>
        </p:grpSpPr>
        <p:sp>
          <p:nvSpPr>
            <p:cNvPr id="27" name="Google Shape;113;p16">
              <a:extLst>
                <a:ext uri="{FF2B5EF4-FFF2-40B4-BE49-F238E27FC236}">
                  <a16:creationId xmlns:a16="http://schemas.microsoft.com/office/drawing/2014/main" id="{5750A403-94D3-8841-A15B-7A8FA486AB40}"/>
                </a:ext>
              </a:extLst>
            </p:cNvPr>
            <p:cNvSpPr/>
            <p:nvPr/>
          </p:nvSpPr>
          <p:spPr>
            <a:xfrm>
              <a:off x="476000" y="3509175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4;p16">
              <a:extLst>
                <a:ext uri="{FF2B5EF4-FFF2-40B4-BE49-F238E27FC236}">
                  <a16:creationId xmlns:a16="http://schemas.microsoft.com/office/drawing/2014/main" id="{D96B5EFF-40BA-1E43-817B-6A402D7E3895}"/>
                </a:ext>
              </a:extLst>
            </p:cNvPr>
            <p:cNvSpPr txBox="1"/>
            <p:nvPr/>
          </p:nvSpPr>
          <p:spPr>
            <a:xfrm>
              <a:off x="493813" y="3474977"/>
              <a:ext cx="300300" cy="442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112;p16">
            <a:extLst>
              <a:ext uri="{FF2B5EF4-FFF2-40B4-BE49-F238E27FC236}">
                <a16:creationId xmlns:a16="http://schemas.microsoft.com/office/drawing/2014/main" id="{E3F26645-D0BA-E14C-B7E9-1511A0D80D67}"/>
              </a:ext>
            </a:extLst>
          </p:cNvPr>
          <p:cNvGrpSpPr/>
          <p:nvPr/>
        </p:nvGrpSpPr>
        <p:grpSpPr>
          <a:xfrm>
            <a:off x="3891655" y="5091131"/>
            <a:ext cx="376200" cy="387025"/>
            <a:chOff x="476000" y="3507950"/>
            <a:chExt cx="376200" cy="387025"/>
          </a:xfrm>
        </p:grpSpPr>
        <p:sp>
          <p:nvSpPr>
            <p:cNvPr id="41" name="Google Shape;113;p16">
              <a:extLst>
                <a:ext uri="{FF2B5EF4-FFF2-40B4-BE49-F238E27FC236}">
                  <a16:creationId xmlns:a16="http://schemas.microsoft.com/office/drawing/2014/main" id="{6165CBD5-DF34-144E-970C-4B5E3DF3DC6B}"/>
                </a:ext>
              </a:extLst>
            </p:cNvPr>
            <p:cNvSpPr/>
            <p:nvPr/>
          </p:nvSpPr>
          <p:spPr>
            <a:xfrm>
              <a:off x="476000" y="3509175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4;p16">
              <a:extLst>
                <a:ext uri="{FF2B5EF4-FFF2-40B4-BE49-F238E27FC236}">
                  <a16:creationId xmlns:a16="http://schemas.microsoft.com/office/drawing/2014/main" id="{5F80F95F-34F3-9942-8AFB-260CABDAD3E3}"/>
                </a:ext>
              </a:extLst>
            </p:cNvPr>
            <p:cNvSpPr txBox="1"/>
            <p:nvPr/>
          </p:nvSpPr>
          <p:spPr>
            <a:xfrm>
              <a:off x="493813" y="350795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" name="Google Shape;164;p5" descr="Google Shape;164;p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21" y="2420783"/>
            <a:ext cx="2965719" cy="4328992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Google Shape;167;p5"/>
          <p:cNvSpPr txBox="1"/>
          <p:nvPr/>
        </p:nvSpPr>
        <p:spPr>
          <a:xfrm>
            <a:off x="4017017" y="1096159"/>
            <a:ext cx="466494" cy="877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r">
              <a:lnSpc>
                <a:spcPct val="90000"/>
              </a:lnSpc>
              <a:defRPr sz="500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CL" dirty="0"/>
              <a:t>5</a:t>
            </a:r>
            <a:endParaRPr dirty="0"/>
          </a:p>
        </p:txBody>
      </p:sp>
      <p:sp>
        <p:nvSpPr>
          <p:cNvPr id="45" name="Google Shape;168;p5"/>
          <p:cNvSpPr txBox="1"/>
          <p:nvPr/>
        </p:nvSpPr>
        <p:spPr>
          <a:xfrm>
            <a:off x="375975" y="1318374"/>
            <a:ext cx="3872883" cy="53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MENÚ DE LA ACTIVIDAD</a:t>
            </a:r>
          </a:p>
        </p:txBody>
      </p:sp>
      <p:sp>
        <p:nvSpPr>
          <p:cNvPr id="46" name="Google Shape;197;p6"/>
          <p:cNvSpPr txBox="1"/>
          <p:nvPr/>
        </p:nvSpPr>
        <p:spPr>
          <a:xfrm>
            <a:off x="4483511" y="1164879"/>
            <a:ext cx="4011560" cy="73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lvl="0">
              <a:lnSpc>
                <a:spcPct val="90000"/>
              </a:lnSpc>
            </a:pPr>
            <a:r>
              <a:rPr lang="es-CL" sz="2000" dirty="0">
                <a:solidFill>
                  <a:srgbClr val="FF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USO DEL COMPRESÍMETRO</a:t>
            </a:r>
          </a:p>
          <a:p>
            <a:pPr lvl="0">
              <a:lnSpc>
                <a:spcPct val="90000"/>
              </a:lnSpc>
            </a:pPr>
            <a:r>
              <a:rPr lang="es-CL" sz="20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EN EL AJUSTE DEL MOTOR</a:t>
            </a:r>
            <a:endParaRPr lang="es-C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Google Shape;196;p6"/>
          <p:cNvSpPr txBox="1"/>
          <p:nvPr/>
        </p:nvSpPr>
        <p:spPr>
          <a:xfrm>
            <a:off x="4063851" y="2629453"/>
            <a:ext cx="4932407" cy="33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sz="16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término</a:t>
            </a:r>
            <a:r>
              <a:rPr lang="en-US" sz="16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6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6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estarás</a:t>
            </a:r>
            <a:r>
              <a:rPr lang="en-US" sz="16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6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condiciones</a:t>
            </a:r>
            <a:r>
              <a:rPr lang="en-US" sz="16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de:</a:t>
            </a:r>
            <a:endParaRPr dirty="0">
              <a:solidFill>
                <a:srgbClr val="741B47"/>
              </a:solidFill>
            </a:endParaRPr>
          </a:p>
        </p:txBody>
      </p:sp>
      <p:sp>
        <p:nvSpPr>
          <p:cNvPr id="24" name="Google Shape;80;p14"/>
          <p:cNvSpPr txBox="1"/>
          <p:nvPr/>
        </p:nvSpPr>
        <p:spPr>
          <a:xfrm>
            <a:off x="4851225" y="3790629"/>
            <a:ext cx="4044451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Aprenderás el uso del </a:t>
            </a:r>
            <a:r>
              <a:rPr lang="es-ES_tradnl" sz="1600" dirty="0" err="1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compresímetro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en el ajuste del motor.</a:t>
            </a:r>
          </a:p>
        </p:txBody>
      </p:sp>
      <p:sp>
        <p:nvSpPr>
          <p:cNvPr id="34" name="Google Shape;81;p14"/>
          <p:cNvSpPr txBox="1"/>
          <p:nvPr/>
        </p:nvSpPr>
        <p:spPr>
          <a:xfrm>
            <a:off x="4851225" y="4971921"/>
            <a:ext cx="3756601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Aplicarás este uso en un motor, considerando lo propuesto en el manual del fabricante.</a:t>
            </a:r>
          </a:p>
        </p:txBody>
      </p:sp>
      <p:sp>
        <p:nvSpPr>
          <p:cNvPr id="57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3</a:t>
            </a:r>
            <a:r>
              <a:rPr lang="es-ES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4</a:t>
            </a:r>
            <a:r>
              <a:rPr lang="es-ES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Google Shape;159;p18"/>
          <p:cNvSpPr/>
          <p:nvPr/>
        </p:nvSpPr>
        <p:spPr>
          <a:xfrm>
            <a:off x="511279" y="1842970"/>
            <a:ext cx="7605199" cy="2934903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 </a:t>
            </a:r>
            <a:endParaRPr dirty="0"/>
          </a:p>
        </p:txBody>
      </p:sp>
      <p:sp>
        <p:nvSpPr>
          <p:cNvPr id="5" name="Rectángulo 4"/>
          <p:cNvSpPr/>
          <p:nvPr/>
        </p:nvSpPr>
        <p:spPr>
          <a:xfrm>
            <a:off x="883251" y="2297113"/>
            <a:ext cx="5260876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El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compresímetro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 es un instrumento del tipo manómetro, que permite medir la presión que se genera en cada cilindro cuando el pistón sube en el proceso de compresión.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Con la información que se obtiene a través de la prueba o test de compresión se puede determinar el estado mecánico del motor.</a:t>
            </a:r>
          </a:p>
        </p:txBody>
      </p:sp>
      <p:sp>
        <p:nvSpPr>
          <p:cNvPr id="9" name="Elipse 8"/>
          <p:cNvSpPr/>
          <p:nvPr/>
        </p:nvSpPr>
        <p:spPr>
          <a:xfrm>
            <a:off x="5822629" y="3095300"/>
            <a:ext cx="3786500" cy="3786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 descr="presionome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91" y="3358862"/>
            <a:ext cx="3338458" cy="3338458"/>
          </a:xfrm>
          <a:prstGeom prst="rect">
            <a:avLst/>
          </a:prstGeom>
        </p:spPr>
      </p:pic>
      <p:sp>
        <p:nvSpPr>
          <p:cNvPr id="12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ES UN </a:t>
            </a:r>
            <a:r>
              <a:rPr lang="es-ES_tradnl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COMPRES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ÍMETRO</a:t>
            </a:r>
            <a:r>
              <a:rPr lang="es-ES" sz="32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?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8785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5</a:t>
            </a:r>
            <a:r>
              <a:rPr lang="es-ES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3" name="Google Shape;159;p18"/>
          <p:cNvSpPr/>
          <p:nvPr/>
        </p:nvSpPr>
        <p:spPr>
          <a:xfrm>
            <a:off x="511279" y="1842970"/>
            <a:ext cx="6633054" cy="4604963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 </a:t>
            </a:r>
            <a:endParaRPr dirty="0"/>
          </a:p>
        </p:txBody>
      </p:sp>
      <p:sp>
        <p:nvSpPr>
          <p:cNvPr id="14" name="Rectángulo 13"/>
          <p:cNvSpPr/>
          <p:nvPr/>
        </p:nvSpPr>
        <p:spPr>
          <a:xfrm>
            <a:off x="883251" y="2136541"/>
            <a:ext cx="5530773" cy="4050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Existen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compresímetros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 para motores Gasolina y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Diesel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La diferencia radica en la escala de medición, ya que el motor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diesel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 tiene una compresión mucho mayor que el motor a gasolina debido a su alta relación de compresión.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Además, los accesorios que contienen son diferentes debido a la forma de conexión del instrumento: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En los motores a gasolina se conectan en los cilindros a través de los orificios, donde se montan las bujías de encendido.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En los motores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Diesel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 se conectan a los cilindros a través de los orificios donde se montan las bujías de incandescencia.</a:t>
            </a:r>
          </a:p>
        </p:txBody>
      </p:sp>
      <p:sp>
        <p:nvSpPr>
          <p:cNvPr id="7" name="Elipse 6"/>
          <p:cNvSpPr/>
          <p:nvPr/>
        </p:nvSpPr>
        <p:spPr>
          <a:xfrm>
            <a:off x="6520987" y="1428600"/>
            <a:ext cx="2722987" cy="27229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lipse 7"/>
          <p:cNvSpPr/>
          <p:nvPr/>
        </p:nvSpPr>
        <p:spPr>
          <a:xfrm>
            <a:off x="6616244" y="4622800"/>
            <a:ext cx="2722987" cy="27229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 descr="caja-gasolin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813" y="1583426"/>
            <a:ext cx="2413334" cy="2413334"/>
          </a:xfrm>
          <a:prstGeom prst="rect">
            <a:avLst/>
          </a:prstGeom>
        </p:spPr>
      </p:pic>
      <p:pic>
        <p:nvPicPr>
          <p:cNvPr id="3" name="Imagen 2" descr="caja-diese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70" y="4777626"/>
            <a:ext cx="2413334" cy="241333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382796" y="4203909"/>
            <a:ext cx="1871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Calibri"/>
                <a:ea typeface="Roboto Medium"/>
                <a:cs typeface="Calibri"/>
                <a:sym typeface="Roboto Medium"/>
              </a:rPr>
              <a:t>Para motor de gasolina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7382796" y="7251898"/>
            <a:ext cx="1474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Calibri"/>
                <a:ea typeface="Roboto Medium"/>
                <a:cs typeface="Calibri"/>
                <a:sym typeface="Roboto Medium"/>
              </a:rPr>
              <a:t>Para motor diésel</a:t>
            </a:r>
            <a:endParaRPr lang="es-ES" dirty="0"/>
          </a:p>
        </p:txBody>
      </p:sp>
      <p:sp>
        <p:nvSpPr>
          <p:cNvPr id="15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ES UN </a:t>
            </a:r>
            <a:r>
              <a:rPr lang="es-ES_tradnl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COMPRES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ÍMETRO</a:t>
            </a:r>
            <a:r>
              <a:rPr lang="es-ES" sz="32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?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5204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6</a:t>
            </a:r>
            <a:r>
              <a:rPr lang="es-ES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2" name="Google Shape;70;p14">
            <a:extLst>
              <a:ext uri="{FF2B5EF4-FFF2-40B4-BE49-F238E27FC236}">
                <a16:creationId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3" name="Google Shape;159;p18"/>
          <p:cNvSpPr/>
          <p:nvPr/>
        </p:nvSpPr>
        <p:spPr>
          <a:xfrm>
            <a:off x="511279" y="1842971"/>
            <a:ext cx="8130576" cy="2484728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 </a:t>
            </a:r>
            <a:endParaRPr dirty="0"/>
          </a:p>
        </p:txBody>
      </p:sp>
      <p:sp>
        <p:nvSpPr>
          <p:cNvPr id="14" name="Rectángulo 13"/>
          <p:cNvSpPr/>
          <p:nvPr/>
        </p:nvSpPr>
        <p:spPr>
          <a:xfrm>
            <a:off x="883250" y="2136541"/>
            <a:ext cx="7510443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Como se observa en las imágenes, la cantidad de accesorios que contiene el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compresímetro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 para motor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diesel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 son más que en los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compresímetros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 para motores a gasolina. Esto de debe a las diferentes tipos de bujías de incandescencia existentes.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Además los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compresímetros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 de la parte inferior poseen tarjetas que se insertan en el instrumento, las cuales dejan registrada la compresión de cada cilindro.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270802" y="4092715"/>
            <a:ext cx="9178658" cy="2009230"/>
            <a:chOff x="201389" y="4092715"/>
            <a:chExt cx="9178658" cy="2009230"/>
          </a:xfrm>
        </p:grpSpPr>
        <p:pic>
          <p:nvPicPr>
            <p:cNvPr id="4" name="Imagen 3" descr="compres-diese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8275" y="4108201"/>
              <a:ext cx="4401772" cy="1993744"/>
            </a:xfrm>
            <a:prstGeom prst="rect">
              <a:avLst/>
            </a:prstGeom>
          </p:spPr>
        </p:pic>
        <p:pic>
          <p:nvPicPr>
            <p:cNvPr id="5" name="Imagen 4" descr="compres-moto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89" y="4092715"/>
              <a:ext cx="4401772" cy="1993744"/>
            </a:xfrm>
            <a:prstGeom prst="rect">
              <a:avLst/>
            </a:prstGeom>
          </p:spPr>
        </p:pic>
      </p:grpSp>
      <p:sp>
        <p:nvSpPr>
          <p:cNvPr id="15" name="Rectángulo 14"/>
          <p:cNvSpPr/>
          <p:nvPr/>
        </p:nvSpPr>
        <p:spPr>
          <a:xfrm>
            <a:off x="1606005" y="6139805"/>
            <a:ext cx="1871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Calibri"/>
                <a:ea typeface="Roboto Medium"/>
                <a:cs typeface="Calibri"/>
                <a:sym typeface="Roboto Medium"/>
              </a:rPr>
              <a:t>Para motor de gasolina</a:t>
            </a:r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6639402" y="6152309"/>
            <a:ext cx="1474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Calibri"/>
                <a:ea typeface="Roboto Medium"/>
                <a:cs typeface="Calibri"/>
                <a:sym typeface="Roboto Medium"/>
              </a:rPr>
              <a:t>Para motor diésel</a:t>
            </a:r>
            <a:endParaRPr lang="es-ES" dirty="0"/>
          </a:p>
        </p:txBody>
      </p:sp>
      <p:sp>
        <p:nvSpPr>
          <p:cNvPr id="17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TIPOS DE </a:t>
            </a:r>
            <a:r>
              <a:rPr lang="es-ES_tradnl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COMPRES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ÍMETRO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0726297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1934</Words>
  <Application>Microsoft Office PowerPoint</Application>
  <PresentationFormat>Personalizado</PresentationFormat>
  <Paragraphs>209</Paragraphs>
  <Slides>24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Arial</vt:lpstr>
      <vt:lpstr>Calibri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Edison Ahumada</cp:lastModifiedBy>
  <cp:revision>180</cp:revision>
  <dcterms:modified xsi:type="dcterms:W3CDTF">2021-02-12T16:03:05Z</dcterms:modified>
</cp:coreProperties>
</file>