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7556500" cx="9715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hFC99VtOv3Y0aWiZkDjBJpE9d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2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18" name="Google Shape;18;p22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7" id="22" name="Google Shape;2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4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24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4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24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24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37" name="Google Shape;37;p24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8" name="Google Shape;38;p24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s-CL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5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4" name="Google Shape;44;p25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5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25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7" name="Google Shape;47;p25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5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25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s-CL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0" name="Google Shape;50;p25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51" name="Google Shape;51;p25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6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6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57" name="Google Shape;57;p2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6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6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60" name="Google Shape;60;p26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6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s-CL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3" name="Google Shape;63;p26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64" name="Google Shape;64;p26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5" name="Google Shape;65;p26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7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7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70" name="Google Shape;70;p2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2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73" name="Google Shape;73;p2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s-CL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6" name="Google Shape;76;p27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s-CL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77" name="Google Shape;77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s-C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5|</a:t>
            </a:r>
            <a:r>
              <a:rPr b="0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8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2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8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28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28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8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28"/>
          <p:cNvSpPr/>
          <p:nvPr/>
        </p:nvSpPr>
        <p:spPr>
          <a:xfrm>
            <a:off x="181649" y="180899"/>
            <a:ext cx="7909204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2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s-CL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1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7" name="Google Shape;7;p21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1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31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5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29.png"/><Relationship Id="rId5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38.png"/><Relationship Id="rId7" Type="http://schemas.openxmlformats.org/officeDocument/2006/relationships/image" Target="../media/image32.png"/><Relationship Id="rId8" Type="http://schemas.openxmlformats.org/officeDocument/2006/relationships/image" Target="../media/image4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hyperlink" Target="https://www.youtube.com/watch?v=1KnbYruCtvo" TargetMode="External"/><Relationship Id="rId5" Type="http://schemas.openxmlformats.org/officeDocument/2006/relationships/hyperlink" Target="https://www.youtube.com/watch?v=u_3aKRgO7Nw" TargetMode="External"/><Relationship Id="rId6" Type="http://schemas.openxmlformats.org/officeDocument/2006/relationships/hyperlink" Target="https://www.youtube.com/watch?v=u_3aKRgO7Nw" TargetMode="External"/><Relationship Id="rId7" Type="http://schemas.openxmlformats.org/officeDocument/2006/relationships/hyperlink" Target="https://www.youtube.com/watch?time_continue=310&amp;v=Rv4aMI8Ho38&amp;feature=emb_logo" TargetMode="External"/><Relationship Id="rId8" Type="http://schemas.openxmlformats.org/officeDocument/2006/relationships/hyperlink" Target="https://www.youtube.com/watch?time_continue=310&amp;v=Rv4aMI8Ho38&amp;feature=emb_log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76618" y="6563127"/>
            <a:ext cx="7012135" cy="48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74948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s-CL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s-CL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21824" y="2328534"/>
            <a:ext cx="3396450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s-CL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</a:t>
            </a:r>
            <a:endParaRPr/>
          </a:p>
        </p:txBody>
      </p:sp>
      <p:pic>
        <p:nvPicPr>
          <p:cNvPr descr="Imagen 6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7105" y="2258241"/>
            <a:ext cx="4665310" cy="423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532757" y="3001835"/>
            <a:ext cx="3155489" cy="11505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materiales de mantenimiento y herramientas se deben mantener en lugares ordenados y con acceso restringido.</a:t>
            </a:r>
            <a:endParaRPr/>
          </a:p>
        </p:txBody>
      </p:sp>
      <p:grpSp>
        <p:nvGrpSpPr>
          <p:cNvPr id="224" name="Google Shape;224;p10"/>
          <p:cNvGrpSpPr/>
          <p:nvPr/>
        </p:nvGrpSpPr>
        <p:grpSpPr>
          <a:xfrm>
            <a:off x="3857166" y="3079273"/>
            <a:ext cx="3529016" cy="2522690"/>
            <a:chOff x="-1" y="-2"/>
            <a:chExt cx="3529014" cy="2522689"/>
          </a:xfrm>
        </p:grpSpPr>
        <p:pic>
          <p:nvPicPr>
            <p:cNvPr descr="Imagen 11" id="225" name="Google Shape;225;p10"/>
            <p:cNvPicPr preferRelativeResize="0"/>
            <p:nvPr/>
          </p:nvPicPr>
          <p:blipFill rotWithShape="1">
            <a:blip r:embed="rId3">
              <a:alphaModFix/>
            </a:blip>
            <a:srcRect b="3004" l="5234" r="7494" t="13819"/>
            <a:stretch/>
          </p:blipFill>
          <p:spPr>
            <a:xfrm>
              <a:off x="-1" y="-2"/>
              <a:ext cx="3529014" cy="2522539"/>
            </a:xfrm>
            <a:custGeom>
              <a:rect b="b" l="l" r="r" t="t"/>
              <a:pathLst>
                <a:path extrusionOk="0" h="21600" w="21600">
                  <a:moveTo>
                    <a:pt x="2572" y="0"/>
                  </a:moveTo>
                  <a:cubicBezTo>
                    <a:pt x="1151" y="0"/>
                    <a:pt x="0" y="1610"/>
                    <a:pt x="0" y="3599"/>
                  </a:cubicBezTo>
                  <a:lnTo>
                    <a:pt x="0" y="18001"/>
                  </a:lnTo>
                  <a:cubicBezTo>
                    <a:pt x="0" y="19990"/>
                    <a:pt x="1151" y="21600"/>
                    <a:pt x="2572" y="21600"/>
                  </a:cubicBezTo>
                  <a:lnTo>
                    <a:pt x="19028" y="21600"/>
                  </a:lnTo>
                  <a:cubicBezTo>
                    <a:pt x="20449" y="21600"/>
                    <a:pt x="21600" y="19990"/>
                    <a:pt x="21600" y="18001"/>
                  </a:cubicBezTo>
                  <a:lnTo>
                    <a:pt x="21600" y="3599"/>
                  </a:lnTo>
                  <a:cubicBezTo>
                    <a:pt x="21600" y="1610"/>
                    <a:pt x="20449" y="0"/>
                    <a:pt x="19028" y="0"/>
                  </a:cubicBezTo>
                  <a:lnTo>
                    <a:pt x="2572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26" name="Google Shape;226;p10"/>
            <p:cNvSpPr/>
            <p:nvPr/>
          </p:nvSpPr>
          <p:spPr>
            <a:xfrm>
              <a:off x="-1" y="0"/>
              <a:ext cx="3529007" cy="2522687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4" id="227" name="Google Shape;2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874" y="2456170"/>
            <a:ext cx="1098594" cy="122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14" id="228" name="Google Shape;22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0903" y="3679132"/>
            <a:ext cx="2477440" cy="552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quor Cages NYC | Loss Prevention Security Cages" id="233" name="Google Shape;23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915" y="2995483"/>
            <a:ext cx="3704098" cy="254656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4" name="Google Shape;234;p11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4991742" y="3619362"/>
            <a:ext cx="3529005" cy="9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de alto valor económico y de fácil comercialización en mercado informal, se deben mantener bajo llave.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3" id="236" name="Google Shape;23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149" y="2396400"/>
            <a:ext cx="1098593" cy="122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12" id="237" name="Google Shape;23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3354" y="4704038"/>
            <a:ext cx="2646124" cy="289018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quor Cages NYC | Loss Prevention Security Cages" id="243" name="Google Shape;24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915" y="2995483"/>
            <a:ext cx="3704098" cy="2546568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4" name="Google Shape;244;p12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4690618" y="3709720"/>
            <a:ext cx="3529005" cy="915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 de alto valor económico, se mantienen bajo llave, con cámaras y alarma.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3" id="246" name="Google Shape;2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149" y="2396400"/>
            <a:ext cx="1098593" cy="122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2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pic>
        <p:nvPicPr>
          <p:cNvPr descr="Gráfico 14" id="248" name="Google Shape;24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0903" y="3679132"/>
            <a:ext cx="2477440" cy="552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532755" y="2033209"/>
            <a:ext cx="6490755" cy="909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materiales peligrosos y de condiciones especiales deben mantenerse con acceso restringido y el correspondiente etiquetado indicando su adecuado almacenamiento y manipulación. </a:t>
            </a:r>
            <a:endParaRPr/>
          </a:p>
        </p:txBody>
      </p:sp>
      <p:grpSp>
        <p:nvGrpSpPr>
          <p:cNvPr id="256" name="Google Shape;256;p13"/>
          <p:cNvGrpSpPr/>
          <p:nvPr/>
        </p:nvGrpSpPr>
        <p:grpSpPr>
          <a:xfrm>
            <a:off x="2817910" y="3102903"/>
            <a:ext cx="5136878" cy="3222754"/>
            <a:chOff x="0" y="0"/>
            <a:chExt cx="5136876" cy="3222753"/>
          </a:xfrm>
        </p:grpSpPr>
        <p:pic>
          <p:nvPicPr>
            <p:cNvPr descr="Google Shape;159;p12" id="257" name="Google Shape;257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508641"/>
              <a:ext cx="2622514" cy="26225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13"/>
            <p:cNvSpPr/>
            <p:nvPr/>
          </p:nvSpPr>
          <p:spPr>
            <a:xfrm>
              <a:off x="177538" y="611480"/>
              <a:ext cx="2283482" cy="2374808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n 19" id="259" name="Google Shape;25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53394" y="611480"/>
              <a:ext cx="2283482" cy="2374808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cubicBezTo>
                    <a:pt x="1612" y="0"/>
                    <a:pt x="0" y="1550"/>
                    <a:pt x="0" y="3462"/>
                  </a:cubicBezTo>
                  <a:lnTo>
                    <a:pt x="0" y="18138"/>
                  </a:lnTo>
                  <a:cubicBezTo>
                    <a:pt x="0" y="20050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050"/>
                    <a:pt x="21600" y="18138"/>
                  </a:cubicBezTo>
                  <a:lnTo>
                    <a:pt x="21600" y="3462"/>
                  </a:lnTo>
                  <a:cubicBezTo>
                    <a:pt x="21600" y="1550"/>
                    <a:pt x="19988" y="0"/>
                    <a:pt x="18000" y="0"/>
                  </a:cubicBezTo>
                  <a:lnTo>
                    <a:pt x="3600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60" name="Google Shape;260;p13"/>
            <p:cNvSpPr/>
            <p:nvPr/>
          </p:nvSpPr>
          <p:spPr>
            <a:xfrm>
              <a:off x="2850246" y="611480"/>
              <a:ext cx="2283482" cy="2374808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529484" y="2941995"/>
              <a:ext cx="1579588" cy="280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s-CL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Residuos peligrosos</a:t>
              </a:r>
              <a:endParaRPr/>
            </a:p>
          </p:txBody>
        </p:sp>
        <p:sp>
          <p:nvSpPr>
            <p:cNvPr id="262" name="Google Shape;262;p13"/>
            <p:cNvSpPr txBox="1"/>
            <p:nvPr/>
          </p:nvSpPr>
          <p:spPr>
            <a:xfrm>
              <a:off x="2998621" y="2941995"/>
              <a:ext cx="1986730" cy="280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ctr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s-CL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Materiales corrosivos</a:t>
              </a:r>
              <a:endParaRPr/>
            </a:p>
          </p:txBody>
        </p:sp>
        <p:pic>
          <p:nvPicPr>
            <p:cNvPr descr="Imagen 6" id="263" name="Google Shape;26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01908" y="0"/>
              <a:ext cx="1098594" cy="12229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70" name="Google Shape;270;p14"/>
          <p:cNvSpPr txBox="1"/>
          <p:nvPr/>
        </p:nvSpPr>
        <p:spPr>
          <a:xfrm>
            <a:off x="475324" y="2048847"/>
            <a:ext cx="6148783" cy="667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materiales con necesidad de frío se deben mantener en cámaras con temperaturas adecuadas al material.</a:t>
            </a:r>
            <a:endParaRPr/>
          </a:p>
        </p:txBody>
      </p:sp>
      <p:pic>
        <p:nvPicPr>
          <p:cNvPr descr="Imagen 18" id="271" name="Google Shape;271;p14"/>
          <p:cNvPicPr preferRelativeResize="0"/>
          <p:nvPr/>
        </p:nvPicPr>
        <p:blipFill rotWithShape="1">
          <a:blip r:embed="rId3">
            <a:alphaModFix/>
          </a:blip>
          <a:srcRect b="3" l="0" r="0" t="256"/>
          <a:stretch/>
        </p:blipFill>
        <p:spPr>
          <a:xfrm>
            <a:off x="3690144" y="3221625"/>
            <a:ext cx="4375940" cy="3120630"/>
          </a:xfrm>
          <a:custGeom>
            <a:rect b="b" l="l" r="r" t="t"/>
            <a:pathLst>
              <a:path extrusionOk="0" h="21600" w="21600">
                <a:moveTo>
                  <a:pt x="2568" y="0"/>
                </a:moveTo>
                <a:cubicBezTo>
                  <a:pt x="1150" y="0"/>
                  <a:pt x="0" y="1613"/>
                  <a:pt x="0" y="3601"/>
                </a:cubicBezTo>
                <a:lnTo>
                  <a:pt x="0" y="18001"/>
                </a:lnTo>
                <a:cubicBezTo>
                  <a:pt x="0" y="19990"/>
                  <a:pt x="1150" y="21600"/>
                  <a:pt x="2568" y="21600"/>
                </a:cubicBezTo>
                <a:lnTo>
                  <a:pt x="19032" y="21600"/>
                </a:lnTo>
                <a:cubicBezTo>
                  <a:pt x="20450" y="21600"/>
                  <a:pt x="21600" y="19990"/>
                  <a:pt x="21600" y="18001"/>
                </a:cubicBezTo>
                <a:lnTo>
                  <a:pt x="21600" y="3601"/>
                </a:lnTo>
                <a:cubicBezTo>
                  <a:pt x="21600" y="1613"/>
                  <a:pt x="20450" y="0"/>
                  <a:pt x="19032" y="0"/>
                </a:cubicBezTo>
                <a:lnTo>
                  <a:pt x="2568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2" name="Google Shape;272;p14"/>
          <p:cNvSpPr/>
          <p:nvPr/>
        </p:nvSpPr>
        <p:spPr>
          <a:xfrm>
            <a:off x="3680926" y="3213605"/>
            <a:ext cx="4375940" cy="312077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3" id="273" name="Google Shape;2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9488" y="2595176"/>
            <a:ext cx="1113191" cy="123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5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80" name="Google Shape;280;p15"/>
          <p:cNvSpPr txBox="1"/>
          <p:nvPr/>
        </p:nvSpPr>
        <p:spPr>
          <a:xfrm>
            <a:off x="467119" y="5199439"/>
            <a:ext cx="2720482" cy="4266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Zona de materiales especiales</a:t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>
            <a:off x="3369149" y="2114669"/>
            <a:ext cx="4375938" cy="3120776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PXPHFqrUoAfyKi4oAGw5lpfUgZtYLfU1KjCswgCLIiayJTc-OA2xlVyJTj3al4e3TXKGenBPL1fCR8hcaWTN3LXPJIZaSFxjTR0OqVWYw8ZwAicFUBHGsk52L-qVib28eN6ZlY.jpg" id="282" name="Google Shape;28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9149" y="2114669"/>
            <a:ext cx="4284372" cy="21840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p15"/>
          <p:cNvGrpSpPr/>
          <p:nvPr/>
        </p:nvGrpSpPr>
        <p:grpSpPr>
          <a:xfrm>
            <a:off x="1498799" y="3939998"/>
            <a:ext cx="2412249" cy="1034454"/>
            <a:chOff x="0" y="-1"/>
            <a:chExt cx="2412247" cy="1034453"/>
          </a:xfrm>
        </p:grpSpPr>
        <p:sp>
          <p:nvSpPr>
            <p:cNvPr id="284" name="Google Shape;284;p15"/>
            <p:cNvSpPr/>
            <p:nvPr/>
          </p:nvSpPr>
          <p:spPr>
            <a:xfrm>
              <a:off x="1608276" y="-1"/>
              <a:ext cx="472678" cy="807880"/>
            </a:xfrm>
            <a:prstGeom prst="rect">
              <a:avLst/>
            </a:prstGeom>
            <a:solidFill>
              <a:srgbClr val="FFFFFF"/>
            </a:solid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5" name="Google Shape;285;p15"/>
            <p:cNvCxnSpPr/>
            <p:nvPr/>
          </p:nvCxnSpPr>
          <p:spPr>
            <a:xfrm flipH="1" rot="10800000">
              <a:off x="0" y="229778"/>
              <a:ext cx="2412247" cy="804674"/>
            </a:xfrm>
            <a:prstGeom prst="straightConnector1">
              <a:avLst/>
            </a:prstGeom>
            <a:noFill/>
            <a:ln cap="flat" cmpd="sng" w="25400">
              <a:solidFill>
                <a:srgbClr val="DD722C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38100" rotWithShape="0" dir="5400000" dist="2000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1" name="Google Shape;291;p16"/>
          <p:cNvGrpSpPr/>
          <p:nvPr/>
        </p:nvGrpSpPr>
        <p:grpSpPr>
          <a:xfrm>
            <a:off x="2035274" y="2294020"/>
            <a:ext cx="6999677" cy="3891959"/>
            <a:chOff x="-1" y="-1"/>
            <a:chExt cx="6999677" cy="3891958"/>
          </a:xfrm>
        </p:grpSpPr>
        <p:grpSp>
          <p:nvGrpSpPr>
            <p:cNvPr id="292" name="Google Shape;292;p16"/>
            <p:cNvGrpSpPr/>
            <p:nvPr/>
          </p:nvGrpSpPr>
          <p:grpSpPr>
            <a:xfrm>
              <a:off x="-1" y="-1"/>
              <a:ext cx="6999677" cy="3891958"/>
              <a:chOff x="0" y="-1"/>
              <a:chExt cx="6999676" cy="3891957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0" y="-1"/>
                <a:ext cx="6999676" cy="3891957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6"/>
              <p:cNvSpPr txBox="1"/>
              <p:nvPr/>
            </p:nvSpPr>
            <p:spPr>
              <a:xfrm>
                <a:off x="194751" y="1755859"/>
                <a:ext cx="6610172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s-CL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95" name="Google Shape;295;p16"/>
            <p:cNvSpPr txBox="1"/>
            <p:nvPr/>
          </p:nvSpPr>
          <p:spPr>
            <a:xfrm>
              <a:off x="1442995" y="198285"/>
              <a:ext cx="5161936" cy="339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s-CL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UBICACIONES </a:t>
              </a:r>
              <a:r>
                <a:rPr b="1" i="0" lang="es-CL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ESPECIALES</a:t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actividad, te invitamos a responder las siguientes interrogantes:</a:t>
              </a:r>
              <a:endParaRPr/>
            </a:p>
            <a:p>
              <a:pPr indent="0" lvl="0" marL="0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s-CL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¿A qué se le denomina “ubicaciones especiales”?</a:t>
              </a:r>
              <a:endParaRPr/>
            </a:p>
            <a:p>
              <a:pPr indent="0" lvl="0" marL="0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rPr b="1" i="0" lang="es-CL" sz="14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¿Qué objetivo tiene tener ubicaciones especiales en una Bodega?</a:t>
              </a:r>
              <a:endParaRPr/>
            </a:p>
            <a:p>
              <a:pPr indent="0" lvl="0" marL="0" marR="0" rtl="0" algn="l">
                <a:lnSpc>
                  <a:spcPct val="107142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Reúnete en parejas y construyan una respuesta, la que será presentada al resto de los grupos a través de un plenario.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/>
            </a:p>
          </p:txBody>
        </p:sp>
      </p:grpSp>
      <p:sp>
        <p:nvSpPr>
          <p:cNvPr id="296" name="Google Shape;296;p16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297" name="Google Shape;297;p16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298" name="Google Shape;2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299" name="Google Shape;2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764595"/>
            <a:ext cx="1705021" cy="1272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300" name="Google Shape;30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6090005"/>
            <a:ext cx="1651875" cy="88451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6"/>
          <p:cNvSpPr txBox="1"/>
          <p:nvPr/>
        </p:nvSpPr>
        <p:spPr>
          <a:xfrm>
            <a:off x="4253510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s-CL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08" name="Google Shape;308;p17"/>
          <p:cNvGrpSpPr/>
          <p:nvPr/>
        </p:nvGrpSpPr>
        <p:grpSpPr>
          <a:xfrm>
            <a:off x="-4658" y="4568181"/>
            <a:ext cx="5825044" cy="783009"/>
            <a:chOff x="-1" y="-1"/>
            <a:chExt cx="5825042" cy="783008"/>
          </a:xfrm>
        </p:grpSpPr>
        <p:sp>
          <p:nvSpPr>
            <p:cNvPr id="309" name="Google Shape;309;p17"/>
            <p:cNvSpPr txBox="1"/>
            <p:nvPr/>
          </p:nvSpPr>
          <p:spPr>
            <a:xfrm>
              <a:off x="1334833" y="113757"/>
              <a:ext cx="4490208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-4657" y="3697445"/>
            <a:ext cx="6615374" cy="783009"/>
            <a:chOff x="-1" y="-1"/>
            <a:chExt cx="6615372" cy="783008"/>
          </a:xfrm>
        </p:grpSpPr>
        <p:sp>
          <p:nvSpPr>
            <p:cNvPr id="312" name="Google Shape;312;p17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17"/>
          <p:cNvGrpSpPr/>
          <p:nvPr/>
        </p:nvGrpSpPr>
        <p:grpSpPr>
          <a:xfrm>
            <a:off x="-4657" y="1955976"/>
            <a:ext cx="9178015" cy="783009"/>
            <a:chOff x="-1" y="-1"/>
            <a:chExt cx="9178013" cy="783008"/>
          </a:xfrm>
        </p:grpSpPr>
        <p:sp>
          <p:nvSpPr>
            <p:cNvPr id="315" name="Google Shape;315;p17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 rot="5400000">
              <a:off x="176179" y="-176181"/>
              <a:ext cx="783008" cy="1135368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-4658" y="2826710"/>
            <a:ext cx="6057520" cy="783009"/>
            <a:chOff x="-1" y="-1"/>
            <a:chExt cx="6057518" cy="783008"/>
          </a:xfrm>
        </p:grpSpPr>
        <p:sp>
          <p:nvSpPr>
            <p:cNvPr id="318" name="Google Shape;318;p17"/>
            <p:cNvSpPr txBox="1"/>
            <p:nvPr/>
          </p:nvSpPr>
          <p:spPr>
            <a:xfrm>
              <a:off x="1334834" y="90509"/>
              <a:ext cx="4722683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-4658" y="5438914"/>
            <a:ext cx="6421729" cy="783009"/>
            <a:chOff x="-1" y="-1"/>
            <a:chExt cx="6421728" cy="783008"/>
          </a:xfrm>
        </p:grpSpPr>
        <p:sp>
          <p:nvSpPr>
            <p:cNvPr id="321" name="Google Shape;321;p17"/>
            <p:cNvSpPr txBox="1"/>
            <p:nvPr/>
          </p:nvSpPr>
          <p:spPr>
            <a:xfrm>
              <a:off x="1334833" y="123924"/>
              <a:ext cx="5086894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s-CL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s-CL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47" id="323" name="Google Shape;3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8" id="324" name="Google Shape;3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9" id="325" name="Google Shape;32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0" id="326" name="Google Shape;326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1" id="327" name="Google Shape;327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2" id="328" name="Google Shape;328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18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35" name="Google Shape;335;p18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8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37" name="Google Shape;337;p18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340" name="Google Shape;340;p18"/>
          <p:cNvSpPr txBox="1"/>
          <p:nvPr/>
        </p:nvSpPr>
        <p:spPr>
          <a:xfrm>
            <a:off x="3670560" y="943279"/>
            <a:ext cx="559358" cy="94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s-CL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Imagen 2" id="341" name="Google Shape;3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4" y="3978569"/>
            <a:ext cx="6899893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2686559" y="6881800"/>
            <a:ext cx="1639637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s-C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/>
          </a:p>
        </p:txBody>
      </p:sp>
      <p:sp>
        <p:nvSpPr>
          <p:cNvPr id="343" name="Google Shape;343;p18"/>
          <p:cNvSpPr txBox="1"/>
          <p:nvPr/>
        </p:nvSpPr>
        <p:spPr>
          <a:xfrm>
            <a:off x="958646" y="2918951"/>
            <a:ext cx="5107800" cy="22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s-CL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UBICACIONES </a:t>
            </a:r>
            <a:r>
              <a:rPr b="1" i="0" lang="es-CL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b="1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b="1" lang="es-CL" sz="1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Práctica 5,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s-CL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s-C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s-CL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9" name="Google Shape;349;p19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50" name="Google Shape;350;p19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9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354" name="Google Shape;354;p19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355" name="Google Shape;3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9"/>
          <p:cNvSpPr txBox="1"/>
          <p:nvPr/>
        </p:nvSpPr>
        <p:spPr>
          <a:xfrm>
            <a:off x="958646" y="2868776"/>
            <a:ext cx="5107859" cy="2614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s-CL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UBICACIONES </a:t>
            </a:r>
            <a:r>
              <a:rPr b="1" i="0" lang="es-CL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s-CL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s-CL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6" id="357" name="Google Shape;3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65423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s-C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5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s-CL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s-CL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40810" y="2432777"/>
            <a:ext cx="4118088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s-CL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UBICACIONES ESPECIALES</a:t>
            </a:r>
            <a:endParaRPr/>
          </a:p>
        </p:txBody>
      </p:sp>
      <p:pic>
        <p:nvPicPr>
          <p:cNvPr descr="Imagen 6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7838" y="2422356"/>
            <a:ext cx="6313714" cy="465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20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64" name="Google Shape;364;p20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66" name="Google Shape;366;p20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0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CONOCE MÁS EN:</a:t>
            </a:r>
            <a:endParaRPr/>
          </a:p>
        </p:txBody>
      </p:sp>
      <p:pic>
        <p:nvPicPr>
          <p:cNvPr descr="Imagen 9" id="368" name="Google Shape;3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979" y="4312096"/>
            <a:ext cx="3516432" cy="33315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" id="369" name="Google Shape;36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2817" y="1922103"/>
            <a:ext cx="711183" cy="71118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0"/>
          <p:cNvSpPr txBox="1"/>
          <p:nvPr/>
        </p:nvSpPr>
        <p:spPr>
          <a:xfrm>
            <a:off x="999835" y="2734462"/>
            <a:ext cx="7986150" cy="2298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"Video construcción CEDIS Refrigerado / Congelado"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s-CL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https://www.youtube.com/watch?v=u_3aKRgO7Nw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"Tres sistemas de almacenaje en el centro logístico de Grégoire-Besson | Mecalux"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s-CL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https://www.youtube.com/watch?time_continue=310&amp;v=Rv4aMI8Ho38&amp;feature=emb_logo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"Almacenamiento seguro de sustancias químicas"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s-CL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https://www.youtube.com/watch?v=1KnbYruCtvo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62114" y="2499449"/>
            <a:ext cx="2760223" cy="29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OA3</a:t>
            </a: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Cubicar los productos, materiales e insumos que requieren almacenaje y los espacios de bodegaje para lograr una disposición eficiente de los primeros y la optimización de los segundos.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 - 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5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s-CL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3561634" y="2499448"/>
            <a:ext cx="2781097" cy="1503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 los espacios de bodegaje para lograr optimizar las zonas de almacenamiento según las normas de seguridad vigentes e instrucciones de jefatura.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s-CL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6656438" y="2499448"/>
            <a:ext cx="2684207" cy="1972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2.2.</a:t>
            </a: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Establece ubicaciones privilegiadas de alistamiento, para los materiales e insumos que son requeridos para la producción, según las normas de seguridad vigente e indicaciones de jefatura.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s-CL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30" name="Google Shape;1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49349" y="4306067"/>
            <a:ext cx="3542441" cy="962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Identificamos distintos usos de envases y embalajes según las características de los productos.</a:t>
            </a: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564075" y="2843141"/>
            <a:ext cx="4657803" cy="1151345"/>
            <a:chOff x="0" y="0"/>
            <a:chExt cx="4657802" cy="1151344"/>
          </a:xfrm>
        </p:grpSpPr>
        <p:sp>
          <p:nvSpPr>
            <p:cNvPr id="138" name="Google Shape;138;p4"/>
            <p:cNvSpPr/>
            <p:nvPr/>
          </p:nvSpPr>
          <p:spPr>
            <a:xfrm>
              <a:off x="0" y="0"/>
              <a:ext cx="4657802" cy="115134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60965" y="385554"/>
              <a:ext cx="453587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grpSp>
        <p:nvGrpSpPr>
          <p:cNvPr id="140" name="Google Shape;140;p4"/>
          <p:cNvGrpSpPr/>
          <p:nvPr/>
        </p:nvGrpSpPr>
        <p:grpSpPr>
          <a:xfrm>
            <a:off x="375974" y="3108373"/>
            <a:ext cx="376203" cy="536168"/>
            <a:chOff x="0" y="-1"/>
            <a:chExt cx="376202" cy="536167"/>
          </a:xfrm>
        </p:grpSpPr>
        <p:sp>
          <p:nvSpPr>
            <p:cNvPr id="141" name="Google Shape;141;p4"/>
            <p:cNvSpPr/>
            <p:nvPr/>
          </p:nvSpPr>
          <p:spPr>
            <a:xfrm>
              <a:off x="0" y="84708"/>
              <a:ext cx="376202" cy="385802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9524" y="-1"/>
              <a:ext cx="300303" cy="536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s-CL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43" name="Google Shape;143;p4"/>
          <p:cNvSpPr txBox="1"/>
          <p:nvPr/>
        </p:nvSpPr>
        <p:spPr>
          <a:xfrm>
            <a:off x="938775" y="3066594"/>
            <a:ext cx="4082404" cy="677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Reconocimos qué son los envases y embalajes, su uso y utilidad en las operaciones de bodega.</a:t>
            </a:r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>
            <a:off x="564075" y="4211885"/>
            <a:ext cx="4657803" cy="1151346"/>
            <a:chOff x="0" y="0"/>
            <a:chExt cx="4657802" cy="1151344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4657802" cy="1151344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60965" y="385554"/>
              <a:ext cx="453587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5026616" y="3766518"/>
            <a:ext cx="696539" cy="696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49" name="Google Shape;149;p4"/>
          <p:cNvSpPr txBox="1"/>
          <p:nvPr/>
        </p:nvSpPr>
        <p:spPr>
          <a:xfrm>
            <a:off x="574649" y="2253630"/>
            <a:ext cx="5328848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s-CL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ALMACENAMIENTO DE MATERIALES PALETIZADOS:</a:t>
            </a:r>
            <a:endParaRPr/>
          </a:p>
        </p:txBody>
      </p:sp>
      <p:sp>
        <p:nvSpPr>
          <p:cNvPr id="150" name="Google Shape;150;p4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descr="Imagen 34"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1935" y="2617426"/>
            <a:ext cx="4828330" cy="4574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4"/>
          <p:cNvGrpSpPr/>
          <p:nvPr/>
        </p:nvGrpSpPr>
        <p:grpSpPr>
          <a:xfrm>
            <a:off x="386550" y="4482510"/>
            <a:ext cx="391113" cy="536168"/>
            <a:chOff x="0" y="0"/>
            <a:chExt cx="391111" cy="536166"/>
          </a:xfrm>
        </p:grpSpPr>
        <p:sp>
          <p:nvSpPr>
            <p:cNvPr id="153" name="Google Shape;153;p4"/>
            <p:cNvSpPr/>
            <p:nvPr/>
          </p:nvSpPr>
          <p:spPr>
            <a:xfrm>
              <a:off x="0" y="84708"/>
              <a:ext cx="391111" cy="385803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 txBox="1"/>
            <p:nvPr/>
          </p:nvSpPr>
          <p:spPr>
            <a:xfrm>
              <a:off x="9902" y="0"/>
              <a:ext cx="312203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s-CL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>
            <a:off x="536220" y="2440016"/>
            <a:ext cx="6136364" cy="3046390"/>
            <a:chOff x="-1" y="-1"/>
            <a:chExt cx="6136362" cy="3046388"/>
          </a:xfrm>
        </p:grpSpPr>
        <p:grpSp>
          <p:nvGrpSpPr>
            <p:cNvPr id="161" name="Google Shape;161;p5"/>
            <p:cNvGrpSpPr/>
            <p:nvPr/>
          </p:nvGrpSpPr>
          <p:grpSpPr>
            <a:xfrm>
              <a:off x="-1" y="-1"/>
              <a:ext cx="5423422" cy="3046388"/>
              <a:chOff x="-1" y="-1"/>
              <a:chExt cx="5423421" cy="3046387"/>
            </a:xfrm>
          </p:grpSpPr>
          <p:sp>
            <p:nvSpPr>
              <p:cNvPr id="162" name="Google Shape;162;p5"/>
              <p:cNvSpPr/>
              <p:nvPr/>
            </p:nvSpPr>
            <p:spPr>
              <a:xfrm flipH="1">
                <a:off x="-1" y="-1"/>
                <a:ext cx="5423421" cy="3046387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 txBox="1"/>
              <p:nvPr/>
            </p:nvSpPr>
            <p:spPr>
              <a:xfrm>
                <a:off x="148712" y="1333074"/>
                <a:ext cx="5125995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s-CL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64" name="Google Shape;164;p5"/>
            <p:cNvSpPr/>
            <p:nvPr/>
          </p:nvSpPr>
          <p:spPr>
            <a:xfrm flipH="1" rot="7028958">
              <a:off x="5366399" y="2055651"/>
              <a:ext cx="432622" cy="102255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896893" y="2747133"/>
            <a:ext cx="4838159" cy="2428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invito a reflexionar y responder las siguientes interrogantes.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empresa frutícola de la VI región (Del Libertador Bernardo O´Higgins) debe exportar manzanas Fuji a Estados Unidos.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rPr b="1" i="0" lang="es-CL" sz="14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recomendaciones le harías al jefe de bodega de la empresa respecto de los envases y embalajes? y ¿Qué cuidados se deben tener para esta operación de exportación?</a:t>
            </a:r>
            <a:endParaRPr/>
          </a:p>
        </p:txBody>
      </p:sp>
      <p:sp>
        <p:nvSpPr>
          <p:cNvPr id="167" name="Google Shape;167;p5"/>
          <p:cNvSpPr txBox="1"/>
          <p:nvPr/>
        </p:nvSpPr>
        <p:spPr>
          <a:xfrm>
            <a:off x="856787" y="5601415"/>
            <a:ext cx="4995617" cy="111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s-CL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s-CL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s-CL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Imagen 19" id="168" name="Google Shape;16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242" y="4227095"/>
            <a:ext cx="3642047" cy="3450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388982" y="1910112"/>
            <a:ext cx="5275180" cy="235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revisemos la siguiente interrogante: 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s-CL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¿Por qué una bodega debería tener ubicaciones especiales?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Reflexiona de manera individual y anota tu respuesta.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Posteriormente reúnete en grupos de no más de cuatro integrantes, comparte tu respuesta y generen una respuesta grupal.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MOTIVACIÓN</a:t>
            </a:r>
            <a:endParaRPr/>
          </a:p>
        </p:txBody>
      </p:sp>
      <p:pic>
        <p:nvPicPr>
          <p:cNvPr descr="Google Shape;279;p21" id="176" name="Google Shape;1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742" y="2319254"/>
            <a:ext cx="2957396" cy="5248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183" name="Google Shape;183;p7"/>
          <p:cNvGrpSpPr/>
          <p:nvPr/>
        </p:nvGrpSpPr>
        <p:grpSpPr>
          <a:xfrm>
            <a:off x="4063851" y="3232484"/>
            <a:ext cx="5081313" cy="2486532"/>
            <a:chOff x="0" y="0"/>
            <a:chExt cx="5081311" cy="2486531"/>
          </a:xfrm>
        </p:grpSpPr>
        <p:sp>
          <p:nvSpPr>
            <p:cNvPr id="184" name="Google Shape;184;p7"/>
            <p:cNvSpPr/>
            <p:nvPr/>
          </p:nvSpPr>
          <p:spPr>
            <a:xfrm>
              <a:off x="0" y="0"/>
              <a:ext cx="5081311" cy="2486531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53855" y="1053147"/>
              <a:ext cx="4973600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-C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86" name="Google Shape;186;p7"/>
          <p:cNvSpPr txBox="1"/>
          <p:nvPr/>
        </p:nvSpPr>
        <p:spPr>
          <a:xfrm>
            <a:off x="4624637" y="3701231"/>
            <a:ext cx="392302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qué son las ubicaciones especiales en una bodega.</a:t>
            </a:r>
            <a:endParaRPr/>
          </a:p>
        </p:txBody>
      </p:sp>
      <p:grpSp>
        <p:nvGrpSpPr>
          <p:cNvPr id="187" name="Google Shape;187;p7"/>
          <p:cNvGrpSpPr/>
          <p:nvPr/>
        </p:nvGrpSpPr>
        <p:grpSpPr>
          <a:xfrm>
            <a:off x="3895218" y="3708565"/>
            <a:ext cx="375443" cy="536168"/>
            <a:chOff x="0" y="0"/>
            <a:chExt cx="375441" cy="536166"/>
          </a:xfrm>
        </p:grpSpPr>
        <p:sp>
          <p:nvSpPr>
            <p:cNvPr id="188" name="Google Shape;188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s-CL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90" name="Google Shape;190;p7"/>
          <p:cNvSpPr txBox="1"/>
          <p:nvPr/>
        </p:nvSpPr>
        <p:spPr>
          <a:xfrm>
            <a:off x="4655558" y="4643620"/>
            <a:ext cx="3892106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tipos de ubicaciones especiales de acuerdo a materiales.</a:t>
            </a: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3895218" y="4640447"/>
            <a:ext cx="375443" cy="536167"/>
            <a:chOff x="0" y="0"/>
            <a:chExt cx="375441" cy="536166"/>
          </a:xfrm>
        </p:grpSpPr>
        <p:sp>
          <p:nvSpPr>
            <p:cNvPr id="192" name="Google Shape;192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s-CL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194" name="Google Shape;194;p7"/>
          <p:cNvSpPr txBox="1"/>
          <p:nvPr/>
        </p:nvSpPr>
        <p:spPr>
          <a:xfrm>
            <a:off x="375973" y="1760907"/>
            <a:ext cx="4997503" cy="43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s-CL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UBICACIONES </a:t>
            </a:r>
            <a:r>
              <a:rPr b="1" i="0" lang="es-CL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4081186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s-CL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descr="Imagen 20" id="196" name="Google Shape;19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375974" y="1265365"/>
            <a:ext cx="3883207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452173" y="1269910"/>
            <a:ext cx="4407960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662535" y="2279020"/>
            <a:ext cx="7182054" cy="1874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empresas tienen diversas mercancías, materiales y productos, que por sus características revierten la condición de especiales. Para almacenarlos y custodiarlos se utilizan </a:t>
            </a:r>
            <a:r>
              <a:rPr b="1" i="0" lang="es-CL" sz="1600" u="none" cap="none" strike="noStrike">
                <a:solidFill>
                  <a:srgbClr val="DD722C"/>
                </a:solidFill>
                <a:latin typeface="Calibri"/>
                <a:ea typeface="Calibri"/>
                <a:cs typeface="Calibri"/>
                <a:sym typeface="Calibri"/>
              </a:rPr>
              <a:t>“Las ubicaciones especiales”</a:t>
            </a: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que son los espacios destinados a materiales que necesitan condiciones especiales de almacenamiento como su alto valor económico ($), condición de temperatura (T°), por su peligrosidad, su importancia en las máquinas y equipos de producción.</a:t>
            </a:r>
            <a:endParaRPr/>
          </a:p>
        </p:txBody>
      </p:sp>
      <p:pic>
        <p:nvPicPr>
          <p:cNvPr descr="Google Shape;201;p14" id="205" name="Google Shape;20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4701" y="4148463"/>
            <a:ext cx="3256344" cy="3411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CL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452173" y="1269910"/>
            <a:ext cx="7047511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s-CL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EJEMPLOS DE UBICACIONES </a:t>
            </a:r>
            <a:r>
              <a:rPr b="0" i="0" lang="es-CL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ESPECIALES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5108851" y="3671994"/>
            <a:ext cx="3529005" cy="671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s-CL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Materiales de alto valor económico se deben mantener en espacios bajo llave.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n 8" id="213" name="Google Shape;213;p9"/>
          <p:cNvPicPr preferRelativeResize="0"/>
          <p:nvPr/>
        </p:nvPicPr>
        <p:blipFill rotWithShape="1">
          <a:blip r:embed="rId3">
            <a:alphaModFix/>
          </a:blip>
          <a:srcRect b="5" l="0" r="0" t="0"/>
          <a:stretch/>
        </p:blipFill>
        <p:spPr>
          <a:xfrm>
            <a:off x="905420" y="3019512"/>
            <a:ext cx="3529006" cy="2522539"/>
          </a:xfrm>
          <a:custGeom>
            <a:rect b="b" l="l" r="r" t="t"/>
            <a:pathLst>
              <a:path extrusionOk="0" h="21600" w="21600">
                <a:moveTo>
                  <a:pt x="2572" y="0"/>
                </a:moveTo>
                <a:cubicBezTo>
                  <a:pt x="1151" y="0"/>
                  <a:pt x="0" y="1610"/>
                  <a:pt x="0" y="3599"/>
                </a:cubicBezTo>
                <a:lnTo>
                  <a:pt x="0" y="18001"/>
                </a:lnTo>
                <a:cubicBezTo>
                  <a:pt x="0" y="19990"/>
                  <a:pt x="1151" y="21600"/>
                  <a:pt x="2572" y="21600"/>
                </a:cubicBezTo>
                <a:lnTo>
                  <a:pt x="19028" y="21600"/>
                </a:lnTo>
                <a:cubicBezTo>
                  <a:pt x="20449" y="21600"/>
                  <a:pt x="21600" y="19990"/>
                  <a:pt x="21600" y="18001"/>
                </a:cubicBezTo>
                <a:lnTo>
                  <a:pt x="21600" y="3599"/>
                </a:lnTo>
                <a:cubicBezTo>
                  <a:pt x="21600" y="1610"/>
                  <a:pt x="20449" y="0"/>
                  <a:pt x="19028" y="0"/>
                </a:cubicBezTo>
                <a:lnTo>
                  <a:pt x="257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9"/>
          <p:cNvSpPr/>
          <p:nvPr/>
        </p:nvSpPr>
        <p:spPr>
          <a:xfrm>
            <a:off x="897399" y="3031146"/>
            <a:ext cx="3529004" cy="252268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3" id="215" name="Google Shape;2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149" y="2396400"/>
            <a:ext cx="1098593" cy="1222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12" id="216" name="Google Shape;21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3354" y="4704038"/>
            <a:ext cx="2646124" cy="289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