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7155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7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480172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1;p2" descr="Google Shape;21;p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440" y="418596"/>
            <a:ext cx="2897435" cy="6804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" name="Google Shape;22;p2"/>
          <p:cNvGrpSpPr/>
          <p:nvPr/>
        </p:nvGrpSpPr>
        <p:grpSpPr>
          <a:xfrm>
            <a:off x="242853" y="1756547"/>
            <a:ext cx="9346505" cy="5675930"/>
            <a:chOff x="0" y="0"/>
            <a:chExt cx="9346503" cy="5675928"/>
          </a:xfrm>
        </p:grpSpPr>
        <p:sp>
          <p:nvSpPr>
            <p:cNvPr id="23" name="Google Shape;23;p2"/>
            <p:cNvSpPr/>
            <p:nvPr/>
          </p:nvSpPr>
          <p:spPr>
            <a:xfrm>
              <a:off x="0" y="-1"/>
              <a:ext cx="9346505" cy="5675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7E3D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4" name="Google Shape;24;p2"/>
            <p:cNvSpPr txBox="1"/>
            <p:nvPr/>
          </p:nvSpPr>
          <p:spPr>
            <a:xfrm>
              <a:off x="1" y="2647845"/>
              <a:ext cx="9091322" cy="380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ctr">
              <a:spAutoFit/>
            </a:bodyPr>
            <a:lstStyle/>
            <a:p>
              <a:r>
                <a:t> </a:t>
              </a:r>
            </a:p>
          </p:txBody>
        </p:sp>
      </p:grpSp>
      <p:pic>
        <p:nvPicPr>
          <p:cNvPr id="26" name="Google Shape;25;p2" descr="Google Shape;25;p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21706" y="6387272"/>
            <a:ext cx="830662" cy="756003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Google Shape;26;p2"/>
          <p:cNvSpPr/>
          <p:nvPr/>
        </p:nvSpPr>
        <p:spPr>
          <a:xfrm>
            <a:off x="436350" y="6464001"/>
            <a:ext cx="7891862" cy="680477"/>
          </a:xfrm>
          <a:prstGeom prst="roundRect">
            <a:avLst>
              <a:gd name="adj" fmla="val 19335"/>
            </a:avLst>
          </a:prstGeom>
          <a:solidFill>
            <a:srgbClr val="FFB37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baseline="-250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8" name="Google Shape;27;p2" descr="Google Shape;27;p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3440" y="6462795"/>
            <a:ext cx="690485" cy="680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Google Shape;28;p2" descr="Google Shape;28;p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272364" y="1222172"/>
            <a:ext cx="1080003" cy="241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Google Shape;29;p2" descr="Google Shape;29;p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272364" y="418596"/>
            <a:ext cx="1080003" cy="664778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689209" y="6871674"/>
            <a:ext cx="273567" cy="264165"/>
          </a:xfrm>
          <a:prstGeom prst="rect">
            <a:avLst/>
          </a:prstGeom>
        </p:spPr>
        <p:txBody>
          <a:bodyPr lIns="45675" tIns="45675" rIns="45675" bIns="45675" anchor="ctr"/>
          <a:lstStyle>
            <a:lvl1pPr>
              <a:defRPr sz="1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32;p3"/>
          <p:cNvGrpSpPr/>
          <p:nvPr/>
        </p:nvGrpSpPr>
        <p:grpSpPr>
          <a:xfrm>
            <a:off x="242853" y="1756547"/>
            <a:ext cx="9346505" cy="5675930"/>
            <a:chOff x="0" y="0"/>
            <a:chExt cx="9346503" cy="5675928"/>
          </a:xfrm>
        </p:grpSpPr>
        <p:sp>
          <p:nvSpPr>
            <p:cNvPr id="38" name="Google Shape;33;p3"/>
            <p:cNvSpPr/>
            <p:nvPr/>
          </p:nvSpPr>
          <p:spPr>
            <a:xfrm>
              <a:off x="0" y="-1"/>
              <a:ext cx="9346505" cy="5675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9" name="Google Shape;34;p3"/>
            <p:cNvSpPr txBox="1"/>
            <p:nvPr/>
          </p:nvSpPr>
          <p:spPr>
            <a:xfrm>
              <a:off x="1" y="2647845"/>
              <a:ext cx="9091322" cy="380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ctr">
              <a:spAutoFit/>
            </a:bodyPr>
            <a:lstStyle/>
            <a:p>
              <a:r>
                <a:t> </a:t>
              </a:r>
            </a:p>
          </p:txBody>
        </p:sp>
      </p:grpSp>
      <p:pic>
        <p:nvPicPr>
          <p:cNvPr id="41" name="Google Shape;35;p3" descr="Google Shape;35;p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440" y="418596"/>
            <a:ext cx="2897435" cy="680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Google Shape;36;p3" descr="Google Shape;36;p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2364" y="1222172"/>
            <a:ext cx="1080003" cy="241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Google Shape;37;p3" descr="Google Shape;37;p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72364" y="418596"/>
            <a:ext cx="1080003" cy="664778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689209" y="6871674"/>
            <a:ext cx="273567" cy="264165"/>
          </a:xfrm>
          <a:prstGeom prst="rect">
            <a:avLst/>
          </a:prstGeom>
        </p:spPr>
        <p:txBody>
          <a:bodyPr lIns="45675" tIns="45675" rIns="45675" bIns="45675" anchor="ctr"/>
          <a:lstStyle>
            <a:lvl1pPr>
              <a:defRPr sz="1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40;p4"/>
          <p:cNvSpPr/>
          <p:nvPr/>
        </p:nvSpPr>
        <p:spPr>
          <a:xfrm>
            <a:off x="180897" y="180898"/>
            <a:ext cx="7911005" cy="651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 w="12700">
            <a:miter lim="400000"/>
          </a:ln>
        </p:spPr>
        <p:txBody>
          <a:bodyPr lIns="45719" rIns="45719" anchor="b"/>
          <a:lstStyle/>
          <a:p>
            <a:endParaRPr/>
          </a:p>
        </p:txBody>
      </p:sp>
      <p:grpSp>
        <p:nvGrpSpPr>
          <p:cNvPr id="54" name="Google Shape;41;p4"/>
          <p:cNvGrpSpPr/>
          <p:nvPr/>
        </p:nvGrpSpPr>
        <p:grpSpPr>
          <a:xfrm>
            <a:off x="8091898" y="451665"/>
            <a:ext cx="662106" cy="380238"/>
            <a:chOff x="0" y="0"/>
            <a:chExt cx="662105" cy="380236"/>
          </a:xfrm>
        </p:grpSpPr>
        <p:sp>
          <p:nvSpPr>
            <p:cNvPr id="52" name="Google Shape;42;p4"/>
            <p:cNvSpPr/>
            <p:nvPr/>
          </p:nvSpPr>
          <p:spPr>
            <a:xfrm>
              <a:off x="-1" y="327734"/>
              <a:ext cx="662107" cy="52503"/>
            </a:xfrm>
            <a:prstGeom prst="rect">
              <a:avLst/>
            </a:prstGeom>
            <a:solidFill>
              <a:srgbClr val="0F69B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endParaRPr/>
            </a:p>
          </p:txBody>
        </p:sp>
        <p:sp>
          <p:nvSpPr>
            <p:cNvPr id="53" name="Google Shape;43;p4"/>
            <p:cNvSpPr txBox="1"/>
            <p:nvPr/>
          </p:nvSpPr>
          <p:spPr>
            <a:xfrm>
              <a:off x="-1" y="-1"/>
              <a:ext cx="662107" cy="380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b">
              <a:spAutoFit/>
            </a:bodyPr>
            <a:lstStyle/>
            <a:p>
              <a:r>
                <a:t> </a:t>
              </a:r>
            </a:p>
          </p:txBody>
        </p:sp>
      </p:grpSp>
      <p:grpSp>
        <p:nvGrpSpPr>
          <p:cNvPr id="57" name="Google Shape;44;p4"/>
          <p:cNvGrpSpPr/>
          <p:nvPr/>
        </p:nvGrpSpPr>
        <p:grpSpPr>
          <a:xfrm>
            <a:off x="8753996" y="451665"/>
            <a:ext cx="785407" cy="380238"/>
            <a:chOff x="0" y="0"/>
            <a:chExt cx="785406" cy="380236"/>
          </a:xfrm>
        </p:grpSpPr>
        <p:sp>
          <p:nvSpPr>
            <p:cNvPr id="55" name="Google Shape;45;p4"/>
            <p:cNvSpPr/>
            <p:nvPr/>
          </p:nvSpPr>
          <p:spPr>
            <a:xfrm>
              <a:off x="-1" y="327734"/>
              <a:ext cx="785408" cy="52503"/>
            </a:xfrm>
            <a:prstGeom prst="rect">
              <a:avLst/>
            </a:prstGeom>
            <a:solidFill>
              <a:srgbClr val="EB3C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endParaRPr/>
            </a:p>
          </p:txBody>
        </p:sp>
        <p:sp>
          <p:nvSpPr>
            <p:cNvPr id="56" name="Google Shape;46;p4"/>
            <p:cNvSpPr txBox="1"/>
            <p:nvPr/>
          </p:nvSpPr>
          <p:spPr>
            <a:xfrm>
              <a:off x="-1" y="-1"/>
              <a:ext cx="785408" cy="380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b">
              <a:spAutoFit/>
            </a:bodyPr>
            <a:lstStyle/>
            <a:p>
              <a:r>
                <a:t> </a:t>
              </a:r>
            </a:p>
          </p:txBody>
        </p:sp>
      </p:grpSp>
      <p:sp>
        <p:nvSpPr>
          <p:cNvPr id="58" name="Google Shape;47;p4"/>
          <p:cNvSpPr txBox="1"/>
          <p:nvPr/>
        </p:nvSpPr>
        <p:spPr>
          <a:xfrm>
            <a:off x="375975" y="6881800"/>
            <a:ext cx="6786599" cy="317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>
            <a:spAutoFit/>
          </a:bodyPr>
          <a:lstStyle/>
          <a:p>
            <a:pPr>
              <a:defRPr sz="11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    </a:t>
            </a:r>
            <a:r>
              <a:rPr>
                <a:solidFill>
                  <a:srgbClr val="ED6B00"/>
                </a:solidFill>
              </a:rPr>
              <a:t>PLAN COMÚN </a:t>
            </a:r>
            <a:r>
              <a:rPr>
                <a:solidFill>
                  <a:srgbClr val="000000"/>
                </a:solidFill>
              </a:rPr>
              <a:t>| 3° Medio | Presentación</a:t>
            </a:r>
          </a:p>
        </p:txBody>
      </p:sp>
      <p:sp>
        <p:nvSpPr>
          <p:cNvPr id="59" name="Google Shape;48;p4"/>
          <p:cNvSpPr txBox="1"/>
          <p:nvPr/>
        </p:nvSpPr>
        <p:spPr>
          <a:xfrm>
            <a:off x="442650" y="350323"/>
            <a:ext cx="7441801" cy="372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MÓDULO</a:t>
            </a:r>
            <a:r>
              <a:rPr b="0"/>
              <a:t>  Aplicaciones Informáticas para la Gestión Administrativa</a:t>
            </a:r>
          </a:p>
        </p:txBody>
      </p:sp>
      <p:sp>
        <p:nvSpPr>
          <p:cNvPr id="60" name="Google Shape;49;p4"/>
          <p:cNvSpPr txBox="1"/>
          <p:nvPr/>
        </p:nvSpPr>
        <p:spPr>
          <a:xfrm>
            <a:off x="8443617" y="271141"/>
            <a:ext cx="1166703" cy="391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>
            <a:spAutoFit/>
          </a:bodyPr>
          <a:lstStyle/>
          <a:p>
            <a:pPr algn="r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Actividad 13|</a:t>
            </a:r>
            <a:r>
              <a:rPr sz="1600">
                <a:solidFill>
                  <a:srgbClr val="ED6B00"/>
                </a:solidFill>
              </a:rPr>
              <a:t>3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54;p6"/>
          <p:cNvSpPr/>
          <p:nvPr/>
        </p:nvSpPr>
        <p:spPr>
          <a:xfrm rot="10800000" flipH="1">
            <a:off x="181647" y="822025"/>
            <a:ext cx="9356704" cy="6531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76" name="Google Shape;55;p6"/>
          <p:cNvSpPr/>
          <p:nvPr/>
        </p:nvSpPr>
        <p:spPr>
          <a:xfrm>
            <a:off x="180897" y="180898"/>
            <a:ext cx="7911005" cy="651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 w="12700">
            <a:miter lim="400000"/>
          </a:ln>
        </p:spPr>
        <p:txBody>
          <a:bodyPr lIns="45719" rIns="45719" anchor="b"/>
          <a:lstStyle/>
          <a:p>
            <a:endParaRPr/>
          </a:p>
        </p:txBody>
      </p:sp>
      <p:grpSp>
        <p:nvGrpSpPr>
          <p:cNvPr id="79" name="Google Shape;56;p6"/>
          <p:cNvGrpSpPr/>
          <p:nvPr/>
        </p:nvGrpSpPr>
        <p:grpSpPr>
          <a:xfrm>
            <a:off x="8091898" y="451665"/>
            <a:ext cx="662106" cy="380238"/>
            <a:chOff x="0" y="0"/>
            <a:chExt cx="662105" cy="380236"/>
          </a:xfrm>
        </p:grpSpPr>
        <p:sp>
          <p:nvSpPr>
            <p:cNvPr id="77" name="Google Shape;57;p6"/>
            <p:cNvSpPr/>
            <p:nvPr/>
          </p:nvSpPr>
          <p:spPr>
            <a:xfrm>
              <a:off x="-1" y="327734"/>
              <a:ext cx="662107" cy="52503"/>
            </a:xfrm>
            <a:prstGeom prst="rect">
              <a:avLst/>
            </a:prstGeom>
            <a:solidFill>
              <a:srgbClr val="0F69B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endParaRPr/>
            </a:p>
          </p:txBody>
        </p:sp>
        <p:sp>
          <p:nvSpPr>
            <p:cNvPr id="78" name="Google Shape;58;p6"/>
            <p:cNvSpPr txBox="1"/>
            <p:nvPr/>
          </p:nvSpPr>
          <p:spPr>
            <a:xfrm>
              <a:off x="-1" y="-1"/>
              <a:ext cx="662107" cy="380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b">
              <a:spAutoFit/>
            </a:bodyPr>
            <a:lstStyle/>
            <a:p>
              <a:r>
                <a:t> </a:t>
              </a:r>
            </a:p>
          </p:txBody>
        </p:sp>
      </p:grpSp>
      <p:grpSp>
        <p:nvGrpSpPr>
          <p:cNvPr id="82" name="Google Shape;59;p6"/>
          <p:cNvGrpSpPr/>
          <p:nvPr/>
        </p:nvGrpSpPr>
        <p:grpSpPr>
          <a:xfrm>
            <a:off x="8753996" y="451665"/>
            <a:ext cx="785407" cy="380238"/>
            <a:chOff x="0" y="0"/>
            <a:chExt cx="785406" cy="380236"/>
          </a:xfrm>
        </p:grpSpPr>
        <p:sp>
          <p:nvSpPr>
            <p:cNvPr id="80" name="Google Shape;60;p6"/>
            <p:cNvSpPr/>
            <p:nvPr/>
          </p:nvSpPr>
          <p:spPr>
            <a:xfrm>
              <a:off x="-1" y="327734"/>
              <a:ext cx="785408" cy="52503"/>
            </a:xfrm>
            <a:prstGeom prst="rect">
              <a:avLst/>
            </a:prstGeom>
            <a:solidFill>
              <a:srgbClr val="EB3C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endParaRPr/>
            </a:p>
          </p:txBody>
        </p:sp>
        <p:sp>
          <p:nvSpPr>
            <p:cNvPr id="81" name="Google Shape;61;p6"/>
            <p:cNvSpPr txBox="1"/>
            <p:nvPr/>
          </p:nvSpPr>
          <p:spPr>
            <a:xfrm>
              <a:off x="-1" y="-1"/>
              <a:ext cx="785408" cy="380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b">
              <a:spAutoFit/>
            </a:bodyPr>
            <a:lstStyle/>
            <a:p>
              <a:r>
                <a:t> </a:t>
              </a:r>
            </a:p>
          </p:txBody>
        </p:sp>
      </p:grpSp>
      <p:sp>
        <p:nvSpPr>
          <p:cNvPr id="83" name="Google Shape;62;p6"/>
          <p:cNvSpPr txBox="1"/>
          <p:nvPr/>
        </p:nvSpPr>
        <p:spPr>
          <a:xfrm>
            <a:off x="375975" y="6881800"/>
            <a:ext cx="6786599" cy="317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>
            <a:spAutoFit/>
          </a:bodyPr>
          <a:lstStyle/>
          <a:p>
            <a:pPr>
              <a:defRPr sz="11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    </a:t>
            </a:r>
            <a:r>
              <a:rPr>
                <a:solidFill>
                  <a:srgbClr val="ED6B00"/>
                </a:solidFill>
              </a:rPr>
              <a:t>PLAN COMÚN </a:t>
            </a:r>
            <a:r>
              <a:rPr>
                <a:solidFill>
                  <a:srgbClr val="000000"/>
                </a:solidFill>
              </a:rPr>
              <a:t>| 3° Medio | Presentación</a:t>
            </a:r>
          </a:p>
        </p:txBody>
      </p:sp>
      <p:sp>
        <p:nvSpPr>
          <p:cNvPr id="84" name="Google Shape;64;p6"/>
          <p:cNvSpPr txBox="1"/>
          <p:nvPr/>
        </p:nvSpPr>
        <p:spPr>
          <a:xfrm>
            <a:off x="8443617" y="271141"/>
            <a:ext cx="1166703" cy="391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>
            <a:spAutoFit/>
          </a:bodyPr>
          <a:lstStyle/>
          <a:p>
            <a:pPr algn="r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Actividad 13|</a:t>
            </a:r>
            <a:r>
              <a:rPr sz="1600">
                <a:solidFill>
                  <a:srgbClr val="ED6B00"/>
                </a:solidFill>
              </a:rPr>
              <a:t>2</a:t>
            </a:r>
          </a:p>
        </p:txBody>
      </p:sp>
      <p:sp>
        <p:nvSpPr>
          <p:cNvPr id="85" name="Google Shape;48;p4"/>
          <p:cNvSpPr txBox="1"/>
          <p:nvPr/>
        </p:nvSpPr>
        <p:spPr>
          <a:xfrm>
            <a:off x="442650" y="350323"/>
            <a:ext cx="7441801" cy="372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MÓDULO</a:t>
            </a:r>
            <a:r>
              <a:rPr b="0"/>
              <a:t>  Aplicaciones Informáticas para la Gestión Administrativa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67;p7"/>
          <p:cNvSpPr/>
          <p:nvPr/>
        </p:nvSpPr>
        <p:spPr>
          <a:xfrm rot="10800000" flipH="1">
            <a:off x="181647" y="822025"/>
            <a:ext cx="9356704" cy="6531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7E3D1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4" name="Google Shape;68;p7"/>
          <p:cNvSpPr/>
          <p:nvPr/>
        </p:nvSpPr>
        <p:spPr>
          <a:xfrm>
            <a:off x="180897" y="180898"/>
            <a:ext cx="7911005" cy="651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 w="12700">
            <a:miter lim="400000"/>
          </a:ln>
        </p:spPr>
        <p:txBody>
          <a:bodyPr lIns="45719" rIns="45719" anchor="b"/>
          <a:lstStyle/>
          <a:p>
            <a:endParaRPr/>
          </a:p>
        </p:txBody>
      </p:sp>
      <p:grpSp>
        <p:nvGrpSpPr>
          <p:cNvPr id="97" name="Google Shape;69;p7"/>
          <p:cNvGrpSpPr/>
          <p:nvPr/>
        </p:nvGrpSpPr>
        <p:grpSpPr>
          <a:xfrm>
            <a:off x="8091898" y="451665"/>
            <a:ext cx="662106" cy="380238"/>
            <a:chOff x="0" y="0"/>
            <a:chExt cx="662105" cy="380236"/>
          </a:xfrm>
        </p:grpSpPr>
        <p:sp>
          <p:nvSpPr>
            <p:cNvPr id="95" name="Google Shape;70;p7"/>
            <p:cNvSpPr/>
            <p:nvPr/>
          </p:nvSpPr>
          <p:spPr>
            <a:xfrm>
              <a:off x="-1" y="327734"/>
              <a:ext cx="662107" cy="52503"/>
            </a:xfrm>
            <a:prstGeom prst="rect">
              <a:avLst/>
            </a:prstGeom>
            <a:solidFill>
              <a:srgbClr val="0F69B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endParaRPr/>
            </a:p>
          </p:txBody>
        </p:sp>
        <p:sp>
          <p:nvSpPr>
            <p:cNvPr id="96" name="Google Shape;71;p7"/>
            <p:cNvSpPr txBox="1"/>
            <p:nvPr/>
          </p:nvSpPr>
          <p:spPr>
            <a:xfrm>
              <a:off x="-1" y="-1"/>
              <a:ext cx="662107" cy="380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b">
              <a:spAutoFit/>
            </a:bodyPr>
            <a:lstStyle/>
            <a:p>
              <a:r>
                <a:t> </a:t>
              </a:r>
            </a:p>
          </p:txBody>
        </p:sp>
      </p:grpSp>
      <p:grpSp>
        <p:nvGrpSpPr>
          <p:cNvPr id="100" name="Google Shape;72;p7"/>
          <p:cNvGrpSpPr/>
          <p:nvPr/>
        </p:nvGrpSpPr>
        <p:grpSpPr>
          <a:xfrm>
            <a:off x="8753996" y="451665"/>
            <a:ext cx="785407" cy="380238"/>
            <a:chOff x="0" y="0"/>
            <a:chExt cx="785406" cy="380236"/>
          </a:xfrm>
        </p:grpSpPr>
        <p:sp>
          <p:nvSpPr>
            <p:cNvPr id="98" name="Google Shape;73;p7"/>
            <p:cNvSpPr/>
            <p:nvPr/>
          </p:nvSpPr>
          <p:spPr>
            <a:xfrm>
              <a:off x="-1" y="327734"/>
              <a:ext cx="785408" cy="52503"/>
            </a:xfrm>
            <a:prstGeom prst="rect">
              <a:avLst/>
            </a:prstGeom>
            <a:solidFill>
              <a:srgbClr val="EB3C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endParaRPr/>
            </a:p>
          </p:txBody>
        </p:sp>
        <p:sp>
          <p:nvSpPr>
            <p:cNvPr id="99" name="Google Shape;74;p7"/>
            <p:cNvSpPr txBox="1"/>
            <p:nvPr/>
          </p:nvSpPr>
          <p:spPr>
            <a:xfrm>
              <a:off x="-1" y="-1"/>
              <a:ext cx="785408" cy="380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b">
              <a:spAutoFit/>
            </a:bodyPr>
            <a:lstStyle/>
            <a:p>
              <a:r>
                <a:t> </a:t>
              </a:r>
            </a:p>
          </p:txBody>
        </p:sp>
      </p:grpSp>
      <p:sp>
        <p:nvSpPr>
          <p:cNvPr id="101" name="Google Shape;75;p7"/>
          <p:cNvSpPr txBox="1"/>
          <p:nvPr/>
        </p:nvSpPr>
        <p:spPr>
          <a:xfrm>
            <a:off x="375975" y="6881800"/>
            <a:ext cx="6786599" cy="317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>
            <a:spAutoFit/>
          </a:bodyPr>
          <a:lstStyle/>
          <a:p>
            <a:pPr>
              <a:defRPr sz="11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    </a:t>
            </a:r>
            <a:r>
              <a:rPr>
                <a:solidFill>
                  <a:srgbClr val="ED6B00"/>
                </a:solidFill>
              </a:rPr>
              <a:t>PLAN COMÚN </a:t>
            </a:r>
            <a:r>
              <a:rPr>
                <a:solidFill>
                  <a:srgbClr val="000000"/>
                </a:solidFill>
              </a:rPr>
              <a:t>| 3° Medio | Presentación</a:t>
            </a:r>
          </a:p>
        </p:txBody>
      </p:sp>
      <p:sp>
        <p:nvSpPr>
          <p:cNvPr id="102" name="Google Shape;77;p7"/>
          <p:cNvSpPr txBox="1"/>
          <p:nvPr/>
        </p:nvSpPr>
        <p:spPr>
          <a:xfrm>
            <a:off x="8443617" y="271141"/>
            <a:ext cx="1166703" cy="391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>
            <a:spAutoFit/>
          </a:bodyPr>
          <a:lstStyle/>
          <a:p>
            <a:pPr algn="r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Actividad 13|</a:t>
            </a:r>
            <a:r>
              <a:rPr sz="1600">
                <a:solidFill>
                  <a:srgbClr val="ED6B00"/>
                </a:solidFill>
              </a:rPr>
              <a:t>3</a:t>
            </a:r>
          </a:p>
        </p:txBody>
      </p:sp>
      <p:sp>
        <p:nvSpPr>
          <p:cNvPr id="103" name="Google Shape;48;p4"/>
          <p:cNvSpPr txBox="1"/>
          <p:nvPr/>
        </p:nvSpPr>
        <p:spPr>
          <a:xfrm>
            <a:off x="442650" y="350323"/>
            <a:ext cx="7441801" cy="372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MÓDULO</a:t>
            </a:r>
            <a:r>
              <a:rPr b="0"/>
              <a:t>  Aplicaciones Informáticas para la Gestión Administrativa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One column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80;p8"/>
          <p:cNvSpPr/>
          <p:nvPr/>
        </p:nvSpPr>
        <p:spPr>
          <a:xfrm rot="10800000" flipH="1">
            <a:off x="181647" y="822025"/>
            <a:ext cx="9356704" cy="6531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14" name="Google Shape;81;p8"/>
          <p:cNvGrpSpPr/>
          <p:nvPr/>
        </p:nvGrpSpPr>
        <p:grpSpPr>
          <a:xfrm>
            <a:off x="8091898" y="451665"/>
            <a:ext cx="662106" cy="380238"/>
            <a:chOff x="0" y="0"/>
            <a:chExt cx="662105" cy="380236"/>
          </a:xfrm>
        </p:grpSpPr>
        <p:sp>
          <p:nvSpPr>
            <p:cNvPr id="112" name="Google Shape;82;p8"/>
            <p:cNvSpPr/>
            <p:nvPr/>
          </p:nvSpPr>
          <p:spPr>
            <a:xfrm>
              <a:off x="-1" y="327734"/>
              <a:ext cx="662107" cy="52503"/>
            </a:xfrm>
            <a:prstGeom prst="rect">
              <a:avLst/>
            </a:prstGeom>
            <a:solidFill>
              <a:srgbClr val="0F69B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endParaRPr/>
            </a:p>
          </p:txBody>
        </p:sp>
        <p:sp>
          <p:nvSpPr>
            <p:cNvPr id="113" name="Google Shape;83;p8"/>
            <p:cNvSpPr txBox="1"/>
            <p:nvPr/>
          </p:nvSpPr>
          <p:spPr>
            <a:xfrm>
              <a:off x="-1" y="-1"/>
              <a:ext cx="662107" cy="380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b">
              <a:spAutoFit/>
            </a:bodyPr>
            <a:lstStyle/>
            <a:p>
              <a:r>
                <a:t> </a:t>
              </a:r>
            </a:p>
          </p:txBody>
        </p:sp>
      </p:grpSp>
      <p:grpSp>
        <p:nvGrpSpPr>
          <p:cNvPr id="117" name="Google Shape;84;p8"/>
          <p:cNvGrpSpPr/>
          <p:nvPr/>
        </p:nvGrpSpPr>
        <p:grpSpPr>
          <a:xfrm>
            <a:off x="8753996" y="451665"/>
            <a:ext cx="785407" cy="380238"/>
            <a:chOff x="0" y="0"/>
            <a:chExt cx="785406" cy="380236"/>
          </a:xfrm>
        </p:grpSpPr>
        <p:sp>
          <p:nvSpPr>
            <p:cNvPr id="115" name="Google Shape;85;p8"/>
            <p:cNvSpPr/>
            <p:nvPr/>
          </p:nvSpPr>
          <p:spPr>
            <a:xfrm>
              <a:off x="-1" y="327734"/>
              <a:ext cx="785408" cy="52503"/>
            </a:xfrm>
            <a:prstGeom prst="rect">
              <a:avLst/>
            </a:prstGeom>
            <a:solidFill>
              <a:srgbClr val="EB3C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endParaRPr/>
            </a:p>
          </p:txBody>
        </p:sp>
        <p:sp>
          <p:nvSpPr>
            <p:cNvPr id="116" name="Google Shape;86;p8"/>
            <p:cNvSpPr txBox="1"/>
            <p:nvPr/>
          </p:nvSpPr>
          <p:spPr>
            <a:xfrm>
              <a:off x="-1" y="-1"/>
              <a:ext cx="785408" cy="380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b">
              <a:spAutoFit/>
            </a:bodyPr>
            <a:lstStyle/>
            <a:p>
              <a:r>
                <a:t> </a:t>
              </a:r>
            </a:p>
          </p:txBody>
        </p:sp>
      </p:grpSp>
      <p:sp>
        <p:nvSpPr>
          <p:cNvPr id="118" name="Google Shape;87;p8"/>
          <p:cNvSpPr txBox="1"/>
          <p:nvPr/>
        </p:nvSpPr>
        <p:spPr>
          <a:xfrm>
            <a:off x="375975" y="6881800"/>
            <a:ext cx="6786599" cy="317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>
            <a:spAutoFit/>
          </a:bodyPr>
          <a:lstStyle/>
          <a:p>
            <a:pPr>
              <a:defRPr sz="11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    </a:t>
            </a:r>
            <a:r>
              <a:rPr>
                <a:solidFill>
                  <a:srgbClr val="ED6B00"/>
                </a:solidFill>
              </a:rPr>
              <a:t>PLAN COMÚN </a:t>
            </a:r>
            <a:r>
              <a:rPr>
                <a:solidFill>
                  <a:srgbClr val="000000"/>
                </a:solidFill>
              </a:rPr>
              <a:t>| 3° Medio | Presentación</a:t>
            </a:r>
          </a:p>
        </p:txBody>
      </p:sp>
      <p:sp>
        <p:nvSpPr>
          <p:cNvPr id="119" name="Google Shape;88;p8"/>
          <p:cNvSpPr txBox="1"/>
          <p:nvPr/>
        </p:nvSpPr>
        <p:spPr>
          <a:xfrm>
            <a:off x="8170650" y="288449"/>
            <a:ext cx="1166703" cy="372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>
            <a:spAutoFit/>
          </a:bodyPr>
          <a:lstStyle>
            <a:lvl1pPr algn="r"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¡Atención!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13" name="Google Shape;31;p6"/>
          <p:cNvSpPr/>
          <p:nvPr userDrawn="1"/>
        </p:nvSpPr>
        <p:spPr>
          <a:xfrm>
            <a:off x="181651" y="180900"/>
            <a:ext cx="7909200" cy="651000"/>
          </a:xfrm>
          <a:prstGeom prst="round2SameRect">
            <a:avLst>
              <a:gd name="adj1" fmla="val 16667"/>
              <a:gd name="adj2" fmla="val 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/>
          <p:cNvSpPr/>
          <p:nvPr/>
        </p:nvSpPr>
        <p:spPr>
          <a:xfrm rot="10800000" flipH="1">
            <a:off x="180974" y="832249"/>
            <a:ext cx="9358202" cy="1236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173" y="0"/>
                </a:lnTo>
                <a:cubicBezTo>
                  <a:pt x="20961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" name="Google Shape;7;p1"/>
          <p:cNvSpPr/>
          <p:nvPr/>
        </p:nvSpPr>
        <p:spPr>
          <a:xfrm>
            <a:off x="180897" y="180898"/>
            <a:ext cx="7911005" cy="651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 w="12700">
            <a:miter lim="400000"/>
          </a:ln>
        </p:spPr>
        <p:txBody>
          <a:bodyPr lIns="45719" rIns="45719" anchor="b"/>
          <a:lstStyle/>
          <a:p>
            <a:endParaRPr/>
          </a:p>
        </p:txBody>
      </p:sp>
      <p:grpSp>
        <p:nvGrpSpPr>
          <p:cNvPr id="6" name="Google Shape;8;p1"/>
          <p:cNvGrpSpPr/>
          <p:nvPr/>
        </p:nvGrpSpPr>
        <p:grpSpPr>
          <a:xfrm>
            <a:off x="8091898" y="451665"/>
            <a:ext cx="662106" cy="380238"/>
            <a:chOff x="0" y="0"/>
            <a:chExt cx="662105" cy="380236"/>
          </a:xfrm>
        </p:grpSpPr>
        <p:sp>
          <p:nvSpPr>
            <p:cNvPr id="4" name="Google Shape;9;p1"/>
            <p:cNvSpPr/>
            <p:nvPr/>
          </p:nvSpPr>
          <p:spPr>
            <a:xfrm>
              <a:off x="-1" y="327734"/>
              <a:ext cx="662107" cy="52503"/>
            </a:xfrm>
            <a:prstGeom prst="rect">
              <a:avLst/>
            </a:prstGeom>
            <a:solidFill>
              <a:srgbClr val="0F69B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endParaRPr/>
            </a:p>
          </p:txBody>
        </p:sp>
        <p:sp>
          <p:nvSpPr>
            <p:cNvPr id="5" name="Google Shape;10;p1"/>
            <p:cNvSpPr txBox="1"/>
            <p:nvPr/>
          </p:nvSpPr>
          <p:spPr>
            <a:xfrm>
              <a:off x="-1" y="-1"/>
              <a:ext cx="662107" cy="380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b">
              <a:spAutoFit/>
            </a:bodyPr>
            <a:lstStyle/>
            <a:p>
              <a:r>
                <a:t> </a:t>
              </a:r>
            </a:p>
          </p:txBody>
        </p:sp>
      </p:grpSp>
      <p:grpSp>
        <p:nvGrpSpPr>
          <p:cNvPr id="9" name="Google Shape;11;p1"/>
          <p:cNvGrpSpPr/>
          <p:nvPr/>
        </p:nvGrpSpPr>
        <p:grpSpPr>
          <a:xfrm>
            <a:off x="8753996" y="451665"/>
            <a:ext cx="785407" cy="380238"/>
            <a:chOff x="0" y="0"/>
            <a:chExt cx="785406" cy="380236"/>
          </a:xfrm>
        </p:grpSpPr>
        <p:sp>
          <p:nvSpPr>
            <p:cNvPr id="7" name="Google Shape;12;p1"/>
            <p:cNvSpPr/>
            <p:nvPr/>
          </p:nvSpPr>
          <p:spPr>
            <a:xfrm>
              <a:off x="-1" y="327734"/>
              <a:ext cx="785408" cy="52503"/>
            </a:xfrm>
            <a:prstGeom prst="rect">
              <a:avLst/>
            </a:prstGeom>
            <a:solidFill>
              <a:srgbClr val="EB3C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endParaRPr/>
            </a:p>
          </p:txBody>
        </p:sp>
        <p:sp>
          <p:nvSpPr>
            <p:cNvPr id="8" name="Google Shape;13;p1"/>
            <p:cNvSpPr txBox="1"/>
            <p:nvPr/>
          </p:nvSpPr>
          <p:spPr>
            <a:xfrm>
              <a:off x="-1" y="-1"/>
              <a:ext cx="785408" cy="380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b">
              <a:spAutoFit/>
            </a:bodyPr>
            <a:lstStyle/>
            <a:p>
              <a:r>
                <a:t> </a:t>
              </a:r>
            </a:p>
          </p:txBody>
        </p:sp>
      </p:grpSp>
      <p:sp>
        <p:nvSpPr>
          <p:cNvPr id="10" name="Google Shape;14;p1"/>
          <p:cNvSpPr txBox="1"/>
          <p:nvPr/>
        </p:nvSpPr>
        <p:spPr>
          <a:xfrm>
            <a:off x="375975" y="6881800"/>
            <a:ext cx="6786599" cy="317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>
            <a:spAutoFit/>
          </a:bodyPr>
          <a:lstStyle/>
          <a:p>
            <a:pPr>
              <a:defRPr sz="110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    </a:t>
            </a:r>
            <a:r>
              <a:rPr>
                <a:solidFill>
                  <a:srgbClr val="ED6B00"/>
                </a:solidFill>
              </a:rPr>
              <a:t>PLAN COMÚN </a:t>
            </a:r>
            <a:r>
              <a:rPr>
                <a:solidFill>
                  <a:srgbClr val="000000"/>
                </a:solidFill>
              </a:rPr>
              <a:t>| 3° Medio | Presentación</a:t>
            </a:r>
          </a:p>
        </p:txBody>
      </p:sp>
      <p:sp>
        <p:nvSpPr>
          <p:cNvPr id="11" name="Google Shape;15;p1"/>
          <p:cNvSpPr txBox="1"/>
          <p:nvPr/>
        </p:nvSpPr>
        <p:spPr>
          <a:xfrm>
            <a:off x="8443617" y="271141"/>
            <a:ext cx="1166703" cy="391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>
            <a:spAutoFit/>
          </a:bodyPr>
          <a:lstStyle/>
          <a:p>
            <a:pPr algn="r"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Actividad 13|</a:t>
            </a:r>
            <a:r>
              <a:rPr sz="1600">
                <a:solidFill>
                  <a:srgbClr val="ED6B00"/>
                </a:solidFill>
              </a:rPr>
              <a:t>3</a:t>
            </a:r>
          </a:p>
        </p:txBody>
      </p:sp>
      <p:sp>
        <p:nvSpPr>
          <p:cNvPr id="12" name="Google Shape;48;p4"/>
          <p:cNvSpPr txBox="1"/>
          <p:nvPr/>
        </p:nvSpPr>
        <p:spPr>
          <a:xfrm>
            <a:off x="442650" y="350323"/>
            <a:ext cx="7441801" cy="372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MÓDULO</a:t>
            </a:r>
            <a:r>
              <a:rPr b="0"/>
              <a:t>  Aplicaciones Informáticas para la Gestión Administrativa</a:t>
            </a:r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485775" y="101453"/>
            <a:ext cx="8743950" cy="166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75" tIns="45675" rIns="45675" bIns="45675" anchor="ctr"/>
          <a:lstStyle/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idx="1"/>
          </p:nvPr>
        </p:nvSpPr>
        <p:spPr>
          <a:xfrm>
            <a:off x="485775" y="1763183"/>
            <a:ext cx="8743950" cy="57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75" tIns="45675" rIns="45675" bIns="45675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71787" y="6881800"/>
            <a:ext cx="337060" cy="317018"/>
          </a:xfrm>
          <a:prstGeom prst="rect">
            <a:avLst/>
          </a:prstGeom>
          <a:ln w="12700">
            <a:miter lim="400000"/>
          </a:ln>
        </p:spPr>
        <p:txBody>
          <a:bodyPr wrap="none" lIns="91375" tIns="91375" rIns="91375" bIns="91375">
            <a:spAutoFit/>
          </a:bodyPr>
          <a:lstStyle>
            <a:lvl1pPr algn="r"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22860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22860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22860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22860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2860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2860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22860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22860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22860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es-es/videoplayer/embed/RWfoip?pid=ocpVideo0-innerdiv-oneplayer&amp;postJsllMsg=true&amp;maskLevel=20&amp;market=es-es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95;p9"/>
          <p:cNvSpPr txBox="1"/>
          <p:nvPr/>
        </p:nvSpPr>
        <p:spPr>
          <a:xfrm>
            <a:off x="1176618" y="6563127"/>
            <a:ext cx="7012135" cy="482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/>
          <a:p>
            <a:pPr lvl="1" algn="just"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</a:p>
        </p:txBody>
      </p:sp>
      <p:sp>
        <p:nvSpPr>
          <p:cNvPr id="131" name="Google Shape;96;p9"/>
          <p:cNvSpPr txBox="1"/>
          <p:nvPr/>
        </p:nvSpPr>
        <p:spPr>
          <a:xfrm>
            <a:off x="374947" y="2049160"/>
            <a:ext cx="1444330" cy="369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MÓDULO 6</a:t>
            </a:r>
          </a:p>
        </p:txBody>
      </p:sp>
      <p:sp>
        <p:nvSpPr>
          <p:cNvPr id="132" name="Google Shape;97;p9"/>
          <p:cNvSpPr txBox="1"/>
          <p:nvPr/>
        </p:nvSpPr>
        <p:spPr>
          <a:xfrm>
            <a:off x="1139097" y="834800"/>
            <a:ext cx="4156806" cy="339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>
            <a:spAutoFit/>
          </a:bodyPr>
          <a:lstStyle/>
          <a:p>
            <a:pPr>
              <a:defRPr sz="12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PLAN COMÚN </a:t>
            </a:r>
            <a:r>
              <a:rPr b="0"/>
              <a:t>| NIVEL 3° MEDIO</a:t>
            </a:r>
          </a:p>
        </p:txBody>
      </p:sp>
      <p:sp>
        <p:nvSpPr>
          <p:cNvPr id="133" name="Google Shape;98;p9"/>
          <p:cNvSpPr txBox="1"/>
          <p:nvPr/>
        </p:nvSpPr>
        <p:spPr>
          <a:xfrm>
            <a:off x="352726" y="2314069"/>
            <a:ext cx="5958372" cy="2179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/>
          <a:p>
            <a:pPr>
              <a:lnSpc>
                <a:spcPct val="90000"/>
              </a:lnSpc>
              <a:defRPr sz="36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APLICACIONES INFORMÁTICAS </a:t>
            </a:r>
          </a:p>
          <a:p>
            <a:pPr>
              <a:lnSpc>
                <a:spcPct val="90000"/>
              </a:lnSpc>
              <a:defRPr sz="36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PARA LA GESTIÓN ADMINISTRATIVA</a:t>
            </a:r>
          </a:p>
        </p:txBody>
      </p:sp>
      <p:pic>
        <p:nvPicPr>
          <p:cNvPr id="134" name="Google Shape;99;p9" descr="Google Shape;99;p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7771" y="2512991"/>
            <a:ext cx="4704311" cy="40360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1;p18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060" cy="3170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229" name="Google Shape;222;p18" descr="Google Shape;222;p18"/>
          <p:cNvPicPr>
            <a:picLocks noChangeAspect="1"/>
          </p:cNvPicPr>
          <p:nvPr/>
        </p:nvPicPr>
        <p:blipFill>
          <a:blip r:embed="rId2">
            <a:extLst/>
          </a:blip>
          <a:srcRect l="31788"/>
          <a:stretch>
            <a:fillRect/>
          </a:stretch>
        </p:blipFill>
        <p:spPr>
          <a:xfrm>
            <a:off x="3994711" y="1961276"/>
            <a:ext cx="4896138" cy="3063733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Google Shape;223;p18"/>
          <p:cNvSpPr txBox="1"/>
          <p:nvPr/>
        </p:nvSpPr>
        <p:spPr>
          <a:xfrm>
            <a:off x="452172" y="1269909"/>
            <a:ext cx="4690281" cy="536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GRÁFICOS DE COLUMNAS</a:t>
            </a:r>
          </a:p>
        </p:txBody>
      </p:sp>
      <p:pic>
        <p:nvPicPr>
          <p:cNvPr id="231" name="Google Shape;224;p18" descr="Google Shape;224;p1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1663" y="1940199"/>
            <a:ext cx="2987869" cy="3011211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Google Shape;225;p18"/>
          <p:cNvSpPr txBox="1"/>
          <p:nvPr/>
        </p:nvSpPr>
        <p:spPr>
          <a:xfrm>
            <a:off x="672553" y="5171816"/>
            <a:ext cx="7494545" cy="1576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75" tIns="45675" rIns="45675" bIns="45675">
            <a:spAutoFit/>
          </a:bodyPr>
          <a:lstStyle/>
          <a:p>
            <a:pPr marL="285750" indent="-285750">
              <a:buClr>
                <a:srgbClr val="000000"/>
              </a:buClr>
              <a:buSzPts val="14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El gráfico queda como un objeto “Encima” de la planilla de cálculo. Esto permite que como objeto, se puede cambiar de tamaño y mover dentro de la hoja.</a:t>
            </a:r>
          </a:p>
          <a:p>
            <a:pPr marL="285750" indent="-285750">
              <a:spcBef>
                <a:spcPts val="600"/>
              </a:spcBef>
              <a:buClr>
                <a:srgbClr val="000000"/>
              </a:buClr>
              <a:buSzPts val="14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También nota que cada elemento del gráfico es un objeto que se puede modificar.</a:t>
            </a:r>
          </a:p>
          <a:p>
            <a:pPr marL="285750" indent="-285750">
              <a:spcBef>
                <a:spcPts val="600"/>
              </a:spcBef>
              <a:buClr>
                <a:srgbClr val="000000"/>
              </a:buClr>
              <a:buSzPts val="14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Realiza el siguiente ejercicio: Haz clic en el título (Monto), selecciona la barra de fórmulas y haz clic en la celda que contiene el título “Ventas Mensuales”, así el título del gráfico quedará asociado al valor de esa celda.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0;p19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060" cy="3170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235" name="Google Shape;231;p19" descr="Google Shape;231;p19"/>
          <p:cNvPicPr>
            <a:picLocks noChangeAspect="1"/>
          </p:cNvPicPr>
          <p:nvPr/>
        </p:nvPicPr>
        <p:blipFill>
          <a:blip r:embed="rId2">
            <a:extLst/>
          </a:blip>
          <a:srcRect t="4371" r="33845" b="23389"/>
          <a:stretch>
            <a:fillRect/>
          </a:stretch>
        </p:blipFill>
        <p:spPr>
          <a:xfrm>
            <a:off x="518081" y="2313500"/>
            <a:ext cx="5121648" cy="3144460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Google Shape;232;p19"/>
          <p:cNvSpPr txBox="1"/>
          <p:nvPr/>
        </p:nvSpPr>
        <p:spPr>
          <a:xfrm>
            <a:off x="452172" y="1269909"/>
            <a:ext cx="4690281" cy="536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GRÁFICOS DE LÍNEAS</a:t>
            </a:r>
          </a:p>
        </p:txBody>
      </p:sp>
      <p:sp>
        <p:nvSpPr>
          <p:cNvPr id="237" name="Google Shape;233;p19"/>
          <p:cNvSpPr txBox="1"/>
          <p:nvPr/>
        </p:nvSpPr>
        <p:spPr>
          <a:xfrm>
            <a:off x="5850904" y="2306091"/>
            <a:ext cx="3349627" cy="1271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75" tIns="45675" rIns="45675" bIns="45675">
            <a:spAutoFit/>
          </a:bodyPr>
          <a:lstStyle/>
          <a:p>
            <a:pPr marL="285750" indent="-285750">
              <a:buClr>
                <a:srgbClr val="000000"/>
              </a:buClr>
              <a:buSzPts val="14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Posiciónate en cualquier lugar de la tabla de datos y en el menú Insertar selecciona “Gráficos de líneas 2D”, “línea con marcadores”.</a:t>
            </a:r>
          </a:p>
          <a:p>
            <a:pPr marL="285750" indent="-285750">
              <a:spcBef>
                <a:spcPts val="600"/>
              </a:spcBef>
              <a:buClr>
                <a:srgbClr val="000000"/>
              </a:buClr>
              <a:buSzPts val="14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Quedará como objeto encima de la hoja.</a:t>
            </a:r>
          </a:p>
        </p:txBody>
      </p:sp>
      <p:pic>
        <p:nvPicPr>
          <p:cNvPr id="238" name="Google Shape;234;p19" descr="Google Shape;234;p1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09189" y="4555938"/>
            <a:ext cx="2359233" cy="30291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39;p20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060" cy="3170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41" name="Google Shape;240;p20"/>
          <p:cNvSpPr txBox="1"/>
          <p:nvPr/>
        </p:nvSpPr>
        <p:spPr>
          <a:xfrm>
            <a:off x="452172" y="1269909"/>
            <a:ext cx="4690281" cy="536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GRÁFICOS DE LÍNEAS</a:t>
            </a:r>
          </a:p>
        </p:txBody>
      </p:sp>
      <p:sp>
        <p:nvSpPr>
          <p:cNvPr id="242" name="Google Shape;241;p20"/>
          <p:cNvSpPr txBox="1"/>
          <p:nvPr/>
        </p:nvSpPr>
        <p:spPr>
          <a:xfrm>
            <a:off x="542679" y="4517645"/>
            <a:ext cx="3706761" cy="966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75" tIns="45675" rIns="45675" bIns="45675">
            <a:spAutoFit/>
          </a:bodyPr>
          <a:lstStyle>
            <a:lvl1pPr marL="285750" indent="-285750">
              <a:buClr>
                <a:srgbClr val="000000"/>
              </a:buClr>
              <a:buSzPts val="14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En el “Menú de Gráfico” a la derecha aparece el botón “Mover Gráfico”, selecciona y mueve el gráfico a una Hoja Nueva, llama a esta hoja “Gráfico de Líneas”.</a:t>
            </a:r>
          </a:p>
        </p:txBody>
      </p:sp>
      <p:pic>
        <p:nvPicPr>
          <p:cNvPr id="243" name="Google Shape;242;p20" descr="Google Shape;242;p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3672" y="1955824"/>
            <a:ext cx="4202887" cy="2383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Google Shape;243;p20" descr="Google Shape;243;p20"/>
          <p:cNvPicPr>
            <a:picLocks noChangeAspect="1"/>
          </p:cNvPicPr>
          <p:nvPr/>
        </p:nvPicPr>
        <p:blipFill>
          <a:blip r:embed="rId3">
            <a:extLst/>
          </a:blip>
          <a:srcRect l="69385" t="5403" b="68813"/>
          <a:stretch>
            <a:fillRect/>
          </a:stretch>
        </p:blipFill>
        <p:spPr>
          <a:xfrm>
            <a:off x="4876663" y="1952356"/>
            <a:ext cx="2799474" cy="13255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Google Shape;244;p20" descr="Google Shape;244;p20"/>
          <p:cNvPicPr>
            <a:picLocks noChangeAspect="1"/>
          </p:cNvPicPr>
          <p:nvPr/>
        </p:nvPicPr>
        <p:blipFill>
          <a:blip r:embed="rId4">
            <a:extLst/>
          </a:blip>
          <a:srcRect l="1" r="1178" b="2422"/>
          <a:stretch>
            <a:fillRect/>
          </a:stretch>
        </p:blipFill>
        <p:spPr>
          <a:xfrm>
            <a:off x="4724010" y="4546832"/>
            <a:ext cx="4202084" cy="18571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9;p21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060" cy="3170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48" name="Google Shape;250;p21"/>
          <p:cNvSpPr txBox="1"/>
          <p:nvPr/>
        </p:nvSpPr>
        <p:spPr>
          <a:xfrm>
            <a:off x="452172" y="1269909"/>
            <a:ext cx="4690281" cy="536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GRÁFICO CIRCULAR</a:t>
            </a:r>
          </a:p>
        </p:txBody>
      </p:sp>
      <p:sp>
        <p:nvSpPr>
          <p:cNvPr id="249" name="Google Shape;251;p21"/>
          <p:cNvSpPr txBox="1"/>
          <p:nvPr/>
        </p:nvSpPr>
        <p:spPr>
          <a:xfrm>
            <a:off x="5777079" y="3271970"/>
            <a:ext cx="3345199" cy="1576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75" tIns="45675" rIns="45675" bIns="45675">
            <a:spAutoFit/>
          </a:bodyPr>
          <a:lstStyle/>
          <a:p>
            <a:pPr marL="285750" indent="-285750">
              <a:buClr>
                <a:srgbClr val="000000"/>
              </a:buClr>
              <a:buSzPts val="14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Posiciónate en cualquier lugar de la tabla de datos y en el menú Insertar selecciona “Gráficos Circular 3D”.</a:t>
            </a:r>
          </a:p>
          <a:p>
            <a:pPr marL="285750" indent="-285750">
              <a:spcBef>
                <a:spcPts val="600"/>
              </a:spcBef>
              <a:buClr>
                <a:srgbClr val="000000"/>
              </a:buClr>
              <a:buSzPts val="14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Quedará como objeto encima de la hoja.</a:t>
            </a:r>
          </a:p>
          <a:p>
            <a:pPr marL="285750" indent="-285750">
              <a:spcBef>
                <a:spcPts val="600"/>
              </a:spcBef>
              <a:buClr>
                <a:srgbClr val="000000"/>
              </a:buClr>
              <a:buSzPts val="14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Posiciona el Gráfico en una Hoja Nueva llamada “Gráfico Circular”.</a:t>
            </a:r>
          </a:p>
        </p:txBody>
      </p:sp>
      <p:pic>
        <p:nvPicPr>
          <p:cNvPr id="250" name="Google Shape;252;p21" descr="Google Shape;252;p21"/>
          <p:cNvPicPr>
            <a:picLocks noChangeAspect="1"/>
          </p:cNvPicPr>
          <p:nvPr/>
        </p:nvPicPr>
        <p:blipFill>
          <a:blip r:embed="rId2">
            <a:extLst/>
          </a:blip>
          <a:srcRect t="8201" r="29227" b="8066"/>
          <a:stretch>
            <a:fillRect/>
          </a:stretch>
        </p:blipFill>
        <p:spPr>
          <a:xfrm>
            <a:off x="485767" y="2244089"/>
            <a:ext cx="5101059" cy="33933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7;p22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060" cy="3170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grpSp>
        <p:nvGrpSpPr>
          <p:cNvPr id="255" name="Google Shape;258;p22"/>
          <p:cNvGrpSpPr/>
          <p:nvPr/>
        </p:nvGrpSpPr>
        <p:grpSpPr>
          <a:xfrm>
            <a:off x="2035274" y="2911884"/>
            <a:ext cx="6999678" cy="2696559"/>
            <a:chOff x="0" y="0"/>
            <a:chExt cx="6999676" cy="2696557"/>
          </a:xfrm>
        </p:grpSpPr>
        <p:sp>
          <p:nvSpPr>
            <p:cNvPr id="253" name="Google Shape;259;p22"/>
            <p:cNvSpPr/>
            <p:nvPr/>
          </p:nvSpPr>
          <p:spPr>
            <a:xfrm>
              <a:off x="0" y="-1"/>
              <a:ext cx="6999677" cy="26965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>
              <a:solidFill>
                <a:srgbClr val="58585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54" name="Google Shape;260;p22"/>
            <p:cNvSpPr txBox="1"/>
            <p:nvPr/>
          </p:nvSpPr>
          <p:spPr>
            <a:xfrm>
              <a:off x="136395" y="1158159"/>
              <a:ext cx="6726884" cy="380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ctr">
              <a:spAutoFit/>
            </a:bodyPr>
            <a:lstStyle/>
            <a:p>
              <a:r>
                <a:t>    </a:t>
              </a:r>
            </a:p>
          </p:txBody>
        </p:sp>
      </p:grpSp>
      <p:sp>
        <p:nvSpPr>
          <p:cNvPr id="256" name="Google Shape;261;p22"/>
          <p:cNvSpPr txBox="1"/>
          <p:nvPr/>
        </p:nvSpPr>
        <p:spPr>
          <a:xfrm>
            <a:off x="3493968" y="3049563"/>
            <a:ext cx="5161937" cy="2226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>
            <a:spAutoFit/>
          </a:bodyPr>
          <a:lstStyle/>
          <a:p>
            <a:pPr>
              <a:lnSpc>
                <a:spcPct val="115000"/>
              </a:lnSpc>
              <a:defRPr sz="200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GRÁFICOS</a:t>
            </a:r>
            <a:endParaRPr b="1" dirty="0">
              <a:solidFill>
                <a:srgbClr val="ED6B00"/>
              </a:solidFill>
              <a:latin typeface="+mj-lt"/>
              <a:ea typeface="+mj-ea"/>
              <a:cs typeface="+mj-cs"/>
              <a:sym typeface="Arial"/>
            </a:endParaRPr>
          </a:p>
          <a:p>
            <a:pPr>
              <a:lnSpc>
                <a:spcPct val="64000"/>
              </a:lnSpc>
              <a:defRPr b="1">
                <a:solidFill>
                  <a:srgbClr val="ED6B00"/>
                </a:solidFill>
              </a:defRPr>
            </a:pPr>
            <a:endParaRPr b="1" dirty="0">
              <a:solidFill>
                <a:srgbClr val="ED6B00"/>
              </a:solidFill>
              <a:latin typeface="+mj-lt"/>
              <a:ea typeface="+mj-ea"/>
              <a:cs typeface="+mj-cs"/>
              <a:sym typeface="Arial"/>
            </a:endParaRP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Para </a:t>
            </a:r>
            <a:r>
              <a:rPr dirty="0" err="1"/>
              <a:t>revisar</a:t>
            </a:r>
            <a:r>
              <a:rPr dirty="0"/>
              <a:t> los </a:t>
            </a:r>
            <a:r>
              <a:rPr dirty="0" err="1"/>
              <a:t>temas</a:t>
            </a:r>
            <a:r>
              <a:rPr dirty="0"/>
              <a:t> </a:t>
            </a:r>
            <a:r>
              <a:rPr dirty="0" err="1"/>
              <a:t>trabajado</a:t>
            </a:r>
            <a:r>
              <a:rPr dirty="0"/>
              <a:t> </a:t>
            </a:r>
            <a:r>
              <a:rPr dirty="0" err="1"/>
              <a:t>durante</a:t>
            </a:r>
            <a:r>
              <a:rPr dirty="0"/>
              <a:t> el </a:t>
            </a:r>
            <a:r>
              <a:rPr dirty="0" err="1"/>
              <a:t>desarrollo</a:t>
            </a:r>
            <a:r>
              <a:rPr dirty="0"/>
              <a:t> de la </a:t>
            </a:r>
            <a:r>
              <a:rPr dirty="0" err="1"/>
              <a:t>presentación</a:t>
            </a:r>
            <a:r>
              <a:rPr dirty="0"/>
              <a:t>,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invitamos</a:t>
            </a:r>
            <a:r>
              <a:rPr dirty="0"/>
              <a:t> a </a:t>
            </a:r>
            <a:r>
              <a:rPr dirty="0" err="1"/>
              <a:t>realizar</a:t>
            </a:r>
            <a:r>
              <a:rPr dirty="0"/>
              <a:t> la </a:t>
            </a:r>
            <a:r>
              <a:rPr b="1" dirty="0" err="1" smtClean="0">
                <a:solidFill>
                  <a:srgbClr val="ED6B00"/>
                </a:solidFill>
              </a:rPr>
              <a:t>Actividad</a:t>
            </a:r>
            <a:r>
              <a:rPr b="1" dirty="0" smtClean="0">
                <a:solidFill>
                  <a:srgbClr val="ED6B00"/>
                </a:solidFill>
              </a:rPr>
              <a:t> N°1</a:t>
            </a:r>
            <a:r>
              <a:rPr lang="es-CL" b="1" dirty="0" smtClean="0">
                <a:solidFill>
                  <a:srgbClr val="ED6B00"/>
                </a:solidFill>
              </a:rPr>
              <a:t>3</a:t>
            </a:r>
            <a:r>
              <a:rPr b="1" dirty="0" smtClean="0">
                <a:solidFill>
                  <a:srgbClr val="ED6B00"/>
                </a:solidFill>
              </a:rPr>
              <a:t> </a:t>
            </a:r>
            <a:r>
              <a:rPr b="1" dirty="0" err="1" smtClean="0">
                <a:solidFill>
                  <a:srgbClr val="ED6B00"/>
                </a:solidFill>
              </a:rPr>
              <a:t>Cuánto</a:t>
            </a:r>
            <a:r>
              <a:rPr b="1" dirty="0" smtClean="0">
                <a:solidFill>
                  <a:srgbClr val="ED6B00"/>
                </a:solidFill>
              </a:rPr>
              <a:t> </a:t>
            </a:r>
            <a:r>
              <a:rPr b="1" dirty="0" err="1" smtClean="0">
                <a:solidFill>
                  <a:srgbClr val="ED6B00"/>
                </a:solidFill>
              </a:rPr>
              <a:t>Aprendimos</a:t>
            </a:r>
            <a:r>
              <a:rPr dirty="0" smtClean="0">
                <a:solidFill>
                  <a:srgbClr val="ED6B00"/>
                </a:solidFill>
              </a:rPr>
              <a:t>. </a:t>
            </a:r>
            <a:r>
              <a:rPr dirty="0" smtClean="0"/>
              <a:t>En </a:t>
            </a:r>
            <a:r>
              <a:rPr dirty="0"/>
              <a:t>la </a:t>
            </a:r>
            <a:r>
              <a:rPr dirty="0" err="1"/>
              <a:t>que</a:t>
            </a:r>
            <a:r>
              <a:rPr dirty="0"/>
              <a:t> </a:t>
            </a:r>
            <a:r>
              <a:rPr dirty="0" err="1"/>
              <a:t>aplicarás</a:t>
            </a:r>
            <a:r>
              <a:rPr dirty="0"/>
              <a:t> </a:t>
            </a:r>
            <a:r>
              <a:rPr dirty="0" err="1"/>
              <a:t>funciones</a:t>
            </a:r>
            <a:r>
              <a:rPr dirty="0"/>
              <a:t> </a:t>
            </a:r>
            <a:r>
              <a:rPr dirty="0" err="1"/>
              <a:t>que</a:t>
            </a:r>
            <a:r>
              <a:rPr dirty="0"/>
              <a:t> </a:t>
            </a:r>
            <a:r>
              <a:rPr dirty="0" err="1"/>
              <a:t>permitan</a:t>
            </a:r>
            <a:r>
              <a:rPr dirty="0"/>
              <a:t> </a:t>
            </a:r>
            <a:r>
              <a:rPr dirty="0" err="1"/>
              <a:t>obtener</a:t>
            </a:r>
            <a:r>
              <a:rPr dirty="0"/>
              <a:t> </a:t>
            </a:r>
            <a:r>
              <a:rPr dirty="0" err="1"/>
              <a:t>resúmenes</a:t>
            </a:r>
            <a:r>
              <a:rPr dirty="0"/>
              <a:t> de </a:t>
            </a:r>
            <a:r>
              <a:rPr dirty="0" err="1"/>
              <a:t>datos</a:t>
            </a:r>
            <a:r>
              <a:rPr dirty="0"/>
              <a:t> a </a:t>
            </a:r>
            <a:r>
              <a:rPr dirty="0" err="1"/>
              <a:t>través</a:t>
            </a:r>
            <a:r>
              <a:rPr dirty="0"/>
              <a:t> de la </a:t>
            </a:r>
            <a:r>
              <a:rPr dirty="0" err="1"/>
              <a:t>confección</a:t>
            </a:r>
            <a:r>
              <a:rPr dirty="0"/>
              <a:t> de </a:t>
            </a:r>
            <a:r>
              <a:rPr dirty="0" err="1"/>
              <a:t>diferentes</a:t>
            </a:r>
            <a:r>
              <a:rPr dirty="0"/>
              <a:t> </a:t>
            </a:r>
            <a:r>
              <a:rPr dirty="0" err="1"/>
              <a:t>gráficos</a:t>
            </a:r>
            <a:r>
              <a:rPr dirty="0"/>
              <a:t>.</a:t>
            </a:r>
          </a:p>
          <a:p>
            <a:pPr>
              <a:lnSpc>
                <a:spcPct val="64000"/>
              </a:lnSpc>
              <a:defRPr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¡</a:t>
            </a:r>
            <a:r>
              <a:rPr dirty="0" err="1"/>
              <a:t>Ahora</a:t>
            </a:r>
            <a:r>
              <a:rPr dirty="0"/>
              <a:t> </a:t>
            </a:r>
            <a:r>
              <a:rPr dirty="0" err="1"/>
              <a:t>realizaremos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actividad</a:t>
            </a:r>
            <a:r>
              <a:rPr dirty="0"/>
              <a:t> </a:t>
            </a:r>
            <a:r>
              <a:rPr dirty="0" err="1"/>
              <a:t>que</a:t>
            </a:r>
            <a:r>
              <a:rPr dirty="0"/>
              <a:t> resume </a:t>
            </a:r>
            <a:r>
              <a:rPr dirty="0" err="1"/>
              <a:t>todo</a:t>
            </a:r>
            <a:r>
              <a:rPr dirty="0"/>
              <a:t> lo </a:t>
            </a:r>
            <a:r>
              <a:rPr dirty="0" err="1"/>
              <a:t>que</a:t>
            </a:r>
            <a:r>
              <a:rPr dirty="0"/>
              <a:t> </a:t>
            </a:r>
            <a:r>
              <a:rPr dirty="0" err="1"/>
              <a:t>hemos</a:t>
            </a:r>
            <a:r>
              <a:rPr dirty="0"/>
              <a:t> </a:t>
            </a:r>
            <a:r>
              <a:rPr dirty="0" err="1"/>
              <a:t>visto</a:t>
            </a:r>
            <a:r>
              <a:rPr dirty="0"/>
              <a:t>! </a:t>
            </a:r>
            <a:r>
              <a:rPr b="1" dirty="0">
                <a:solidFill>
                  <a:srgbClr val="ED6B00"/>
                </a:solidFill>
              </a:rPr>
              <a:t>¡</a:t>
            </a:r>
            <a:r>
              <a:rPr b="1" dirty="0" err="1">
                <a:solidFill>
                  <a:srgbClr val="ED6B00"/>
                </a:solidFill>
              </a:rPr>
              <a:t>Atentos</a:t>
            </a:r>
            <a:r>
              <a:rPr b="1" dirty="0">
                <a:solidFill>
                  <a:srgbClr val="ED6B00"/>
                </a:solidFill>
              </a:rPr>
              <a:t>!</a:t>
            </a:r>
          </a:p>
        </p:txBody>
      </p:sp>
      <p:sp>
        <p:nvSpPr>
          <p:cNvPr id="257" name="Google Shape;262;p22"/>
          <p:cNvSpPr txBox="1"/>
          <p:nvPr/>
        </p:nvSpPr>
        <p:spPr>
          <a:xfrm>
            <a:off x="382497" y="1519430"/>
            <a:ext cx="8950506" cy="536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¿CUÁNTO APRENDIMOS?</a:t>
            </a:r>
          </a:p>
        </p:txBody>
      </p:sp>
      <p:sp>
        <p:nvSpPr>
          <p:cNvPr id="258" name="Google Shape;263;p22"/>
          <p:cNvSpPr txBox="1"/>
          <p:nvPr/>
        </p:nvSpPr>
        <p:spPr>
          <a:xfrm>
            <a:off x="366450" y="1120652"/>
            <a:ext cx="4700400" cy="372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REVISEMOS</a:t>
            </a:r>
          </a:p>
        </p:txBody>
      </p:sp>
      <p:pic>
        <p:nvPicPr>
          <p:cNvPr id="259" name="Google Shape;264;p22" descr="Google Shape;264;p2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942" y="2715211"/>
            <a:ext cx="2812028" cy="31825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Google Shape;265;p22" descr="Google Shape;265;p2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28123" y="5063613"/>
            <a:ext cx="1705022" cy="1272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Google Shape;266;p22" descr="Google Shape;266;p2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74444" y="5389021"/>
            <a:ext cx="1651876" cy="884518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Google Shape;267;p22"/>
          <p:cNvSpPr txBox="1"/>
          <p:nvPr/>
        </p:nvSpPr>
        <p:spPr>
          <a:xfrm>
            <a:off x="4176086" y="1334364"/>
            <a:ext cx="827597" cy="830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 algn="r">
              <a:lnSpc>
                <a:spcPct val="90000"/>
              </a:lnSpc>
              <a:defRPr sz="500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13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72;p23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060" cy="3170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265" name="Google Shape;273;p23"/>
          <p:cNvSpPr txBox="1"/>
          <p:nvPr/>
        </p:nvSpPr>
        <p:spPr>
          <a:xfrm>
            <a:off x="350575" y="1396488"/>
            <a:ext cx="4942645" cy="536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¡VEAMOS EL SIGUIENTE VIDEO!</a:t>
            </a:r>
          </a:p>
        </p:txBody>
      </p:sp>
      <p:sp>
        <p:nvSpPr>
          <p:cNvPr id="266" name="Google Shape;274;p23"/>
          <p:cNvSpPr txBox="1"/>
          <p:nvPr/>
        </p:nvSpPr>
        <p:spPr>
          <a:xfrm>
            <a:off x="366450" y="1120652"/>
            <a:ext cx="4700400" cy="372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REVISEMOS</a:t>
            </a:r>
          </a:p>
        </p:txBody>
      </p:sp>
      <p:sp>
        <p:nvSpPr>
          <p:cNvPr id="267" name="Google Shape;275;p23"/>
          <p:cNvSpPr txBox="1"/>
          <p:nvPr/>
        </p:nvSpPr>
        <p:spPr>
          <a:xfrm>
            <a:off x="5009974" y="1186021"/>
            <a:ext cx="844378" cy="830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 algn="r">
              <a:lnSpc>
                <a:spcPct val="90000"/>
              </a:lnSpc>
              <a:defRPr sz="500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13</a:t>
            </a:r>
          </a:p>
        </p:txBody>
      </p:sp>
      <p:grpSp>
        <p:nvGrpSpPr>
          <p:cNvPr id="270" name="Google Shape;276;p23"/>
          <p:cNvGrpSpPr/>
          <p:nvPr/>
        </p:nvGrpSpPr>
        <p:grpSpPr>
          <a:xfrm>
            <a:off x="375973" y="2370246"/>
            <a:ext cx="8839207" cy="3238196"/>
            <a:chOff x="0" y="0"/>
            <a:chExt cx="8839206" cy="3238195"/>
          </a:xfrm>
        </p:grpSpPr>
        <p:sp>
          <p:nvSpPr>
            <p:cNvPr id="268" name="Google Shape;277;p23"/>
            <p:cNvSpPr/>
            <p:nvPr/>
          </p:nvSpPr>
          <p:spPr>
            <a:xfrm>
              <a:off x="0" y="0"/>
              <a:ext cx="8839207" cy="323819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>
              <a:solidFill>
                <a:srgbClr val="58585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69" name="Google Shape;278;p23"/>
            <p:cNvSpPr txBox="1"/>
            <p:nvPr/>
          </p:nvSpPr>
          <p:spPr>
            <a:xfrm>
              <a:off x="162838" y="1428979"/>
              <a:ext cx="8513531" cy="3801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ctr">
              <a:spAutoFit/>
            </a:bodyPr>
            <a:lstStyle/>
            <a:p>
              <a:r>
                <a:t>    </a:t>
              </a:r>
            </a:p>
          </p:txBody>
        </p:sp>
      </p:grpSp>
      <p:pic>
        <p:nvPicPr>
          <p:cNvPr id="271" name="Google Shape;279;p23" descr="Google Shape;279;p2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2337" y="3353846"/>
            <a:ext cx="5237614" cy="4275355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Google Shape;280;p23"/>
          <p:cNvSpPr txBox="1"/>
          <p:nvPr/>
        </p:nvSpPr>
        <p:spPr>
          <a:xfrm>
            <a:off x="958645" y="3367087"/>
            <a:ext cx="4704741" cy="1004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/>
          <a:p>
            <a:pPr>
              <a:lnSpc>
                <a:spcPct val="12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En el siguiente video puede ver el procedimiento de cómo realizar un gráfico:</a:t>
            </a:r>
            <a:endParaRPr b="1">
              <a:latin typeface="+mj-lt"/>
              <a:ea typeface="+mj-ea"/>
              <a:cs typeface="+mj-cs"/>
              <a:sym typeface="Arial"/>
            </a:endParaRPr>
          </a:p>
          <a:p>
            <a:pPr>
              <a:lnSpc>
                <a:spcPct val="115000"/>
              </a:lnSpc>
              <a:defRPr sz="16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3"/>
              </a:rPr>
              <a:t>Cómo realizar un </a:t>
            </a:r>
            <a:r>
              <a:rPr b="1">
                <a:uFill>
                  <a:solidFill>
                    <a:srgbClr val="0000FF"/>
                  </a:solidFill>
                </a:uFill>
                <a:hlinkClick r:id="rId3"/>
              </a:rPr>
              <a:t>GRÁFICO</a:t>
            </a:r>
          </a:p>
        </p:txBody>
      </p:sp>
      <p:sp>
        <p:nvSpPr>
          <p:cNvPr id="273" name="Google Shape;281;p23"/>
          <p:cNvSpPr txBox="1"/>
          <p:nvPr/>
        </p:nvSpPr>
        <p:spPr>
          <a:xfrm>
            <a:off x="823452" y="5743873"/>
            <a:ext cx="4995619" cy="784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/>
          <a:p>
            <a:pPr>
              <a:defRPr sz="21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¡Muy bien!</a:t>
            </a:r>
          </a:p>
          <a:p>
            <a:pPr>
              <a:defRPr sz="210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Ahora practiquemos…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86;p24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060" cy="3170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276" name="Google Shape;287;p24"/>
          <p:cNvSpPr txBox="1"/>
          <p:nvPr/>
        </p:nvSpPr>
        <p:spPr>
          <a:xfrm>
            <a:off x="366450" y="1110819"/>
            <a:ext cx="4700400" cy="372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ANTES DE COMENZAR A TRABAJAR</a:t>
            </a:r>
          </a:p>
        </p:txBody>
      </p:sp>
      <p:sp>
        <p:nvSpPr>
          <p:cNvPr id="277" name="Google Shape;288;p24"/>
          <p:cNvSpPr txBox="1"/>
          <p:nvPr/>
        </p:nvSpPr>
        <p:spPr>
          <a:xfrm>
            <a:off x="363277" y="1423610"/>
            <a:ext cx="7017881" cy="536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/>
          <a:p>
            <a:pPr>
              <a:lnSpc>
                <a:spcPct val="80000"/>
              </a:lnSpc>
              <a:defRPr sz="280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TOMA LAS SIGUIENTES </a:t>
            </a:r>
            <a:r>
              <a:rPr b="1">
                <a:solidFill>
                  <a:srgbClr val="ED6B00"/>
                </a:solidFill>
              </a:rPr>
              <a:t>PRECAUCIONES</a:t>
            </a:r>
          </a:p>
        </p:txBody>
      </p:sp>
      <p:grpSp>
        <p:nvGrpSpPr>
          <p:cNvPr id="282" name="Google Shape;289;p24"/>
          <p:cNvGrpSpPr/>
          <p:nvPr/>
        </p:nvGrpSpPr>
        <p:grpSpPr>
          <a:xfrm>
            <a:off x="-4660" y="4568178"/>
            <a:ext cx="9109191" cy="783013"/>
            <a:chOff x="0" y="0"/>
            <a:chExt cx="9109189" cy="783012"/>
          </a:xfrm>
        </p:grpSpPr>
        <p:sp>
          <p:nvSpPr>
            <p:cNvPr id="278" name="Google Shape;290;p24"/>
            <p:cNvSpPr txBox="1"/>
            <p:nvPr/>
          </p:nvSpPr>
          <p:spPr>
            <a:xfrm>
              <a:off x="1334836" y="222249"/>
              <a:ext cx="7774354" cy="3005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75" tIns="45675" rIns="45675" bIns="45675" numCol="1" anchor="t">
              <a:spAutoFit/>
            </a:bodyPr>
            <a:lstStyle/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Se </a:t>
              </a:r>
              <a:r>
                <a:rPr b="1">
                  <a:solidFill>
                    <a:srgbClr val="ED6B00"/>
                  </a:solidFill>
                </a:rPr>
                <a:t>riguroso</a:t>
              </a:r>
              <a:r>
                <a:t> y </a:t>
              </a:r>
              <a:r>
                <a:rPr b="1">
                  <a:solidFill>
                    <a:srgbClr val="ED6B00"/>
                  </a:solidFill>
                </a:rPr>
                <a:t>ordenado</a:t>
              </a:r>
              <a:r>
                <a:t> con los antecedentes que manejas.</a:t>
              </a:r>
            </a:p>
          </p:txBody>
        </p:sp>
        <p:grpSp>
          <p:nvGrpSpPr>
            <p:cNvPr id="281" name="Google Shape;291;p24"/>
            <p:cNvGrpSpPr/>
            <p:nvPr/>
          </p:nvGrpSpPr>
          <p:grpSpPr>
            <a:xfrm>
              <a:off x="-1" y="-1"/>
              <a:ext cx="1135374" cy="783014"/>
              <a:chOff x="0" y="0"/>
              <a:chExt cx="1135372" cy="783012"/>
            </a:xfrm>
          </p:grpSpPr>
          <p:sp>
            <p:nvSpPr>
              <p:cNvPr id="279" name="Google Shape;292;p24"/>
              <p:cNvSpPr/>
              <p:nvPr/>
            </p:nvSpPr>
            <p:spPr>
              <a:xfrm rot="5400000">
                <a:off x="176180" y="-176181"/>
                <a:ext cx="783013" cy="1135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pic>
            <p:nvPicPr>
              <p:cNvPr id="280" name="Google Shape;293;p24" descr="Google Shape;293;p2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86451" y="103503"/>
                <a:ext cx="683391" cy="5760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287" name="Google Shape;294;p24"/>
          <p:cNvGrpSpPr/>
          <p:nvPr/>
        </p:nvGrpSpPr>
        <p:grpSpPr>
          <a:xfrm>
            <a:off x="-4657" y="3697442"/>
            <a:ext cx="6615374" cy="783013"/>
            <a:chOff x="0" y="0"/>
            <a:chExt cx="6615373" cy="783012"/>
          </a:xfrm>
        </p:grpSpPr>
        <p:sp>
          <p:nvSpPr>
            <p:cNvPr id="283" name="Google Shape;295;p24"/>
            <p:cNvSpPr txBox="1"/>
            <p:nvPr/>
          </p:nvSpPr>
          <p:spPr>
            <a:xfrm>
              <a:off x="1334835" y="94432"/>
              <a:ext cx="5280539" cy="5545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75" tIns="45675" rIns="45675" bIns="45675" numCol="1" anchor="t">
              <a:spAutoFit/>
            </a:bodyPr>
            <a:lstStyle/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Cuidado con los dispositivos externos,  asegura la información instalando </a:t>
              </a:r>
              <a:r>
                <a:rPr b="1">
                  <a:solidFill>
                    <a:srgbClr val="ED6B00"/>
                  </a:solidFill>
                </a:rPr>
                <a:t>antivirus</a:t>
              </a:r>
              <a:r>
                <a:rPr>
                  <a:solidFill>
                    <a:srgbClr val="ED6B00"/>
                  </a:solidFill>
                </a:rPr>
                <a:t>.</a:t>
              </a:r>
            </a:p>
          </p:txBody>
        </p:sp>
        <p:grpSp>
          <p:nvGrpSpPr>
            <p:cNvPr id="286" name="Google Shape;296;p24"/>
            <p:cNvGrpSpPr/>
            <p:nvPr/>
          </p:nvGrpSpPr>
          <p:grpSpPr>
            <a:xfrm>
              <a:off x="-1" y="-1"/>
              <a:ext cx="1135375" cy="783014"/>
              <a:chOff x="0" y="0"/>
              <a:chExt cx="1135373" cy="783012"/>
            </a:xfrm>
          </p:grpSpPr>
          <p:sp>
            <p:nvSpPr>
              <p:cNvPr id="284" name="Google Shape;297;p24"/>
              <p:cNvSpPr/>
              <p:nvPr/>
            </p:nvSpPr>
            <p:spPr>
              <a:xfrm rot="5400000">
                <a:off x="176180" y="-176181"/>
                <a:ext cx="783013" cy="1135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pic>
            <p:nvPicPr>
              <p:cNvPr id="285" name="Google Shape;298;p24" descr="Google Shape;298;p24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286452" y="103503"/>
                <a:ext cx="683390" cy="5760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292" name="Google Shape;299;p24"/>
          <p:cNvGrpSpPr/>
          <p:nvPr/>
        </p:nvGrpSpPr>
        <p:grpSpPr>
          <a:xfrm>
            <a:off x="-4660" y="1955973"/>
            <a:ext cx="9178019" cy="783013"/>
            <a:chOff x="0" y="0"/>
            <a:chExt cx="9178017" cy="783012"/>
          </a:xfrm>
        </p:grpSpPr>
        <p:sp>
          <p:nvSpPr>
            <p:cNvPr id="288" name="Google Shape;300;p24"/>
            <p:cNvSpPr txBox="1"/>
            <p:nvPr/>
          </p:nvSpPr>
          <p:spPr>
            <a:xfrm>
              <a:off x="1334836" y="222249"/>
              <a:ext cx="7843182" cy="3005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75" tIns="45675" rIns="45675" bIns="45675" numCol="1" anchor="t">
              <a:spAutoFit/>
            </a:bodyPr>
            <a:lstStyle/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Cuida </a:t>
              </a:r>
              <a:r>
                <a:rPr b="1">
                  <a:solidFill>
                    <a:srgbClr val="ED6B00"/>
                  </a:solidFill>
                </a:rPr>
                <a:t>tus claves </a:t>
              </a:r>
              <a:r>
                <a:t>de acceso.</a:t>
              </a:r>
            </a:p>
          </p:txBody>
        </p:sp>
        <p:grpSp>
          <p:nvGrpSpPr>
            <p:cNvPr id="291" name="Google Shape;301;p24"/>
            <p:cNvGrpSpPr/>
            <p:nvPr/>
          </p:nvGrpSpPr>
          <p:grpSpPr>
            <a:xfrm>
              <a:off x="-1" y="-1"/>
              <a:ext cx="1135374" cy="783014"/>
              <a:chOff x="0" y="0"/>
              <a:chExt cx="1135372" cy="783012"/>
            </a:xfrm>
          </p:grpSpPr>
          <p:sp>
            <p:nvSpPr>
              <p:cNvPr id="289" name="Google Shape;302;p24"/>
              <p:cNvSpPr/>
              <p:nvPr/>
            </p:nvSpPr>
            <p:spPr>
              <a:xfrm rot="5400000">
                <a:off x="176180" y="-176181"/>
                <a:ext cx="783013" cy="1135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pic>
            <p:nvPicPr>
              <p:cNvPr id="290" name="Google Shape;303;p24" descr="Google Shape;303;p24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62215" y="83075"/>
                <a:ext cx="731865" cy="6168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297" name="Google Shape;304;p24"/>
          <p:cNvGrpSpPr/>
          <p:nvPr/>
        </p:nvGrpSpPr>
        <p:grpSpPr>
          <a:xfrm>
            <a:off x="-4658" y="2826706"/>
            <a:ext cx="8912546" cy="783013"/>
            <a:chOff x="0" y="0"/>
            <a:chExt cx="8912546" cy="783012"/>
          </a:xfrm>
        </p:grpSpPr>
        <p:sp>
          <p:nvSpPr>
            <p:cNvPr id="293" name="Google Shape;305;p24"/>
            <p:cNvSpPr txBox="1"/>
            <p:nvPr/>
          </p:nvSpPr>
          <p:spPr>
            <a:xfrm>
              <a:off x="1334834" y="222249"/>
              <a:ext cx="7577713" cy="3005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75" tIns="45675" rIns="45675" bIns="45675" numCol="1" anchor="t">
              <a:spAutoFit/>
            </a:bodyPr>
            <a:lstStyle/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Resguarda la </a:t>
              </a:r>
              <a:r>
                <a:rPr b="1">
                  <a:solidFill>
                    <a:srgbClr val="ED6B00"/>
                  </a:solidFill>
                </a:rPr>
                <a:t>confidencialidad</a:t>
              </a:r>
              <a:r>
                <a:t> de la información.</a:t>
              </a:r>
            </a:p>
          </p:txBody>
        </p:sp>
        <p:grpSp>
          <p:nvGrpSpPr>
            <p:cNvPr id="296" name="Google Shape;306;p24"/>
            <p:cNvGrpSpPr/>
            <p:nvPr/>
          </p:nvGrpSpPr>
          <p:grpSpPr>
            <a:xfrm>
              <a:off x="-1" y="-1"/>
              <a:ext cx="1135375" cy="783014"/>
              <a:chOff x="0" y="0"/>
              <a:chExt cx="1135373" cy="783012"/>
            </a:xfrm>
          </p:grpSpPr>
          <p:sp>
            <p:nvSpPr>
              <p:cNvPr id="294" name="Google Shape;307;p24"/>
              <p:cNvSpPr/>
              <p:nvPr/>
            </p:nvSpPr>
            <p:spPr>
              <a:xfrm rot="5400000">
                <a:off x="176180" y="-176181"/>
                <a:ext cx="783013" cy="1135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pic>
            <p:nvPicPr>
              <p:cNvPr id="295" name="Google Shape;308;p24" descr="Google Shape;308;p24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86452" y="103503"/>
                <a:ext cx="683391" cy="5760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302" name="Google Shape;309;p24"/>
          <p:cNvGrpSpPr/>
          <p:nvPr/>
        </p:nvGrpSpPr>
        <p:grpSpPr>
          <a:xfrm>
            <a:off x="-4658" y="5438911"/>
            <a:ext cx="6861181" cy="783013"/>
            <a:chOff x="0" y="0"/>
            <a:chExt cx="6861179" cy="783012"/>
          </a:xfrm>
        </p:grpSpPr>
        <p:sp>
          <p:nvSpPr>
            <p:cNvPr id="298" name="Google Shape;310;p24"/>
            <p:cNvSpPr txBox="1"/>
            <p:nvPr/>
          </p:nvSpPr>
          <p:spPr>
            <a:xfrm>
              <a:off x="1334834" y="123928"/>
              <a:ext cx="5526346" cy="5545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75" tIns="45675" rIns="45675" bIns="45675" numCol="1" anchor="t">
              <a:spAutoFit/>
            </a:bodyPr>
            <a:lstStyle/>
            <a:p>
              <a:pPr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Realiza trabajo en equipo con </a:t>
              </a:r>
              <a:r>
                <a:rPr b="1">
                  <a:solidFill>
                    <a:srgbClr val="ED6B00"/>
                  </a:solidFill>
                </a:rPr>
                <a:t>respeto</a:t>
              </a:r>
              <a:r>
                <a:t> en tus opiniones, </a:t>
              </a:r>
            </a:p>
            <a:p>
              <a:pPr>
                <a:defRPr sz="1600" b="1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escucha</a:t>
              </a:r>
              <a:r>
                <a:rPr b="0">
                  <a:solidFill>
                    <a:srgbClr val="000000"/>
                  </a:solidFill>
                </a:rPr>
                <a:t> a los demás. </a:t>
              </a:r>
            </a:p>
          </p:txBody>
        </p:sp>
        <p:grpSp>
          <p:nvGrpSpPr>
            <p:cNvPr id="301" name="Google Shape;311;p24"/>
            <p:cNvGrpSpPr/>
            <p:nvPr/>
          </p:nvGrpSpPr>
          <p:grpSpPr>
            <a:xfrm>
              <a:off x="0" y="-1"/>
              <a:ext cx="1135374" cy="783014"/>
              <a:chOff x="0" y="0"/>
              <a:chExt cx="1135373" cy="783012"/>
            </a:xfrm>
          </p:grpSpPr>
          <p:sp>
            <p:nvSpPr>
              <p:cNvPr id="299" name="Google Shape;312;p24"/>
              <p:cNvSpPr/>
              <p:nvPr/>
            </p:nvSpPr>
            <p:spPr>
              <a:xfrm rot="5400000">
                <a:off x="176180" y="-176181"/>
                <a:ext cx="783013" cy="1135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12"/>
                      <a:pt x="21600" y="2483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483"/>
                    </a:lnTo>
                    <a:cubicBezTo>
                      <a:pt x="0" y="111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pic>
            <p:nvPicPr>
              <p:cNvPr id="300" name="Google Shape;313;p24" descr="Google Shape;313;p24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286451" y="103503"/>
                <a:ext cx="683394" cy="5760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303" name="Google Shape;314;p24" descr="Google Shape;314;p24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639332" y="1565094"/>
            <a:ext cx="3816536" cy="60061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19;p25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060" cy="3170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grpSp>
        <p:nvGrpSpPr>
          <p:cNvPr id="308" name="Google Shape;320;p25"/>
          <p:cNvGrpSpPr/>
          <p:nvPr/>
        </p:nvGrpSpPr>
        <p:grpSpPr>
          <a:xfrm>
            <a:off x="431622" y="2285848"/>
            <a:ext cx="8839207" cy="3238197"/>
            <a:chOff x="0" y="0"/>
            <a:chExt cx="8839206" cy="3238195"/>
          </a:xfrm>
        </p:grpSpPr>
        <p:sp>
          <p:nvSpPr>
            <p:cNvPr id="306" name="Google Shape;321;p25"/>
            <p:cNvSpPr/>
            <p:nvPr/>
          </p:nvSpPr>
          <p:spPr>
            <a:xfrm>
              <a:off x="0" y="0"/>
              <a:ext cx="8839207" cy="323819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>
              <a:solidFill>
                <a:srgbClr val="58585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07" name="Google Shape;322;p25"/>
            <p:cNvSpPr txBox="1"/>
            <p:nvPr/>
          </p:nvSpPr>
          <p:spPr>
            <a:xfrm>
              <a:off x="162838" y="1428979"/>
              <a:ext cx="8513531" cy="3801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ctr">
              <a:spAutoFit/>
            </a:bodyPr>
            <a:lstStyle/>
            <a:p>
              <a:r>
                <a:t>    </a:t>
              </a:r>
            </a:p>
          </p:txBody>
        </p:sp>
      </p:grpSp>
      <p:sp>
        <p:nvSpPr>
          <p:cNvPr id="309" name="Google Shape;323;p25"/>
          <p:cNvSpPr txBox="1"/>
          <p:nvPr/>
        </p:nvSpPr>
        <p:spPr>
          <a:xfrm>
            <a:off x="375972" y="1392365"/>
            <a:ext cx="8950505" cy="536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ACTIVIDAD PRÁCTICA</a:t>
            </a:r>
          </a:p>
        </p:txBody>
      </p:sp>
      <p:sp>
        <p:nvSpPr>
          <p:cNvPr id="310" name="Google Shape;324;p25"/>
          <p:cNvSpPr/>
          <p:nvPr/>
        </p:nvSpPr>
        <p:spPr>
          <a:xfrm>
            <a:off x="5279923" y="7354529"/>
            <a:ext cx="2723538" cy="2051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1" name="Google Shape;325;p25"/>
          <p:cNvSpPr txBox="1"/>
          <p:nvPr/>
        </p:nvSpPr>
        <p:spPr>
          <a:xfrm>
            <a:off x="366450" y="1110819"/>
            <a:ext cx="4700400" cy="372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¡PRACTIQUEMOS!</a:t>
            </a:r>
          </a:p>
        </p:txBody>
      </p:sp>
      <p:sp>
        <p:nvSpPr>
          <p:cNvPr id="312" name="Google Shape;326;p25"/>
          <p:cNvSpPr txBox="1"/>
          <p:nvPr/>
        </p:nvSpPr>
        <p:spPr>
          <a:xfrm>
            <a:off x="3647928" y="1087986"/>
            <a:ext cx="976944" cy="94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 algn="r">
              <a:lnSpc>
                <a:spcPct val="90000"/>
              </a:lnSpc>
              <a:defRPr sz="600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13</a:t>
            </a:r>
          </a:p>
        </p:txBody>
      </p:sp>
      <p:pic>
        <p:nvPicPr>
          <p:cNvPr id="313" name="Google Shape;327;p25" descr="Google Shape;327;p2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6053" y="3978569"/>
            <a:ext cx="6899896" cy="3974398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Google Shape;329;p25"/>
          <p:cNvSpPr txBox="1"/>
          <p:nvPr/>
        </p:nvSpPr>
        <p:spPr>
          <a:xfrm>
            <a:off x="958645" y="2945258"/>
            <a:ext cx="5474523" cy="2300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/>
          <a:p>
            <a:pPr>
              <a:lnSpc>
                <a:spcPct val="115000"/>
              </a:lnSpc>
              <a:defRPr sz="200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GRÁFICOS</a:t>
            </a:r>
            <a:endParaRPr>
              <a:solidFill>
                <a:srgbClr val="ED6B00"/>
              </a:solidFill>
            </a:endParaRPr>
          </a:p>
          <a:p>
            <a:pPr>
              <a:lnSpc>
                <a:spcPct val="115000"/>
              </a:lnSpc>
              <a:defRPr>
                <a:solidFill>
                  <a:srgbClr val="ED6B00"/>
                </a:solidFill>
              </a:defRPr>
            </a:pPr>
            <a:endParaRPr>
              <a:solidFill>
                <a:srgbClr val="ED6B00"/>
              </a:solidFill>
            </a:endParaRP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Ahora realizaremos una actividad práctica. Descarga el archivo </a:t>
            </a:r>
            <a:r>
              <a:rPr b="1">
                <a:solidFill>
                  <a:srgbClr val="ED6B00"/>
                </a:solidFill>
              </a:rPr>
              <a:t>“Actividad Práctica 13”</a:t>
            </a:r>
            <a:r>
              <a:t>, y sigue las instrucciones señaladas.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defRPr sz="21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¡Éxito! </a:t>
            </a:r>
            <a:r>
              <a:rPr sz="1600" b="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rPr>
              <a:t> </a:t>
            </a:r>
            <a:endParaRPr sz="1600"/>
          </a:p>
          <a:p>
            <a:pPr>
              <a:defRPr sz="1600"/>
            </a:pPr>
            <a:r>
              <a:t/>
            </a:r>
            <a:br/>
            <a:endParaRPr/>
          </a:p>
        </p:txBody>
      </p:sp>
      <p:sp>
        <p:nvSpPr>
          <p:cNvPr id="13" name="Google Shape;387;p31"/>
          <p:cNvSpPr txBox="1"/>
          <p:nvPr/>
        </p:nvSpPr>
        <p:spPr>
          <a:xfrm>
            <a:off x="2708222" y="6881803"/>
            <a:ext cx="1639637" cy="353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>
            <a:spAutoFit/>
          </a:bodyPr>
          <a:lstStyle>
            <a:lvl1pPr>
              <a:defRPr sz="1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 smtClean="0"/>
              <a:t>ción</a:t>
            </a:r>
            <a:endParaRPr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34;p26"/>
          <p:cNvSpPr txBox="1">
            <a:spLocks noGrp="1"/>
          </p:cNvSpPr>
          <p:nvPr>
            <p:ph type="sldNum" sz="quarter" idx="4294967295"/>
          </p:nvPr>
        </p:nvSpPr>
        <p:spPr>
          <a:xfrm>
            <a:off x="371684" y="6881800"/>
            <a:ext cx="337060" cy="3170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grpSp>
        <p:nvGrpSpPr>
          <p:cNvPr id="320" name="Google Shape;335;p26"/>
          <p:cNvGrpSpPr/>
          <p:nvPr/>
        </p:nvGrpSpPr>
        <p:grpSpPr>
          <a:xfrm>
            <a:off x="431622" y="2285848"/>
            <a:ext cx="8839207" cy="3238197"/>
            <a:chOff x="0" y="0"/>
            <a:chExt cx="8839206" cy="3238195"/>
          </a:xfrm>
        </p:grpSpPr>
        <p:sp>
          <p:nvSpPr>
            <p:cNvPr id="318" name="Google Shape;336;p26"/>
            <p:cNvSpPr/>
            <p:nvPr/>
          </p:nvSpPr>
          <p:spPr>
            <a:xfrm>
              <a:off x="0" y="0"/>
              <a:ext cx="8839207" cy="323819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>
              <a:solidFill>
                <a:srgbClr val="58585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19" name="Google Shape;337;p26"/>
            <p:cNvSpPr txBox="1"/>
            <p:nvPr/>
          </p:nvSpPr>
          <p:spPr>
            <a:xfrm>
              <a:off x="162838" y="1428979"/>
              <a:ext cx="8513531" cy="3801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ctr">
              <a:spAutoFit/>
            </a:bodyPr>
            <a:lstStyle/>
            <a:p>
              <a:r>
                <a:t>    </a:t>
              </a:r>
            </a:p>
          </p:txBody>
        </p:sp>
      </p:grpSp>
      <p:sp>
        <p:nvSpPr>
          <p:cNvPr id="321" name="Google Shape;338;p26"/>
          <p:cNvSpPr/>
          <p:nvPr/>
        </p:nvSpPr>
        <p:spPr>
          <a:xfrm>
            <a:off x="5279923" y="7354529"/>
            <a:ext cx="2723538" cy="2051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2" name="Google Shape;339;p26"/>
          <p:cNvSpPr txBox="1"/>
          <p:nvPr/>
        </p:nvSpPr>
        <p:spPr>
          <a:xfrm>
            <a:off x="375972" y="1399504"/>
            <a:ext cx="8950506" cy="536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TICKET DE SALIDA</a:t>
            </a:r>
          </a:p>
        </p:txBody>
      </p:sp>
      <p:sp>
        <p:nvSpPr>
          <p:cNvPr id="323" name="Google Shape;340;p26"/>
          <p:cNvSpPr txBox="1"/>
          <p:nvPr/>
        </p:nvSpPr>
        <p:spPr>
          <a:xfrm>
            <a:off x="366450" y="1110819"/>
            <a:ext cx="4700400" cy="372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ANTES DE TERMINAR:</a:t>
            </a:r>
          </a:p>
        </p:txBody>
      </p:sp>
      <p:pic>
        <p:nvPicPr>
          <p:cNvPr id="324" name="Google Shape;341;p26" descr="Google Shape;341;p2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30530" y="2890682"/>
            <a:ext cx="2963597" cy="4629223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Google Shape;342;p26"/>
          <p:cNvSpPr txBox="1"/>
          <p:nvPr/>
        </p:nvSpPr>
        <p:spPr>
          <a:xfrm>
            <a:off x="958645" y="2883343"/>
            <a:ext cx="5107861" cy="2585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/>
          <a:p>
            <a:pPr>
              <a:lnSpc>
                <a:spcPct val="115000"/>
              </a:lnSpc>
              <a:defRPr sz="200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GRÁFICOS</a:t>
            </a:r>
            <a:endParaRPr>
              <a:solidFill>
                <a:srgbClr val="ED6B00"/>
              </a:solidFill>
            </a:endParaRPr>
          </a:p>
          <a:p>
            <a:pPr>
              <a:lnSpc>
                <a:spcPct val="115000"/>
              </a:lnSpc>
              <a:defRPr>
                <a:solidFill>
                  <a:srgbClr val="ED6B00"/>
                </a:solidFill>
              </a:defRPr>
            </a:pPr>
            <a:endParaRPr>
              <a:solidFill>
                <a:srgbClr val="ED6B00"/>
              </a:solidFill>
            </a:endParaRPr>
          </a:p>
          <a:p>
            <a: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¡No olvides contestar la Autoevaluación y entregar el Ticket de Salida!</a:t>
            </a:r>
          </a:p>
          <a:p>
            <a: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lnSpc>
                <a:spcPct val="115000"/>
              </a:lnSpc>
              <a:defRPr sz="21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¡Hasta la próxima! </a:t>
            </a:r>
          </a:p>
          <a:p>
            <a:pPr>
              <a:defRPr sz="2100" b="1">
                <a:solidFill>
                  <a:srgbClr val="ED6B00"/>
                </a:solidFill>
              </a:defRPr>
            </a:pPr>
            <a:r>
              <a:t/>
            </a:r>
            <a:br/>
            <a:endParaRPr/>
          </a:p>
        </p:txBody>
      </p:sp>
      <p:pic>
        <p:nvPicPr>
          <p:cNvPr id="326" name="Google Shape;343;p26" descr="Google Shape;343;p2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10792" y="4159041"/>
            <a:ext cx="673177" cy="6037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04;p10"/>
          <p:cNvSpPr txBox="1"/>
          <p:nvPr/>
        </p:nvSpPr>
        <p:spPr>
          <a:xfrm>
            <a:off x="365422" y="2049160"/>
            <a:ext cx="1444330" cy="369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ACTIVIDAD 13</a:t>
            </a:r>
          </a:p>
        </p:txBody>
      </p:sp>
      <p:sp>
        <p:nvSpPr>
          <p:cNvPr id="137" name="Google Shape;105;p10"/>
          <p:cNvSpPr txBox="1"/>
          <p:nvPr/>
        </p:nvSpPr>
        <p:spPr>
          <a:xfrm>
            <a:off x="1139097" y="834800"/>
            <a:ext cx="5795106" cy="339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>
            <a:spAutoFit/>
          </a:bodyPr>
          <a:lstStyle/>
          <a:p>
            <a:pPr>
              <a:defRPr sz="12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MÓDULO 6 </a:t>
            </a:r>
            <a:r>
              <a:rPr b="0"/>
              <a:t>| APLICACIONES INFORMÁTICAS PARA LA GESTIÓN ADMINISTRATIVA</a:t>
            </a:r>
          </a:p>
        </p:txBody>
      </p:sp>
      <p:sp>
        <p:nvSpPr>
          <p:cNvPr id="138" name="Google Shape;106;p10"/>
          <p:cNvSpPr txBox="1"/>
          <p:nvPr/>
        </p:nvSpPr>
        <p:spPr>
          <a:xfrm>
            <a:off x="340022" y="2351401"/>
            <a:ext cx="2608516" cy="640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GRÁFICOS</a:t>
            </a:r>
          </a:p>
        </p:txBody>
      </p:sp>
      <p:pic>
        <p:nvPicPr>
          <p:cNvPr id="139" name="Google Shape;107;p10" descr="Google Shape;107;p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2743" y="2583383"/>
            <a:ext cx="4426725" cy="46647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99;p3"/>
          <p:cNvSpPr txBox="1"/>
          <p:nvPr/>
        </p:nvSpPr>
        <p:spPr>
          <a:xfrm>
            <a:off x="461889" y="2498489"/>
            <a:ext cx="2758870" cy="2736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80" tIns="91380" rIns="91380" bIns="91380">
            <a:spAutoFit/>
          </a:bodyPr>
          <a:lstStyle/>
          <a:p>
            <a:pPr>
              <a:lnSpc>
                <a:spcPct val="115000"/>
              </a:lnSpc>
              <a:defRPr sz="1300" b="1">
                <a:latin typeface="Calibri"/>
                <a:ea typeface="Calibri"/>
                <a:cs typeface="Calibri"/>
                <a:sym typeface="Calibri"/>
              </a:defRPr>
            </a:pPr>
            <a:r>
              <a:t>OA 6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Utilizar los equipos y herramientas tecnológicas en la gestión administrativa, considerando un uso eficiente de la energía, de los materiales y los insumos.</a:t>
            </a:r>
          </a:p>
          <a:p>
            <a:pPr>
              <a:defRPr sz="13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defRPr sz="1300" b="1">
                <a:latin typeface="Calibri"/>
                <a:ea typeface="Calibri"/>
                <a:cs typeface="Calibri"/>
                <a:sym typeface="Calibri"/>
              </a:defRPr>
            </a:pPr>
            <a:r>
              <a:t>OA Genérico</a:t>
            </a:r>
          </a:p>
          <a:p>
            <a:pPr>
              <a:defRPr sz="1300">
                <a:latin typeface="Calibri"/>
                <a:ea typeface="Calibri"/>
                <a:cs typeface="Calibri"/>
                <a:sym typeface="Calibri"/>
              </a:defRPr>
            </a:pPr>
            <a:r>
              <a:t>B - C - H</a:t>
            </a:r>
          </a:p>
          <a:p>
            <a:pPr>
              <a:defRPr sz="13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defRPr sz="1300"/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" name="Google Shape;101;p3"/>
          <p:cNvGrpSpPr/>
          <p:nvPr/>
        </p:nvGrpSpPr>
        <p:grpSpPr>
          <a:xfrm>
            <a:off x="252449" y="1472202"/>
            <a:ext cx="2979055" cy="4541603"/>
            <a:chOff x="0" y="0"/>
            <a:chExt cx="2979053" cy="4541601"/>
          </a:xfrm>
        </p:grpSpPr>
        <p:sp>
          <p:nvSpPr>
            <p:cNvPr id="142" name="Rounded Rectangle"/>
            <p:cNvSpPr/>
            <p:nvPr/>
          </p:nvSpPr>
          <p:spPr>
            <a:xfrm>
              <a:off x="0" y="0"/>
              <a:ext cx="2979054" cy="4541602"/>
            </a:xfrm>
            <a:prstGeom prst="roundRect">
              <a:avLst>
                <a:gd name="adj" fmla="val 8420"/>
              </a:avLst>
            </a:prstGeom>
            <a:noFill/>
            <a:ln w="9525" cap="flat">
              <a:solidFill>
                <a:srgbClr val="A7A7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/>
              </a:pPr>
              <a:endParaRPr/>
            </a:p>
          </p:txBody>
        </p:sp>
        <p:sp>
          <p:nvSpPr>
            <p:cNvPr id="143" name="Text"/>
            <p:cNvSpPr txBox="1"/>
            <p:nvPr/>
          </p:nvSpPr>
          <p:spPr>
            <a:xfrm>
              <a:off x="78229" y="2086871"/>
              <a:ext cx="2822595" cy="367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80" tIns="91380" rIns="91380" bIns="91380" numCol="1" anchor="ctr">
              <a:spAutoFit/>
            </a:bodyPr>
            <a:lstStyle>
              <a:lvl1pPr>
                <a:defRPr sz="1300"/>
              </a:lvl1pPr>
            </a:lstStyle>
            <a:p>
              <a:r>
                <a:t>    </a:t>
              </a:r>
            </a:p>
          </p:txBody>
        </p:sp>
      </p:grpSp>
      <p:sp>
        <p:nvSpPr>
          <p:cNvPr id="145" name="Google Shape;96;p3"/>
          <p:cNvSpPr txBox="1"/>
          <p:nvPr/>
        </p:nvSpPr>
        <p:spPr>
          <a:xfrm>
            <a:off x="358496" y="2044012"/>
            <a:ext cx="2766961" cy="401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80" tIns="91380" rIns="91380" bIns="91380" anchor="ctr">
            <a:spAutoFit/>
          </a:bodyPr>
          <a:lstStyle>
            <a:lvl1pPr algn="ctr">
              <a:lnSpc>
                <a:spcPct val="90000"/>
              </a:lnSpc>
              <a:defRPr sz="17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OBJETIVO DE APRENDIZAJE</a:t>
            </a:r>
          </a:p>
        </p:txBody>
      </p:sp>
      <p:pic>
        <p:nvPicPr>
          <p:cNvPr id="146" name="Imagen 27" descr="Imagen 2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9431" y="1202688"/>
            <a:ext cx="702033" cy="66938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9" name="Google Shape;101;p3"/>
          <p:cNvGrpSpPr/>
          <p:nvPr/>
        </p:nvGrpSpPr>
        <p:grpSpPr>
          <a:xfrm>
            <a:off x="3360572" y="1472204"/>
            <a:ext cx="2979054" cy="4541602"/>
            <a:chOff x="0" y="0"/>
            <a:chExt cx="2979053" cy="4541601"/>
          </a:xfrm>
        </p:grpSpPr>
        <p:sp>
          <p:nvSpPr>
            <p:cNvPr id="147" name="Rounded Rectangle"/>
            <p:cNvSpPr/>
            <p:nvPr/>
          </p:nvSpPr>
          <p:spPr>
            <a:xfrm>
              <a:off x="0" y="0"/>
              <a:ext cx="2979054" cy="4541602"/>
            </a:xfrm>
            <a:prstGeom prst="roundRect">
              <a:avLst>
                <a:gd name="adj" fmla="val 8420"/>
              </a:avLst>
            </a:prstGeom>
            <a:noFill/>
            <a:ln w="9525" cap="flat">
              <a:solidFill>
                <a:srgbClr val="A7A7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/>
              </a:pPr>
              <a:endParaRPr/>
            </a:p>
          </p:txBody>
        </p:sp>
        <p:sp>
          <p:nvSpPr>
            <p:cNvPr id="148" name="Text"/>
            <p:cNvSpPr txBox="1"/>
            <p:nvPr/>
          </p:nvSpPr>
          <p:spPr>
            <a:xfrm>
              <a:off x="78229" y="2086871"/>
              <a:ext cx="2822595" cy="3678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80" tIns="91380" rIns="91380" bIns="91380" numCol="1" anchor="ctr">
              <a:spAutoFit/>
            </a:bodyPr>
            <a:lstStyle>
              <a:lvl1pPr>
                <a:defRPr sz="1300"/>
              </a:lvl1pPr>
            </a:lstStyle>
            <a:p>
              <a:r>
                <a:t>    </a:t>
              </a:r>
            </a:p>
          </p:txBody>
        </p:sp>
      </p:grpSp>
      <p:sp>
        <p:nvSpPr>
          <p:cNvPr id="150" name="Google Shape;99;p3"/>
          <p:cNvSpPr txBox="1"/>
          <p:nvPr/>
        </p:nvSpPr>
        <p:spPr>
          <a:xfrm>
            <a:off x="3559890" y="2498488"/>
            <a:ext cx="2779735" cy="1286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80" tIns="91380" rIns="91380" bIns="91380">
            <a:spAutoFit/>
          </a:bodyPr>
          <a:lstStyle/>
          <a:p>
            <a:pPr>
              <a:defRPr sz="1300" b="1">
                <a:latin typeface="Calibri"/>
                <a:ea typeface="Calibri"/>
                <a:cs typeface="Calibri"/>
                <a:sym typeface="Calibri"/>
              </a:defRPr>
            </a:pPr>
            <a:r>
              <a:t>3. </a:t>
            </a:r>
            <a:r>
              <a:rPr sz="1400" b="0"/>
              <a:t>Maneja a nivel intermedio software de propósito general para desarrollar las tareas administrativas con eficiencia y eficacia.</a:t>
            </a:r>
          </a:p>
        </p:txBody>
      </p:sp>
      <p:sp>
        <p:nvSpPr>
          <p:cNvPr id="151" name="Google Shape;96;p3"/>
          <p:cNvSpPr txBox="1"/>
          <p:nvPr/>
        </p:nvSpPr>
        <p:spPr>
          <a:xfrm>
            <a:off x="3559890" y="2044012"/>
            <a:ext cx="2607907" cy="401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80" tIns="91380" rIns="91380" bIns="91380" anchor="ctr">
            <a:spAutoFit/>
          </a:bodyPr>
          <a:lstStyle>
            <a:lvl1pPr algn="ctr">
              <a:lnSpc>
                <a:spcPct val="90000"/>
              </a:lnSpc>
              <a:defRPr sz="17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APRENDIZAJE ESPERADO</a:t>
            </a:r>
          </a:p>
        </p:txBody>
      </p:sp>
      <p:pic>
        <p:nvPicPr>
          <p:cNvPr id="152" name="Imagen 35" descr="Imagen 3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37681" y="1202688"/>
            <a:ext cx="702033" cy="66938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5" name="Google Shape;101;p3"/>
          <p:cNvGrpSpPr/>
          <p:nvPr/>
        </p:nvGrpSpPr>
        <p:grpSpPr>
          <a:xfrm>
            <a:off x="6469872" y="1472202"/>
            <a:ext cx="2979054" cy="5660806"/>
            <a:chOff x="0" y="0"/>
            <a:chExt cx="2979053" cy="5660804"/>
          </a:xfrm>
        </p:grpSpPr>
        <p:sp>
          <p:nvSpPr>
            <p:cNvPr id="153" name="Rounded Rectangle"/>
            <p:cNvSpPr/>
            <p:nvPr/>
          </p:nvSpPr>
          <p:spPr>
            <a:xfrm>
              <a:off x="0" y="0"/>
              <a:ext cx="2979054" cy="5660805"/>
            </a:xfrm>
            <a:prstGeom prst="roundRect">
              <a:avLst>
                <a:gd name="adj" fmla="val 8420"/>
              </a:avLst>
            </a:prstGeom>
            <a:noFill/>
            <a:ln w="9525" cap="flat">
              <a:solidFill>
                <a:srgbClr val="A7A7A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/>
              </a:pPr>
              <a:endParaRPr/>
            </a:p>
          </p:txBody>
        </p:sp>
        <p:sp>
          <p:nvSpPr>
            <p:cNvPr id="154" name="Text"/>
            <p:cNvSpPr txBox="1"/>
            <p:nvPr/>
          </p:nvSpPr>
          <p:spPr>
            <a:xfrm>
              <a:off x="78229" y="2646473"/>
              <a:ext cx="2822595" cy="3678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80" tIns="91380" rIns="91380" bIns="91380" numCol="1" anchor="ctr">
              <a:spAutoFit/>
            </a:bodyPr>
            <a:lstStyle>
              <a:lvl1pPr>
                <a:defRPr sz="1300"/>
              </a:lvl1pPr>
            </a:lstStyle>
            <a:p>
              <a:r>
                <a:t>    </a:t>
              </a:r>
            </a:p>
          </p:txBody>
        </p:sp>
      </p:grpSp>
      <p:sp>
        <p:nvSpPr>
          <p:cNvPr id="156" name="Google Shape;99;p3"/>
          <p:cNvSpPr txBox="1"/>
          <p:nvPr/>
        </p:nvSpPr>
        <p:spPr>
          <a:xfrm>
            <a:off x="6653177" y="2498489"/>
            <a:ext cx="2682892" cy="3115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80" tIns="91380" rIns="91380" bIns="91380">
            <a:spAutoFit/>
          </a:bodyPr>
          <a:lstStyle/>
          <a:p>
            <a:pPr>
              <a:defRPr sz="1300" b="1">
                <a:latin typeface="Calibri"/>
                <a:ea typeface="Calibri"/>
                <a:cs typeface="Calibri"/>
                <a:sym typeface="Calibri"/>
              </a:defRPr>
            </a:pPr>
            <a:r>
              <a:t>3.2.</a:t>
            </a:r>
            <a:r>
              <a:rPr b="0"/>
              <a:t> </a:t>
            </a:r>
            <a:r>
              <a:rPr sz="1400" b="0"/>
              <a:t>Diseña informes, planillas de cálculo y bases de datos con el programa Excel, de acuerdo a requerimientos específicos de calidad y tiempo.</a:t>
            </a:r>
            <a:br>
              <a:rPr sz="1400" b="0"/>
            </a:br>
            <a:r>
              <a:rPr sz="1400" b="0"/>
              <a:t/>
            </a:r>
            <a:br>
              <a:rPr sz="1400" b="0"/>
            </a:br>
            <a:r>
              <a:rPr sz="1400" b="0"/>
              <a:t>Aplica gráficos en una planilla de cálculo, para representar información que facilite la comprensión y la comparación de la información. </a:t>
            </a:r>
            <a:br>
              <a:rPr sz="1400" b="0"/>
            </a:br>
            <a:r>
              <a:rPr sz="1400" b="0"/>
              <a:t/>
            </a:r>
            <a:br>
              <a:rPr sz="1400" b="0"/>
            </a:br>
            <a:endParaRPr sz="1400" b="0"/>
          </a:p>
        </p:txBody>
      </p:sp>
      <p:sp>
        <p:nvSpPr>
          <p:cNvPr id="157" name="Google Shape;96;p3"/>
          <p:cNvSpPr txBox="1"/>
          <p:nvPr/>
        </p:nvSpPr>
        <p:spPr>
          <a:xfrm>
            <a:off x="6551304" y="2044012"/>
            <a:ext cx="2860859" cy="401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80" tIns="91380" rIns="91380" bIns="91380" anchor="ctr">
            <a:spAutoFit/>
          </a:bodyPr>
          <a:lstStyle>
            <a:lvl1pPr algn="ctr">
              <a:lnSpc>
                <a:spcPct val="90000"/>
              </a:lnSpc>
              <a:defRPr sz="17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CRITERIOS DE EVALUACIÓN</a:t>
            </a:r>
          </a:p>
        </p:txBody>
      </p:sp>
      <p:pic>
        <p:nvPicPr>
          <p:cNvPr id="158" name="Imagen 39" descr="Imagen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45803" y="1202688"/>
            <a:ext cx="702033" cy="6693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n 40" descr="Imagen 4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>
            <a:off x="511614" y="4446618"/>
            <a:ext cx="3102323" cy="2465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n 43" descr="Imagen 4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flipH="1">
            <a:off x="3586539" y="3756150"/>
            <a:ext cx="3023730" cy="40803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37;p12"/>
          <p:cNvSpPr txBox="1">
            <a:spLocks noGrp="1"/>
          </p:cNvSpPr>
          <p:nvPr>
            <p:ph type="sldNum" sz="quarter" idx="4294967295"/>
          </p:nvPr>
        </p:nvSpPr>
        <p:spPr>
          <a:xfrm>
            <a:off x="442488" y="6881800"/>
            <a:ext cx="266256" cy="3170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grpSp>
        <p:nvGrpSpPr>
          <p:cNvPr id="170" name="Google Shape;138;p12"/>
          <p:cNvGrpSpPr/>
          <p:nvPr/>
        </p:nvGrpSpPr>
        <p:grpSpPr>
          <a:xfrm>
            <a:off x="375974" y="2843139"/>
            <a:ext cx="4883928" cy="2131111"/>
            <a:chOff x="0" y="0"/>
            <a:chExt cx="4883928" cy="2131109"/>
          </a:xfrm>
        </p:grpSpPr>
        <p:grpSp>
          <p:nvGrpSpPr>
            <p:cNvPr id="165" name="Google Shape;139;p12"/>
            <p:cNvGrpSpPr/>
            <p:nvPr/>
          </p:nvGrpSpPr>
          <p:grpSpPr>
            <a:xfrm>
              <a:off x="188097" y="-1"/>
              <a:ext cx="4695831" cy="2097982"/>
              <a:chOff x="0" y="0"/>
              <a:chExt cx="4695830" cy="2097981"/>
            </a:xfrm>
          </p:grpSpPr>
          <p:sp>
            <p:nvSpPr>
              <p:cNvPr id="163" name="Google Shape;140;p12"/>
              <p:cNvSpPr/>
              <p:nvPr/>
            </p:nvSpPr>
            <p:spPr>
              <a:xfrm>
                <a:off x="0" y="0"/>
                <a:ext cx="4695831" cy="2097982"/>
              </a:xfrm>
              <a:prstGeom prst="roundRect">
                <a:avLst>
                  <a:gd name="adj" fmla="val 9527"/>
                </a:avLst>
              </a:prstGeom>
              <a:noFill/>
              <a:ln w="9525" cap="flat">
                <a:solidFill>
                  <a:srgbClr val="585858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64" name="Google Shape;141;p12"/>
              <p:cNvSpPr txBox="1"/>
              <p:nvPr/>
            </p:nvSpPr>
            <p:spPr>
              <a:xfrm>
                <a:off x="63302" y="858872"/>
                <a:ext cx="4569225" cy="3801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375" tIns="91375" rIns="91375" bIns="91375" numCol="1" anchor="ctr">
                <a:spAutoFit/>
              </a:bodyPr>
              <a:lstStyle/>
              <a:p>
                <a:r>
                  <a:t>    </a:t>
                </a:r>
              </a:p>
            </p:txBody>
          </p:sp>
        </p:grpSp>
        <p:grpSp>
          <p:nvGrpSpPr>
            <p:cNvPr id="168" name="Google Shape;142;p12"/>
            <p:cNvGrpSpPr/>
            <p:nvPr/>
          </p:nvGrpSpPr>
          <p:grpSpPr>
            <a:xfrm>
              <a:off x="-1" y="731042"/>
              <a:ext cx="376206" cy="536069"/>
              <a:chOff x="0" y="0"/>
              <a:chExt cx="376204" cy="536067"/>
            </a:xfrm>
          </p:grpSpPr>
          <p:sp>
            <p:nvSpPr>
              <p:cNvPr id="166" name="Google Shape;143;p12"/>
              <p:cNvSpPr/>
              <p:nvPr/>
            </p:nvSpPr>
            <p:spPr>
              <a:xfrm>
                <a:off x="0" y="84708"/>
                <a:ext cx="376205" cy="385807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67" name="Google Shape;144;p12"/>
              <p:cNvSpPr txBox="1"/>
              <p:nvPr/>
            </p:nvSpPr>
            <p:spPr>
              <a:xfrm>
                <a:off x="9524" y="0"/>
                <a:ext cx="300304" cy="5360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375" tIns="91375" rIns="91375" bIns="91375" numCol="1" anchor="ctr">
                <a:spAutoFit/>
              </a:bodyPr>
              <a:lstStyle>
                <a:lvl1pPr>
                  <a:defRPr sz="28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1</a:t>
                </a:r>
              </a:p>
            </p:txBody>
          </p:sp>
        </p:grpSp>
        <p:sp>
          <p:nvSpPr>
            <p:cNvPr id="169" name="Google Shape;145;p12"/>
            <p:cNvSpPr txBox="1"/>
            <p:nvPr/>
          </p:nvSpPr>
          <p:spPr>
            <a:xfrm>
              <a:off x="562797" y="147556"/>
              <a:ext cx="3876513" cy="1983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t">
              <a:spAutoFit/>
            </a:bodyPr>
            <a:lstStyle/>
            <a:p>
              <a:pPr>
                <a:lnSpc>
                  <a:spcPct val="112500"/>
                </a:lnSpc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Utilizamos</a:t>
              </a:r>
              <a:r>
                <a:rPr dirty="0"/>
                <a:t> </a:t>
              </a:r>
              <a:r>
                <a:rPr dirty="0" err="1"/>
                <a:t>Funciones</a:t>
              </a:r>
              <a:r>
                <a:rPr dirty="0"/>
                <a:t> de </a:t>
              </a:r>
              <a:r>
                <a:rPr dirty="0" err="1"/>
                <a:t>Búsqueda</a:t>
              </a:r>
              <a:r>
                <a:rPr dirty="0"/>
                <a:t> y </a:t>
              </a:r>
              <a:r>
                <a:rPr dirty="0" err="1"/>
                <a:t>Referencia</a:t>
              </a:r>
              <a:r>
                <a:rPr dirty="0"/>
                <a:t>, tales </a:t>
              </a:r>
              <a:r>
                <a:rPr dirty="0" err="1"/>
                <a:t>como</a:t>
              </a:r>
              <a:r>
                <a:rPr dirty="0"/>
                <a:t>:</a:t>
              </a:r>
            </a:p>
            <a:p>
              <a:pPr>
                <a:lnSpc>
                  <a:spcPct val="112500"/>
                </a:lnSpc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  <a:p>
              <a:pPr marL="285750" indent="-285750">
                <a:lnSpc>
                  <a:spcPct val="115000"/>
                </a:lnSpc>
                <a:buClr>
                  <a:srgbClr val="000000"/>
                </a:buClr>
                <a:buSzPts val="1400"/>
                <a:buFont typeface="Arial"/>
                <a:buChar char="•"/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BUSCARV</a:t>
              </a:r>
            </a:p>
            <a:p>
              <a:pPr marL="285750" indent="-285750">
                <a:lnSpc>
                  <a:spcPct val="115000"/>
                </a:lnSpc>
                <a:buClr>
                  <a:srgbClr val="000000"/>
                </a:buClr>
                <a:buSzPts val="1400"/>
                <a:buFont typeface="Arial"/>
                <a:buChar char="•"/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BUSCARH</a:t>
              </a:r>
            </a:p>
            <a:p>
              <a:pPr marL="285750" indent="-285750">
                <a:lnSpc>
                  <a:spcPct val="115000"/>
                </a:lnSpc>
                <a:buClr>
                  <a:srgbClr val="000000"/>
                </a:buClr>
                <a:buSzPts val="1400"/>
                <a:buFont typeface="Arial"/>
                <a:buChar char="•"/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COINCIDIR</a:t>
              </a:r>
            </a:p>
            <a:p>
              <a:pPr marL="285750" indent="-285750">
                <a:lnSpc>
                  <a:spcPct val="115000"/>
                </a:lnSpc>
                <a:buClr>
                  <a:srgbClr val="000000"/>
                </a:buClr>
                <a:buSzPts val="1400"/>
                <a:buFont typeface="Arial"/>
                <a:buChar char="•"/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INDICE</a:t>
              </a:r>
            </a:p>
          </p:txBody>
        </p:sp>
      </p:grpSp>
      <p:sp>
        <p:nvSpPr>
          <p:cNvPr id="171" name="Google Shape;146;p12"/>
          <p:cNvSpPr/>
          <p:nvPr/>
        </p:nvSpPr>
        <p:spPr>
          <a:xfrm>
            <a:off x="5026616" y="3630159"/>
            <a:ext cx="696541" cy="69653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2" name="Google Shape;147;p12"/>
          <p:cNvSpPr txBox="1"/>
          <p:nvPr/>
        </p:nvSpPr>
        <p:spPr>
          <a:xfrm>
            <a:off x="382497" y="1404441"/>
            <a:ext cx="8950506" cy="536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¿QUÉ APRENDIMOS LA ACTIVIDAD ANTERIOR?</a:t>
            </a:r>
          </a:p>
        </p:txBody>
      </p:sp>
      <p:sp>
        <p:nvSpPr>
          <p:cNvPr id="173" name="Google Shape;148;p12"/>
          <p:cNvSpPr txBox="1"/>
          <p:nvPr/>
        </p:nvSpPr>
        <p:spPr>
          <a:xfrm>
            <a:off x="574649" y="2248912"/>
            <a:ext cx="5280867" cy="433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>
              <a:lnSpc>
                <a:spcPct val="90000"/>
              </a:lnSpc>
              <a:defRPr sz="1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CL" dirty="0" smtClean="0"/>
              <a:t>FUNCIONES DE BÚSQUEDA</a:t>
            </a:r>
            <a:endParaRPr dirty="0"/>
          </a:p>
        </p:txBody>
      </p:sp>
      <p:sp>
        <p:nvSpPr>
          <p:cNvPr id="174" name="Google Shape;149;p12"/>
          <p:cNvSpPr txBox="1"/>
          <p:nvPr/>
        </p:nvSpPr>
        <p:spPr>
          <a:xfrm>
            <a:off x="366450" y="1110819"/>
            <a:ext cx="4700400" cy="372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RECORDEMOS</a:t>
            </a:r>
          </a:p>
        </p:txBody>
      </p:sp>
      <p:grpSp>
        <p:nvGrpSpPr>
          <p:cNvPr id="182" name="Google Shape;150;p12"/>
          <p:cNvGrpSpPr/>
          <p:nvPr/>
        </p:nvGrpSpPr>
        <p:grpSpPr>
          <a:xfrm>
            <a:off x="386547" y="5200410"/>
            <a:ext cx="4845909" cy="883657"/>
            <a:chOff x="0" y="0"/>
            <a:chExt cx="4845908" cy="883656"/>
          </a:xfrm>
        </p:grpSpPr>
        <p:grpSp>
          <p:nvGrpSpPr>
            <p:cNvPr id="177" name="Google Shape;151;p12"/>
            <p:cNvGrpSpPr/>
            <p:nvPr/>
          </p:nvGrpSpPr>
          <p:grpSpPr>
            <a:xfrm>
              <a:off x="188102" y="0"/>
              <a:ext cx="4657807" cy="883657"/>
              <a:chOff x="0" y="0"/>
              <a:chExt cx="4657806" cy="883656"/>
            </a:xfrm>
          </p:grpSpPr>
          <p:sp>
            <p:nvSpPr>
              <p:cNvPr id="175" name="Google Shape;152;p12"/>
              <p:cNvSpPr/>
              <p:nvPr/>
            </p:nvSpPr>
            <p:spPr>
              <a:xfrm>
                <a:off x="0" y="0"/>
                <a:ext cx="4657807" cy="883657"/>
              </a:xfrm>
              <a:prstGeom prst="roundRect">
                <a:avLst>
                  <a:gd name="adj" fmla="val 16667"/>
                </a:avLst>
              </a:prstGeom>
              <a:noFill/>
              <a:ln w="9525" cap="flat">
                <a:solidFill>
                  <a:srgbClr val="585858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6" name="Google Shape;153;p12"/>
              <p:cNvSpPr txBox="1"/>
              <p:nvPr/>
            </p:nvSpPr>
            <p:spPr>
              <a:xfrm>
                <a:off x="47897" y="251708"/>
                <a:ext cx="4562011" cy="3801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375" tIns="91375" rIns="91375" bIns="91375" numCol="1" anchor="ctr">
                <a:spAutoFit/>
              </a:bodyPr>
              <a:lstStyle/>
              <a:p>
                <a:r>
                  <a:t>    </a:t>
                </a:r>
              </a:p>
            </p:txBody>
          </p:sp>
        </p:grpSp>
        <p:grpSp>
          <p:nvGrpSpPr>
            <p:cNvPr id="180" name="Google Shape;154;p12"/>
            <p:cNvGrpSpPr/>
            <p:nvPr/>
          </p:nvGrpSpPr>
          <p:grpSpPr>
            <a:xfrm>
              <a:off x="0" y="168978"/>
              <a:ext cx="391117" cy="536069"/>
              <a:chOff x="0" y="0"/>
              <a:chExt cx="391116" cy="536067"/>
            </a:xfrm>
          </p:grpSpPr>
          <p:sp>
            <p:nvSpPr>
              <p:cNvPr id="178" name="Google Shape;155;p12"/>
              <p:cNvSpPr/>
              <p:nvPr/>
            </p:nvSpPr>
            <p:spPr>
              <a:xfrm>
                <a:off x="0" y="84709"/>
                <a:ext cx="391117" cy="385806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79" name="Google Shape;156;p12"/>
              <p:cNvSpPr txBox="1"/>
              <p:nvPr/>
            </p:nvSpPr>
            <p:spPr>
              <a:xfrm>
                <a:off x="9903" y="-1"/>
                <a:ext cx="312205" cy="5360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375" tIns="91375" rIns="91375" bIns="91375" numCol="1" anchor="ctr">
                <a:spAutoFit/>
              </a:bodyPr>
              <a:lstStyle>
                <a:lvl1pPr>
                  <a:defRPr sz="28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2</a:t>
                </a:r>
              </a:p>
            </p:txBody>
          </p:sp>
        </p:grpSp>
        <p:sp>
          <p:nvSpPr>
            <p:cNvPr id="181" name="Google Shape;157;p12"/>
            <p:cNvSpPr txBox="1"/>
            <p:nvPr/>
          </p:nvSpPr>
          <p:spPr>
            <a:xfrm>
              <a:off x="562800" y="103136"/>
              <a:ext cx="4117505" cy="6772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ctr">
              <a:spAutoFit/>
            </a:bodyPr>
            <a:lstStyle>
              <a:lvl1pPr>
                <a:lnSpc>
                  <a:spcPct val="115000"/>
                </a:lnSpc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Aplicamos Validación de Datos en Celdas de una planilla. </a:t>
              </a:r>
            </a:p>
          </p:txBody>
        </p:sp>
      </p:grpSp>
      <p:pic>
        <p:nvPicPr>
          <p:cNvPr id="183" name="Google Shape;158;p12" descr="Google Shape;158;p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0517" y="2513152"/>
            <a:ext cx="4828329" cy="45744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63;p13"/>
          <p:cNvSpPr txBox="1">
            <a:spLocks noGrp="1"/>
          </p:cNvSpPr>
          <p:nvPr>
            <p:ph type="sldNum" sz="quarter" idx="4294967295"/>
          </p:nvPr>
        </p:nvSpPr>
        <p:spPr>
          <a:xfrm>
            <a:off x="442488" y="6881800"/>
            <a:ext cx="266256" cy="3170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86" name="Google Shape;164;p13"/>
          <p:cNvSpPr txBox="1"/>
          <p:nvPr/>
        </p:nvSpPr>
        <p:spPr>
          <a:xfrm>
            <a:off x="375972" y="1265365"/>
            <a:ext cx="8950506" cy="536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ACTIVIDAD DE CONOCIMIENTOS PREVIOS</a:t>
            </a:r>
          </a:p>
        </p:txBody>
      </p:sp>
      <p:grpSp>
        <p:nvGrpSpPr>
          <p:cNvPr id="191" name="Google Shape;165;p13"/>
          <p:cNvGrpSpPr/>
          <p:nvPr/>
        </p:nvGrpSpPr>
        <p:grpSpPr>
          <a:xfrm>
            <a:off x="536224" y="2440018"/>
            <a:ext cx="5390403" cy="2567597"/>
            <a:chOff x="0" y="0"/>
            <a:chExt cx="5390402" cy="2567595"/>
          </a:xfrm>
        </p:grpSpPr>
        <p:grpSp>
          <p:nvGrpSpPr>
            <p:cNvPr id="189" name="Google Shape;166;p13"/>
            <p:cNvGrpSpPr/>
            <p:nvPr/>
          </p:nvGrpSpPr>
          <p:grpSpPr>
            <a:xfrm>
              <a:off x="0" y="0"/>
              <a:ext cx="4657806" cy="2567596"/>
              <a:chOff x="0" y="0"/>
              <a:chExt cx="4657805" cy="2567595"/>
            </a:xfrm>
          </p:grpSpPr>
          <p:sp>
            <p:nvSpPr>
              <p:cNvPr id="187" name="Google Shape;167;p13"/>
              <p:cNvSpPr/>
              <p:nvPr/>
            </p:nvSpPr>
            <p:spPr>
              <a:xfrm flipH="1">
                <a:off x="0" y="-1"/>
                <a:ext cx="4657806" cy="2567597"/>
              </a:xfrm>
              <a:prstGeom prst="roundRect">
                <a:avLst>
                  <a:gd name="adj" fmla="val 16667"/>
                </a:avLst>
              </a:prstGeom>
              <a:solidFill>
                <a:srgbClr val="F7E3D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sp>
            <p:nvSpPr>
              <p:cNvPr id="188" name="Google Shape;168;p13"/>
              <p:cNvSpPr txBox="1"/>
              <p:nvPr/>
            </p:nvSpPr>
            <p:spPr>
              <a:xfrm>
                <a:off x="125338" y="1093678"/>
                <a:ext cx="4407129" cy="3801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375" tIns="91375" rIns="91375" bIns="91375" numCol="1" anchor="ctr">
                <a:spAutoFit/>
              </a:bodyPr>
              <a:lstStyle/>
              <a:p>
                <a:r>
                  <a:t>    </a:t>
                </a:r>
              </a:p>
            </p:txBody>
          </p:sp>
        </p:grpSp>
        <p:sp>
          <p:nvSpPr>
            <p:cNvPr id="190" name="Google Shape;169;p13"/>
            <p:cNvSpPr/>
            <p:nvPr/>
          </p:nvSpPr>
          <p:spPr>
            <a:xfrm rot="7028958" flipH="1">
              <a:off x="4620440" y="1630534"/>
              <a:ext cx="432623" cy="1022558"/>
            </a:xfrm>
            <a:prstGeom prst="triangle">
              <a:avLst/>
            </a:prstGeom>
            <a:solidFill>
              <a:srgbClr val="F7E3D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92" name="Google Shape;170;p13"/>
          <p:cNvSpPr txBox="1"/>
          <p:nvPr/>
        </p:nvSpPr>
        <p:spPr>
          <a:xfrm>
            <a:off x="856786" y="2512765"/>
            <a:ext cx="4056007" cy="2389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/>
          <a:p>
            <a:pPr>
              <a:lnSpc>
                <a:spcPct val="115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Para recordar los conocimientos trabajados en la actividad anterior, te invitamos a realizar una </a:t>
            </a:r>
            <a:r>
              <a:rPr b="1">
                <a:solidFill>
                  <a:srgbClr val="ED6B00"/>
                </a:solidFill>
              </a:rPr>
              <a:t>“actividad 13 de conocimientos previos”</a:t>
            </a:r>
            <a:r>
              <a:t> de conocimientos previos, que consiste en completar los nombres de diferentes campos, aplicando funciones de búsqueda y referencia para encontrar valores de acuerdo a la información entregada.</a:t>
            </a:r>
          </a:p>
        </p:txBody>
      </p:sp>
      <p:pic>
        <p:nvPicPr>
          <p:cNvPr id="193" name="Google Shape;171;p13" descr="Google Shape;171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35674" y="3333134"/>
            <a:ext cx="4585616" cy="43445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76;p14"/>
          <p:cNvSpPr txBox="1">
            <a:spLocks noGrp="1"/>
          </p:cNvSpPr>
          <p:nvPr>
            <p:ph type="sldNum" sz="quarter" idx="4294967295"/>
          </p:nvPr>
        </p:nvSpPr>
        <p:spPr>
          <a:xfrm>
            <a:off x="442488" y="6881800"/>
            <a:ext cx="266256" cy="3170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96" name="Google Shape;177;p14"/>
          <p:cNvSpPr txBox="1"/>
          <p:nvPr/>
        </p:nvSpPr>
        <p:spPr>
          <a:xfrm>
            <a:off x="375972" y="1265365"/>
            <a:ext cx="8950506" cy="536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ACTIVIDAD DE CONOCIMIENTOS PREVIOS</a:t>
            </a:r>
          </a:p>
        </p:txBody>
      </p:sp>
      <p:sp>
        <p:nvSpPr>
          <p:cNvPr id="197" name="Google Shape;178;p14"/>
          <p:cNvSpPr txBox="1"/>
          <p:nvPr/>
        </p:nvSpPr>
        <p:spPr>
          <a:xfrm>
            <a:off x="856786" y="5416932"/>
            <a:ext cx="4995619" cy="1114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/>
          <a:p>
            <a:pPr>
              <a:defRPr sz="21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¡Muy bien!</a:t>
            </a:r>
          </a:p>
          <a:p>
            <a:pPr>
              <a:defRPr sz="210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Te invitamos a profundizar revisando</a:t>
            </a:r>
          </a:p>
          <a:p>
            <a:pPr>
              <a:defRPr sz="210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la siguiente presentación</a:t>
            </a:r>
          </a:p>
        </p:txBody>
      </p:sp>
      <p:sp>
        <p:nvSpPr>
          <p:cNvPr id="198" name="Google Shape;179;p14"/>
          <p:cNvSpPr txBox="1"/>
          <p:nvPr/>
        </p:nvSpPr>
        <p:spPr>
          <a:xfrm>
            <a:off x="513220" y="2303445"/>
            <a:ext cx="7544821" cy="280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75" tIns="45675" rIns="45675" bIns="45675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Compara los resultados acerca de los conocimientos trabajados en la actividad anterior.</a:t>
            </a:r>
          </a:p>
        </p:txBody>
      </p:sp>
      <p:pic>
        <p:nvPicPr>
          <p:cNvPr id="199" name="Google Shape;180;p14" descr="Google Shape;180;p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3675" y="2830883"/>
            <a:ext cx="6405422" cy="23702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Google Shape;181;p14" descr="Google Shape;181;p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6350465" y="4443817"/>
            <a:ext cx="1979021" cy="32159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186;p15"/>
          <p:cNvSpPr txBox="1">
            <a:spLocks noGrp="1"/>
          </p:cNvSpPr>
          <p:nvPr>
            <p:ph type="sldNum" sz="quarter" idx="4294967295"/>
          </p:nvPr>
        </p:nvSpPr>
        <p:spPr>
          <a:xfrm>
            <a:off x="442488" y="6881800"/>
            <a:ext cx="266256" cy="3170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203" name="Google Shape;187;p15"/>
          <p:cNvSpPr txBox="1"/>
          <p:nvPr/>
        </p:nvSpPr>
        <p:spPr>
          <a:xfrm>
            <a:off x="4109576" y="2664933"/>
            <a:ext cx="4840957" cy="300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75" tIns="45675" rIns="45675" bIns="45675">
            <a:spAutoFit/>
          </a:bodyPr>
          <a:lstStyle>
            <a:lvl1pPr>
              <a:defRPr sz="16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Al término de la actividad estarás en condiciones de:</a:t>
            </a:r>
          </a:p>
        </p:txBody>
      </p:sp>
      <p:grpSp>
        <p:nvGrpSpPr>
          <p:cNvPr id="206" name="Google Shape;188;p15"/>
          <p:cNvGrpSpPr/>
          <p:nvPr/>
        </p:nvGrpSpPr>
        <p:grpSpPr>
          <a:xfrm>
            <a:off x="4063851" y="3185653"/>
            <a:ext cx="5081314" cy="2032302"/>
            <a:chOff x="0" y="0"/>
            <a:chExt cx="5081313" cy="2032301"/>
          </a:xfrm>
        </p:grpSpPr>
        <p:sp>
          <p:nvSpPr>
            <p:cNvPr id="204" name="Google Shape;189;p15"/>
            <p:cNvSpPr/>
            <p:nvPr/>
          </p:nvSpPr>
          <p:spPr>
            <a:xfrm>
              <a:off x="0" y="0"/>
              <a:ext cx="5081314" cy="2032302"/>
            </a:xfrm>
            <a:prstGeom prst="roundRect">
              <a:avLst>
                <a:gd name="adj" fmla="val 6741"/>
              </a:avLst>
            </a:prstGeom>
            <a:solidFill>
              <a:srgbClr val="FFFFFF"/>
            </a:solidFill>
            <a:ln w="9525" cap="flat">
              <a:solidFill>
                <a:srgbClr val="58585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05" name="Google Shape;190;p15"/>
            <p:cNvSpPr txBox="1"/>
            <p:nvPr/>
          </p:nvSpPr>
          <p:spPr>
            <a:xfrm>
              <a:off x="44887" y="826032"/>
              <a:ext cx="4991539" cy="3801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ctr">
              <a:spAutoFit/>
            </a:bodyPr>
            <a:lstStyle/>
            <a:p>
              <a:r>
                <a:t>             </a:t>
              </a:r>
            </a:p>
          </p:txBody>
        </p:sp>
      </p:grpSp>
      <p:sp>
        <p:nvSpPr>
          <p:cNvPr id="207" name="Google Shape;191;p15"/>
          <p:cNvSpPr txBox="1"/>
          <p:nvPr/>
        </p:nvSpPr>
        <p:spPr>
          <a:xfrm>
            <a:off x="4624637" y="3667871"/>
            <a:ext cx="3923027" cy="1180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75" tIns="45675" rIns="45675" bIns="45675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Insertar gráficos:</a:t>
            </a:r>
          </a:p>
          <a:p>
            <a:pPr>
              <a:lnSpc>
                <a:spcPct val="6875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marL="285750" indent="-285750">
              <a:buClr>
                <a:srgbClr val="000000"/>
              </a:buClr>
              <a:buSzPts val="14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Circular.</a:t>
            </a:r>
          </a:p>
          <a:p>
            <a:pPr marL="285750" indent="-285750">
              <a:buClr>
                <a:srgbClr val="000000"/>
              </a:buClr>
              <a:buSzPts val="14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Barras.</a:t>
            </a:r>
          </a:p>
          <a:p>
            <a:pPr marL="285750" indent="-285750">
              <a:buClr>
                <a:srgbClr val="000000"/>
              </a:buClr>
              <a:buSzPts val="14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Columnas.</a:t>
            </a:r>
          </a:p>
        </p:txBody>
      </p:sp>
      <p:grpSp>
        <p:nvGrpSpPr>
          <p:cNvPr id="210" name="Google Shape;192;p15"/>
          <p:cNvGrpSpPr/>
          <p:nvPr/>
        </p:nvGrpSpPr>
        <p:grpSpPr>
          <a:xfrm>
            <a:off x="3895218" y="3569044"/>
            <a:ext cx="375444" cy="536069"/>
            <a:chOff x="0" y="0"/>
            <a:chExt cx="375442" cy="536067"/>
          </a:xfrm>
        </p:grpSpPr>
        <p:sp>
          <p:nvSpPr>
            <p:cNvPr id="208" name="Google Shape;193;p15"/>
            <p:cNvSpPr/>
            <p:nvPr/>
          </p:nvSpPr>
          <p:spPr>
            <a:xfrm>
              <a:off x="0" y="87005"/>
              <a:ext cx="375443" cy="362162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09" name="Google Shape;194;p15"/>
            <p:cNvSpPr txBox="1"/>
            <p:nvPr/>
          </p:nvSpPr>
          <p:spPr>
            <a:xfrm>
              <a:off x="9505" y="0"/>
              <a:ext cx="299696" cy="5360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375" tIns="91375" rIns="91375" bIns="91375" numCol="1" anchor="ctr">
              <a:spAutoFit/>
            </a:bodyPr>
            <a:lstStyle>
              <a:lvl1pPr>
                <a:defRPr sz="28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1</a:t>
              </a:r>
            </a:p>
          </p:txBody>
        </p:sp>
      </p:grpSp>
      <p:sp>
        <p:nvSpPr>
          <p:cNvPr id="211" name="Google Shape;195;p15"/>
          <p:cNvSpPr txBox="1"/>
          <p:nvPr/>
        </p:nvSpPr>
        <p:spPr>
          <a:xfrm>
            <a:off x="375972" y="1760907"/>
            <a:ext cx="4997505" cy="431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>
              <a:lnSpc>
                <a:spcPct val="90000"/>
              </a:lnSpc>
              <a:defRPr sz="200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GRÁFICOS</a:t>
            </a:r>
          </a:p>
        </p:txBody>
      </p:sp>
      <p:sp>
        <p:nvSpPr>
          <p:cNvPr id="212" name="Google Shape;196;p15"/>
          <p:cNvSpPr txBox="1"/>
          <p:nvPr/>
        </p:nvSpPr>
        <p:spPr>
          <a:xfrm>
            <a:off x="4106028" y="1029694"/>
            <a:ext cx="835090" cy="830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 algn="r">
              <a:lnSpc>
                <a:spcPct val="90000"/>
              </a:lnSpc>
              <a:defRPr sz="500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13</a:t>
            </a:r>
          </a:p>
        </p:txBody>
      </p:sp>
      <p:pic>
        <p:nvPicPr>
          <p:cNvPr id="213" name="Google Shape;197;p15" descr="Google Shape;197;p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383" y="2511198"/>
            <a:ext cx="2862859" cy="4185571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Google Shape;198;p15"/>
          <p:cNvSpPr txBox="1"/>
          <p:nvPr/>
        </p:nvSpPr>
        <p:spPr>
          <a:xfrm>
            <a:off x="375975" y="1265365"/>
            <a:ext cx="4107535" cy="536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MENÚ DE LA ACTIVIDAD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03;p16"/>
          <p:cNvSpPr txBox="1">
            <a:spLocks noGrp="1"/>
          </p:cNvSpPr>
          <p:nvPr>
            <p:ph type="sldNum" sz="quarter" idx="4294967295"/>
          </p:nvPr>
        </p:nvSpPr>
        <p:spPr>
          <a:xfrm>
            <a:off x="442488" y="6881800"/>
            <a:ext cx="266256" cy="3170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217" name="Google Shape;204;p16"/>
          <p:cNvSpPr txBox="1"/>
          <p:nvPr/>
        </p:nvSpPr>
        <p:spPr>
          <a:xfrm>
            <a:off x="452172" y="1269909"/>
            <a:ext cx="3935272" cy="536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GRÁFICOS</a:t>
            </a:r>
          </a:p>
        </p:txBody>
      </p:sp>
      <p:pic>
        <p:nvPicPr>
          <p:cNvPr id="218" name="Google Shape;205;p16" descr="Google Shape;205;p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1663" y="1940199"/>
            <a:ext cx="3251202" cy="3276604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Google Shape;206;p16"/>
          <p:cNvSpPr txBox="1"/>
          <p:nvPr/>
        </p:nvSpPr>
        <p:spPr>
          <a:xfrm>
            <a:off x="4145596" y="1851111"/>
            <a:ext cx="4323509" cy="2261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75" tIns="45675" rIns="45675" bIns="45675">
            <a:spAutoFit/>
          </a:bodyPr>
          <a:lstStyle/>
          <a:p>
            <a:pPr marL="285750" indent="-285750">
              <a:buClr>
                <a:srgbClr val="000000"/>
              </a:buClr>
              <a:buSzPts val="14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Según soporte de Microsoft Office “Los gráficos le ayudan a que la audiencia visualice los datos de una forma más efectiva.”</a:t>
            </a:r>
          </a:p>
          <a:p>
            <a:pPr marL="285750" indent="-285750">
              <a:spcBef>
                <a:spcPts val="600"/>
              </a:spcBef>
              <a:buClr>
                <a:srgbClr val="000000"/>
              </a:buClr>
              <a:buSzPts val="14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Veremos cómo confeccionar un gráfico de columnas, de líneas y circular.</a:t>
            </a:r>
          </a:p>
          <a:p>
            <a:pPr marL="285750" indent="-285750">
              <a:spcBef>
                <a:spcPts val="600"/>
              </a:spcBef>
              <a:buClr>
                <a:srgbClr val="000000"/>
              </a:buClr>
              <a:buSzPts val="14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Abrir el archivo </a:t>
            </a:r>
            <a:r>
              <a:rPr b="1"/>
              <a:t>“EjercicioGraficos.xlsx” </a:t>
            </a:r>
            <a:r>
              <a:t>entregado por su docente. Aplicaremos un gráfico de columnas en la misma hoja, un gráfico de líneas y uno circular en hojas diferentes.</a:t>
            </a:r>
          </a:p>
        </p:txBody>
      </p:sp>
      <p:pic>
        <p:nvPicPr>
          <p:cNvPr id="220" name="Google Shape;207;p16" descr="Google Shape;207;p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49881" y="4471796"/>
            <a:ext cx="2873637" cy="31386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12;p17"/>
          <p:cNvSpPr txBox="1">
            <a:spLocks noGrp="1"/>
          </p:cNvSpPr>
          <p:nvPr>
            <p:ph type="sldNum" sz="quarter" idx="4294967295"/>
          </p:nvPr>
        </p:nvSpPr>
        <p:spPr>
          <a:xfrm>
            <a:off x="442488" y="6881800"/>
            <a:ext cx="266256" cy="31701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223" name="Google Shape;213;p17"/>
          <p:cNvSpPr txBox="1"/>
          <p:nvPr/>
        </p:nvSpPr>
        <p:spPr>
          <a:xfrm>
            <a:off x="452172" y="1269909"/>
            <a:ext cx="3935272" cy="536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375" tIns="91375" rIns="91375" bIns="91375" anchor="ctr">
            <a:spAutoFit/>
          </a:bodyPr>
          <a:lstStyle>
            <a:lvl1pPr>
              <a:lnSpc>
                <a:spcPct val="80000"/>
              </a:lnSpc>
              <a:defRPr sz="2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GRÁFICO DE COLUMNAS</a:t>
            </a:r>
          </a:p>
        </p:txBody>
      </p:sp>
      <p:sp>
        <p:nvSpPr>
          <p:cNvPr id="224" name="Google Shape;214;p17"/>
          <p:cNvSpPr txBox="1"/>
          <p:nvPr/>
        </p:nvSpPr>
        <p:spPr>
          <a:xfrm>
            <a:off x="513219" y="1850438"/>
            <a:ext cx="3383884" cy="1195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75" tIns="45675" rIns="45675" bIns="45675">
            <a:spAutoFit/>
          </a:bodyPr>
          <a:lstStyle>
            <a:lvl1pPr marL="285750" indent="-285750">
              <a:buClr>
                <a:srgbClr val="000000"/>
              </a:buClr>
              <a:buSzPts val="1400"/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Posiciónate en cualquier lugar de la tabla de datos y en el menú Insertar selecciona “Gráficos Recomendados”, aparecerá la imagen de esta lámina, luego selecciona el gráfico de Columnas.</a:t>
            </a:r>
          </a:p>
        </p:txBody>
      </p:sp>
      <p:pic>
        <p:nvPicPr>
          <p:cNvPr id="225" name="Google Shape;215;p17" descr="Google Shape;215;p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37313" y="1960259"/>
            <a:ext cx="4904717" cy="46506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Google Shape;216;p17" descr="Google Shape;216;p1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70296" y="2962347"/>
            <a:ext cx="1937081" cy="36175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849</Words>
  <Application>Microsoft Office PowerPoint</Application>
  <PresentationFormat>Personalizado</PresentationFormat>
  <Paragraphs>135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1" baseType="lpstr">
      <vt:lpstr>Arial</vt:lpstr>
      <vt:lpstr>Calibri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Toledo</cp:lastModifiedBy>
  <cp:revision>3</cp:revision>
  <dcterms:modified xsi:type="dcterms:W3CDTF">2021-01-09T23:54:11Z</dcterms:modified>
</cp:coreProperties>
</file>