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7556500" cx="97155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8" roundtripDataSignature="AMtx7mi+ZXntFQzJRQqsAL8pEIkS9TqN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customschemas.google.com/relationships/presentationmetadata" Target="meta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1;p2" id="21" name="Google Shape;2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35"/>
          <p:cNvGrpSpPr/>
          <p:nvPr/>
        </p:nvGrpSpPr>
        <p:grpSpPr>
          <a:xfrm>
            <a:off x="242853" y="1756546"/>
            <a:ext cx="9346507" cy="5675932"/>
            <a:chOff x="0" y="-1"/>
            <a:chExt cx="9346505" cy="5675930"/>
          </a:xfrm>
        </p:grpSpPr>
        <p:sp>
          <p:nvSpPr>
            <p:cNvPr id="23" name="Google Shape;23;p35"/>
            <p:cNvSpPr/>
            <p:nvPr/>
          </p:nvSpPr>
          <p:spPr>
            <a:xfrm>
              <a:off x="0" y="-1"/>
              <a:ext cx="9346505" cy="567593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5"/>
            <p:cNvSpPr txBox="1"/>
            <p:nvPr/>
          </p:nvSpPr>
          <p:spPr>
            <a:xfrm>
              <a:off x="1" y="2647845"/>
              <a:ext cx="9091322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Google Shape;25;p2" id="25" name="Google Shape;2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706" y="6387272"/>
            <a:ext cx="830662" cy="75600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5"/>
          <p:cNvSpPr/>
          <p:nvPr/>
        </p:nvSpPr>
        <p:spPr>
          <a:xfrm>
            <a:off x="436350" y="6464001"/>
            <a:ext cx="7891862" cy="680477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27;p2" id="27" name="Google Shape;2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0" y="6462795"/>
            <a:ext cx="690485" cy="680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8;p2" id="28" name="Google Shape;28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4" y="1222172"/>
            <a:ext cx="1080003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9;p2" id="29" name="Google Shape;29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4" y="418596"/>
            <a:ext cx="1080003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5"/>
          <p:cNvSpPr txBox="1"/>
          <p:nvPr>
            <p:ph idx="12" type="sldNum"/>
          </p:nvPr>
        </p:nvSpPr>
        <p:spPr>
          <a:xfrm>
            <a:off x="6689209" y="6871674"/>
            <a:ext cx="273567" cy="264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6"/>
          <p:cNvGrpSpPr/>
          <p:nvPr/>
        </p:nvGrpSpPr>
        <p:grpSpPr>
          <a:xfrm>
            <a:off x="242853" y="1756546"/>
            <a:ext cx="9346507" cy="5675932"/>
            <a:chOff x="0" y="-1"/>
            <a:chExt cx="9346505" cy="5675930"/>
          </a:xfrm>
        </p:grpSpPr>
        <p:sp>
          <p:nvSpPr>
            <p:cNvPr id="33" name="Google Shape;33;p36"/>
            <p:cNvSpPr/>
            <p:nvPr/>
          </p:nvSpPr>
          <p:spPr>
            <a:xfrm>
              <a:off x="0" y="-1"/>
              <a:ext cx="9346505" cy="567593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6"/>
            <p:cNvSpPr txBox="1"/>
            <p:nvPr/>
          </p:nvSpPr>
          <p:spPr>
            <a:xfrm>
              <a:off x="1" y="2647845"/>
              <a:ext cx="9091322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Google Shape;35;p3" id="35" name="Google Shape;3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6;p3" id="36" name="Google Shape;3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4" y="1222172"/>
            <a:ext cx="1080003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7;p3" id="37" name="Google Shape;3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2364" y="418596"/>
            <a:ext cx="1080003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6"/>
          <p:cNvSpPr txBox="1"/>
          <p:nvPr>
            <p:ph idx="12" type="sldNum"/>
          </p:nvPr>
        </p:nvSpPr>
        <p:spPr>
          <a:xfrm>
            <a:off x="6689209" y="6871674"/>
            <a:ext cx="273567" cy="264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/>
          <p:nvPr/>
        </p:nvSpPr>
        <p:spPr>
          <a:xfrm>
            <a:off x="180895" y="180895"/>
            <a:ext cx="7911008" cy="651009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41;p37"/>
          <p:cNvGrpSpPr/>
          <p:nvPr/>
        </p:nvGrpSpPr>
        <p:grpSpPr>
          <a:xfrm>
            <a:off x="8091894" y="451659"/>
            <a:ext cx="662114" cy="380247"/>
            <a:chOff x="-1" y="-2"/>
            <a:chExt cx="662113" cy="380245"/>
          </a:xfrm>
        </p:grpSpPr>
        <p:sp>
          <p:nvSpPr>
            <p:cNvPr id="42" name="Google Shape;42;p37"/>
            <p:cNvSpPr/>
            <p:nvPr/>
          </p:nvSpPr>
          <p:spPr>
            <a:xfrm>
              <a:off x="-1" y="327737"/>
              <a:ext cx="662113" cy="52506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7"/>
            <p:cNvSpPr txBox="1"/>
            <p:nvPr/>
          </p:nvSpPr>
          <p:spPr>
            <a:xfrm>
              <a:off x="-1" y="-2"/>
              <a:ext cx="662113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44" name="Google Shape;44;p37"/>
          <p:cNvGrpSpPr/>
          <p:nvPr/>
        </p:nvGrpSpPr>
        <p:grpSpPr>
          <a:xfrm>
            <a:off x="8753992" y="451659"/>
            <a:ext cx="785412" cy="380247"/>
            <a:chOff x="0" y="-2"/>
            <a:chExt cx="785410" cy="380245"/>
          </a:xfrm>
        </p:grpSpPr>
        <p:sp>
          <p:nvSpPr>
            <p:cNvPr id="45" name="Google Shape;45;p37"/>
            <p:cNvSpPr/>
            <p:nvPr/>
          </p:nvSpPr>
          <p:spPr>
            <a:xfrm>
              <a:off x="0" y="327737"/>
              <a:ext cx="785410" cy="52506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7"/>
            <p:cNvSpPr txBox="1"/>
            <p:nvPr/>
          </p:nvSpPr>
          <p:spPr>
            <a:xfrm>
              <a:off x="0" y="-2"/>
              <a:ext cx="785410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47" name="Google Shape;47;p37"/>
          <p:cNvSpPr txBox="1"/>
          <p:nvPr/>
        </p:nvSpPr>
        <p:spPr>
          <a:xfrm>
            <a:off x="442650" y="350322"/>
            <a:ext cx="7441801" cy="372109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Aplicaciones Informáticas para la Gestión Administrativa</a:t>
            </a:r>
            <a:endParaRPr/>
          </a:p>
        </p:txBody>
      </p:sp>
      <p:sp>
        <p:nvSpPr>
          <p:cNvPr id="48" name="Google Shape;48;p37"/>
          <p:cNvSpPr txBox="1"/>
          <p:nvPr/>
        </p:nvSpPr>
        <p:spPr>
          <a:xfrm>
            <a:off x="8443617" y="271141"/>
            <a:ext cx="1166706" cy="391904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9|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9" name="Google Shape;49;p37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50" name="Google Shape;50;p37"/>
          <p:cNvSpPr txBox="1"/>
          <p:nvPr>
            <p:ph idx="12" type="sldNum"/>
          </p:nvPr>
        </p:nvSpPr>
        <p:spPr>
          <a:xfrm>
            <a:off x="371688" y="6881800"/>
            <a:ext cx="337158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 2">
  <p:cSld name="TITLE_AND_BODY 2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/>
          <p:nvPr>
            <p:ph idx="12" type="sldNum"/>
          </p:nvPr>
        </p:nvSpPr>
        <p:spPr>
          <a:xfrm>
            <a:off x="371787" y="6881800"/>
            <a:ext cx="337060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showMasterSp="0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9"/>
          <p:cNvSpPr/>
          <p:nvPr/>
        </p:nvSpPr>
        <p:spPr>
          <a:xfrm flipH="1" rot="10800000">
            <a:off x="181647" y="822025"/>
            <a:ext cx="9356704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9"/>
          <p:cNvSpPr/>
          <p:nvPr/>
        </p:nvSpPr>
        <p:spPr>
          <a:xfrm>
            <a:off x="180897" y="180898"/>
            <a:ext cx="7911005" cy="651004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39"/>
          <p:cNvGrpSpPr/>
          <p:nvPr/>
        </p:nvGrpSpPr>
        <p:grpSpPr>
          <a:xfrm>
            <a:off x="8091897" y="451664"/>
            <a:ext cx="662108" cy="380240"/>
            <a:chOff x="-1" y="-1"/>
            <a:chExt cx="662107" cy="380238"/>
          </a:xfrm>
        </p:grpSpPr>
        <p:sp>
          <p:nvSpPr>
            <p:cNvPr id="57" name="Google Shape;57;p39"/>
            <p:cNvSpPr/>
            <p:nvPr/>
          </p:nvSpPr>
          <p:spPr>
            <a:xfrm>
              <a:off x="-1" y="327734"/>
              <a:ext cx="662107" cy="52503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9"/>
            <p:cNvSpPr txBox="1"/>
            <p:nvPr/>
          </p:nvSpPr>
          <p:spPr>
            <a:xfrm>
              <a:off x="-1" y="-1"/>
              <a:ext cx="662107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59" name="Google Shape;59;p39"/>
          <p:cNvGrpSpPr/>
          <p:nvPr/>
        </p:nvGrpSpPr>
        <p:grpSpPr>
          <a:xfrm>
            <a:off x="8753995" y="451664"/>
            <a:ext cx="785409" cy="380240"/>
            <a:chOff x="-1" y="-1"/>
            <a:chExt cx="785408" cy="380238"/>
          </a:xfrm>
        </p:grpSpPr>
        <p:sp>
          <p:nvSpPr>
            <p:cNvPr id="60" name="Google Shape;60;p39"/>
            <p:cNvSpPr/>
            <p:nvPr/>
          </p:nvSpPr>
          <p:spPr>
            <a:xfrm>
              <a:off x="-1" y="327734"/>
              <a:ext cx="785408" cy="52503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9"/>
            <p:cNvSpPr txBox="1"/>
            <p:nvPr/>
          </p:nvSpPr>
          <p:spPr>
            <a:xfrm>
              <a:off x="-1" y="-1"/>
              <a:ext cx="785408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62" name="Google Shape;62;p39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9"/>
          <p:cNvSpPr txBox="1"/>
          <p:nvPr/>
        </p:nvSpPr>
        <p:spPr>
          <a:xfrm>
            <a:off x="8443617" y="271141"/>
            <a:ext cx="1166703" cy="39190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4" name="Google Shape;64;p39"/>
          <p:cNvSpPr txBox="1"/>
          <p:nvPr/>
        </p:nvSpPr>
        <p:spPr>
          <a:xfrm>
            <a:off x="442650" y="350322"/>
            <a:ext cx="7441801" cy="372109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Aplicaciones Informáticas para la Gestión Administrativa</a:t>
            </a:r>
            <a:endParaRPr/>
          </a:p>
        </p:txBody>
      </p:sp>
      <p:sp>
        <p:nvSpPr>
          <p:cNvPr id="65" name="Google Shape;65;p39"/>
          <p:cNvSpPr txBox="1"/>
          <p:nvPr>
            <p:ph idx="12" type="sldNum"/>
          </p:nvPr>
        </p:nvSpPr>
        <p:spPr>
          <a:xfrm>
            <a:off x="371787" y="6881800"/>
            <a:ext cx="337060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>
  <p:cSld name="SECTION_HEADER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0"/>
          <p:cNvSpPr/>
          <p:nvPr/>
        </p:nvSpPr>
        <p:spPr>
          <a:xfrm>
            <a:off x="180897" y="180898"/>
            <a:ext cx="7911005" cy="651004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40"/>
          <p:cNvGrpSpPr/>
          <p:nvPr/>
        </p:nvGrpSpPr>
        <p:grpSpPr>
          <a:xfrm>
            <a:off x="8091897" y="451664"/>
            <a:ext cx="662108" cy="380240"/>
            <a:chOff x="-1" y="-1"/>
            <a:chExt cx="662107" cy="380238"/>
          </a:xfrm>
        </p:grpSpPr>
        <p:sp>
          <p:nvSpPr>
            <p:cNvPr id="69" name="Google Shape;69;p40"/>
            <p:cNvSpPr/>
            <p:nvPr/>
          </p:nvSpPr>
          <p:spPr>
            <a:xfrm>
              <a:off x="-1" y="327734"/>
              <a:ext cx="662107" cy="52503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40"/>
            <p:cNvSpPr txBox="1"/>
            <p:nvPr/>
          </p:nvSpPr>
          <p:spPr>
            <a:xfrm>
              <a:off x="-1" y="-1"/>
              <a:ext cx="662107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71" name="Google Shape;71;p40"/>
          <p:cNvGrpSpPr/>
          <p:nvPr/>
        </p:nvGrpSpPr>
        <p:grpSpPr>
          <a:xfrm>
            <a:off x="8753995" y="451664"/>
            <a:ext cx="785409" cy="380240"/>
            <a:chOff x="-1" y="-1"/>
            <a:chExt cx="785408" cy="380238"/>
          </a:xfrm>
        </p:grpSpPr>
        <p:sp>
          <p:nvSpPr>
            <p:cNvPr id="72" name="Google Shape;72;p40"/>
            <p:cNvSpPr/>
            <p:nvPr/>
          </p:nvSpPr>
          <p:spPr>
            <a:xfrm>
              <a:off x="-1" y="327734"/>
              <a:ext cx="785408" cy="52503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0"/>
            <p:cNvSpPr txBox="1"/>
            <p:nvPr/>
          </p:nvSpPr>
          <p:spPr>
            <a:xfrm>
              <a:off x="-1" y="-1"/>
              <a:ext cx="785408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74" name="Google Shape;74;p40"/>
          <p:cNvSpPr txBox="1"/>
          <p:nvPr/>
        </p:nvSpPr>
        <p:spPr>
          <a:xfrm>
            <a:off x="8443617" y="271141"/>
            <a:ext cx="1166703" cy="39190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5" name="Google Shape;75;p40"/>
          <p:cNvSpPr txBox="1"/>
          <p:nvPr/>
        </p:nvSpPr>
        <p:spPr>
          <a:xfrm>
            <a:off x="442650" y="350322"/>
            <a:ext cx="7441801" cy="372109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Aplicaciones Informáticas para la Gestión Administrativa</a:t>
            </a:r>
            <a:endParaRPr/>
          </a:p>
        </p:txBody>
      </p:sp>
      <p:sp>
        <p:nvSpPr>
          <p:cNvPr id="76" name="Google Shape;76;p40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0"/>
          <p:cNvSpPr txBox="1"/>
          <p:nvPr>
            <p:ph idx="12" type="sldNum"/>
          </p:nvPr>
        </p:nvSpPr>
        <p:spPr>
          <a:xfrm>
            <a:off x="371787" y="6881800"/>
            <a:ext cx="337060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showMasterSp="0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/>
          <p:nvPr/>
        </p:nvSpPr>
        <p:spPr>
          <a:xfrm flipH="1" rot="10800000">
            <a:off x="181647" y="822025"/>
            <a:ext cx="9356704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1"/>
          <p:cNvSpPr/>
          <p:nvPr/>
        </p:nvSpPr>
        <p:spPr>
          <a:xfrm>
            <a:off x="180897" y="180898"/>
            <a:ext cx="7911005" cy="651004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41"/>
          <p:cNvGrpSpPr/>
          <p:nvPr/>
        </p:nvGrpSpPr>
        <p:grpSpPr>
          <a:xfrm>
            <a:off x="8091897" y="451664"/>
            <a:ext cx="662108" cy="380240"/>
            <a:chOff x="-1" y="-1"/>
            <a:chExt cx="662107" cy="380238"/>
          </a:xfrm>
        </p:grpSpPr>
        <p:sp>
          <p:nvSpPr>
            <p:cNvPr id="82" name="Google Shape;82;p41"/>
            <p:cNvSpPr/>
            <p:nvPr/>
          </p:nvSpPr>
          <p:spPr>
            <a:xfrm>
              <a:off x="-1" y="327734"/>
              <a:ext cx="662107" cy="52503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1"/>
            <p:cNvSpPr txBox="1"/>
            <p:nvPr/>
          </p:nvSpPr>
          <p:spPr>
            <a:xfrm>
              <a:off x="-1" y="-1"/>
              <a:ext cx="662107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84" name="Google Shape;84;p41"/>
          <p:cNvGrpSpPr/>
          <p:nvPr/>
        </p:nvGrpSpPr>
        <p:grpSpPr>
          <a:xfrm>
            <a:off x="8753995" y="451664"/>
            <a:ext cx="785409" cy="380240"/>
            <a:chOff x="-1" y="-1"/>
            <a:chExt cx="785408" cy="380238"/>
          </a:xfrm>
        </p:grpSpPr>
        <p:sp>
          <p:nvSpPr>
            <p:cNvPr id="85" name="Google Shape;85;p41"/>
            <p:cNvSpPr/>
            <p:nvPr/>
          </p:nvSpPr>
          <p:spPr>
            <a:xfrm>
              <a:off x="-1" y="327734"/>
              <a:ext cx="785408" cy="52503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1"/>
            <p:cNvSpPr txBox="1"/>
            <p:nvPr/>
          </p:nvSpPr>
          <p:spPr>
            <a:xfrm>
              <a:off x="-1" y="-1"/>
              <a:ext cx="785408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87" name="Google Shape;87;p41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88" name="Google Shape;88;p41"/>
          <p:cNvSpPr txBox="1"/>
          <p:nvPr/>
        </p:nvSpPr>
        <p:spPr>
          <a:xfrm>
            <a:off x="8443617" y="271141"/>
            <a:ext cx="1166703" cy="39190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89" name="Google Shape;89;p41"/>
          <p:cNvSpPr txBox="1"/>
          <p:nvPr/>
        </p:nvSpPr>
        <p:spPr>
          <a:xfrm>
            <a:off x="442650" y="350322"/>
            <a:ext cx="7441801" cy="372109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Aplicaciones Informáticas para la Gestión Administrativa</a:t>
            </a:r>
            <a:endParaRPr/>
          </a:p>
        </p:txBody>
      </p:sp>
      <p:sp>
        <p:nvSpPr>
          <p:cNvPr id="90" name="Google Shape;90;p41"/>
          <p:cNvSpPr txBox="1"/>
          <p:nvPr>
            <p:ph idx="12" type="sldNum"/>
          </p:nvPr>
        </p:nvSpPr>
        <p:spPr>
          <a:xfrm>
            <a:off x="371787" y="6881800"/>
            <a:ext cx="337060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 2" showMasterSp="0">
  <p:cSld name="1_One column text 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2"/>
          <p:cNvSpPr/>
          <p:nvPr/>
        </p:nvSpPr>
        <p:spPr>
          <a:xfrm flipH="1" rot="10800000">
            <a:off x="181647" y="822025"/>
            <a:ext cx="9356704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42"/>
          <p:cNvGrpSpPr/>
          <p:nvPr/>
        </p:nvGrpSpPr>
        <p:grpSpPr>
          <a:xfrm>
            <a:off x="8091897" y="451664"/>
            <a:ext cx="662108" cy="380240"/>
            <a:chOff x="-1" y="-1"/>
            <a:chExt cx="662107" cy="380238"/>
          </a:xfrm>
        </p:grpSpPr>
        <p:sp>
          <p:nvSpPr>
            <p:cNvPr id="94" name="Google Shape;94;p42"/>
            <p:cNvSpPr/>
            <p:nvPr/>
          </p:nvSpPr>
          <p:spPr>
            <a:xfrm>
              <a:off x="-1" y="327734"/>
              <a:ext cx="662107" cy="52503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2"/>
            <p:cNvSpPr txBox="1"/>
            <p:nvPr/>
          </p:nvSpPr>
          <p:spPr>
            <a:xfrm>
              <a:off x="-1" y="-1"/>
              <a:ext cx="662107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96" name="Google Shape;96;p42"/>
          <p:cNvGrpSpPr/>
          <p:nvPr/>
        </p:nvGrpSpPr>
        <p:grpSpPr>
          <a:xfrm>
            <a:off x="8753995" y="451664"/>
            <a:ext cx="785409" cy="380240"/>
            <a:chOff x="-1" y="-1"/>
            <a:chExt cx="785408" cy="380238"/>
          </a:xfrm>
        </p:grpSpPr>
        <p:sp>
          <p:nvSpPr>
            <p:cNvPr id="97" name="Google Shape;97;p42"/>
            <p:cNvSpPr/>
            <p:nvPr/>
          </p:nvSpPr>
          <p:spPr>
            <a:xfrm>
              <a:off x="-1" y="327734"/>
              <a:ext cx="785408" cy="52503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2"/>
            <p:cNvSpPr txBox="1"/>
            <p:nvPr/>
          </p:nvSpPr>
          <p:spPr>
            <a:xfrm>
              <a:off x="-1" y="-1"/>
              <a:ext cx="785408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99" name="Google Shape;99;p42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100" name="Google Shape;100;p42"/>
          <p:cNvSpPr txBox="1"/>
          <p:nvPr/>
        </p:nvSpPr>
        <p:spPr>
          <a:xfrm>
            <a:off x="8170650" y="288449"/>
            <a:ext cx="1166703" cy="372109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/>
          </a:p>
        </p:txBody>
      </p:sp>
      <p:sp>
        <p:nvSpPr>
          <p:cNvPr id="101" name="Google Shape;101;p42"/>
          <p:cNvSpPr txBox="1"/>
          <p:nvPr>
            <p:ph idx="12" type="sldNum"/>
          </p:nvPr>
        </p:nvSpPr>
        <p:spPr>
          <a:xfrm>
            <a:off x="371787" y="6881800"/>
            <a:ext cx="337060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42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/>
          <p:nvPr/>
        </p:nvSpPr>
        <p:spPr>
          <a:xfrm flipH="1" rot="10800000">
            <a:off x="180974" y="832249"/>
            <a:ext cx="9358202" cy="12369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34"/>
          <p:cNvSpPr/>
          <p:nvPr/>
        </p:nvSpPr>
        <p:spPr>
          <a:xfrm>
            <a:off x="180897" y="180898"/>
            <a:ext cx="7911005" cy="651004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8;p34"/>
          <p:cNvGrpSpPr/>
          <p:nvPr/>
        </p:nvGrpSpPr>
        <p:grpSpPr>
          <a:xfrm>
            <a:off x="8091897" y="451664"/>
            <a:ext cx="662108" cy="380240"/>
            <a:chOff x="-1" y="-1"/>
            <a:chExt cx="662107" cy="380238"/>
          </a:xfrm>
        </p:grpSpPr>
        <p:sp>
          <p:nvSpPr>
            <p:cNvPr id="9" name="Google Shape;9;p34"/>
            <p:cNvSpPr/>
            <p:nvPr/>
          </p:nvSpPr>
          <p:spPr>
            <a:xfrm>
              <a:off x="-1" y="327734"/>
              <a:ext cx="662107" cy="52503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34"/>
            <p:cNvSpPr txBox="1"/>
            <p:nvPr/>
          </p:nvSpPr>
          <p:spPr>
            <a:xfrm>
              <a:off x="-1" y="-1"/>
              <a:ext cx="662107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11" name="Google Shape;11;p34"/>
          <p:cNvGrpSpPr/>
          <p:nvPr/>
        </p:nvGrpSpPr>
        <p:grpSpPr>
          <a:xfrm>
            <a:off x="8753995" y="451664"/>
            <a:ext cx="785409" cy="380240"/>
            <a:chOff x="-1" y="-1"/>
            <a:chExt cx="785408" cy="380238"/>
          </a:xfrm>
        </p:grpSpPr>
        <p:sp>
          <p:nvSpPr>
            <p:cNvPr id="12" name="Google Shape;12;p34"/>
            <p:cNvSpPr/>
            <p:nvPr/>
          </p:nvSpPr>
          <p:spPr>
            <a:xfrm>
              <a:off x="-1" y="327734"/>
              <a:ext cx="785408" cy="52503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34"/>
            <p:cNvSpPr txBox="1"/>
            <p:nvPr/>
          </p:nvSpPr>
          <p:spPr>
            <a:xfrm>
              <a:off x="-1" y="-1"/>
              <a:ext cx="785408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14" name="Google Shape;14;p34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15" name="Google Shape;15;p34"/>
          <p:cNvSpPr txBox="1"/>
          <p:nvPr/>
        </p:nvSpPr>
        <p:spPr>
          <a:xfrm>
            <a:off x="8443617" y="271141"/>
            <a:ext cx="1166703" cy="39190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" name="Google Shape;16;p34"/>
          <p:cNvSpPr txBox="1"/>
          <p:nvPr/>
        </p:nvSpPr>
        <p:spPr>
          <a:xfrm>
            <a:off x="442650" y="350322"/>
            <a:ext cx="7441801" cy="372109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Aplicaciones Informáticas para la Gestión Administrativa</a:t>
            </a:r>
            <a:endParaRPr/>
          </a:p>
        </p:txBody>
      </p:sp>
      <p:sp>
        <p:nvSpPr>
          <p:cNvPr id="17" name="Google Shape;17;p34"/>
          <p:cNvSpPr txBox="1"/>
          <p:nvPr>
            <p:ph type="title"/>
          </p:nvPr>
        </p:nvSpPr>
        <p:spPr>
          <a:xfrm>
            <a:off x="485775" y="101453"/>
            <a:ext cx="8743950" cy="1661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4"/>
          <p:cNvSpPr txBox="1"/>
          <p:nvPr>
            <p:ph idx="1" type="body"/>
          </p:nvPr>
        </p:nvSpPr>
        <p:spPr>
          <a:xfrm>
            <a:off x="485775" y="1763183"/>
            <a:ext cx="8743950" cy="5793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4"/>
          <p:cNvSpPr txBox="1"/>
          <p:nvPr>
            <p:ph idx="12" type="sldNum"/>
          </p:nvPr>
        </p:nvSpPr>
        <p:spPr>
          <a:xfrm>
            <a:off x="371787" y="6881800"/>
            <a:ext cx="337060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6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png"/><Relationship Id="rId4" Type="http://schemas.openxmlformats.org/officeDocument/2006/relationships/image" Target="../media/image36.png"/><Relationship Id="rId5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8.png"/><Relationship Id="rId4" Type="http://schemas.openxmlformats.org/officeDocument/2006/relationships/image" Target="../media/image51.png"/><Relationship Id="rId5" Type="http://schemas.openxmlformats.org/officeDocument/2006/relationships/image" Target="../media/image4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0.png"/><Relationship Id="rId4" Type="http://schemas.openxmlformats.org/officeDocument/2006/relationships/image" Target="../media/image52.png"/><Relationship Id="rId5" Type="http://schemas.openxmlformats.org/officeDocument/2006/relationships/image" Target="../media/image54.png"/><Relationship Id="rId6" Type="http://schemas.openxmlformats.org/officeDocument/2006/relationships/image" Target="../media/image56.png"/><Relationship Id="rId7" Type="http://schemas.openxmlformats.org/officeDocument/2006/relationships/image" Target="../media/image55.png"/><Relationship Id="rId8" Type="http://schemas.openxmlformats.org/officeDocument/2006/relationships/image" Target="../media/image5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/>
          <p:nvPr/>
        </p:nvSpPr>
        <p:spPr>
          <a:xfrm>
            <a:off x="1176618" y="6563127"/>
            <a:ext cx="7012135" cy="482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374947" y="2049160"/>
            <a:ext cx="1444330" cy="369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6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1139097" y="834800"/>
            <a:ext cx="4156806" cy="33961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/>
          </a:p>
        </p:txBody>
      </p:sp>
      <p:sp>
        <p:nvSpPr>
          <p:cNvPr id="110" name="Google Shape;110;p1"/>
          <p:cNvSpPr txBox="1"/>
          <p:nvPr/>
        </p:nvSpPr>
        <p:spPr>
          <a:xfrm>
            <a:off x="339772" y="2317371"/>
            <a:ext cx="5958372" cy="21796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APLICACIONES INFORMÁTICAS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PARA LA GESTIÓN ADMINISTRATIVA</a:t>
            </a:r>
            <a:endParaRPr/>
          </a:p>
        </p:txBody>
      </p:sp>
      <p:pic>
        <p:nvPicPr>
          <p:cNvPr descr="Google Shape;99;p9" id="111" name="Google Shape;1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5871" y="2560166"/>
            <a:ext cx="4662004" cy="3999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65" name="Google Shape;265;p10"/>
          <p:cNvSpPr txBox="1"/>
          <p:nvPr/>
        </p:nvSpPr>
        <p:spPr>
          <a:xfrm>
            <a:off x="371684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266" name="Google Shape;266;p10"/>
          <p:cNvSpPr txBox="1"/>
          <p:nvPr/>
        </p:nvSpPr>
        <p:spPr>
          <a:xfrm>
            <a:off x="452172" y="1269909"/>
            <a:ext cx="3935272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FORMATO CONDICIONAL</a:t>
            </a:r>
            <a:endParaRPr/>
          </a:p>
        </p:txBody>
      </p:sp>
      <p:sp>
        <p:nvSpPr>
          <p:cNvPr id="267" name="Google Shape;267;p10"/>
          <p:cNvSpPr txBox="1"/>
          <p:nvPr/>
        </p:nvSpPr>
        <p:spPr>
          <a:xfrm>
            <a:off x="513220" y="1850438"/>
            <a:ext cx="7544821" cy="2109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Cada Categoría de la planilla, debe quedar con un relleno de color diferente.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Selecciona el rango que contiene las categorías.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Selecciona “Formato Condicional” del Menú inicio.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Selecciona opción “Reglas para resaltar Celdas” – Es Igual a.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el menú selecciona la celda J6.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 un color de relleno personalizado.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Repite desde el punto 2 cambiando la celda de comparación, hasta completar las 5 categorías.</a:t>
            </a:r>
            <a:endParaRPr/>
          </a:p>
        </p:txBody>
      </p:sp>
      <p:pic>
        <p:nvPicPr>
          <p:cNvPr descr="Google Shape;251;p18" id="268" name="Google Shape;268;p10"/>
          <p:cNvPicPr preferRelativeResize="0"/>
          <p:nvPr/>
        </p:nvPicPr>
        <p:blipFill rotWithShape="1">
          <a:blip r:embed="rId3">
            <a:alphaModFix/>
          </a:blip>
          <a:srcRect b="31849" l="57213" r="5080" t="7793"/>
          <a:stretch/>
        </p:blipFill>
        <p:spPr>
          <a:xfrm>
            <a:off x="5663567" y="4160939"/>
            <a:ext cx="2755650" cy="2480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52;p18" id="269" name="Google Shape;26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116" y="4163402"/>
            <a:ext cx="4398670" cy="1229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75" name="Google Shape;275;p11"/>
          <p:cNvSpPr txBox="1"/>
          <p:nvPr/>
        </p:nvSpPr>
        <p:spPr>
          <a:xfrm>
            <a:off x="371684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sp>
        <p:nvSpPr>
          <p:cNvPr id="276" name="Google Shape;276;p11"/>
          <p:cNvSpPr txBox="1"/>
          <p:nvPr/>
        </p:nvSpPr>
        <p:spPr>
          <a:xfrm>
            <a:off x="452172" y="1269909"/>
            <a:ext cx="4690281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COMPAREMOS RESULTADOS</a:t>
            </a:r>
            <a:endParaRPr/>
          </a:p>
        </p:txBody>
      </p:sp>
      <p:pic>
        <p:nvPicPr>
          <p:cNvPr descr="Google Shape;259;p19" id="277" name="Google Shape;2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351" y="2068116"/>
            <a:ext cx="7015743" cy="4294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60;p19" id="278" name="Google Shape;27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858682" y="4414392"/>
            <a:ext cx="2029466" cy="3297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84" name="Google Shape;284;p12"/>
          <p:cNvSpPr txBox="1"/>
          <p:nvPr/>
        </p:nvSpPr>
        <p:spPr>
          <a:xfrm>
            <a:off x="371684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  <p:sp>
        <p:nvSpPr>
          <p:cNvPr id="285" name="Google Shape;285;p12"/>
          <p:cNvSpPr txBox="1"/>
          <p:nvPr/>
        </p:nvSpPr>
        <p:spPr>
          <a:xfrm>
            <a:off x="452172" y="1269909"/>
            <a:ext cx="3935272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USO DE ÍCONOS</a:t>
            </a:r>
            <a:endParaRPr/>
          </a:p>
        </p:txBody>
      </p:sp>
      <p:sp>
        <p:nvSpPr>
          <p:cNvPr id="286" name="Google Shape;286;p12"/>
          <p:cNvSpPr txBox="1"/>
          <p:nvPr/>
        </p:nvSpPr>
        <p:spPr>
          <a:xfrm>
            <a:off x="513220" y="1850438"/>
            <a:ext cx="5925748" cy="2276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Tendencia de los Costos, debe mostrarse un ícono indicando si sube, se mantiene o baja.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Selecciona el rango al cual daremos formato condicional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tendencia debe marcar flecha hacia arriba si el valor es positivo, flecha hacia abajo si el valor es negativo y flecha neutra si el valor es cero.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Selecciona Formato Condicional – Conjunto de íconos – Flechas.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primer resultado no cumple con lo indicado en el punto 2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Entonces ir a Formato condicional – administrar Reglas.</a:t>
            </a:r>
            <a:endParaRPr/>
          </a:p>
        </p:txBody>
      </p:sp>
      <p:pic>
        <p:nvPicPr>
          <p:cNvPr descr="Google Shape;268;p20" id="287" name="Google Shape;287;p12"/>
          <p:cNvPicPr preferRelativeResize="0"/>
          <p:nvPr/>
        </p:nvPicPr>
        <p:blipFill rotWithShape="1">
          <a:blip r:embed="rId3">
            <a:alphaModFix/>
          </a:blip>
          <a:srcRect b="50000" l="56721" r="10654" t="8669"/>
          <a:stretch/>
        </p:blipFill>
        <p:spPr>
          <a:xfrm>
            <a:off x="815023" y="4497451"/>
            <a:ext cx="2983046" cy="2124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69;p20" id="288" name="Google Shape;28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3037" y="4956142"/>
            <a:ext cx="4571142" cy="1666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70;p20" id="289" name="Google Shape;28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6764" y="1508006"/>
            <a:ext cx="2076453" cy="295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95" name="Google Shape;295;p13"/>
          <p:cNvSpPr txBox="1"/>
          <p:nvPr/>
        </p:nvSpPr>
        <p:spPr>
          <a:xfrm>
            <a:off x="371684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/>
          </a:p>
        </p:txBody>
      </p:sp>
      <p:sp>
        <p:nvSpPr>
          <p:cNvPr id="296" name="Google Shape;296;p13"/>
          <p:cNvSpPr txBox="1"/>
          <p:nvPr/>
        </p:nvSpPr>
        <p:spPr>
          <a:xfrm>
            <a:off x="452175" y="1269909"/>
            <a:ext cx="8129762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FORMATO CONDICIONAL – ADMINISTRAR REGLAS</a:t>
            </a:r>
            <a:endParaRPr/>
          </a:p>
        </p:txBody>
      </p:sp>
      <p:sp>
        <p:nvSpPr>
          <p:cNvPr id="297" name="Google Shape;297;p13"/>
          <p:cNvSpPr txBox="1"/>
          <p:nvPr/>
        </p:nvSpPr>
        <p:spPr>
          <a:xfrm>
            <a:off x="513221" y="1850438"/>
            <a:ext cx="6638805" cy="1195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 que en Administrar Reglas puedes crear, Eliminar y Modificar.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este caso selecciona la opción de “Editar reglas”.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la opción los íconos cambia los valores y el tipo como se muestra en la imagen.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Selecciona la opción “Mostrar ícono únicamente”.</a:t>
            </a:r>
            <a:endParaRPr/>
          </a:p>
        </p:txBody>
      </p:sp>
      <p:pic>
        <p:nvPicPr>
          <p:cNvPr descr="Google Shape;278;p21" id="298" name="Google Shape;29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2995" y="3612134"/>
            <a:ext cx="3331386" cy="2522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79;p21" id="299" name="Google Shape;29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723" y="4387441"/>
            <a:ext cx="4969015" cy="1746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05" name="Google Shape;305;p14"/>
          <p:cNvSpPr txBox="1"/>
          <p:nvPr/>
        </p:nvSpPr>
        <p:spPr>
          <a:xfrm>
            <a:off x="371684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  <p:pic>
        <p:nvPicPr>
          <p:cNvPr descr="Google Shape;285;p22" id="306" name="Google Shape;30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519" y="2062627"/>
            <a:ext cx="7044453" cy="4220727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4"/>
          <p:cNvSpPr txBox="1"/>
          <p:nvPr/>
        </p:nvSpPr>
        <p:spPr>
          <a:xfrm>
            <a:off x="452172" y="1269909"/>
            <a:ext cx="4690281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COMPAREMOS RESULTADOS</a:t>
            </a:r>
            <a:endParaRPr/>
          </a:p>
        </p:txBody>
      </p:sp>
      <p:pic>
        <p:nvPicPr>
          <p:cNvPr descr="Google Shape;287;p22" id="308" name="Google Shape;30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3281" y="5075137"/>
            <a:ext cx="2280937" cy="2491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14" name="Google Shape;314;p15"/>
          <p:cNvSpPr txBox="1"/>
          <p:nvPr/>
        </p:nvSpPr>
        <p:spPr>
          <a:xfrm>
            <a:off x="371684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sp>
        <p:nvSpPr>
          <p:cNvPr id="315" name="Google Shape;315;p15"/>
          <p:cNvSpPr txBox="1"/>
          <p:nvPr/>
        </p:nvSpPr>
        <p:spPr>
          <a:xfrm>
            <a:off x="452175" y="1269909"/>
            <a:ext cx="8129762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BARRA DE DATOS</a:t>
            </a:r>
            <a:endParaRPr/>
          </a:p>
        </p:txBody>
      </p:sp>
      <p:sp>
        <p:nvSpPr>
          <p:cNvPr id="316" name="Google Shape;316;p15"/>
          <p:cNvSpPr txBox="1"/>
          <p:nvPr/>
        </p:nvSpPr>
        <p:spPr>
          <a:xfrm>
            <a:off x="513219" y="1850438"/>
            <a:ext cx="7502877" cy="890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columna de Revisión debe tornarse sombra respecto al porcentaje que contiene cada celda.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Selecciona el rango de Revisión.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Selecciona Formato Condicional – Barra de Datos y elige algún color degradado.</a:t>
            </a:r>
            <a:endParaRPr/>
          </a:p>
        </p:txBody>
      </p:sp>
      <p:pic>
        <p:nvPicPr>
          <p:cNvPr descr="Google Shape;295;p23" id="317" name="Google Shape;317;p15"/>
          <p:cNvPicPr preferRelativeResize="0"/>
          <p:nvPr/>
        </p:nvPicPr>
        <p:blipFill rotWithShape="1">
          <a:blip r:embed="rId3">
            <a:alphaModFix/>
          </a:blip>
          <a:srcRect b="32723" l="55574" r="10000" t="6044"/>
          <a:stretch/>
        </p:blipFill>
        <p:spPr>
          <a:xfrm>
            <a:off x="5795004" y="3118435"/>
            <a:ext cx="3147937" cy="31479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96;p23" id="318" name="Google Shape;31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6302" y="3533002"/>
            <a:ext cx="2162895" cy="4039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24" name="Google Shape;324;p16"/>
          <p:cNvSpPr txBox="1"/>
          <p:nvPr/>
        </p:nvSpPr>
        <p:spPr>
          <a:xfrm>
            <a:off x="371684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/>
          </a:p>
        </p:txBody>
      </p:sp>
      <p:sp>
        <p:nvSpPr>
          <p:cNvPr id="325" name="Google Shape;325;p16"/>
          <p:cNvSpPr txBox="1"/>
          <p:nvPr/>
        </p:nvSpPr>
        <p:spPr>
          <a:xfrm>
            <a:off x="452172" y="1269909"/>
            <a:ext cx="4690281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COMPAREMOS RESULTADOS</a:t>
            </a:r>
            <a:endParaRPr/>
          </a:p>
        </p:txBody>
      </p:sp>
      <p:pic>
        <p:nvPicPr>
          <p:cNvPr descr="Google Shape;303;p24" id="326" name="Google Shape;3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398" y="2059932"/>
            <a:ext cx="5526010" cy="42937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04;p24" id="327" name="Google Shape;32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1966" y="4463624"/>
            <a:ext cx="2416625" cy="310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33" name="Google Shape;333;p17"/>
          <p:cNvSpPr txBox="1"/>
          <p:nvPr/>
        </p:nvSpPr>
        <p:spPr>
          <a:xfrm>
            <a:off x="371684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/>
          </a:p>
        </p:txBody>
      </p:sp>
      <p:sp>
        <p:nvSpPr>
          <p:cNvPr id="334" name="Google Shape;334;p17"/>
          <p:cNvSpPr txBox="1"/>
          <p:nvPr/>
        </p:nvSpPr>
        <p:spPr>
          <a:xfrm>
            <a:off x="452176" y="1269909"/>
            <a:ext cx="7494204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FUNCIÓN REDONDEAR</a:t>
            </a:r>
            <a:endParaRPr/>
          </a:p>
        </p:txBody>
      </p:sp>
      <p:sp>
        <p:nvSpPr>
          <p:cNvPr id="335" name="Google Shape;335;p17"/>
          <p:cNvSpPr txBox="1"/>
          <p:nvPr/>
        </p:nvSpPr>
        <p:spPr>
          <a:xfrm>
            <a:off x="504707" y="1847349"/>
            <a:ext cx="7813393" cy="1804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función REDONDEAR se aplica cuando se requiere aproximar a decimales o redondear un número a una cantidad específica de decimales (desde cero decimal a más decimales). Por ejemplo, si la celda A1 contiene la cifra 76,875736 y se desea aproximar a dos decimales se utiliza la función como sigue: </a:t>
            </a:r>
            <a:endParaRPr/>
          </a:p>
          <a:p>
            <a:pPr indent="2667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=REDONDEAR(A1;2)  dando como resultado 76,88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sintaxis de la función es REDONDEAR(número; num_decimales). Con número: obligatorio, es el número que se desea redondear. Y con num_decimales, es la cantidad de decimales a los cuales se desea aproximar.</a:t>
            </a:r>
            <a:endParaRPr/>
          </a:p>
        </p:txBody>
      </p:sp>
      <p:sp>
        <p:nvSpPr>
          <p:cNvPr id="336" name="Google Shape;336;p17"/>
          <p:cNvSpPr txBox="1"/>
          <p:nvPr/>
        </p:nvSpPr>
        <p:spPr>
          <a:xfrm>
            <a:off x="758809" y="3889471"/>
            <a:ext cx="1967616" cy="391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OBSERVACIONES</a:t>
            </a:r>
            <a:endParaRPr/>
          </a:p>
        </p:txBody>
      </p:sp>
      <p:sp>
        <p:nvSpPr>
          <p:cNvPr id="337" name="Google Shape;337;p17"/>
          <p:cNvSpPr txBox="1"/>
          <p:nvPr/>
        </p:nvSpPr>
        <p:spPr>
          <a:xfrm>
            <a:off x="519102" y="4314733"/>
            <a:ext cx="8199061" cy="890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25425" lvl="1" marL="492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num_decimales es mayor que 0 (cero), el número se redondea al número de decimales especificado.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num_decimales es 0, el número se redondea al número entero más próximo.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num_decimales es menor que 0, el número se redondea hacia la izquierda del separador decimal.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43" name="Google Shape;343;p18"/>
          <p:cNvSpPr txBox="1"/>
          <p:nvPr/>
        </p:nvSpPr>
        <p:spPr>
          <a:xfrm>
            <a:off x="371684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/>
          </a:p>
        </p:txBody>
      </p:sp>
      <p:sp>
        <p:nvSpPr>
          <p:cNvPr id="344" name="Google Shape;344;p18"/>
          <p:cNvSpPr txBox="1"/>
          <p:nvPr/>
        </p:nvSpPr>
        <p:spPr>
          <a:xfrm>
            <a:off x="452176" y="1269909"/>
            <a:ext cx="7494204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PRACTICA EN FORMA INDIVIDUAL</a:t>
            </a:r>
            <a:endParaRPr/>
          </a:p>
        </p:txBody>
      </p:sp>
      <p:sp>
        <p:nvSpPr>
          <p:cNvPr id="345" name="Google Shape;345;p18"/>
          <p:cNvSpPr txBox="1"/>
          <p:nvPr/>
        </p:nvSpPr>
        <p:spPr>
          <a:xfrm>
            <a:off x="504706" y="1847349"/>
            <a:ext cx="6995063" cy="1042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Utilizando el cuadro elaborado en la planilla de cálculo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“ConocimientosPrevios.xlsx”,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 que el promedio calculado no está redondeado. Aplica la función redondear y aproxima las celdas a un solo decimal.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Completa el cuadro siguiente:</a:t>
            </a:r>
            <a:endParaRPr/>
          </a:p>
        </p:txBody>
      </p:sp>
      <p:pic>
        <p:nvPicPr>
          <p:cNvPr descr="Google Shape;321;p26" id="346" name="Google Shape;34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647" y="3049763"/>
            <a:ext cx="4345972" cy="30359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22;p26" id="347" name="Google Shape;34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5272" y="3049759"/>
            <a:ext cx="833056" cy="3040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23;p26" id="348" name="Google Shape;34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5373" y="6301251"/>
            <a:ext cx="4412853" cy="287798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8"/>
          <p:cNvSpPr txBox="1"/>
          <p:nvPr/>
        </p:nvSpPr>
        <p:spPr>
          <a:xfrm>
            <a:off x="5790872" y="2669975"/>
            <a:ext cx="2543362" cy="24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 después de aplicar la función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9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55" name="Google Shape;355;p19"/>
          <p:cNvSpPr txBox="1"/>
          <p:nvPr/>
        </p:nvSpPr>
        <p:spPr>
          <a:xfrm>
            <a:off x="371684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endParaRPr/>
          </a:p>
        </p:txBody>
      </p:sp>
      <p:sp>
        <p:nvSpPr>
          <p:cNvPr id="356" name="Google Shape;356;p19"/>
          <p:cNvSpPr txBox="1"/>
          <p:nvPr/>
        </p:nvSpPr>
        <p:spPr>
          <a:xfrm>
            <a:off x="452172" y="1269909"/>
            <a:ext cx="3968332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FUNCIÓN LÓGICA SI</a:t>
            </a:r>
            <a:endParaRPr/>
          </a:p>
        </p:txBody>
      </p:sp>
      <p:sp>
        <p:nvSpPr>
          <p:cNvPr id="357" name="Google Shape;357;p19"/>
          <p:cNvSpPr txBox="1"/>
          <p:nvPr/>
        </p:nvSpPr>
        <p:spPr>
          <a:xfrm>
            <a:off x="513218" y="2166029"/>
            <a:ext cx="3818851" cy="4395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función SI es una de las más usadas en Excel, la cual permite realizar comparaciones lógicas entre un valor y un resultado esperado.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comparación lógica se refiere a comparar dos valores (dos celdas, una celda y un valor, una celda y un texto, un valor y un resultado de una fórmula, etc.).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función SI entrega un resultado dependiendo del resultado de la comparación realizada. Si la comparación es verdadera, entrega el primer resultado indicado, y si es Falso, entrega el segundo resultado indicado.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ejemplo, la fórmula =SI(B5&lt;20;”Sí”;”No”), esta función indica que está comparando el valor de la celda B5 acaso es menor que (“&lt;“) 20, la primera opción resultará el texto “Sí” es menor a 20, y la opción segunda es lo contrario, es decir, es mayor o igual a 20.</a:t>
            </a:r>
            <a:endParaRPr/>
          </a:p>
        </p:txBody>
      </p:sp>
      <p:grpSp>
        <p:nvGrpSpPr>
          <p:cNvPr id="358" name="Google Shape;358;p19"/>
          <p:cNvGrpSpPr/>
          <p:nvPr/>
        </p:nvGrpSpPr>
        <p:grpSpPr>
          <a:xfrm>
            <a:off x="4586855" y="2556388"/>
            <a:ext cx="4589357" cy="2994690"/>
            <a:chOff x="4930987" y="2271469"/>
            <a:chExt cx="4152054" cy="2709337"/>
          </a:xfrm>
        </p:grpSpPr>
        <p:sp>
          <p:nvSpPr>
            <p:cNvPr id="359" name="Google Shape;359;p19"/>
            <p:cNvSpPr/>
            <p:nvPr/>
          </p:nvSpPr>
          <p:spPr>
            <a:xfrm>
              <a:off x="4930987" y="2271469"/>
              <a:ext cx="4152054" cy="2709337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ED6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6016642" y="2404770"/>
              <a:ext cx="919814" cy="919812"/>
            </a:xfrm>
            <a:prstGeom prst="diamond">
              <a:avLst/>
            </a:prstGeom>
            <a:solidFill>
              <a:srgbClr val="F7E3D1"/>
            </a:solidFill>
            <a:ln cap="flat" cmpd="sng" w="12700">
              <a:solidFill>
                <a:srgbClr val="ED6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9"/>
            <p:cNvSpPr txBox="1"/>
            <p:nvPr/>
          </p:nvSpPr>
          <p:spPr>
            <a:xfrm>
              <a:off x="6241169" y="2665294"/>
              <a:ext cx="481835" cy="34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2D2D2D"/>
                  </a:solidFill>
                  <a:latin typeface="Calibri"/>
                  <a:ea typeface="Calibri"/>
                  <a:cs typeface="Calibri"/>
                  <a:sym typeface="Calibri"/>
                </a:rPr>
                <a:t>Prueba Lógica 1</a:t>
              </a:r>
              <a:endParaRPr/>
            </a:p>
          </p:txBody>
        </p:sp>
        <p:grpSp>
          <p:nvGrpSpPr>
            <p:cNvPr id="362" name="Google Shape;362;p19"/>
            <p:cNvGrpSpPr/>
            <p:nvPr/>
          </p:nvGrpSpPr>
          <p:grpSpPr>
            <a:xfrm>
              <a:off x="7060899" y="3377685"/>
              <a:ext cx="919817" cy="919817"/>
              <a:chOff x="0" y="0"/>
              <a:chExt cx="919815" cy="919815"/>
            </a:xfrm>
          </p:grpSpPr>
          <p:sp>
            <p:nvSpPr>
              <p:cNvPr id="363" name="Google Shape;363;p19"/>
              <p:cNvSpPr/>
              <p:nvPr/>
            </p:nvSpPr>
            <p:spPr>
              <a:xfrm>
                <a:off x="0" y="0"/>
                <a:ext cx="919815" cy="919815"/>
              </a:xfrm>
              <a:prstGeom prst="diamond">
                <a:avLst/>
              </a:prstGeom>
              <a:solidFill>
                <a:srgbClr val="F7E3D1"/>
              </a:solidFill>
              <a:ln cap="flat" cmpd="sng" w="12700">
                <a:solidFill>
                  <a:srgbClr val="ED6B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2D2D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9"/>
              <p:cNvSpPr txBox="1"/>
              <p:nvPr/>
            </p:nvSpPr>
            <p:spPr>
              <a:xfrm>
                <a:off x="224527" y="260525"/>
                <a:ext cx="481836" cy="345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675" lIns="45675" spcFirstLastPara="1" rIns="45675" wrap="square" tIns="456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2D2D"/>
                  </a:buClr>
                  <a:buSzPts val="900"/>
                  <a:buFont typeface="Calibri"/>
                  <a:buNone/>
                </a:pPr>
                <a:r>
                  <a:rPr b="0" i="0" lang="en-US" sz="900" u="none" cap="none" strike="noStrike">
                    <a:solidFill>
                      <a:srgbClr val="2D2D2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Prueba Lógica 2</a:t>
                </a:r>
                <a:endParaRPr/>
              </a:p>
            </p:txBody>
          </p:sp>
        </p:grpSp>
        <p:sp>
          <p:nvSpPr>
            <p:cNvPr id="365" name="Google Shape;365;p19"/>
            <p:cNvSpPr/>
            <p:nvPr/>
          </p:nvSpPr>
          <p:spPr>
            <a:xfrm>
              <a:off x="5037316" y="3414121"/>
              <a:ext cx="811601" cy="302999"/>
            </a:xfrm>
            <a:prstGeom prst="rect">
              <a:avLst/>
            </a:prstGeom>
            <a:solidFill>
              <a:srgbClr val="F7E3D1"/>
            </a:solidFill>
            <a:ln cap="flat" cmpd="sng" w="12700">
              <a:solidFill>
                <a:srgbClr val="ED6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9"/>
            <p:cNvSpPr/>
            <p:nvPr/>
          </p:nvSpPr>
          <p:spPr>
            <a:xfrm>
              <a:off x="6092392" y="4447387"/>
              <a:ext cx="811601" cy="302999"/>
            </a:xfrm>
            <a:prstGeom prst="rect">
              <a:avLst/>
            </a:prstGeom>
            <a:solidFill>
              <a:srgbClr val="F7E3D1"/>
            </a:solidFill>
            <a:ln cap="flat" cmpd="sng" w="12700">
              <a:solidFill>
                <a:srgbClr val="ED6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8129209" y="4447387"/>
              <a:ext cx="811602" cy="302999"/>
            </a:xfrm>
            <a:prstGeom prst="rect">
              <a:avLst/>
            </a:prstGeom>
            <a:solidFill>
              <a:srgbClr val="F7E3D1"/>
            </a:solidFill>
            <a:ln cap="flat" cmpd="sng" w="12700">
              <a:solidFill>
                <a:srgbClr val="ED6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9"/>
            <p:cNvSpPr txBox="1"/>
            <p:nvPr/>
          </p:nvSpPr>
          <p:spPr>
            <a:xfrm>
              <a:off x="5375466" y="2689608"/>
              <a:ext cx="687441" cy="195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800"/>
                <a:buFont typeface="Calibri"/>
                <a:buNone/>
              </a:pPr>
              <a:r>
                <a:rPr b="0" i="0" lang="en-US" sz="800" u="none" cap="none" strike="noStrike">
                  <a:solidFill>
                    <a:srgbClr val="2D2D2D"/>
                  </a:solidFill>
                  <a:latin typeface="Calibri"/>
                  <a:ea typeface="Calibri"/>
                  <a:cs typeface="Calibri"/>
                  <a:sym typeface="Calibri"/>
                </a:rPr>
                <a:t>VERDADERO</a:t>
              </a:r>
              <a:endParaRPr/>
            </a:p>
          </p:txBody>
        </p:sp>
        <p:sp>
          <p:nvSpPr>
            <p:cNvPr id="369" name="Google Shape;369;p19"/>
            <p:cNvSpPr txBox="1"/>
            <p:nvPr/>
          </p:nvSpPr>
          <p:spPr>
            <a:xfrm>
              <a:off x="6866024" y="2689608"/>
              <a:ext cx="687441" cy="195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800"/>
                <a:buFont typeface="Calibri"/>
                <a:buNone/>
              </a:pPr>
              <a:r>
                <a:rPr b="0" i="0" lang="en-US" sz="800" u="none" cap="none" strike="noStrike">
                  <a:solidFill>
                    <a:srgbClr val="2D2D2D"/>
                  </a:solidFill>
                  <a:latin typeface="Calibri"/>
                  <a:ea typeface="Calibri"/>
                  <a:cs typeface="Calibri"/>
                  <a:sym typeface="Calibri"/>
                </a:rPr>
                <a:t>FALSO</a:t>
              </a:r>
              <a:endParaRPr/>
            </a:p>
          </p:txBody>
        </p:sp>
        <p:sp>
          <p:nvSpPr>
            <p:cNvPr id="370" name="Google Shape;370;p19"/>
            <p:cNvSpPr txBox="1"/>
            <p:nvPr/>
          </p:nvSpPr>
          <p:spPr>
            <a:xfrm>
              <a:off x="7901402" y="3655702"/>
              <a:ext cx="687441" cy="195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800"/>
                <a:buFont typeface="Calibri"/>
                <a:buNone/>
              </a:pPr>
              <a:r>
                <a:rPr b="0" i="0" lang="en-US" sz="800" u="none" cap="none" strike="noStrike">
                  <a:solidFill>
                    <a:srgbClr val="2D2D2D"/>
                  </a:solidFill>
                  <a:latin typeface="Calibri"/>
                  <a:ea typeface="Calibri"/>
                  <a:cs typeface="Calibri"/>
                  <a:sym typeface="Calibri"/>
                </a:rPr>
                <a:t>FALSO</a:t>
              </a:r>
              <a:endParaRPr/>
            </a:p>
          </p:txBody>
        </p:sp>
        <p:sp>
          <p:nvSpPr>
            <p:cNvPr id="371" name="Google Shape;371;p19"/>
            <p:cNvSpPr txBox="1"/>
            <p:nvPr/>
          </p:nvSpPr>
          <p:spPr>
            <a:xfrm>
              <a:off x="6435952" y="3652022"/>
              <a:ext cx="687441" cy="195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800"/>
                <a:buFont typeface="Calibri"/>
                <a:buNone/>
              </a:pPr>
              <a:r>
                <a:rPr b="0" i="0" lang="en-US" sz="800" u="none" cap="none" strike="noStrike">
                  <a:solidFill>
                    <a:srgbClr val="2D2D2D"/>
                  </a:solidFill>
                  <a:latin typeface="Calibri"/>
                  <a:ea typeface="Calibri"/>
                  <a:cs typeface="Calibri"/>
                  <a:sym typeface="Calibri"/>
                </a:rPr>
                <a:t>VERDADERO</a:t>
              </a:r>
              <a:endParaRPr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6941818" y="2868897"/>
              <a:ext cx="577852" cy="50673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A9350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9"/>
            <p:cNvSpPr/>
            <p:nvPr/>
          </p:nvSpPr>
          <p:spPr>
            <a:xfrm flipH="1">
              <a:off x="6492780" y="3834090"/>
              <a:ext cx="573531" cy="578943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A9350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9"/>
            <p:cNvSpPr/>
            <p:nvPr/>
          </p:nvSpPr>
          <p:spPr>
            <a:xfrm flipH="1" rot="-5400000">
              <a:off x="7956542" y="3859394"/>
              <a:ext cx="608797" cy="548145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42" y="0"/>
                  </a:lnTo>
                  <a:lnTo>
                    <a:pt x="242" y="21600"/>
                  </a:ln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A9350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9"/>
            <p:cNvSpPr txBox="1"/>
            <p:nvPr/>
          </p:nvSpPr>
          <p:spPr>
            <a:xfrm>
              <a:off x="5142808" y="3476067"/>
              <a:ext cx="600871" cy="205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2D2D2D"/>
                  </a:solidFill>
                  <a:latin typeface="Calibri"/>
                  <a:ea typeface="Calibri"/>
                  <a:cs typeface="Calibri"/>
                  <a:sym typeface="Calibri"/>
                </a:rPr>
                <a:t>Acción 1</a:t>
              </a:r>
              <a:endParaRPr/>
            </a:p>
          </p:txBody>
        </p:sp>
        <p:sp>
          <p:nvSpPr>
            <p:cNvPr id="376" name="Google Shape;376;p19"/>
            <p:cNvSpPr txBox="1"/>
            <p:nvPr/>
          </p:nvSpPr>
          <p:spPr>
            <a:xfrm>
              <a:off x="6187063" y="4484117"/>
              <a:ext cx="600871" cy="205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2D2D2D"/>
                  </a:solidFill>
                  <a:latin typeface="Calibri"/>
                  <a:ea typeface="Calibri"/>
                  <a:cs typeface="Calibri"/>
                  <a:sym typeface="Calibri"/>
                </a:rPr>
                <a:t>Acción 2</a:t>
              </a:r>
              <a:endParaRPr/>
            </a:p>
          </p:txBody>
        </p:sp>
        <p:sp>
          <p:nvSpPr>
            <p:cNvPr id="377" name="Google Shape;377;p19"/>
            <p:cNvSpPr txBox="1"/>
            <p:nvPr/>
          </p:nvSpPr>
          <p:spPr>
            <a:xfrm>
              <a:off x="8229040" y="4484117"/>
              <a:ext cx="600871" cy="205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900"/>
                <a:buFont typeface="Calibri"/>
                <a:buNone/>
              </a:pPr>
              <a:r>
                <a:rPr b="0" i="0" lang="en-US" sz="900" u="none" cap="none" strike="noStrike">
                  <a:solidFill>
                    <a:srgbClr val="2D2D2D"/>
                  </a:solidFill>
                  <a:latin typeface="Calibri"/>
                  <a:ea typeface="Calibri"/>
                  <a:cs typeface="Calibri"/>
                  <a:sym typeface="Calibri"/>
                </a:rPr>
                <a:t>Acción 3</a:t>
              </a: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 flipH="1">
              <a:off x="5451133" y="2868889"/>
              <a:ext cx="577852" cy="50673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cap="flat" cmpd="sng" w="9525">
              <a:solidFill>
                <a:srgbClr val="A9350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/>
        </p:nvSpPr>
        <p:spPr>
          <a:xfrm>
            <a:off x="365422" y="2049160"/>
            <a:ext cx="1444330" cy="369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1139097" y="834800"/>
            <a:ext cx="5795106" cy="33961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6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APLICACIONES INFORMÁTICAS PARA LA GESTIÓN ADMINISTRATIVA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365422" y="2383140"/>
            <a:ext cx="5850185" cy="1153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FUNCIONES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CONDICIONALES </a:t>
            </a:r>
            <a:endParaRPr/>
          </a:p>
        </p:txBody>
      </p:sp>
      <p:pic>
        <p:nvPicPr>
          <p:cNvPr descr="Google Shape;107;p10" id="119" name="Google Shape;1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9787" y="3256117"/>
            <a:ext cx="4823127" cy="4167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0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84" name="Google Shape;384;p20"/>
          <p:cNvSpPr txBox="1"/>
          <p:nvPr/>
        </p:nvSpPr>
        <p:spPr>
          <a:xfrm>
            <a:off x="371684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/>
          </a:p>
        </p:txBody>
      </p:sp>
      <p:sp>
        <p:nvSpPr>
          <p:cNvPr id="385" name="Google Shape;385;p20"/>
          <p:cNvSpPr txBox="1"/>
          <p:nvPr/>
        </p:nvSpPr>
        <p:spPr>
          <a:xfrm>
            <a:off x="452176" y="1269909"/>
            <a:ext cx="7494204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PRACTICA EN FORMA INDIVIDUAL</a:t>
            </a:r>
            <a:endParaRPr/>
          </a:p>
        </p:txBody>
      </p:sp>
      <p:pic>
        <p:nvPicPr>
          <p:cNvPr descr="Google Shape;358;p28" id="386" name="Google Shape;38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188" y="4083822"/>
            <a:ext cx="5949449" cy="253323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0"/>
          <p:cNvSpPr txBox="1"/>
          <p:nvPr/>
        </p:nvSpPr>
        <p:spPr>
          <a:xfrm>
            <a:off x="217101" y="1838736"/>
            <a:ext cx="7687992" cy="2071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25425" lvl="1" marL="492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Abre el archivo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“Redondear_SI.xlsx”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entregado por la o el docente (imagen).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 el promedio de notas, deja a la vista al menos 3 decimales.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la columna “Promedio Redondeado”, aplica la función REDONDEAR con un decimal.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Compara visualmente resultados entre “Promedio Nota” y “Promedio Redondeado”.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Comenta con el grupo curso lo observado.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Determina la “Condición Final” de cada estudiante considerando que: Si el Promedio Redondeado es mayor o igual a 4,0, entonces su Condición Final es “Aprobó”, de lo contrario, su Condición Final es “Reprobó”.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1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93" name="Google Shape;393;p21"/>
          <p:cNvSpPr txBox="1"/>
          <p:nvPr/>
        </p:nvSpPr>
        <p:spPr>
          <a:xfrm>
            <a:off x="371684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/>
          </a:p>
        </p:txBody>
      </p:sp>
      <p:sp>
        <p:nvSpPr>
          <p:cNvPr id="394" name="Google Shape;394;p21"/>
          <p:cNvSpPr txBox="1"/>
          <p:nvPr/>
        </p:nvSpPr>
        <p:spPr>
          <a:xfrm>
            <a:off x="452176" y="1269909"/>
            <a:ext cx="7494204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COMPARA RESULTADOS</a:t>
            </a:r>
            <a:endParaRPr/>
          </a:p>
        </p:txBody>
      </p:sp>
      <p:pic>
        <p:nvPicPr>
          <p:cNvPr descr="Google Shape;366;p29" id="395" name="Google Shape;39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991" y="1904937"/>
            <a:ext cx="5961480" cy="253301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1"/>
          <p:cNvSpPr txBox="1"/>
          <p:nvPr/>
        </p:nvSpPr>
        <p:spPr>
          <a:xfrm>
            <a:off x="493433" y="4632788"/>
            <a:ext cx="7405221" cy="2147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Desafío individual: Aplicando las funciones vistas anteriormente: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 la cantidad de estudiantes que aprobaron y que reprobaron.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 el promedio de notas del curso.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 la mediana de notas del curso.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 la mayor nota.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 la menor nota.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¿Cuántos estudiantes tienen nota superior o igual a 5,0?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todas las notas (1, 2 y 3) ¿cuál es la nota más repetida?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2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02" name="Google Shape;402;p22"/>
          <p:cNvSpPr txBox="1"/>
          <p:nvPr/>
        </p:nvSpPr>
        <p:spPr>
          <a:xfrm>
            <a:off x="371684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/>
          </a:p>
        </p:txBody>
      </p:sp>
      <p:sp>
        <p:nvSpPr>
          <p:cNvPr id="403" name="Google Shape;403;p22"/>
          <p:cNvSpPr txBox="1"/>
          <p:nvPr/>
        </p:nvSpPr>
        <p:spPr>
          <a:xfrm>
            <a:off x="452176" y="1269909"/>
            <a:ext cx="7494204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FUNCIÓN LÓGICA Y</a:t>
            </a:r>
            <a:endParaRPr/>
          </a:p>
        </p:txBody>
      </p:sp>
      <p:sp>
        <p:nvSpPr>
          <p:cNvPr id="404" name="Google Shape;404;p22"/>
          <p:cNvSpPr txBox="1"/>
          <p:nvPr/>
        </p:nvSpPr>
        <p:spPr>
          <a:xfrm>
            <a:off x="496381" y="1814883"/>
            <a:ext cx="6580152" cy="1042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función Y es una función Lógica que sirve para determinar si todas las condiciones de un argumento son verdaderas. Se utiliza frecuentemente CON la Función SI.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Dentro de la función Y se pueden escribir hasta 255 comparaciones, considera que si alguna de estas comparaciones es Falsa, el resultado de la función Y será Falso.</a:t>
            </a:r>
            <a:endParaRPr/>
          </a:p>
        </p:txBody>
      </p:sp>
      <p:sp>
        <p:nvSpPr>
          <p:cNvPr id="405" name="Google Shape;405;p22"/>
          <p:cNvSpPr txBox="1"/>
          <p:nvPr/>
        </p:nvSpPr>
        <p:spPr>
          <a:xfrm>
            <a:off x="758809" y="3176408"/>
            <a:ext cx="1967616" cy="391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endParaRPr/>
          </a:p>
        </p:txBody>
      </p:sp>
      <p:pic>
        <p:nvPicPr>
          <p:cNvPr descr="Google Shape;376;p30" id="406" name="Google Shape;406;p22"/>
          <p:cNvPicPr preferRelativeResize="0"/>
          <p:nvPr/>
        </p:nvPicPr>
        <p:blipFill rotWithShape="1">
          <a:blip r:embed="rId3">
            <a:alphaModFix/>
          </a:blip>
          <a:srcRect b="6522" l="0" r="21045" t="44913"/>
          <a:stretch/>
        </p:blipFill>
        <p:spPr>
          <a:xfrm>
            <a:off x="523717" y="3476769"/>
            <a:ext cx="7354191" cy="187396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2"/>
          <p:cNvSpPr txBox="1"/>
          <p:nvPr/>
        </p:nvSpPr>
        <p:spPr>
          <a:xfrm>
            <a:off x="696157" y="5480730"/>
            <a:ext cx="7663892" cy="248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 imagen: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https://support.microsoft.com/es-es/office/y-funci%C3%B3n-y-5f19b2e8-e1df-4408-897a-ce285a19e9d9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3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13" name="Google Shape;413;p23"/>
          <p:cNvSpPr txBox="1"/>
          <p:nvPr/>
        </p:nvSpPr>
        <p:spPr>
          <a:xfrm>
            <a:off x="371684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/>
          </a:p>
        </p:txBody>
      </p:sp>
      <p:sp>
        <p:nvSpPr>
          <p:cNvPr id="414" name="Google Shape;414;p23"/>
          <p:cNvSpPr txBox="1"/>
          <p:nvPr/>
        </p:nvSpPr>
        <p:spPr>
          <a:xfrm>
            <a:off x="452176" y="1269909"/>
            <a:ext cx="7494204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PRACTICA EN FORMA INDIVIDUAL</a:t>
            </a:r>
            <a:endParaRPr/>
          </a:p>
        </p:txBody>
      </p:sp>
      <p:sp>
        <p:nvSpPr>
          <p:cNvPr id="415" name="Google Shape;415;p23"/>
          <p:cNvSpPr txBox="1"/>
          <p:nvPr/>
        </p:nvSpPr>
        <p:spPr>
          <a:xfrm>
            <a:off x="217101" y="1838735"/>
            <a:ext cx="7687992" cy="1230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25425" lvl="1" marL="492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Abre el archivo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“LógicasY.xlsx”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entregado por la o el docente (imagen).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se ha agregado la columna “Asistencia”, entonces considera en la Condición Final:</a:t>
            </a:r>
            <a:endParaRPr/>
          </a:p>
          <a:p>
            <a:pPr indent="266700" lvl="1" marL="0" marR="0" rtl="0" algn="l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92125" lvl="1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la Nota Promedio Redondeado es mayor o igual a 4,0 y además la Asistencia es superior o igual a 75%, entonces Aprueba, de lo contrario Reprueba.</a:t>
            </a:r>
            <a:endParaRPr/>
          </a:p>
        </p:txBody>
      </p:sp>
      <p:pic>
        <p:nvPicPr>
          <p:cNvPr descr="Google Shape;385;p31" id="416" name="Google Shape;41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091" y="3389841"/>
            <a:ext cx="6092939" cy="3050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4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22" name="Google Shape;422;p24"/>
          <p:cNvSpPr txBox="1"/>
          <p:nvPr/>
        </p:nvSpPr>
        <p:spPr>
          <a:xfrm>
            <a:off x="371684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/>
          </a:p>
        </p:txBody>
      </p:sp>
      <p:sp>
        <p:nvSpPr>
          <p:cNvPr id="423" name="Google Shape;423;p24"/>
          <p:cNvSpPr txBox="1"/>
          <p:nvPr/>
        </p:nvSpPr>
        <p:spPr>
          <a:xfrm>
            <a:off x="452176" y="1269909"/>
            <a:ext cx="7494204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COMPARA RESULTADOS</a:t>
            </a:r>
            <a:endParaRPr/>
          </a:p>
        </p:txBody>
      </p:sp>
      <p:pic>
        <p:nvPicPr>
          <p:cNvPr descr="Google Shape;392;p32" id="424" name="Google Shape;42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372" y="1910717"/>
            <a:ext cx="5974528" cy="2703231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4"/>
          <p:cNvSpPr txBox="1"/>
          <p:nvPr/>
        </p:nvSpPr>
        <p:spPr>
          <a:xfrm>
            <a:off x="875703" y="4839027"/>
            <a:ext cx="6695783" cy="1804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Observa que se agregó la columna con la Función Y de manera individual, el resultado se observa como “Valor Lógico” es decir, VERDADERO o FALSO, cuando ambas condiciones se cumplen (la nota mayor o igual a 4,0 y la asistencia mayos o igual a 75%), entonces el resultado es VERDADERO, de lo contrario, el resultado es FALSO.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lo tanto funciona de mejor manera cuando se tienen varias condiciones que cumplir con la función SI. En este caso la fórmula quedó </a:t>
            </a:r>
            <a:endParaRPr/>
          </a:p>
          <a:p>
            <a:pPr indent="2667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=SI(Y(G6&gt;=4;I6&gt;=75%);"Aprueba";"Reprueba")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5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31" name="Google Shape;431;p25"/>
          <p:cNvSpPr txBox="1"/>
          <p:nvPr/>
        </p:nvSpPr>
        <p:spPr>
          <a:xfrm>
            <a:off x="371684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  <p:sp>
        <p:nvSpPr>
          <p:cNvPr id="432" name="Google Shape;432;p25"/>
          <p:cNvSpPr txBox="1"/>
          <p:nvPr/>
        </p:nvSpPr>
        <p:spPr>
          <a:xfrm>
            <a:off x="452176" y="1269909"/>
            <a:ext cx="7494204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FUNCIÓN LÓGICA O</a:t>
            </a:r>
            <a:endParaRPr/>
          </a:p>
        </p:txBody>
      </p:sp>
      <p:sp>
        <p:nvSpPr>
          <p:cNvPr id="433" name="Google Shape;433;p25"/>
          <p:cNvSpPr txBox="1"/>
          <p:nvPr/>
        </p:nvSpPr>
        <p:spPr>
          <a:xfrm>
            <a:off x="496379" y="1814883"/>
            <a:ext cx="7259664" cy="1042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función Y es una función Lógica que sirve para determinar si UNA de las condiciones es verdadera, entonces el resultado es VERDADERO. Se utiliza frecuentemente CON la Función SI.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Dentro de la función O se pueden escribir hasta 255 comparaciones, considera que si alguna de estas comparaciones es Verdadera, el resultado de la función O será VERDADERO.</a:t>
            </a:r>
            <a:endParaRPr/>
          </a:p>
        </p:txBody>
      </p:sp>
      <p:sp>
        <p:nvSpPr>
          <p:cNvPr id="434" name="Google Shape;434;p25"/>
          <p:cNvSpPr txBox="1"/>
          <p:nvPr/>
        </p:nvSpPr>
        <p:spPr>
          <a:xfrm>
            <a:off x="758809" y="3097384"/>
            <a:ext cx="1967616" cy="391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endParaRPr/>
          </a:p>
        </p:txBody>
      </p:sp>
      <p:pic>
        <p:nvPicPr>
          <p:cNvPr descr="Google Shape;402;p33" id="435" name="Google Shape;435;p25"/>
          <p:cNvPicPr preferRelativeResize="0"/>
          <p:nvPr/>
        </p:nvPicPr>
        <p:blipFill rotWithShape="1">
          <a:blip r:embed="rId3">
            <a:alphaModFix/>
          </a:blip>
          <a:srcRect b="0" l="0" r="0" t="23532"/>
          <a:stretch/>
        </p:blipFill>
        <p:spPr>
          <a:xfrm>
            <a:off x="638087" y="3420533"/>
            <a:ext cx="7082374" cy="255396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5"/>
          <p:cNvSpPr txBox="1"/>
          <p:nvPr/>
        </p:nvSpPr>
        <p:spPr>
          <a:xfrm>
            <a:off x="692536" y="6198861"/>
            <a:ext cx="7897746" cy="248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 imagen: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https://support.microsoft.com/es-es/office/o-funci%C3%B3n-o-7d17ad14-8700-4281-b308-00b131e22af0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6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42" name="Google Shape;442;p26"/>
          <p:cNvSpPr txBox="1"/>
          <p:nvPr/>
        </p:nvSpPr>
        <p:spPr>
          <a:xfrm>
            <a:off x="371684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endParaRPr/>
          </a:p>
        </p:txBody>
      </p:sp>
      <p:sp>
        <p:nvSpPr>
          <p:cNvPr id="443" name="Google Shape;443;p26"/>
          <p:cNvSpPr txBox="1"/>
          <p:nvPr/>
        </p:nvSpPr>
        <p:spPr>
          <a:xfrm>
            <a:off x="452176" y="1269909"/>
            <a:ext cx="7494204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PRACTICA EN FORMA INDIVIDUAL</a:t>
            </a:r>
            <a:endParaRPr/>
          </a:p>
        </p:txBody>
      </p:sp>
      <p:sp>
        <p:nvSpPr>
          <p:cNvPr id="444" name="Google Shape;444;p26"/>
          <p:cNvSpPr txBox="1"/>
          <p:nvPr/>
        </p:nvSpPr>
        <p:spPr>
          <a:xfrm>
            <a:off x="221887" y="1833708"/>
            <a:ext cx="7441877" cy="1271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25425" lvl="1" marL="492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Abre el archivo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“LógicasYO.xlsx”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entregado por la o el docente (imagen).</a:t>
            </a:r>
            <a:endParaRPr/>
          </a:p>
          <a:p>
            <a:pPr indent="-225425" lvl="1" marL="492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se ha agregado la columna “Condición Final O”, donde se considera que:</a:t>
            </a:r>
            <a:endParaRPr/>
          </a:p>
          <a:p>
            <a:pPr indent="492125" lvl="1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la Nota Promedio Redondeado es mayor o igual a 4,0 O además la Asistencia es superior o igual a 75%, entonces Aprueba, de lo contrario Reprueba. En otras palabras, debe cumplir al menos una condición para aprobar.</a:t>
            </a:r>
            <a:endParaRPr/>
          </a:p>
        </p:txBody>
      </p:sp>
      <p:pic>
        <p:nvPicPr>
          <p:cNvPr descr="Google Shape;411;p34" id="445" name="Google Shape;4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443" y="3389150"/>
            <a:ext cx="7606394" cy="294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7"/>
          <p:cNvSpPr txBox="1"/>
          <p:nvPr>
            <p:ph idx="12" type="sldNum"/>
          </p:nvPr>
        </p:nvSpPr>
        <p:spPr>
          <a:xfrm>
            <a:off x="371685" y="6881800"/>
            <a:ext cx="337161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51" name="Google Shape;451;p27"/>
          <p:cNvSpPr txBox="1"/>
          <p:nvPr/>
        </p:nvSpPr>
        <p:spPr>
          <a:xfrm>
            <a:off x="371684" y="6881800"/>
            <a:ext cx="33711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endParaRPr/>
          </a:p>
        </p:txBody>
      </p:sp>
      <p:sp>
        <p:nvSpPr>
          <p:cNvPr id="452" name="Google Shape;452;p27"/>
          <p:cNvSpPr txBox="1"/>
          <p:nvPr/>
        </p:nvSpPr>
        <p:spPr>
          <a:xfrm>
            <a:off x="452176" y="1269909"/>
            <a:ext cx="7494204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COMPARA RESULTADOS</a:t>
            </a:r>
            <a:endParaRPr/>
          </a:p>
        </p:txBody>
      </p:sp>
      <p:pic>
        <p:nvPicPr>
          <p:cNvPr descr="Google Shape;418;p35" id="453" name="Google Shape;45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924" y="1905848"/>
            <a:ext cx="7022559" cy="275652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7"/>
          <p:cNvSpPr txBox="1"/>
          <p:nvPr/>
        </p:nvSpPr>
        <p:spPr>
          <a:xfrm>
            <a:off x="875703" y="4839027"/>
            <a:ext cx="6402168" cy="1118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Desafío Individual. Calcula y compara con qué opción aprueban más estudiantes, con la función Y o con la función O.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Reflexiona y comparte con el grupo curso.</a:t>
            </a:r>
            <a:endParaRPr/>
          </a:p>
          <a:p>
            <a:pPr indent="2667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=SI(O(G6&gt;=4;I6&gt;=75%);"Aprueba";"Reprueba")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8"/>
          <p:cNvSpPr txBox="1"/>
          <p:nvPr>
            <p:ph idx="4294967295" type="sldNum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460" name="Google Shape;460;p28"/>
          <p:cNvGrpSpPr/>
          <p:nvPr/>
        </p:nvGrpSpPr>
        <p:grpSpPr>
          <a:xfrm>
            <a:off x="2035274" y="2911883"/>
            <a:ext cx="6999679" cy="2696561"/>
            <a:chOff x="0" y="-1"/>
            <a:chExt cx="6999677" cy="2696559"/>
          </a:xfrm>
        </p:grpSpPr>
        <p:sp>
          <p:nvSpPr>
            <p:cNvPr id="461" name="Google Shape;461;p28"/>
            <p:cNvSpPr/>
            <p:nvPr/>
          </p:nvSpPr>
          <p:spPr>
            <a:xfrm>
              <a:off x="0" y="-1"/>
              <a:ext cx="6999677" cy="2696559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8"/>
            <p:cNvSpPr txBox="1"/>
            <p:nvPr/>
          </p:nvSpPr>
          <p:spPr>
            <a:xfrm>
              <a:off x="136395" y="1158159"/>
              <a:ext cx="6726884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63" name="Google Shape;463;p28"/>
          <p:cNvSpPr txBox="1"/>
          <p:nvPr/>
        </p:nvSpPr>
        <p:spPr>
          <a:xfrm>
            <a:off x="3493968" y="3049563"/>
            <a:ext cx="5161937" cy="2280211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FUNCIONES ESTADÍSTICAS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CONDICIONALES</a:t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Abre la planilla de cálculo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“cuantoaprendimos10.xlsx”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entrega la o el docente y realiza los siguientes cálculos utilizando las funciones aprendidas: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realizaremos una actividad que resume todo lo que hemos visto!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¡Atentos!</a:t>
            </a:r>
            <a:endParaRPr/>
          </a:p>
        </p:txBody>
      </p:sp>
      <p:pic>
        <p:nvPicPr>
          <p:cNvPr descr="Google Shape;431;p36" id="464" name="Google Shape;46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1"/>
            <a:ext cx="2812028" cy="3182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32;p36" id="465" name="Google Shape;46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063613"/>
            <a:ext cx="1705022" cy="1272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33;p36" id="466" name="Google Shape;46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5389021"/>
            <a:ext cx="1651876" cy="884518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28"/>
          <p:cNvSpPr txBox="1"/>
          <p:nvPr/>
        </p:nvSpPr>
        <p:spPr>
          <a:xfrm>
            <a:off x="4201231" y="1048183"/>
            <a:ext cx="827597" cy="830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468" name="Google Shape;468;p28"/>
          <p:cNvSpPr txBox="1"/>
          <p:nvPr/>
        </p:nvSpPr>
        <p:spPr>
          <a:xfrm>
            <a:off x="375973" y="1265365"/>
            <a:ext cx="8950504" cy="536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/>
          </a:p>
        </p:txBody>
      </p:sp>
      <p:sp>
        <p:nvSpPr>
          <p:cNvPr id="469" name="Google Shape;469;p28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9"/>
          <p:cNvSpPr txBox="1"/>
          <p:nvPr>
            <p:ph idx="4294967295" type="sldNum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475" name="Google Shape;475;p29"/>
          <p:cNvGrpSpPr/>
          <p:nvPr/>
        </p:nvGrpSpPr>
        <p:grpSpPr>
          <a:xfrm>
            <a:off x="550259" y="1925902"/>
            <a:ext cx="8484694" cy="2710838"/>
            <a:chOff x="0" y="0"/>
            <a:chExt cx="8484693" cy="2710837"/>
          </a:xfrm>
        </p:grpSpPr>
        <p:sp>
          <p:nvSpPr>
            <p:cNvPr id="476" name="Google Shape;476;p29"/>
            <p:cNvSpPr/>
            <p:nvPr/>
          </p:nvSpPr>
          <p:spPr>
            <a:xfrm>
              <a:off x="0" y="0"/>
              <a:ext cx="8484693" cy="2710837"/>
            </a:xfrm>
            <a:prstGeom prst="roundRect">
              <a:avLst>
                <a:gd fmla="val 10434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9"/>
            <p:cNvSpPr txBox="1"/>
            <p:nvPr/>
          </p:nvSpPr>
          <p:spPr>
            <a:xfrm>
              <a:off x="87604" y="1165299"/>
              <a:ext cx="8309483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78" name="Google Shape;478;p29"/>
          <p:cNvSpPr txBox="1"/>
          <p:nvPr/>
        </p:nvSpPr>
        <p:spPr>
          <a:xfrm>
            <a:off x="894488" y="2180079"/>
            <a:ext cx="6924100" cy="1746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28600" lvl="0" marL="236535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AutoNum type="arabicPeriod"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 el IVA considerando la celda D3.</a:t>
            </a:r>
            <a:endParaRPr/>
          </a:p>
          <a:p>
            <a:pPr indent="-228600" lvl="0" marL="236535" marR="0" rtl="0" algn="l">
              <a:lnSpc>
                <a:spcPct val="10909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AutoNum type="arabicPeriod"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 el Total con IVA, sumando a la Compra el IVA correspondiente.</a:t>
            </a:r>
            <a:endParaRPr/>
          </a:p>
          <a:p>
            <a:pPr indent="-228600" lvl="0" marL="236535" marR="0" rtl="0" algn="l">
              <a:lnSpc>
                <a:spcPct val="10909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AutoNum type="arabicPeriod"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 Descuento 1 (celda G2) si la compra es mayor a $300.000.</a:t>
            </a:r>
            <a:endParaRPr/>
          </a:p>
          <a:p>
            <a:pPr indent="-228600" lvl="0" marL="236535" marR="0" rtl="0" algn="l">
              <a:lnSpc>
                <a:spcPct val="10909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AutoNum type="arabicPeriod"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 Descuento 2 (celda G3) si el cliente es Frecuente y además su forma de Pago es Contado.</a:t>
            </a:r>
            <a:endParaRPr/>
          </a:p>
          <a:p>
            <a:pPr indent="-228600" lvl="0" marL="236535" marR="0" rtl="0" algn="l">
              <a:lnSpc>
                <a:spcPct val="10909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AutoNum type="arabicPeriod"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 Descuento 3 (celda G4) si el cliente es Esporádico o su forma de Pago es Contado.</a:t>
            </a:r>
            <a:endParaRPr/>
          </a:p>
          <a:p>
            <a:pPr indent="-228600" lvl="0" marL="236535" marR="0" rtl="0" algn="l">
              <a:lnSpc>
                <a:spcPct val="10909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AutoNum type="arabicPeriod"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 el "Total con Descuentos Aplicados" (Total con IVA, menos los Descuentos), Redondea a un decimal.</a:t>
            </a:r>
            <a:endParaRPr/>
          </a:p>
          <a:p>
            <a:pPr indent="-228600" lvl="0" marL="236535" marR="0" rtl="0" algn="l">
              <a:lnSpc>
                <a:spcPct val="10909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AutoNum type="arabicPeriod"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la columna "Tuvo Descuento" indica "Aplicado" si es que tuvo descuento, en caso contrario "No Aplicado”.</a:t>
            </a:r>
            <a:endParaRPr/>
          </a:p>
        </p:txBody>
      </p:sp>
      <p:pic>
        <p:nvPicPr>
          <p:cNvPr descr="Google Shape;447;p37" id="479" name="Google Shape;47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7739" y="4188738"/>
            <a:ext cx="7322503" cy="2573406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9"/>
          <p:cNvSpPr txBox="1"/>
          <p:nvPr/>
        </p:nvSpPr>
        <p:spPr>
          <a:xfrm>
            <a:off x="4201231" y="1048183"/>
            <a:ext cx="827597" cy="830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481" name="Google Shape;481;p29"/>
          <p:cNvSpPr txBox="1"/>
          <p:nvPr/>
        </p:nvSpPr>
        <p:spPr>
          <a:xfrm>
            <a:off x="375973" y="1265365"/>
            <a:ext cx="8950504" cy="536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/>
          </a:p>
        </p:txBody>
      </p:sp>
      <p:sp>
        <p:nvSpPr>
          <p:cNvPr id="482" name="Google Shape;482;p29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442488" y="6881800"/>
            <a:ext cx="266305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442488" y="6881800"/>
            <a:ext cx="266358" cy="317066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442488" y="6881800"/>
            <a:ext cx="266356" cy="317066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415221" y="2464280"/>
            <a:ext cx="2760224" cy="29152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 los equipos y herramientas tecnológicas en la gestión administrativa, considerando un uso eficiente de la energía, de los materiales y los insumos.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 - C - 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252573" y="1472659"/>
            <a:ext cx="2980515" cy="4543831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rgbClr val="A7A7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358669" y="2033504"/>
            <a:ext cx="2768321" cy="424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/>
          </a:p>
        </p:txBody>
      </p:sp>
      <p:pic>
        <p:nvPicPr>
          <p:cNvPr descr="Imagen 27" id="131" name="Google Shape;13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3"/>
          <p:cNvGrpSpPr/>
          <p:nvPr/>
        </p:nvGrpSpPr>
        <p:grpSpPr>
          <a:xfrm>
            <a:off x="3362219" y="1472658"/>
            <a:ext cx="2980517" cy="4543831"/>
            <a:chOff x="0" y="-1"/>
            <a:chExt cx="2980515" cy="4543829"/>
          </a:xfrm>
        </p:grpSpPr>
        <p:sp>
          <p:nvSpPr>
            <p:cNvPr id="133" name="Google Shape;133;p3"/>
            <p:cNvSpPr/>
            <p:nvPr/>
          </p:nvSpPr>
          <p:spPr>
            <a:xfrm>
              <a:off x="0" y="-1"/>
              <a:ext cx="2980515" cy="4543829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A7A7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78265" y="2081796"/>
              <a:ext cx="282398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35" name="Google Shape;135;p3"/>
          <p:cNvSpPr txBox="1"/>
          <p:nvPr/>
        </p:nvSpPr>
        <p:spPr>
          <a:xfrm>
            <a:off x="3596802" y="2499448"/>
            <a:ext cx="2781098" cy="12866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Maneja a nivel intermedio software de propósito general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desarrollar las tareas administrativas con eficiencia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eficacia.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3561636" y="2033504"/>
            <a:ext cx="2609186" cy="424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/>
          </a:p>
        </p:txBody>
      </p:sp>
      <p:pic>
        <p:nvPicPr>
          <p:cNvPr descr="Imagen 31" id="137" name="Google Shape;13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5" y="1203013"/>
            <a:ext cx="702378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3"/>
          <p:cNvGrpSpPr/>
          <p:nvPr/>
        </p:nvGrpSpPr>
        <p:grpSpPr>
          <a:xfrm>
            <a:off x="6473042" y="1472658"/>
            <a:ext cx="2980516" cy="5663583"/>
            <a:chOff x="0" y="-1"/>
            <a:chExt cx="2980515" cy="5663582"/>
          </a:xfrm>
        </p:grpSpPr>
        <p:sp>
          <p:nvSpPr>
            <p:cNvPr id="139" name="Google Shape;139;p3"/>
            <p:cNvSpPr/>
            <p:nvPr/>
          </p:nvSpPr>
          <p:spPr>
            <a:xfrm>
              <a:off x="0" y="-1"/>
              <a:ext cx="2980515" cy="5663582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A7A7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78265" y="2641673"/>
              <a:ext cx="282398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41" name="Google Shape;141;p3"/>
          <p:cNvSpPr txBox="1"/>
          <p:nvPr/>
        </p:nvSpPr>
        <p:spPr>
          <a:xfrm>
            <a:off x="6668161" y="2499448"/>
            <a:ext cx="2684209" cy="26582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3.2.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Diseña informes, planillas de cálculo y bases de datos con el programa Excel, de acuerdo a requerimientos específicos de calidad y tiempo.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Maneja funciones matemáticas y condicionales SI,  Y/O  para evaluar mas de una condición y tomar decisiones en base a la información obtenida.</a:t>
            </a:r>
            <a:endParaRPr/>
          </a:p>
        </p:txBody>
      </p:sp>
      <p:sp>
        <p:nvSpPr>
          <p:cNvPr id="142" name="Google Shape;142;p3"/>
          <p:cNvSpPr txBox="1"/>
          <p:nvPr/>
        </p:nvSpPr>
        <p:spPr>
          <a:xfrm>
            <a:off x="6554516" y="2033504"/>
            <a:ext cx="2862262" cy="424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/>
          </a:p>
        </p:txBody>
      </p:sp>
      <p:pic>
        <p:nvPicPr>
          <p:cNvPr descr="Imagen 35" id="143" name="Google Shape;14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0" y="1203013"/>
            <a:ext cx="702378" cy="669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36" id="144" name="Google Shape;14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1864" y="4448533"/>
            <a:ext cx="3103843" cy="2466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37" id="145" name="Google Shape;14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3588296" y="3757726"/>
            <a:ext cx="3025213" cy="40823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3"/>
          <p:cNvCxnSpPr/>
          <p:nvPr/>
        </p:nvCxnSpPr>
        <p:spPr>
          <a:xfrm>
            <a:off x="6782330" y="3761491"/>
            <a:ext cx="2359743" cy="3"/>
          </a:xfrm>
          <a:prstGeom prst="straightConnector1">
            <a:avLst/>
          </a:prstGeom>
          <a:noFill/>
          <a:ln cap="flat" cmpd="sng" w="9525">
            <a:solidFill>
              <a:srgbClr val="FEA83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0"/>
          <p:cNvSpPr txBox="1"/>
          <p:nvPr>
            <p:ph idx="4294967295" type="sldNum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88" name="Google Shape;488;p30"/>
          <p:cNvSpPr txBox="1"/>
          <p:nvPr/>
        </p:nvSpPr>
        <p:spPr>
          <a:xfrm>
            <a:off x="823452" y="5743873"/>
            <a:ext cx="4995619" cy="784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Ahora practiquemos…</a:t>
            </a:r>
            <a:endParaRPr/>
          </a:p>
        </p:txBody>
      </p:sp>
      <p:pic>
        <p:nvPicPr>
          <p:cNvPr descr="Google Shape;457;p38" id="489" name="Google Shape;48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877" y="2839978"/>
            <a:ext cx="8025177" cy="2772219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30"/>
          <p:cNvSpPr txBox="1"/>
          <p:nvPr/>
        </p:nvSpPr>
        <p:spPr>
          <a:xfrm>
            <a:off x="871929" y="2009367"/>
            <a:ext cx="8406295" cy="677277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olvides guardar el archivo resuelto con tu nombre (ejemplo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“cuantoaprendimosPedro.xlsx”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Compara tus resultados de la Actividad ¿Cuánto aprendimos?</a:t>
            </a:r>
            <a:endParaRPr/>
          </a:p>
        </p:txBody>
      </p:sp>
      <p:sp>
        <p:nvSpPr>
          <p:cNvPr id="491" name="Google Shape;491;p30"/>
          <p:cNvSpPr txBox="1"/>
          <p:nvPr/>
        </p:nvSpPr>
        <p:spPr>
          <a:xfrm>
            <a:off x="4201231" y="1048183"/>
            <a:ext cx="827597" cy="830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492" name="Google Shape;492;p30"/>
          <p:cNvSpPr txBox="1"/>
          <p:nvPr/>
        </p:nvSpPr>
        <p:spPr>
          <a:xfrm>
            <a:off x="375973" y="1265365"/>
            <a:ext cx="8950504" cy="536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/>
          </a:p>
        </p:txBody>
      </p:sp>
      <p:sp>
        <p:nvSpPr>
          <p:cNvPr id="493" name="Google Shape;493;p30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1"/>
          <p:cNvSpPr txBox="1"/>
          <p:nvPr>
            <p:ph idx="4294967295" type="sldNum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99" name="Google Shape;499;p31"/>
          <p:cNvSpPr txBox="1"/>
          <p:nvPr/>
        </p:nvSpPr>
        <p:spPr>
          <a:xfrm>
            <a:off x="363023" y="1332080"/>
            <a:ext cx="7017881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/>
          </a:p>
        </p:txBody>
      </p:sp>
      <p:grpSp>
        <p:nvGrpSpPr>
          <p:cNvPr id="500" name="Google Shape;500;p31"/>
          <p:cNvGrpSpPr/>
          <p:nvPr/>
        </p:nvGrpSpPr>
        <p:grpSpPr>
          <a:xfrm>
            <a:off x="-4662" y="4568177"/>
            <a:ext cx="9109194" cy="783016"/>
            <a:chOff x="-2" y="-2"/>
            <a:chExt cx="9109192" cy="783015"/>
          </a:xfrm>
        </p:grpSpPr>
        <p:sp>
          <p:nvSpPr>
            <p:cNvPr id="501" name="Google Shape;501;p31"/>
            <p:cNvSpPr txBox="1"/>
            <p:nvPr/>
          </p:nvSpPr>
          <p:spPr>
            <a:xfrm>
              <a:off x="1334836" y="222249"/>
              <a:ext cx="7774354" cy="300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riguroso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ordenado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antecedentes que manejas.</a:t>
              </a:r>
              <a:endParaRPr/>
            </a:p>
          </p:txBody>
        </p:sp>
        <p:grpSp>
          <p:nvGrpSpPr>
            <p:cNvPr id="502" name="Google Shape;502;p31"/>
            <p:cNvGrpSpPr/>
            <p:nvPr/>
          </p:nvGrpSpPr>
          <p:grpSpPr>
            <a:xfrm>
              <a:off x="-2" y="-2"/>
              <a:ext cx="1135376" cy="783015"/>
              <a:chOff x="-1" y="0"/>
              <a:chExt cx="1135374" cy="783013"/>
            </a:xfrm>
          </p:grpSpPr>
          <p:sp>
            <p:nvSpPr>
              <p:cNvPr id="503" name="Google Shape;503;p31"/>
              <p:cNvSpPr/>
              <p:nvPr/>
            </p:nvSpPr>
            <p:spPr>
              <a:xfrm rot="5400000">
                <a:off x="176180" y="-176181"/>
                <a:ext cx="783013" cy="1135374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Google Shape;470;p39" id="504" name="Google Shape;504;p3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6451" y="103503"/>
                <a:ext cx="683391" cy="5760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05" name="Google Shape;505;p31"/>
          <p:cNvGrpSpPr/>
          <p:nvPr/>
        </p:nvGrpSpPr>
        <p:grpSpPr>
          <a:xfrm>
            <a:off x="-4659" y="3697441"/>
            <a:ext cx="6615376" cy="783016"/>
            <a:chOff x="-2" y="-2"/>
            <a:chExt cx="6615375" cy="783015"/>
          </a:xfrm>
        </p:grpSpPr>
        <p:sp>
          <p:nvSpPr>
            <p:cNvPr id="506" name="Google Shape;506;p31"/>
            <p:cNvSpPr txBox="1"/>
            <p:nvPr/>
          </p:nvSpPr>
          <p:spPr>
            <a:xfrm>
              <a:off x="1334835" y="94432"/>
              <a:ext cx="5280539" cy="554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 con los dispositivos externos,  asegura la información instalando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antivirus</a:t>
              </a: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grpSp>
          <p:nvGrpSpPr>
            <p:cNvPr id="507" name="Google Shape;507;p31"/>
            <p:cNvGrpSpPr/>
            <p:nvPr/>
          </p:nvGrpSpPr>
          <p:grpSpPr>
            <a:xfrm>
              <a:off x="-2" y="-2"/>
              <a:ext cx="1135376" cy="783015"/>
              <a:chOff x="-1" y="0"/>
              <a:chExt cx="1135374" cy="783013"/>
            </a:xfrm>
          </p:grpSpPr>
          <p:sp>
            <p:nvSpPr>
              <p:cNvPr id="508" name="Google Shape;508;p31"/>
              <p:cNvSpPr/>
              <p:nvPr/>
            </p:nvSpPr>
            <p:spPr>
              <a:xfrm rot="5400000">
                <a:off x="176180" y="-176181"/>
                <a:ext cx="783013" cy="1135374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Google Shape;475;p39" id="509" name="Google Shape;509;p3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6452" y="103503"/>
                <a:ext cx="683390" cy="5760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10" name="Google Shape;510;p31"/>
          <p:cNvGrpSpPr/>
          <p:nvPr/>
        </p:nvGrpSpPr>
        <p:grpSpPr>
          <a:xfrm>
            <a:off x="-4662" y="1955972"/>
            <a:ext cx="9178022" cy="783016"/>
            <a:chOff x="-2" y="-2"/>
            <a:chExt cx="9178019" cy="783015"/>
          </a:xfrm>
        </p:grpSpPr>
        <p:sp>
          <p:nvSpPr>
            <p:cNvPr id="511" name="Google Shape;511;p31"/>
            <p:cNvSpPr txBox="1"/>
            <p:nvPr/>
          </p:nvSpPr>
          <p:spPr>
            <a:xfrm>
              <a:off x="1334836" y="222249"/>
              <a:ext cx="7843182" cy="300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tus claves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acceso.</a:t>
              </a:r>
              <a:endParaRPr/>
            </a:p>
          </p:txBody>
        </p:sp>
        <p:grpSp>
          <p:nvGrpSpPr>
            <p:cNvPr id="512" name="Google Shape;512;p31"/>
            <p:cNvGrpSpPr/>
            <p:nvPr/>
          </p:nvGrpSpPr>
          <p:grpSpPr>
            <a:xfrm>
              <a:off x="-2" y="-2"/>
              <a:ext cx="1135376" cy="783015"/>
              <a:chOff x="-1" y="0"/>
              <a:chExt cx="1135374" cy="783013"/>
            </a:xfrm>
          </p:grpSpPr>
          <p:sp>
            <p:nvSpPr>
              <p:cNvPr id="513" name="Google Shape;513;p31"/>
              <p:cNvSpPr/>
              <p:nvPr/>
            </p:nvSpPr>
            <p:spPr>
              <a:xfrm rot="5400000">
                <a:off x="176180" y="-176181"/>
                <a:ext cx="783013" cy="1135374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Google Shape;480;p39" id="514" name="Google Shape;514;p3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62215" y="83075"/>
                <a:ext cx="731865" cy="61686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15" name="Google Shape;515;p31"/>
          <p:cNvGrpSpPr/>
          <p:nvPr/>
        </p:nvGrpSpPr>
        <p:grpSpPr>
          <a:xfrm>
            <a:off x="-4660" y="2826705"/>
            <a:ext cx="8912549" cy="783016"/>
            <a:chOff x="-2" y="-2"/>
            <a:chExt cx="8912549" cy="783015"/>
          </a:xfrm>
        </p:grpSpPr>
        <p:sp>
          <p:nvSpPr>
            <p:cNvPr id="516" name="Google Shape;516;p31"/>
            <p:cNvSpPr txBox="1"/>
            <p:nvPr/>
          </p:nvSpPr>
          <p:spPr>
            <a:xfrm>
              <a:off x="1334834" y="222249"/>
              <a:ext cx="7577713" cy="300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Resguarda la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la información.</a:t>
              </a:r>
              <a:endParaRPr/>
            </a:p>
          </p:txBody>
        </p:sp>
        <p:grpSp>
          <p:nvGrpSpPr>
            <p:cNvPr id="517" name="Google Shape;517;p31"/>
            <p:cNvGrpSpPr/>
            <p:nvPr/>
          </p:nvGrpSpPr>
          <p:grpSpPr>
            <a:xfrm>
              <a:off x="-2" y="-2"/>
              <a:ext cx="1135376" cy="783015"/>
              <a:chOff x="-1" y="0"/>
              <a:chExt cx="1135374" cy="783013"/>
            </a:xfrm>
          </p:grpSpPr>
          <p:sp>
            <p:nvSpPr>
              <p:cNvPr id="518" name="Google Shape;518;p31"/>
              <p:cNvSpPr/>
              <p:nvPr/>
            </p:nvSpPr>
            <p:spPr>
              <a:xfrm rot="5400000">
                <a:off x="176180" y="-176181"/>
                <a:ext cx="783013" cy="1135374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Google Shape;485;p39" id="519" name="Google Shape;519;p3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6452" y="103503"/>
                <a:ext cx="683391" cy="5760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20" name="Google Shape;520;p31"/>
          <p:cNvGrpSpPr/>
          <p:nvPr/>
        </p:nvGrpSpPr>
        <p:grpSpPr>
          <a:xfrm>
            <a:off x="-4659" y="5438909"/>
            <a:ext cx="6861182" cy="783016"/>
            <a:chOff x="-1" y="-2"/>
            <a:chExt cx="6861180" cy="783015"/>
          </a:xfrm>
        </p:grpSpPr>
        <p:sp>
          <p:nvSpPr>
            <p:cNvPr id="521" name="Google Shape;521;p31"/>
            <p:cNvSpPr txBox="1"/>
            <p:nvPr/>
          </p:nvSpPr>
          <p:spPr>
            <a:xfrm>
              <a:off x="1334834" y="123928"/>
              <a:ext cx="5526346" cy="554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 trabajo en equipo con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respeto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tus opiniones, 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escucha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los demás. </a:t>
              </a:r>
              <a:endParaRPr/>
            </a:p>
          </p:txBody>
        </p:sp>
        <p:grpSp>
          <p:nvGrpSpPr>
            <p:cNvPr id="522" name="Google Shape;522;p31"/>
            <p:cNvGrpSpPr/>
            <p:nvPr/>
          </p:nvGrpSpPr>
          <p:grpSpPr>
            <a:xfrm>
              <a:off x="-1" y="-2"/>
              <a:ext cx="1135375" cy="783015"/>
              <a:chOff x="-1" y="0"/>
              <a:chExt cx="1135374" cy="783013"/>
            </a:xfrm>
          </p:grpSpPr>
          <p:sp>
            <p:nvSpPr>
              <p:cNvPr id="523" name="Google Shape;523;p31"/>
              <p:cNvSpPr/>
              <p:nvPr/>
            </p:nvSpPr>
            <p:spPr>
              <a:xfrm rot="5400000">
                <a:off x="176180" y="-176181"/>
                <a:ext cx="783013" cy="1135374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Google Shape;490;p39" id="524" name="Google Shape;524;p3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6451" y="103503"/>
                <a:ext cx="683394" cy="5760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descr="Google Shape;491;p39" id="525" name="Google Shape;525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39332" y="1565094"/>
            <a:ext cx="3816536" cy="6006178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31"/>
          <p:cNvSpPr txBox="1"/>
          <p:nvPr/>
        </p:nvSpPr>
        <p:spPr>
          <a:xfrm>
            <a:off x="377624" y="1099983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2"/>
          <p:cNvSpPr txBox="1"/>
          <p:nvPr>
            <p:ph idx="4294967295" type="sldNum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532" name="Google Shape;532;p32"/>
          <p:cNvGrpSpPr/>
          <p:nvPr/>
        </p:nvGrpSpPr>
        <p:grpSpPr>
          <a:xfrm>
            <a:off x="431622" y="2285848"/>
            <a:ext cx="8839208" cy="3238198"/>
            <a:chOff x="0" y="0"/>
            <a:chExt cx="8839207" cy="3238196"/>
          </a:xfrm>
        </p:grpSpPr>
        <p:sp>
          <p:nvSpPr>
            <p:cNvPr id="533" name="Google Shape;533;p32"/>
            <p:cNvSpPr/>
            <p:nvPr/>
          </p:nvSpPr>
          <p:spPr>
            <a:xfrm>
              <a:off x="0" y="0"/>
              <a:ext cx="8839207" cy="3238196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2"/>
            <p:cNvSpPr txBox="1"/>
            <p:nvPr/>
          </p:nvSpPr>
          <p:spPr>
            <a:xfrm>
              <a:off x="162838" y="1428979"/>
              <a:ext cx="8513531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535" name="Google Shape;535;p32"/>
          <p:cNvSpPr txBox="1"/>
          <p:nvPr/>
        </p:nvSpPr>
        <p:spPr>
          <a:xfrm>
            <a:off x="375972" y="1407859"/>
            <a:ext cx="8950505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/>
          </a:p>
        </p:txBody>
      </p:sp>
      <p:sp>
        <p:nvSpPr>
          <p:cNvPr id="536" name="Google Shape;536;p32"/>
          <p:cNvSpPr/>
          <p:nvPr/>
        </p:nvSpPr>
        <p:spPr>
          <a:xfrm>
            <a:off x="5279923" y="7354529"/>
            <a:ext cx="2723538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2"/>
          <p:cNvSpPr txBox="1"/>
          <p:nvPr/>
        </p:nvSpPr>
        <p:spPr>
          <a:xfrm>
            <a:off x="366450" y="1110819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/>
          </a:p>
        </p:txBody>
      </p:sp>
      <p:sp>
        <p:nvSpPr>
          <p:cNvPr id="538" name="Google Shape;538;p32"/>
          <p:cNvSpPr txBox="1"/>
          <p:nvPr/>
        </p:nvSpPr>
        <p:spPr>
          <a:xfrm>
            <a:off x="3647928" y="1151486"/>
            <a:ext cx="976944" cy="94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pic>
        <p:nvPicPr>
          <p:cNvPr descr="Google Shape;504;p40" id="539" name="Google Shape;53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53" y="3978569"/>
            <a:ext cx="6899896" cy="3974398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32"/>
          <p:cNvSpPr txBox="1"/>
          <p:nvPr/>
        </p:nvSpPr>
        <p:spPr>
          <a:xfrm>
            <a:off x="958645" y="2945258"/>
            <a:ext cx="5474523" cy="2300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FUNCIONES ESTADÍSTICAS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CONDICIONALES</a:t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realizaremos una actividad práctica. Descarga el archivo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 y sigue las instrucciones señaladas.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32"/>
          <p:cNvSpPr txBox="1"/>
          <p:nvPr/>
        </p:nvSpPr>
        <p:spPr>
          <a:xfrm>
            <a:off x="2708222" y="6881803"/>
            <a:ext cx="1639637" cy="353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ción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3"/>
          <p:cNvSpPr txBox="1"/>
          <p:nvPr>
            <p:ph idx="4294967295" type="sldNum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547" name="Google Shape;547;p33"/>
          <p:cNvGrpSpPr/>
          <p:nvPr/>
        </p:nvGrpSpPr>
        <p:grpSpPr>
          <a:xfrm>
            <a:off x="431622" y="2285848"/>
            <a:ext cx="8839208" cy="3238198"/>
            <a:chOff x="0" y="0"/>
            <a:chExt cx="8839207" cy="3238196"/>
          </a:xfrm>
        </p:grpSpPr>
        <p:sp>
          <p:nvSpPr>
            <p:cNvPr id="548" name="Google Shape;548;p33"/>
            <p:cNvSpPr/>
            <p:nvPr/>
          </p:nvSpPr>
          <p:spPr>
            <a:xfrm>
              <a:off x="0" y="0"/>
              <a:ext cx="8839207" cy="3238196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3"/>
            <p:cNvSpPr txBox="1"/>
            <p:nvPr/>
          </p:nvSpPr>
          <p:spPr>
            <a:xfrm>
              <a:off x="162838" y="1428979"/>
              <a:ext cx="8513531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550" name="Google Shape;550;p33"/>
          <p:cNvSpPr/>
          <p:nvPr/>
        </p:nvSpPr>
        <p:spPr>
          <a:xfrm>
            <a:off x="5279923" y="7354529"/>
            <a:ext cx="2723538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3"/>
          <p:cNvSpPr txBox="1"/>
          <p:nvPr/>
        </p:nvSpPr>
        <p:spPr>
          <a:xfrm>
            <a:off x="375973" y="1401722"/>
            <a:ext cx="8950505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sp>
        <p:nvSpPr>
          <p:cNvPr id="552" name="Google Shape;552;p33"/>
          <p:cNvSpPr txBox="1"/>
          <p:nvPr/>
        </p:nvSpPr>
        <p:spPr>
          <a:xfrm>
            <a:off x="366450" y="1110819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/>
          </a:p>
        </p:txBody>
      </p:sp>
      <p:pic>
        <p:nvPicPr>
          <p:cNvPr descr="Google Shape;518;p41" id="553" name="Google Shape;55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0" y="2890682"/>
            <a:ext cx="2963597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3"/>
          <p:cNvSpPr txBox="1"/>
          <p:nvPr/>
        </p:nvSpPr>
        <p:spPr>
          <a:xfrm>
            <a:off x="958645" y="2883343"/>
            <a:ext cx="5107861" cy="2585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FUNCIONES ESTADÍSTICAS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CONDICIONALES</a:t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Arial"/>
              <a:buNone/>
            </a:pPr>
            <a:br>
              <a:rPr b="1" i="0" lang="en-US" sz="21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520;p41" id="555" name="Google Shape;55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792" y="4159041"/>
            <a:ext cx="673177" cy="60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>
            <p:ph idx="4294967295" type="sldNum"/>
          </p:nvPr>
        </p:nvSpPr>
        <p:spPr>
          <a:xfrm>
            <a:off x="442488" y="6881800"/>
            <a:ext cx="266256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152" name="Google Shape;152;p4"/>
          <p:cNvGrpSpPr/>
          <p:nvPr/>
        </p:nvGrpSpPr>
        <p:grpSpPr>
          <a:xfrm>
            <a:off x="386547" y="3816227"/>
            <a:ext cx="4845911" cy="2660081"/>
            <a:chOff x="-1" y="0"/>
            <a:chExt cx="4845909" cy="2660079"/>
          </a:xfrm>
        </p:grpSpPr>
        <p:grpSp>
          <p:nvGrpSpPr>
            <p:cNvPr id="153" name="Google Shape;153;p4"/>
            <p:cNvGrpSpPr/>
            <p:nvPr/>
          </p:nvGrpSpPr>
          <p:grpSpPr>
            <a:xfrm>
              <a:off x="188099" y="0"/>
              <a:ext cx="4657809" cy="2660079"/>
              <a:chOff x="0" y="0"/>
              <a:chExt cx="4657807" cy="2660078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0" y="0"/>
                <a:ext cx="4657807" cy="2660078"/>
              </a:xfrm>
              <a:prstGeom prst="roundRect">
                <a:avLst>
                  <a:gd fmla="val 6575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4"/>
              <p:cNvSpPr txBox="1"/>
              <p:nvPr/>
            </p:nvSpPr>
            <p:spPr>
              <a:xfrm>
                <a:off x="55987" y="1139919"/>
                <a:ext cx="4545831" cy="38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56" name="Google Shape;156;p4"/>
            <p:cNvGrpSpPr/>
            <p:nvPr/>
          </p:nvGrpSpPr>
          <p:grpSpPr>
            <a:xfrm>
              <a:off x="-1" y="168979"/>
              <a:ext cx="391118" cy="536070"/>
              <a:chOff x="0" y="0"/>
              <a:chExt cx="391116" cy="536068"/>
            </a:xfrm>
          </p:grpSpPr>
          <p:sp>
            <p:nvSpPr>
              <p:cNvPr id="157" name="Google Shape;157;p4"/>
              <p:cNvSpPr/>
              <p:nvPr/>
            </p:nvSpPr>
            <p:spPr>
              <a:xfrm>
                <a:off x="0" y="84709"/>
                <a:ext cx="391116" cy="385805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4"/>
              <p:cNvSpPr txBox="1"/>
              <p:nvPr/>
            </p:nvSpPr>
            <p:spPr>
              <a:xfrm>
                <a:off x="9903" y="0"/>
                <a:ext cx="312204" cy="536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</p:grpSp>
        <p:sp>
          <p:nvSpPr>
            <p:cNvPr id="159" name="Google Shape;159;p4"/>
            <p:cNvSpPr txBox="1"/>
            <p:nvPr/>
          </p:nvSpPr>
          <p:spPr>
            <a:xfrm>
              <a:off x="552967" y="144402"/>
              <a:ext cx="4117505" cy="2371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Utilizamos funciones estadísticas tales como:</a:t>
              </a:r>
              <a:endParaRPr/>
            </a:p>
            <a:p>
              <a:pPr indent="0" lvl="0" marL="0" marR="0" rtl="0" algn="l">
                <a:lnSpc>
                  <a:spcPct val="1062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CONTAR.SI</a:t>
              </a:r>
              <a:endParaRPr/>
            </a:p>
            <a:p>
              <a:pPr indent="-285750" lvl="0" marL="28575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SUMAR.SI</a:t>
              </a:r>
              <a:endParaRPr/>
            </a:p>
            <a:p>
              <a:pPr indent="-285750" lvl="0" marL="28575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PROMEDIO.SI</a:t>
              </a:r>
              <a:endParaRPr/>
            </a:p>
            <a:p>
              <a:pPr indent="-285750" lvl="0" marL="28575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CONTAR.SI.CONJUNTO</a:t>
              </a:r>
              <a:endParaRPr/>
            </a:p>
            <a:p>
              <a:pPr indent="-285750" lvl="0" marL="28575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SUMAR.SI.CONJUNTO</a:t>
              </a:r>
              <a:endParaRPr/>
            </a:p>
            <a:p>
              <a:pPr indent="-285750" lvl="0" marL="28575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PROMEDIO.SI.CONJUNTO</a:t>
              </a:r>
              <a:endParaRPr/>
            </a:p>
          </p:txBody>
        </p:sp>
      </p:grpSp>
      <p:grpSp>
        <p:nvGrpSpPr>
          <p:cNvPr id="160" name="Google Shape;160;p4"/>
          <p:cNvGrpSpPr/>
          <p:nvPr/>
        </p:nvGrpSpPr>
        <p:grpSpPr>
          <a:xfrm>
            <a:off x="375969" y="2843140"/>
            <a:ext cx="4845914" cy="883660"/>
            <a:chOff x="-2" y="0"/>
            <a:chExt cx="4845912" cy="883659"/>
          </a:xfrm>
        </p:grpSpPr>
        <p:grpSp>
          <p:nvGrpSpPr>
            <p:cNvPr id="161" name="Google Shape;161;p4"/>
            <p:cNvGrpSpPr/>
            <p:nvPr/>
          </p:nvGrpSpPr>
          <p:grpSpPr>
            <a:xfrm>
              <a:off x="188099" y="0"/>
              <a:ext cx="4657811" cy="883659"/>
              <a:chOff x="-1" y="0"/>
              <a:chExt cx="4657809" cy="883658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-1" y="0"/>
                <a:ext cx="4657809" cy="883658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4"/>
              <p:cNvSpPr txBox="1"/>
              <p:nvPr/>
            </p:nvSpPr>
            <p:spPr>
              <a:xfrm>
                <a:off x="47898" y="251708"/>
                <a:ext cx="4562010" cy="38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64" name="Google Shape;164;p4"/>
            <p:cNvGrpSpPr/>
            <p:nvPr/>
          </p:nvGrpSpPr>
          <p:grpSpPr>
            <a:xfrm>
              <a:off x="-2" y="168977"/>
              <a:ext cx="376208" cy="536071"/>
              <a:chOff x="-1" y="-1"/>
              <a:chExt cx="376206" cy="536069"/>
            </a:xfrm>
          </p:grpSpPr>
          <p:sp>
            <p:nvSpPr>
              <p:cNvPr id="165" name="Google Shape;165;p4"/>
              <p:cNvSpPr/>
              <p:nvPr/>
            </p:nvSpPr>
            <p:spPr>
              <a:xfrm>
                <a:off x="-1" y="84709"/>
                <a:ext cx="376206" cy="385806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4"/>
              <p:cNvSpPr txBox="1"/>
              <p:nvPr/>
            </p:nvSpPr>
            <p:spPr>
              <a:xfrm>
                <a:off x="9524" y="-1"/>
                <a:ext cx="300305" cy="5360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</p:grpSp>
        <p:sp>
          <p:nvSpPr>
            <p:cNvPr id="167" name="Google Shape;167;p4"/>
            <p:cNvSpPr txBox="1"/>
            <p:nvPr/>
          </p:nvSpPr>
          <p:spPr>
            <a:xfrm>
              <a:off x="562800" y="245823"/>
              <a:ext cx="3960532" cy="391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Aplicamos referencias absolutas y relativas.</a:t>
              </a:r>
              <a:endParaRPr/>
            </a:p>
          </p:txBody>
        </p:sp>
      </p:grpSp>
      <p:sp>
        <p:nvSpPr>
          <p:cNvPr id="168" name="Google Shape;168;p4"/>
          <p:cNvSpPr/>
          <p:nvPr/>
        </p:nvSpPr>
        <p:spPr>
          <a:xfrm>
            <a:off x="5026616" y="3630159"/>
            <a:ext cx="696541" cy="6965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382497" y="1404441"/>
            <a:ext cx="8950506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/>
          </a:p>
        </p:txBody>
      </p:sp>
      <p:sp>
        <p:nvSpPr>
          <p:cNvPr id="170" name="Google Shape;170;p4"/>
          <p:cNvSpPr txBox="1"/>
          <p:nvPr/>
        </p:nvSpPr>
        <p:spPr>
          <a:xfrm>
            <a:off x="556675" y="2253625"/>
            <a:ext cx="52989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FUNCIONES </a:t>
            </a:r>
            <a:r>
              <a:rPr b="1" lang="en-US" sz="180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ESTADÍSTICAS</a:t>
            </a:r>
            <a:endParaRPr/>
          </a:p>
        </p:txBody>
      </p:sp>
      <p:sp>
        <p:nvSpPr>
          <p:cNvPr id="171" name="Google Shape;171;p4"/>
          <p:cNvSpPr txBox="1"/>
          <p:nvPr/>
        </p:nvSpPr>
        <p:spPr>
          <a:xfrm>
            <a:off x="366450" y="1110819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/>
          </a:p>
        </p:txBody>
      </p:sp>
      <p:pic>
        <p:nvPicPr>
          <p:cNvPr descr="Google Shape;157;p12" id="172" name="Google Shape;17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517" y="2513152"/>
            <a:ext cx="4828329" cy="4574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/>
          <p:nvPr>
            <p:ph idx="4294967295" type="sldNum"/>
          </p:nvPr>
        </p:nvSpPr>
        <p:spPr>
          <a:xfrm>
            <a:off x="442488" y="6881800"/>
            <a:ext cx="266256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178" name="Google Shape;178;p5"/>
          <p:cNvGrpSpPr/>
          <p:nvPr/>
        </p:nvGrpSpPr>
        <p:grpSpPr>
          <a:xfrm>
            <a:off x="301551" y="2440015"/>
            <a:ext cx="6452353" cy="3289672"/>
            <a:chOff x="0" y="0"/>
            <a:chExt cx="6452353" cy="3289670"/>
          </a:xfrm>
        </p:grpSpPr>
        <p:grpSp>
          <p:nvGrpSpPr>
            <p:cNvPr id="179" name="Google Shape;179;p5"/>
            <p:cNvGrpSpPr/>
            <p:nvPr/>
          </p:nvGrpSpPr>
          <p:grpSpPr>
            <a:xfrm>
              <a:off x="0" y="0"/>
              <a:ext cx="5888863" cy="3289670"/>
              <a:chOff x="0" y="0"/>
              <a:chExt cx="5888862" cy="3289669"/>
            </a:xfrm>
          </p:grpSpPr>
          <p:sp>
            <p:nvSpPr>
              <p:cNvPr id="180" name="Google Shape;180;p5"/>
              <p:cNvSpPr/>
              <p:nvPr/>
            </p:nvSpPr>
            <p:spPr>
              <a:xfrm flipH="1">
                <a:off x="0" y="0"/>
                <a:ext cx="5888862" cy="3289669"/>
              </a:xfrm>
              <a:prstGeom prst="roundRect">
                <a:avLst>
                  <a:gd fmla="val 14165" name="adj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5"/>
              <p:cNvSpPr txBox="1"/>
              <p:nvPr/>
            </p:nvSpPr>
            <p:spPr>
              <a:xfrm>
                <a:off x="136481" y="1454716"/>
                <a:ext cx="5615898" cy="380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182" name="Google Shape;182;p5"/>
            <p:cNvSpPr/>
            <p:nvPr/>
          </p:nvSpPr>
          <p:spPr>
            <a:xfrm flipH="1" rot="7028958">
              <a:off x="5494449" y="2045075"/>
              <a:ext cx="490466" cy="1350313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5"/>
          <p:cNvSpPr txBox="1"/>
          <p:nvPr/>
        </p:nvSpPr>
        <p:spPr>
          <a:xfrm>
            <a:off x="375972" y="1265365"/>
            <a:ext cx="8950506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</p:txBody>
      </p:sp>
      <p:sp>
        <p:nvSpPr>
          <p:cNvPr id="184" name="Google Shape;184;p5"/>
          <p:cNvSpPr txBox="1"/>
          <p:nvPr/>
        </p:nvSpPr>
        <p:spPr>
          <a:xfrm>
            <a:off x="591827" y="2649726"/>
            <a:ext cx="5616843" cy="740969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Recibe el archivo Excel de tu docente llamado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“ConocimientosPrevios.xlsx”,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similar a la imagen siguiente:</a:t>
            </a:r>
            <a:endParaRPr/>
          </a:p>
        </p:txBody>
      </p:sp>
      <p:pic>
        <p:nvPicPr>
          <p:cNvPr descr="Google Shape;170;p13" id="185" name="Google Shape;1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6910" y="4630077"/>
            <a:ext cx="3168910" cy="300230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"/>
          <p:cNvSpPr txBox="1"/>
          <p:nvPr/>
        </p:nvSpPr>
        <p:spPr>
          <a:xfrm>
            <a:off x="638930" y="5929743"/>
            <a:ext cx="4969525" cy="280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 los cálculos que se indican en la lámina siguiente.</a:t>
            </a:r>
            <a:endParaRPr/>
          </a:p>
        </p:txBody>
      </p:sp>
      <p:pic>
        <p:nvPicPr>
          <p:cNvPr descr="Google Shape;172;p13" id="187" name="Google Shape;18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768" y="3440633"/>
            <a:ext cx="4856244" cy="1844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/>
          <p:nvPr>
            <p:ph idx="4294967295" type="sldNum"/>
          </p:nvPr>
        </p:nvSpPr>
        <p:spPr>
          <a:xfrm>
            <a:off x="442488" y="6881800"/>
            <a:ext cx="266256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193" name="Google Shape;193;p6"/>
          <p:cNvGrpSpPr/>
          <p:nvPr/>
        </p:nvGrpSpPr>
        <p:grpSpPr>
          <a:xfrm>
            <a:off x="301551" y="2440015"/>
            <a:ext cx="6452353" cy="3289672"/>
            <a:chOff x="0" y="0"/>
            <a:chExt cx="6452353" cy="3289670"/>
          </a:xfrm>
        </p:grpSpPr>
        <p:grpSp>
          <p:nvGrpSpPr>
            <p:cNvPr id="194" name="Google Shape;194;p6"/>
            <p:cNvGrpSpPr/>
            <p:nvPr/>
          </p:nvGrpSpPr>
          <p:grpSpPr>
            <a:xfrm>
              <a:off x="0" y="0"/>
              <a:ext cx="5888863" cy="3289670"/>
              <a:chOff x="0" y="0"/>
              <a:chExt cx="5888862" cy="3289669"/>
            </a:xfrm>
          </p:grpSpPr>
          <p:sp>
            <p:nvSpPr>
              <p:cNvPr id="195" name="Google Shape;195;p6"/>
              <p:cNvSpPr/>
              <p:nvPr/>
            </p:nvSpPr>
            <p:spPr>
              <a:xfrm flipH="1">
                <a:off x="0" y="0"/>
                <a:ext cx="5888862" cy="3289669"/>
              </a:xfrm>
              <a:prstGeom prst="roundRect">
                <a:avLst>
                  <a:gd fmla="val 14165" name="adj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6"/>
              <p:cNvSpPr txBox="1"/>
              <p:nvPr/>
            </p:nvSpPr>
            <p:spPr>
              <a:xfrm>
                <a:off x="136481" y="1454716"/>
                <a:ext cx="5615898" cy="380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197" name="Google Shape;197;p6"/>
            <p:cNvSpPr/>
            <p:nvPr/>
          </p:nvSpPr>
          <p:spPr>
            <a:xfrm flipH="1" rot="7028958">
              <a:off x="5494449" y="2045075"/>
              <a:ext cx="490466" cy="1350313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6"/>
          <p:cNvSpPr txBox="1"/>
          <p:nvPr/>
        </p:nvSpPr>
        <p:spPr>
          <a:xfrm>
            <a:off x="375972" y="1265365"/>
            <a:ext cx="8950506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</p:txBody>
      </p:sp>
      <p:sp>
        <p:nvSpPr>
          <p:cNvPr id="199" name="Google Shape;199;p6"/>
          <p:cNvSpPr txBox="1"/>
          <p:nvPr/>
        </p:nvSpPr>
        <p:spPr>
          <a:xfrm>
            <a:off x="638930" y="5929743"/>
            <a:ext cx="4969525" cy="280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Compara tus resultados con la lámina siguiente.</a:t>
            </a:r>
            <a:endParaRPr/>
          </a:p>
        </p:txBody>
      </p:sp>
      <p:sp>
        <p:nvSpPr>
          <p:cNvPr id="200" name="Google Shape;200;p6"/>
          <p:cNvSpPr txBox="1"/>
          <p:nvPr/>
        </p:nvSpPr>
        <p:spPr>
          <a:xfrm>
            <a:off x="533102" y="2851061"/>
            <a:ext cx="3552339" cy="243511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-228600" lvl="1" marL="2365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 Monto diario (Precio por unidades vendidas).</a:t>
            </a:r>
            <a:endParaRPr/>
          </a:p>
          <a:p>
            <a:pPr indent="-228600" lvl="1" marL="2365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 el IVA a pagar, considera la celda F3.</a:t>
            </a:r>
            <a:endParaRPr/>
          </a:p>
          <a:p>
            <a:pPr indent="-228600" lvl="1" marL="2365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 el Monto a pagar por ítem (Monto Diario más IVA).</a:t>
            </a:r>
            <a:endParaRPr/>
          </a:p>
          <a:p>
            <a:pPr indent="-228600" lvl="1" marL="2365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Cantidad de ventas realizadas el mes de Octubre de 2020.</a:t>
            </a:r>
            <a:endParaRPr/>
          </a:p>
          <a:p>
            <a:pPr indent="-228600" lvl="1" marL="2365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de IVA pagado por concepto de Lápices comprados en noviembre.</a:t>
            </a:r>
            <a:endParaRPr/>
          </a:p>
          <a:p>
            <a:pPr indent="-228600" lvl="1" marL="2365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Promedio de Monto Pagado (incluye IVA) por concepto de Grapas comprados en diciembre.</a:t>
            </a:r>
            <a:endParaRPr/>
          </a:p>
          <a:p>
            <a:pPr indent="-228600" lvl="1" marL="2365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Completa el cuadro siguiente:</a:t>
            </a:r>
            <a:endParaRPr/>
          </a:p>
        </p:txBody>
      </p:sp>
      <p:pic>
        <p:nvPicPr>
          <p:cNvPr descr="Google Shape;186;p14" id="201" name="Google Shape;2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1023" y="2403050"/>
            <a:ext cx="4853336" cy="3343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>
            <p:ph idx="4294967295" type="sldNum"/>
          </p:nvPr>
        </p:nvSpPr>
        <p:spPr>
          <a:xfrm>
            <a:off x="442488" y="6881800"/>
            <a:ext cx="266256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301550" y="2440015"/>
            <a:ext cx="7567326" cy="2106822"/>
            <a:chOff x="0" y="0"/>
            <a:chExt cx="7567325" cy="2106820"/>
          </a:xfrm>
        </p:grpSpPr>
        <p:sp>
          <p:nvSpPr>
            <p:cNvPr id="208" name="Google Shape;208;p7"/>
            <p:cNvSpPr/>
            <p:nvPr/>
          </p:nvSpPr>
          <p:spPr>
            <a:xfrm flipH="1">
              <a:off x="0" y="0"/>
              <a:ext cx="7567325" cy="2106820"/>
            </a:xfrm>
            <a:prstGeom prst="roundRect">
              <a:avLst>
                <a:gd fmla="val 14165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87406" y="863290"/>
              <a:ext cx="7392511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10" name="Google Shape;210;p7"/>
          <p:cNvSpPr txBox="1"/>
          <p:nvPr/>
        </p:nvSpPr>
        <p:spPr>
          <a:xfrm>
            <a:off x="375972" y="1265365"/>
            <a:ext cx="8950506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</p:txBody>
      </p:sp>
      <p:sp>
        <p:nvSpPr>
          <p:cNvPr id="211" name="Google Shape;211;p7"/>
          <p:cNvSpPr txBox="1"/>
          <p:nvPr/>
        </p:nvSpPr>
        <p:spPr>
          <a:xfrm>
            <a:off x="622116" y="5416932"/>
            <a:ext cx="4995619" cy="1114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/>
          </a:p>
        </p:txBody>
      </p:sp>
      <p:sp>
        <p:nvSpPr>
          <p:cNvPr id="212" name="Google Shape;212;p7"/>
          <p:cNvSpPr txBox="1"/>
          <p:nvPr/>
        </p:nvSpPr>
        <p:spPr>
          <a:xfrm>
            <a:off x="533104" y="3018844"/>
            <a:ext cx="7226714" cy="148261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-228600" lvl="1" marL="2365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 Monto diario (Precio por unidades vendidas).			                          	     =E6*F6</a:t>
            </a:r>
            <a:endParaRPr/>
          </a:p>
          <a:p>
            <a:pPr indent="-228600" lvl="1" marL="2365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 el IVA a pagar, considera la celda F3.				=G6*$F$3</a:t>
            </a:r>
            <a:endParaRPr/>
          </a:p>
          <a:p>
            <a:pPr indent="-228600" lvl="1" marL="2365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 el Monto a pagar por ítem (Monto Diario más IVA).	               =REDONDEAR(SUMA(G6:H6);0)</a:t>
            </a:r>
            <a:endParaRPr/>
          </a:p>
          <a:p>
            <a:pPr indent="-228600" lvl="1" marL="2365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Cantidad de ventas realizadas el mes de Octubre de 2020.			             10</a:t>
            </a:r>
            <a:endParaRPr/>
          </a:p>
          <a:p>
            <a:pPr indent="-228600" lvl="1" marL="2365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de IVA pagado por concepto de Lápices comprados en noviembre.		      4284,5</a:t>
            </a:r>
            <a:endParaRPr/>
          </a:p>
          <a:p>
            <a:pPr indent="-228600" lvl="1" marL="2365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Promedio de Monto Pagado (incluye IVA) por concepto de Grapas comprados en diciembre.                         910				</a:t>
            </a:r>
            <a:endParaRPr/>
          </a:p>
        </p:txBody>
      </p:sp>
      <p:pic>
        <p:nvPicPr>
          <p:cNvPr descr="Google Shape;198;p15" id="213" name="Google Shape;21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278" y="4395830"/>
            <a:ext cx="3598708" cy="249992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7"/>
          <p:cNvSpPr txBox="1"/>
          <p:nvPr/>
        </p:nvSpPr>
        <p:spPr>
          <a:xfrm>
            <a:off x="582637" y="2572399"/>
            <a:ext cx="4096418" cy="391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COMPARA </a:t>
            </a:r>
            <a:r>
              <a:rPr b="1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/>
          </a:p>
        </p:txBody>
      </p:sp>
      <p:cxnSp>
        <p:nvCxnSpPr>
          <p:cNvPr id="215" name="Google Shape;215;p7"/>
          <p:cNvCxnSpPr/>
          <p:nvPr/>
        </p:nvCxnSpPr>
        <p:spPr>
          <a:xfrm>
            <a:off x="4185920" y="3237651"/>
            <a:ext cx="2919310" cy="3"/>
          </a:xfrm>
          <a:prstGeom prst="straightConnector1">
            <a:avLst/>
          </a:prstGeom>
          <a:noFill/>
          <a:ln cap="flat" cmpd="sng" w="9525">
            <a:solidFill>
              <a:srgbClr val="A9350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6" name="Google Shape;216;p7"/>
          <p:cNvCxnSpPr/>
          <p:nvPr/>
        </p:nvCxnSpPr>
        <p:spPr>
          <a:xfrm>
            <a:off x="3630505" y="3419797"/>
            <a:ext cx="3325708" cy="3"/>
          </a:xfrm>
          <a:prstGeom prst="straightConnector1">
            <a:avLst/>
          </a:prstGeom>
          <a:noFill/>
          <a:ln cap="flat" cmpd="sng" w="9525">
            <a:solidFill>
              <a:srgbClr val="A9350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7"/>
          <p:cNvCxnSpPr/>
          <p:nvPr/>
        </p:nvCxnSpPr>
        <p:spPr>
          <a:xfrm>
            <a:off x="4524587" y="3611224"/>
            <a:ext cx="1158240" cy="3"/>
          </a:xfrm>
          <a:prstGeom prst="straightConnector1">
            <a:avLst/>
          </a:prstGeom>
          <a:noFill/>
          <a:ln cap="flat" cmpd="sng" w="9525">
            <a:solidFill>
              <a:srgbClr val="A9350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p7"/>
          <p:cNvCxnSpPr/>
          <p:nvPr/>
        </p:nvCxnSpPr>
        <p:spPr>
          <a:xfrm>
            <a:off x="4463627" y="3786609"/>
            <a:ext cx="2980269" cy="3"/>
          </a:xfrm>
          <a:prstGeom prst="straightConnector1">
            <a:avLst/>
          </a:prstGeom>
          <a:noFill/>
          <a:ln cap="flat" cmpd="sng" w="9525">
            <a:solidFill>
              <a:srgbClr val="A9350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9" name="Google Shape;219;p7"/>
          <p:cNvCxnSpPr/>
          <p:nvPr/>
        </p:nvCxnSpPr>
        <p:spPr>
          <a:xfrm>
            <a:off x="5337385" y="3968767"/>
            <a:ext cx="1842351" cy="3"/>
          </a:xfrm>
          <a:prstGeom prst="straightConnector1">
            <a:avLst/>
          </a:prstGeom>
          <a:noFill/>
          <a:ln cap="flat" cmpd="sng" w="9525">
            <a:solidFill>
              <a:srgbClr val="A9350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0" name="Google Shape;220;p7"/>
          <p:cNvCxnSpPr/>
          <p:nvPr/>
        </p:nvCxnSpPr>
        <p:spPr>
          <a:xfrm>
            <a:off x="6590451" y="4153422"/>
            <a:ext cx="765392" cy="3"/>
          </a:xfrm>
          <a:prstGeom prst="straightConnector1">
            <a:avLst/>
          </a:prstGeom>
          <a:noFill/>
          <a:ln cap="flat" cmpd="sng" w="9525">
            <a:solidFill>
              <a:srgbClr val="A9350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"/>
          <p:cNvSpPr txBox="1"/>
          <p:nvPr>
            <p:ph idx="4294967295" type="sldNum"/>
          </p:nvPr>
        </p:nvSpPr>
        <p:spPr>
          <a:xfrm>
            <a:off x="442488" y="6881800"/>
            <a:ext cx="266256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26" name="Google Shape;226;p8"/>
          <p:cNvSpPr txBox="1"/>
          <p:nvPr/>
        </p:nvSpPr>
        <p:spPr>
          <a:xfrm>
            <a:off x="4109576" y="2664933"/>
            <a:ext cx="4840957" cy="300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/>
          </a:p>
        </p:txBody>
      </p:sp>
      <p:grpSp>
        <p:nvGrpSpPr>
          <p:cNvPr id="227" name="Google Shape;227;p8"/>
          <p:cNvGrpSpPr/>
          <p:nvPr/>
        </p:nvGrpSpPr>
        <p:grpSpPr>
          <a:xfrm>
            <a:off x="4063851" y="3185651"/>
            <a:ext cx="5081315" cy="3106998"/>
            <a:chOff x="0" y="-1"/>
            <a:chExt cx="5081314" cy="3106996"/>
          </a:xfrm>
        </p:grpSpPr>
        <p:sp>
          <p:nvSpPr>
            <p:cNvPr id="228" name="Google Shape;228;p8"/>
            <p:cNvSpPr/>
            <p:nvPr/>
          </p:nvSpPr>
          <p:spPr>
            <a:xfrm>
              <a:off x="0" y="-1"/>
              <a:ext cx="5081314" cy="3106996"/>
            </a:xfrm>
            <a:prstGeom prst="roundRect">
              <a:avLst>
                <a:gd fmla="val 6741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8"/>
            <p:cNvSpPr txBox="1"/>
            <p:nvPr/>
          </p:nvSpPr>
          <p:spPr>
            <a:xfrm>
              <a:off x="66106" y="1363379"/>
              <a:ext cx="4949102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</a:t>
              </a:r>
              <a:endParaRPr/>
            </a:p>
          </p:txBody>
        </p:sp>
      </p:grpSp>
      <p:sp>
        <p:nvSpPr>
          <p:cNvPr id="230" name="Google Shape;230;p8"/>
          <p:cNvSpPr txBox="1"/>
          <p:nvPr/>
        </p:nvSpPr>
        <p:spPr>
          <a:xfrm>
            <a:off x="4624637" y="3432978"/>
            <a:ext cx="3923027" cy="723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 funciones:</a:t>
            </a:r>
            <a:endParaRPr/>
          </a:p>
          <a:p>
            <a:pPr indent="0" lvl="0" marL="0" marR="0" rtl="0" algn="l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REDONDEAR</a:t>
            </a:r>
            <a:endParaRPr/>
          </a:p>
        </p:txBody>
      </p:sp>
      <p:grpSp>
        <p:nvGrpSpPr>
          <p:cNvPr id="231" name="Google Shape;231;p8"/>
          <p:cNvGrpSpPr/>
          <p:nvPr/>
        </p:nvGrpSpPr>
        <p:grpSpPr>
          <a:xfrm>
            <a:off x="3895218" y="3334151"/>
            <a:ext cx="375445" cy="536070"/>
            <a:chOff x="0" y="0"/>
            <a:chExt cx="375443" cy="536068"/>
          </a:xfrm>
        </p:grpSpPr>
        <p:sp>
          <p:nvSpPr>
            <p:cNvPr id="232" name="Google Shape;232;p8"/>
            <p:cNvSpPr/>
            <p:nvPr/>
          </p:nvSpPr>
          <p:spPr>
            <a:xfrm>
              <a:off x="0" y="87005"/>
              <a:ext cx="375443" cy="362162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 txBox="1"/>
            <p:nvPr/>
          </p:nvSpPr>
          <p:spPr>
            <a:xfrm>
              <a:off x="9505" y="0"/>
              <a:ext cx="299696" cy="536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sp>
        <p:nvSpPr>
          <p:cNvPr id="234" name="Google Shape;234;p8"/>
          <p:cNvSpPr txBox="1"/>
          <p:nvPr/>
        </p:nvSpPr>
        <p:spPr>
          <a:xfrm>
            <a:off x="4655558" y="4387303"/>
            <a:ext cx="3892106" cy="1180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 funciones lógicas:</a:t>
            </a:r>
            <a:endParaRPr/>
          </a:p>
          <a:p>
            <a:pPr indent="0" lvl="0" marL="0" marR="0" rtl="0" algn="l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grpSp>
        <p:nvGrpSpPr>
          <p:cNvPr id="235" name="Google Shape;235;p8"/>
          <p:cNvGrpSpPr/>
          <p:nvPr/>
        </p:nvGrpSpPr>
        <p:grpSpPr>
          <a:xfrm>
            <a:off x="3895218" y="4274104"/>
            <a:ext cx="375445" cy="536070"/>
            <a:chOff x="0" y="-1"/>
            <a:chExt cx="375443" cy="536069"/>
          </a:xfrm>
        </p:grpSpPr>
        <p:sp>
          <p:nvSpPr>
            <p:cNvPr id="236" name="Google Shape;236;p8"/>
            <p:cNvSpPr/>
            <p:nvPr/>
          </p:nvSpPr>
          <p:spPr>
            <a:xfrm>
              <a:off x="0" y="87005"/>
              <a:ext cx="375443" cy="362161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8"/>
            <p:cNvSpPr txBox="1"/>
            <p:nvPr/>
          </p:nvSpPr>
          <p:spPr>
            <a:xfrm>
              <a:off x="9505" y="-1"/>
              <a:ext cx="299696" cy="536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sp>
        <p:nvSpPr>
          <p:cNvPr id="238" name="Google Shape;238;p8"/>
          <p:cNvSpPr txBox="1"/>
          <p:nvPr/>
        </p:nvSpPr>
        <p:spPr>
          <a:xfrm>
            <a:off x="375972" y="1760907"/>
            <a:ext cx="4997505" cy="431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FUNCIONES ESTADÍSTICAS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CONDICIONALES</a:t>
            </a:r>
            <a:endParaRPr/>
          </a:p>
        </p:txBody>
      </p:sp>
      <p:sp>
        <p:nvSpPr>
          <p:cNvPr id="239" name="Google Shape;239;p8"/>
          <p:cNvSpPr txBox="1"/>
          <p:nvPr/>
        </p:nvSpPr>
        <p:spPr>
          <a:xfrm>
            <a:off x="4106028" y="1029694"/>
            <a:ext cx="835090" cy="830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pic>
        <p:nvPicPr>
          <p:cNvPr descr="Google Shape;225;p16" id="240" name="Google Shape;2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7"/>
            <a:ext cx="2950556" cy="431379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 txBox="1"/>
          <p:nvPr/>
        </p:nvSpPr>
        <p:spPr>
          <a:xfrm>
            <a:off x="375975" y="1265365"/>
            <a:ext cx="4107535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/>
          </a:p>
        </p:txBody>
      </p:sp>
      <p:sp>
        <p:nvSpPr>
          <p:cNvPr id="242" name="Google Shape;242;p8"/>
          <p:cNvSpPr txBox="1"/>
          <p:nvPr/>
        </p:nvSpPr>
        <p:spPr>
          <a:xfrm>
            <a:off x="4624637" y="5638760"/>
            <a:ext cx="3923027" cy="300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Formato condicional.</a:t>
            </a:r>
            <a:endParaRPr/>
          </a:p>
        </p:txBody>
      </p:sp>
      <p:grpSp>
        <p:nvGrpSpPr>
          <p:cNvPr id="243" name="Google Shape;243;p8"/>
          <p:cNvGrpSpPr/>
          <p:nvPr/>
        </p:nvGrpSpPr>
        <p:grpSpPr>
          <a:xfrm>
            <a:off x="3895218" y="5539933"/>
            <a:ext cx="375445" cy="536070"/>
            <a:chOff x="0" y="0"/>
            <a:chExt cx="375443" cy="536068"/>
          </a:xfrm>
        </p:grpSpPr>
        <p:sp>
          <p:nvSpPr>
            <p:cNvPr id="244" name="Google Shape;244;p8"/>
            <p:cNvSpPr/>
            <p:nvPr/>
          </p:nvSpPr>
          <p:spPr>
            <a:xfrm>
              <a:off x="0" y="87005"/>
              <a:ext cx="375443" cy="362162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8"/>
            <p:cNvSpPr txBox="1"/>
            <p:nvPr/>
          </p:nvSpPr>
          <p:spPr>
            <a:xfrm>
              <a:off x="9505" y="0"/>
              <a:ext cx="299696" cy="536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 txBox="1"/>
          <p:nvPr>
            <p:ph idx="12" type="sldNum"/>
          </p:nvPr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51" name="Google Shape;251;p9"/>
          <p:cNvSpPr txBox="1"/>
          <p:nvPr/>
        </p:nvSpPr>
        <p:spPr>
          <a:xfrm>
            <a:off x="442488" y="6881800"/>
            <a:ext cx="266307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252" name="Google Shape;252;p9"/>
          <p:cNvSpPr txBox="1"/>
          <p:nvPr/>
        </p:nvSpPr>
        <p:spPr>
          <a:xfrm>
            <a:off x="452172" y="1269909"/>
            <a:ext cx="3935272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FORMATO CONDICIONAL</a:t>
            </a:r>
            <a:endParaRPr/>
          </a:p>
        </p:txBody>
      </p:sp>
      <p:sp>
        <p:nvSpPr>
          <p:cNvPr id="253" name="Google Shape;253;p9"/>
          <p:cNvSpPr txBox="1"/>
          <p:nvPr/>
        </p:nvSpPr>
        <p:spPr>
          <a:xfrm>
            <a:off x="513221" y="1850438"/>
            <a:ext cx="7293148" cy="2033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Dar formato a una celda o un conjunto de celdas es aplicar Formato (color, negrita, subrayado, relleno) a esas celdas siempre y cuando cumplan alguna condición o regla.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Puedes usarlo para resaltar información.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Abre el archivo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“formatoCondicional.xlsx”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entregado por el docente.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Cada Categoría de la planilla, debe quedar con un relleno de color diferente.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Tendencia de los Costos, debe mostrarse con un ícono indicando si sube, se mantiene o baja.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columna de Revisión debe tornarse sombra respecto al porcentaje que contiene cada celda.</a:t>
            </a:r>
            <a:endParaRPr/>
          </a:p>
        </p:txBody>
      </p:sp>
      <p:cxnSp>
        <p:nvCxnSpPr>
          <p:cNvPr id="254" name="Google Shape;254;p9"/>
          <p:cNvCxnSpPr/>
          <p:nvPr/>
        </p:nvCxnSpPr>
        <p:spPr>
          <a:xfrm rot="10800000">
            <a:off x="1950179" y="6384616"/>
            <a:ext cx="6465539" cy="3"/>
          </a:xfrm>
          <a:prstGeom prst="straightConnector1">
            <a:avLst/>
          </a:prstGeom>
          <a:noFill/>
          <a:ln cap="flat" cmpd="sng" w="12700">
            <a:solidFill>
              <a:srgbClr val="FEA83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Google Shape;239;p17" id="255" name="Google Shape;2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867129" y="4338889"/>
            <a:ext cx="1911519" cy="20878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9"/>
          <p:cNvGrpSpPr/>
          <p:nvPr/>
        </p:nvGrpSpPr>
        <p:grpSpPr>
          <a:xfrm>
            <a:off x="3640590" y="4431519"/>
            <a:ext cx="4857755" cy="1962154"/>
            <a:chOff x="0" y="0"/>
            <a:chExt cx="4857754" cy="1962153"/>
          </a:xfrm>
        </p:grpSpPr>
        <p:pic>
          <p:nvPicPr>
            <p:cNvPr descr="Google Shape;241;p17" id="257" name="Google Shape;25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4857754" cy="1962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9"/>
            <p:cNvSpPr/>
            <p:nvPr/>
          </p:nvSpPr>
          <p:spPr>
            <a:xfrm>
              <a:off x="23781" y="1724805"/>
              <a:ext cx="1043097" cy="1835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 txBox="1"/>
            <p:nvPr/>
          </p:nvSpPr>
          <p:spPr>
            <a:xfrm>
              <a:off x="4977" y="1698029"/>
              <a:ext cx="1080350" cy="214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2D2D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2D2D2D"/>
                  </a:solidFill>
                  <a:latin typeface="Arial"/>
                  <a:ea typeface="Arial"/>
                  <a:cs typeface="Arial"/>
                  <a:sym typeface="Arial"/>
                </a:rPr>
                <a:t>Los Ángeles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