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jgcUDchZjGoG4hxvt+hNfGkT7U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type="title">
  <p:cSld name="TITLE">
    <p:spTree>
      <p:nvGrpSpPr>
        <p:cNvPr id="18" name="Shape 18"/>
        <p:cNvGrpSpPr/>
        <p:nvPr/>
      </p:nvGrpSpPr>
      <p:grpSpPr>
        <a:xfrm>
          <a:off x="0" y="0"/>
          <a:ext cx="0" cy="0"/>
          <a:chOff x="0" y="0"/>
          <a:chExt cx="0" cy="0"/>
        </a:xfrm>
      </p:grpSpPr>
      <p:sp>
        <p:nvSpPr>
          <p:cNvPr id="19" name="Google Shape;19;p28"/>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tx">
  <p:cSld name="TITLE_AND_BODY">
    <p:spTree>
      <p:nvGrpSpPr>
        <p:cNvPr id="20" name="Shape 20"/>
        <p:cNvGrpSpPr/>
        <p:nvPr/>
      </p:nvGrpSpPr>
      <p:grpSpPr>
        <a:xfrm>
          <a:off x="0" y="0"/>
          <a:ext cx="0" cy="0"/>
          <a:chOff x="0" y="0"/>
          <a:chExt cx="0" cy="0"/>
        </a:xfrm>
      </p:grpSpPr>
      <p:grpSp>
        <p:nvGrpSpPr>
          <p:cNvPr id="21" name="Google Shape;21;p29"/>
          <p:cNvGrpSpPr/>
          <p:nvPr/>
        </p:nvGrpSpPr>
        <p:grpSpPr>
          <a:xfrm>
            <a:off x="242855" y="1756548"/>
            <a:ext cx="9346503" cy="5675925"/>
            <a:chOff x="-1" y="-1"/>
            <a:chExt cx="9346502" cy="5675924"/>
          </a:xfrm>
        </p:grpSpPr>
        <p:sp>
          <p:nvSpPr>
            <p:cNvPr id="22" name="Google Shape;22;p29"/>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9"/>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24" name="Google Shape;24;p29"/>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pic>
        <p:nvPicPr>
          <p:cNvPr descr="Imagen 4" id="25" name="Google Shape;25;p29"/>
          <p:cNvPicPr preferRelativeResize="0"/>
          <p:nvPr/>
        </p:nvPicPr>
        <p:blipFill rotWithShape="1">
          <a:blip r:embed="rId3">
            <a:alphaModFix/>
          </a:blip>
          <a:srcRect b="0" l="0" r="0" t="0"/>
          <a:stretch/>
        </p:blipFill>
        <p:spPr>
          <a:xfrm>
            <a:off x="8272364" y="1222172"/>
            <a:ext cx="1080001" cy="241875"/>
          </a:xfrm>
          <a:prstGeom prst="rect">
            <a:avLst/>
          </a:prstGeom>
          <a:noFill/>
          <a:ln>
            <a:noFill/>
          </a:ln>
        </p:spPr>
      </p:pic>
      <p:pic>
        <p:nvPicPr>
          <p:cNvPr descr="Imagen 5" id="26" name="Google Shape;26;p29"/>
          <p:cNvPicPr preferRelativeResize="0"/>
          <p:nvPr/>
        </p:nvPicPr>
        <p:blipFill rotWithShape="1">
          <a:blip r:embed="rId4">
            <a:alphaModFix/>
          </a:blip>
          <a:srcRect b="0" l="0" r="0" t="0"/>
          <a:stretch/>
        </p:blipFill>
        <p:spPr>
          <a:xfrm>
            <a:off x="8272364" y="418596"/>
            <a:ext cx="1080001" cy="664778"/>
          </a:xfrm>
          <a:prstGeom prst="rect">
            <a:avLst/>
          </a:prstGeom>
          <a:noFill/>
          <a:ln>
            <a:noFill/>
          </a:ln>
        </p:spPr>
      </p:pic>
      <p:sp>
        <p:nvSpPr>
          <p:cNvPr id="27" name="Google Shape;27;p29"/>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30"/>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30"/>
          <p:cNvGrpSpPr/>
          <p:nvPr/>
        </p:nvGrpSpPr>
        <p:grpSpPr>
          <a:xfrm>
            <a:off x="8091899" y="451666"/>
            <a:ext cx="662102" cy="380236"/>
            <a:chOff x="0" y="0"/>
            <a:chExt cx="662100" cy="380234"/>
          </a:xfrm>
        </p:grpSpPr>
        <p:sp>
          <p:nvSpPr>
            <p:cNvPr id="31" name="Google Shape;31;p30"/>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0"/>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30"/>
          <p:cNvGrpSpPr/>
          <p:nvPr/>
        </p:nvGrpSpPr>
        <p:grpSpPr>
          <a:xfrm>
            <a:off x="8753999" y="451666"/>
            <a:ext cx="785402" cy="380236"/>
            <a:chOff x="0" y="0"/>
            <a:chExt cx="785401" cy="380234"/>
          </a:xfrm>
        </p:grpSpPr>
        <p:sp>
          <p:nvSpPr>
            <p:cNvPr id="34" name="Google Shape;34;p30"/>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0"/>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30"/>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37" name="Google Shape;37;p30"/>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10|</a:t>
            </a:r>
            <a:r>
              <a:rPr b="0" i="0" lang="en-US" sz="1600" u="none" cap="none" strike="noStrike">
                <a:solidFill>
                  <a:srgbClr val="ED6B00"/>
                </a:solidFill>
                <a:latin typeface="Calibri"/>
                <a:ea typeface="Calibri"/>
                <a:cs typeface="Calibri"/>
                <a:sym typeface="Calibri"/>
              </a:rPr>
              <a:t>2</a:t>
            </a:r>
            <a:endParaRPr/>
          </a:p>
        </p:txBody>
      </p:sp>
      <p:sp>
        <p:nvSpPr>
          <p:cNvPr id="38" name="Google Shape;38;p3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39" name="Google Shape;39;p30"/>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31"/>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1"/>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31"/>
          <p:cNvGrpSpPr/>
          <p:nvPr/>
        </p:nvGrpSpPr>
        <p:grpSpPr>
          <a:xfrm>
            <a:off x="8091899" y="451666"/>
            <a:ext cx="662102" cy="380236"/>
            <a:chOff x="0" y="0"/>
            <a:chExt cx="662100" cy="380234"/>
          </a:xfrm>
        </p:grpSpPr>
        <p:sp>
          <p:nvSpPr>
            <p:cNvPr id="44" name="Google Shape;44;p31"/>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1"/>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31"/>
          <p:cNvGrpSpPr/>
          <p:nvPr/>
        </p:nvGrpSpPr>
        <p:grpSpPr>
          <a:xfrm>
            <a:off x="8753999" y="451666"/>
            <a:ext cx="785402" cy="380236"/>
            <a:chOff x="0" y="0"/>
            <a:chExt cx="785401" cy="380234"/>
          </a:xfrm>
        </p:grpSpPr>
        <p:sp>
          <p:nvSpPr>
            <p:cNvPr id="47" name="Google Shape;47;p31"/>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1"/>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31"/>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10|</a:t>
            </a:r>
            <a:r>
              <a:rPr b="0" i="0" lang="en-US" sz="1600" u="none" cap="none" strike="noStrike">
                <a:solidFill>
                  <a:srgbClr val="ED6B00"/>
                </a:solidFill>
                <a:latin typeface="Calibri"/>
                <a:ea typeface="Calibri"/>
                <a:cs typeface="Calibri"/>
                <a:sym typeface="Calibri"/>
              </a:rPr>
              <a:t>2</a:t>
            </a:r>
            <a:endParaRPr/>
          </a:p>
        </p:txBody>
      </p:sp>
      <p:sp>
        <p:nvSpPr>
          <p:cNvPr id="50" name="Google Shape;50;p31"/>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51" name="Google Shape;51;p31"/>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52" name="Google Shape;52;p3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32"/>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2"/>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2"/>
          <p:cNvGrpSpPr/>
          <p:nvPr/>
        </p:nvGrpSpPr>
        <p:grpSpPr>
          <a:xfrm>
            <a:off x="8091899" y="451666"/>
            <a:ext cx="662102" cy="380236"/>
            <a:chOff x="0" y="0"/>
            <a:chExt cx="662100" cy="380234"/>
          </a:xfrm>
        </p:grpSpPr>
        <p:sp>
          <p:nvSpPr>
            <p:cNvPr id="57" name="Google Shape;57;p32"/>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2"/>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32"/>
          <p:cNvGrpSpPr/>
          <p:nvPr/>
        </p:nvGrpSpPr>
        <p:grpSpPr>
          <a:xfrm>
            <a:off x="8753999" y="451666"/>
            <a:ext cx="785402" cy="380236"/>
            <a:chOff x="0" y="0"/>
            <a:chExt cx="785401" cy="380234"/>
          </a:xfrm>
        </p:grpSpPr>
        <p:sp>
          <p:nvSpPr>
            <p:cNvPr id="60" name="Google Shape;60;p32"/>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32"/>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63" name="Google Shape;63;p32"/>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10|</a:t>
            </a:r>
            <a:r>
              <a:rPr b="0" i="0" lang="en-US" sz="1600" u="none" cap="none" strike="noStrike">
                <a:solidFill>
                  <a:srgbClr val="ED6B00"/>
                </a:solidFill>
                <a:latin typeface="Calibri"/>
                <a:ea typeface="Calibri"/>
                <a:cs typeface="Calibri"/>
                <a:sym typeface="Calibri"/>
              </a:rPr>
              <a:t>2</a:t>
            </a:r>
            <a:endParaRPr/>
          </a:p>
        </p:txBody>
      </p:sp>
      <p:sp>
        <p:nvSpPr>
          <p:cNvPr id="64" name="Google Shape;64;p3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65" name="Google Shape;65;p32"/>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33"/>
          <p:cNvSpPr/>
          <p:nvPr/>
        </p:nvSpPr>
        <p:spPr>
          <a:xfrm flipH="1" rot="10800000">
            <a:off x="181648" y="822024"/>
            <a:ext cx="9356703" cy="6531301"/>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3"/>
          <p:cNvSpPr/>
          <p:nvPr/>
        </p:nvSpPr>
        <p:spPr>
          <a:xfrm>
            <a:off x="180898" y="180900"/>
            <a:ext cx="7911003"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33"/>
          <p:cNvGrpSpPr/>
          <p:nvPr/>
        </p:nvGrpSpPr>
        <p:grpSpPr>
          <a:xfrm>
            <a:off x="8091898" y="451665"/>
            <a:ext cx="662105" cy="380238"/>
            <a:chOff x="-1" y="0"/>
            <a:chExt cx="662104" cy="380236"/>
          </a:xfrm>
        </p:grpSpPr>
        <p:sp>
          <p:nvSpPr>
            <p:cNvPr id="70" name="Google Shape;70;p33"/>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33"/>
          <p:cNvGrpSpPr/>
          <p:nvPr/>
        </p:nvGrpSpPr>
        <p:grpSpPr>
          <a:xfrm>
            <a:off x="8753997" y="451665"/>
            <a:ext cx="785404" cy="380238"/>
            <a:chOff x="-1" y="0"/>
            <a:chExt cx="785403" cy="380236"/>
          </a:xfrm>
        </p:grpSpPr>
        <p:sp>
          <p:nvSpPr>
            <p:cNvPr id="73" name="Google Shape;73;p33"/>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33"/>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76" name="Google Shape;76;p33"/>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10|</a:t>
            </a:r>
            <a:r>
              <a:rPr b="0" i="0" lang="en-US" sz="1600" u="none" cap="none" strike="noStrike">
                <a:solidFill>
                  <a:srgbClr val="ED6B00"/>
                </a:solidFill>
                <a:latin typeface="Calibri"/>
                <a:ea typeface="Calibri"/>
                <a:cs typeface="Calibri"/>
                <a:sym typeface="Calibri"/>
              </a:rPr>
              <a:t>2</a:t>
            </a:r>
            <a:endParaRPr/>
          </a:p>
        </p:txBody>
      </p:sp>
      <p:sp>
        <p:nvSpPr>
          <p:cNvPr id="77" name="Google Shape;77;p33"/>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78" name="Google Shape;78;p33"/>
          <p:cNvSpPr txBox="1"/>
          <p:nvPr>
            <p:ph idx="12"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34"/>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34"/>
          <p:cNvGrpSpPr/>
          <p:nvPr/>
        </p:nvGrpSpPr>
        <p:grpSpPr>
          <a:xfrm>
            <a:off x="8091899" y="451666"/>
            <a:ext cx="662102" cy="380236"/>
            <a:chOff x="0" y="0"/>
            <a:chExt cx="662100" cy="380234"/>
          </a:xfrm>
        </p:grpSpPr>
        <p:sp>
          <p:nvSpPr>
            <p:cNvPr id="82" name="Google Shape;82;p34"/>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4"/>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34"/>
          <p:cNvGrpSpPr/>
          <p:nvPr/>
        </p:nvGrpSpPr>
        <p:grpSpPr>
          <a:xfrm>
            <a:off x="8753999" y="451666"/>
            <a:ext cx="785402" cy="380236"/>
            <a:chOff x="0" y="0"/>
            <a:chExt cx="785401" cy="380234"/>
          </a:xfrm>
        </p:grpSpPr>
        <p:sp>
          <p:nvSpPr>
            <p:cNvPr id="85" name="Google Shape;85;p34"/>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4"/>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34"/>
          <p:cNvSpPr/>
          <p:nvPr/>
        </p:nvSpPr>
        <p:spPr>
          <a:xfrm>
            <a:off x="181650" y="180900"/>
            <a:ext cx="79092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89" name="Google Shape;89;p34"/>
          <p:cNvSpPr txBox="1"/>
          <p:nvPr/>
        </p:nvSpPr>
        <p:spPr>
          <a:xfrm>
            <a:off x="8170651" y="288449"/>
            <a:ext cx="1166701" cy="372209"/>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90" name="Google Shape;90;p34"/>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p:cSld name="TITLE_AND_TWO_COLUMNS 2">
    <p:spTree>
      <p:nvGrpSpPr>
        <p:cNvPr id="91" name="Shape 91"/>
        <p:cNvGrpSpPr/>
        <p:nvPr/>
      </p:nvGrpSpPr>
      <p:grpSpPr>
        <a:xfrm>
          <a:off x="0" y="0"/>
          <a:ext cx="0" cy="0"/>
          <a:chOff x="0" y="0"/>
          <a:chExt cx="0" cy="0"/>
        </a:xfrm>
      </p:grpSpPr>
      <p:sp>
        <p:nvSpPr>
          <p:cNvPr id="92" name="Google Shape;92;p35"/>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5"/>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 name="Google Shape;94;p35"/>
          <p:cNvGrpSpPr/>
          <p:nvPr/>
        </p:nvGrpSpPr>
        <p:grpSpPr>
          <a:xfrm>
            <a:off x="8091899" y="451666"/>
            <a:ext cx="662102" cy="380236"/>
            <a:chOff x="0" y="0"/>
            <a:chExt cx="662100" cy="380234"/>
          </a:xfrm>
        </p:grpSpPr>
        <p:sp>
          <p:nvSpPr>
            <p:cNvPr id="95" name="Google Shape;95;p35"/>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97" name="Google Shape;97;p35"/>
          <p:cNvGrpSpPr/>
          <p:nvPr/>
        </p:nvGrpSpPr>
        <p:grpSpPr>
          <a:xfrm>
            <a:off x="8753999" y="451666"/>
            <a:ext cx="785402" cy="380236"/>
            <a:chOff x="0" y="0"/>
            <a:chExt cx="785401" cy="380234"/>
          </a:xfrm>
        </p:grpSpPr>
        <p:sp>
          <p:nvSpPr>
            <p:cNvPr id="98" name="Google Shape;98;p35"/>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5"/>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00" name="Google Shape;100;p35"/>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101" name="Google Shape;101;p35"/>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10|</a:t>
            </a:r>
            <a:r>
              <a:rPr b="0" i="0" lang="en-US" sz="1600" u="none" cap="none" strike="noStrike">
                <a:solidFill>
                  <a:srgbClr val="ED6B00"/>
                </a:solidFill>
                <a:latin typeface="Calibri"/>
                <a:ea typeface="Calibri"/>
                <a:cs typeface="Calibri"/>
                <a:sym typeface="Calibri"/>
              </a:rPr>
              <a:t>2</a:t>
            </a:r>
            <a:endParaRPr/>
          </a:p>
        </p:txBody>
      </p:sp>
      <p:sp>
        <p:nvSpPr>
          <p:cNvPr id="102" name="Google Shape;102;p3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103" name="Google Shape;103;p35"/>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7.png"/><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slideLayout" Target="../slideLayouts/slideLayout4.xml"/><Relationship Id="rId14" Type="http://schemas.openxmlformats.org/officeDocument/2006/relationships/theme" Target="../theme/theme1.xml"/><Relationship Id="rId5" Type="http://schemas.openxmlformats.org/officeDocument/2006/relationships/image" Target="../media/image6.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Imagen 24" id="6" name="Google Shape;6;p27"/>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grpSp>
        <p:nvGrpSpPr>
          <p:cNvPr id="7" name="Google Shape;7;p27"/>
          <p:cNvGrpSpPr/>
          <p:nvPr/>
        </p:nvGrpSpPr>
        <p:grpSpPr>
          <a:xfrm>
            <a:off x="242855" y="1756548"/>
            <a:ext cx="9346503" cy="5675925"/>
            <a:chOff x="-1" y="-1"/>
            <a:chExt cx="9346502" cy="5675924"/>
          </a:xfrm>
        </p:grpSpPr>
        <p:sp>
          <p:nvSpPr>
            <p:cNvPr id="8" name="Google Shape;8;p27"/>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27"/>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2;p23" id="10" name="Google Shape;10;p27"/>
          <p:cNvPicPr preferRelativeResize="0"/>
          <p:nvPr/>
        </p:nvPicPr>
        <p:blipFill rotWithShape="1">
          <a:blip r:embed="rId2">
            <a:alphaModFix/>
          </a:blip>
          <a:srcRect b="0" l="0" r="0" t="0"/>
          <a:stretch/>
        </p:blipFill>
        <p:spPr>
          <a:xfrm>
            <a:off x="8521706" y="6387272"/>
            <a:ext cx="830660" cy="756001"/>
          </a:xfrm>
          <a:prstGeom prst="rect">
            <a:avLst/>
          </a:prstGeom>
          <a:noFill/>
          <a:ln>
            <a:noFill/>
          </a:ln>
        </p:spPr>
      </p:pic>
      <p:sp>
        <p:nvSpPr>
          <p:cNvPr id="11" name="Google Shape;11;p27"/>
          <p:cNvSpPr/>
          <p:nvPr/>
        </p:nvSpPr>
        <p:spPr>
          <a:xfrm>
            <a:off x="436350" y="6464001"/>
            <a:ext cx="7891862" cy="680475"/>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Imagen 17" id="12" name="Google Shape;12;p27"/>
          <p:cNvPicPr preferRelativeResize="0"/>
          <p:nvPr/>
        </p:nvPicPr>
        <p:blipFill rotWithShape="1">
          <a:blip r:embed="rId3">
            <a:alphaModFix/>
          </a:blip>
          <a:srcRect b="0" l="0" r="0" t="0"/>
          <a:stretch/>
        </p:blipFill>
        <p:spPr>
          <a:xfrm>
            <a:off x="433440" y="6462796"/>
            <a:ext cx="690483" cy="680476"/>
          </a:xfrm>
          <a:prstGeom prst="rect">
            <a:avLst/>
          </a:prstGeom>
          <a:noFill/>
          <a:ln>
            <a:noFill/>
          </a:ln>
        </p:spPr>
      </p:pic>
      <p:pic>
        <p:nvPicPr>
          <p:cNvPr descr="Imagen 1" id="13" name="Google Shape;13;p27"/>
          <p:cNvPicPr preferRelativeResize="0"/>
          <p:nvPr/>
        </p:nvPicPr>
        <p:blipFill rotWithShape="1">
          <a:blip r:embed="rId4">
            <a:alphaModFix/>
          </a:blip>
          <a:srcRect b="0" l="0" r="0" t="0"/>
          <a:stretch/>
        </p:blipFill>
        <p:spPr>
          <a:xfrm>
            <a:off x="8272364" y="1222172"/>
            <a:ext cx="1080001" cy="241875"/>
          </a:xfrm>
          <a:prstGeom prst="rect">
            <a:avLst/>
          </a:prstGeom>
          <a:noFill/>
          <a:ln>
            <a:noFill/>
          </a:ln>
        </p:spPr>
      </p:pic>
      <p:pic>
        <p:nvPicPr>
          <p:cNvPr descr="Imagen 2" id="14" name="Google Shape;14;p27"/>
          <p:cNvPicPr preferRelativeResize="0"/>
          <p:nvPr/>
        </p:nvPicPr>
        <p:blipFill rotWithShape="1">
          <a:blip r:embed="rId5">
            <a:alphaModFix/>
          </a:blip>
          <a:srcRect b="0" l="0" r="0" t="0"/>
          <a:stretch/>
        </p:blipFill>
        <p:spPr>
          <a:xfrm>
            <a:off x="8272364" y="418596"/>
            <a:ext cx="1080001" cy="664778"/>
          </a:xfrm>
          <a:prstGeom prst="rect">
            <a:avLst/>
          </a:prstGeom>
          <a:noFill/>
          <a:ln>
            <a:noFill/>
          </a:ln>
        </p:spPr>
      </p:pic>
      <p:sp>
        <p:nvSpPr>
          <p:cNvPr id="15" name="Google Shape;15;p27"/>
          <p:cNvSpPr txBox="1"/>
          <p:nvPr>
            <p:ph type="title"/>
          </p:nvPr>
        </p:nvSpPr>
        <p:spPr>
          <a:xfrm>
            <a:off x="485775" y="101453"/>
            <a:ext cx="8743950" cy="1661731"/>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27"/>
          <p:cNvSpPr txBox="1"/>
          <p:nvPr>
            <p:ph idx="1" type="body"/>
          </p:nvPr>
        </p:nvSpPr>
        <p:spPr>
          <a:xfrm>
            <a:off x="485775" y="1763183"/>
            <a:ext cx="8743950" cy="5793317"/>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7"/>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30.png"/><Relationship Id="rId5"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6.png"/><Relationship Id="rId8"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youtube.com/watch?v=jfeM_LqqMbg"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nvSpPr>
        <p:spPr>
          <a:xfrm>
            <a:off x="1176618" y="6563127"/>
            <a:ext cx="7012135" cy="482219"/>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09" name="Google Shape;109;p1"/>
          <p:cNvSpPr txBox="1"/>
          <p:nvPr/>
        </p:nvSpPr>
        <p:spPr>
          <a:xfrm>
            <a:off x="374949"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a:p>
        </p:txBody>
      </p:sp>
      <p:sp>
        <p:nvSpPr>
          <p:cNvPr id="110" name="Google Shape;110;p1"/>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a:p>
        </p:txBody>
      </p:sp>
      <p:sp>
        <p:nvSpPr>
          <p:cNvPr id="111" name="Google Shape;111;p1"/>
          <p:cNvSpPr txBox="1"/>
          <p:nvPr/>
        </p:nvSpPr>
        <p:spPr>
          <a:xfrm>
            <a:off x="365424" y="2457191"/>
            <a:ext cx="4118087" cy="166676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PROCESOS ADMINISTRATIVOS</a:t>
            </a:r>
            <a:endParaRPr/>
          </a:p>
        </p:txBody>
      </p:sp>
      <p:pic>
        <p:nvPicPr>
          <p:cNvPr descr="Image" id="112" name="Google Shape;112;p1"/>
          <p:cNvPicPr preferRelativeResize="0"/>
          <p:nvPr/>
        </p:nvPicPr>
        <p:blipFill rotWithShape="1">
          <a:blip r:embed="rId3">
            <a:alphaModFix/>
          </a:blip>
          <a:srcRect b="0" l="0" r="0" t="0"/>
          <a:stretch/>
        </p:blipFill>
        <p:spPr>
          <a:xfrm>
            <a:off x="3994679" y="2608148"/>
            <a:ext cx="3713695" cy="37363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83" name="Google Shape;283;p10"/>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FUNCIONES DE LOS </a:t>
            </a:r>
            <a:r>
              <a:rPr b="0" i="0" lang="en-US" sz="2800" u="none" cap="none" strike="noStrike">
                <a:solidFill>
                  <a:srgbClr val="A93501"/>
                </a:solidFill>
                <a:latin typeface="Calibri"/>
                <a:ea typeface="Calibri"/>
                <a:cs typeface="Calibri"/>
                <a:sym typeface="Calibri"/>
              </a:rPr>
              <a:t>RECURSOS HUMANOS</a:t>
            </a:r>
            <a:endParaRPr/>
          </a:p>
        </p:txBody>
      </p:sp>
      <p:grpSp>
        <p:nvGrpSpPr>
          <p:cNvPr id="284" name="Google Shape;284;p10"/>
          <p:cNvGrpSpPr/>
          <p:nvPr/>
        </p:nvGrpSpPr>
        <p:grpSpPr>
          <a:xfrm>
            <a:off x="464906" y="2493192"/>
            <a:ext cx="4906439" cy="3518433"/>
            <a:chOff x="0" y="0"/>
            <a:chExt cx="4906438" cy="3518432"/>
          </a:xfrm>
        </p:grpSpPr>
        <p:grpSp>
          <p:nvGrpSpPr>
            <p:cNvPr id="285" name="Google Shape;285;p10"/>
            <p:cNvGrpSpPr/>
            <p:nvPr/>
          </p:nvGrpSpPr>
          <p:grpSpPr>
            <a:xfrm>
              <a:off x="0" y="0"/>
              <a:ext cx="4906438" cy="3518432"/>
              <a:chOff x="0" y="0"/>
              <a:chExt cx="4906437" cy="3518431"/>
            </a:xfrm>
          </p:grpSpPr>
          <p:sp>
            <p:nvSpPr>
              <p:cNvPr id="286" name="Google Shape;286;p10"/>
              <p:cNvSpPr/>
              <p:nvPr/>
            </p:nvSpPr>
            <p:spPr>
              <a:xfrm>
                <a:off x="0" y="0"/>
                <a:ext cx="4906437" cy="3518431"/>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0"/>
              <p:cNvSpPr txBox="1"/>
              <p:nvPr/>
            </p:nvSpPr>
            <p:spPr>
              <a:xfrm>
                <a:off x="104668" y="1569098"/>
                <a:ext cx="4697100"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88" name="Google Shape;288;p10"/>
            <p:cNvSpPr txBox="1"/>
            <p:nvPr/>
          </p:nvSpPr>
          <p:spPr>
            <a:xfrm>
              <a:off x="135822" y="158157"/>
              <a:ext cx="4571970" cy="3277206"/>
            </a:xfrm>
            <a:prstGeom prst="rect">
              <a:avLst/>
            </a:prstGeom>
            <a:noFill/>
            <a:ln>
              <a:noFill/>
            </a:ln>
          </p:spPr>
          <p:txBody>
            <a:bodyPr anchorCtr="0" anchor="ctr" bIns="91400" lIns="91400" spcFirstLastPara="1" rIns="91400" wrap="square" tIns="91400">
              <a:spAutoFit/>
            </a:bodyPr>
            <a:lstStyle/>
            <a:p>
              <a:pPr indent="-228600" lvl="0" marL="228600" marR="0" rtl="0" algn="l">
                <a:lnSpc>
                  <a:spcPct val="8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Otras funciones que son parte del departamento de Recursos Humanos, es por supuesto, ocuparse de las tareas administrativas que se derivan de los movimientos de personal dentro de la organización, por ejemplo: ascensos, despidos, traslados, etc.</a:t>
              </a:r>
              <a:endParaRPr/>
            </a:p>
            <a:p>
              <a:pPr indent="-228600" lvl="0" marL="228600" marR="0" rtl="0" algn="l">
                <a:lnSpc>
                  <a:spcPct val="80000"/>
                </a:lnSpc>
                <a:spcBef>
                  <a:spcPts val="10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En esencia, estas actividades y todas las herramientas de la función personal, tienen por objetivo la integración de la fuerza de trabajo en torno a un desempeño que permita cumplir los objetivos de la empresa del modo más eficiente posible, por lo que cobra una especial trascendencia el concepto de </a:t>
              </a:r>
              <a:r>
                <a:rPr b="1" i="0" lang="en-US" sz="1600" u="none" cap="none" strike="noStrike">
                  <a:solidFill>
                    <a:srgbClr val="000000"/>
                  </a:solidFill>
                  <a:latin typeface="Calibri"/>
                  <a:ea typeface="Calibri"/>
                  <a:cs typeface="Calibri"/>
                  <a:sym typeface="Calibri"/>
                </a:rPr>
                <a:t>Liderazgo y motivación </a:t>
              </a:r>
              <a:r>
                <a:rPr b="0" i="0" lang="en-US" sz="1600" u="none" cap="none" strike="noStrike">
                  <a:solidFill>
                    <a:srgbClr val="000000"/>
                  </a:solidFill>
                  <a:latin typeface="Calibri"/>
                  <a:ea typeface="Calibri"/>
                  <a:cs typeface="Calibri"/>
                  <a:sym typeface="Calibri"/>
                </a:rPr>
                <a:t>dentro de esta labor.</a:t>
              </a:r>
              <a:endParaRPr/>
            </a:p>
          </p:txBody>
        </p:sp>
      </p:grpSp>
      <p:pic>
        <p:nvPicPr>
          <p:cNvPr descr="Imagen 17" id="289" name="Google Shape;289;p10"/>
          <p:cNvPicPr preferRelativeResize="0"/>
          <p:nvPr/>
        </p:nvPicPr>
        <p:blipFill rotWithShape="1">
          <a:blip r:embed="rId3">
            <a:alphaModFix/>
          </a:blip>
          <a:srcRect b="0" l="0" r="0" t="0"/>
          <a:stretch/>
        </p:blipFill>
        <p:spPr>
          <a:xfrm>
            <a:off x="5065155" y="2383963"/>
            <a:ext cx="663550" cy="632686"/>
          </a:xfrm>
          <a:prstGeom prst="rect">
            <a:avLst/>
          </a:prstGeom>
          <a:noFill/>
          <a:ln>
            <a:noFill/>
          </a:ln>
        </p:spPr>
      </p:pic>
      <p:pic>
        <p:nvPicPr>
          <p:cNvPr descr="Imagen 19" id="290" name="Google Shape;290;p10"/>
          <p:cNvPicPr preferRelativeResize="0"/>
          <p:nvPr/>
        </p:nvPicPr>
        <p:blipFill rotWithShape="1">
          <a:blip r:embed="rId4">
            <a:alphaModFix/>
          </a:blip>
          <a:srcRect b="0" l="0" r="0" t="0"/>
          <a:stretch/>
        </p:blipFill>
        <p:spPr>
          <a:xfrm>
            <a:off x="4426518" y="3485963"/>
            <a:ext cx="5410260" cy="37941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96" name="Google Shape;296;p11"/>
          <p:cNvSpPr txBox="1"/>
          <p:nvPr/>
        </p:nvSpPr>
        <p:spPr>
          <a:xfrm>
            <a:off x="452174" y="1089342"/>
            <a:ext cx="8950502"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ETAPAS DE LA ADMINISTRACIÓN </a:t>
            </a:r>
            <a:endParaRPr/>
          </a:p>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DE LOS RECURSOS HUMANOS</a:t>
            </a:r>
            <a:endParaRPr/>
          </a:p>
        </p:txBody>
      </p:sp>
      <p:pic>
        <p:nvPicPr>
          <p:cNvPr descr="Google Shape;244;p44" id="297" name="Google Shape;297;p11"/>
          <p:cNvPicPr preferRelativeResize="0"/>
          <p:nvPr/>
        </p:nvPicPr>
        <p:blipFill rotWithShape="1">
          <a:blip r:embed="rId3">
            <a:alphaModFix/>
          </a:blip>
          <a:srcRect b="0" l="0" r="0" t="0"/>
          <a:stretch/>
        </p:blipFill>
        <p:spPr>
          <a:xfrm flipH="1">
            <a:off x="6950057" y="3890367"/>
            <a:ext cx="2273268" cy="3700669"/>
          </a:xfrm>
          <a:prstGeom prst="rect">
            <a:avLst/>
          </a:prstGeom>
          <a:noFill/>
          <a:ln>
            <a:noFill/>
          </a:ln>
        </p:spPr>
      </p:pic>
      <p:sp>
        <p:nvSpPr>
          <p:cNvPr id="298" name="Google Shape;298;p11"/>
          <p:cNvSpPr/>
          <p:nvPr/>
        </p:nvSpPr>
        <p:spPr>
          <a:xfrm>
            <a:off x="879260" y="2442342"/>
            <a:ext cx="3457802" cy="493568"/>
          </a:xfrm>
          <a:prstGeom prst="roundRect">
            <a:avLst>
              <a:gd fmla="val 16667"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9" name="Google Shape;299;p11"/>
          <p:cNvSpPr/>
          <p:nvPr/>
        </p:nvSpPr>
        <p:spPr>
          <a:xfrm>
            <a:off x="883183" y="3048163"/>
            <a:ext cx="3795696" cy="45861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0" name="Google Shape;300;p11"/>
          <p:cNvSpPr/>
          <p:nvPr/>
        </p:nvSpPr>
        <p:spPr>
          <a:xfrm>
            <a:off x="874044" y="3619034"/>
            <a:ext cx="4266780" cy="470268"/>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1" name="Google Shape;301;p11"/>
          <p:cNvSpPr/>
          <p:nvPr/>
        </p:nvSpPr>
        <p:spPr>
          <a:xfrm>
            <a:off x="888207" y="4201557"/>
            <a:ext cx="4697885" cy="528520"/>
          </a:xfrm>
          <a:prstGeom prst="roundRect">
            <a:avLst>
              <a:gd fmla="val 16667" name="adj"/>
            </a:avLst>
          </a:prstGeom>
          <a:solidFill>
            <a:srgbClr val="8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2" name="Google Shape;302;p11"/>
          <p:cNvSpPr/>
          <p:nvPr/>
        </p:nvSpPr>
        <p:spPr>
          <a:xfrm>
            <a:off x="883182" y="4842328"/>
            <a:ext cx="5068223" cy="45861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3" name="Google Shape;303;p11"/>
          <p:cNvSpPr/>
          <p:nvPr/>
        </p:nvSpPr>
        <p:spPr>
          <a:xfrm>
            <a:off x="874042" y="5424849"/>
            <a:ext cx="5441071" cy="470268"/>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4" name="Google Shape;304;p11"/>
          <p:cNvSpPr/>
          <p:nvPr/>
        </p:nvSpPr>
        <p:spPr>
          <a:xfrm>
            <a:off x="888207" y="6007372"/>
            <a:ext cx="5939572" cy="528520"/>
          </a:xfrm>
          <a:prstGeom prst="roundRect">
            <a:avLst>
              <a:gd fmla="val 16667" name="adj"/>
            </a:avLst>
          </a:prstGeom>
          <a:solidFill>
            <a:srgbClr val="8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5" name="Google Shape;305;p11"/>
          <p:cNvSpPr txBox="1"/>
          <p:nvPr/>
        </p:nvSpPr>
        <p:spPr>
          <a:xfrm>
            <a:off x="213283" y="2483850"/>
            <a:ext cx="4797745" cy="333049"/>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Planificación de recursos Humanos</a:t>
            </a:r>
            <a:endParaRPr/>
          </a:p>
        </p:txBody>
      </p:sp>
      <p:sp>
        <p:nvSpPr>
          <p:cNvPr id="306" name="Google Shape;306;p11"/>
          <p:cNvSpPr txBox="1"/>
          <p:nvPr/>
        </p:nvSpPr>
        <p:spPr>
          <a:xfrm>
            <a:off x="644388" y="3078024"/>
            <a:ext cx="3411215" cy="333049"/>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Diseño y análisis de puestos </a:t>
            </a:r>
            <a:endParaRPr/>
          </a:p>
        </p:txBody>
      </p:sp>
      <p:sp>
        <p:nvSpPr>
          <p:cNvPr id="307" name="Google Shape;307;p11"/>
          <p:cNvSpPr/>
          <p:nvPr/>
        </p:nvSpPr>
        <p:spPr>
          <a:xfrm>
            <a:off x="296687" y="2442342"/>
            <a:ext cx="530570" cy="49356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8" name="Google Shape;308;p11"/>
          <p:cNvSpPr/>
          <p:nvPr/>
        </p:nvSpPr>
        <p:spPr>
          <a:xfrm>
            <a:off x="296687" y="3024864"/>
            <a:ext cx="530570" cy="49356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9" name="Google Shape;309;p11"/>
          <p:cNvSpPr/>
          <p:nvPr/>
        </p:nvSpPr>
        <p:spPr>
          <a:xfrm>
            <a:off x="296687" y="3607386"/>
            <a:ext cx="530570" cy="49356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0" name="Google Shape;310;p11"/>
          <p:cNvSpPr/>
          <p:nvPr/>
        </p:nvSpPr>
        <p:spPr>
          <a:xfrm>
            <a:off x="296687" y="4213209"/>
            <a:ext cx="530570" cy="49356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1" name="Google Shape;311;p11"/>
          <p:cNvSpPr/>
          <p:nvPr/>
        </p:nvSpPr>
        <p:spPr>
          <a:xfrm>
            <a:off x="296687" y="4830681"/>
            <a:ext cx="530570" cy="49356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2" name="Google Shape;312;p11"/>
          <p:cNvSpPr/>
          <p:nvPr/>
        </p:nvSpPr>
        <p:spPr>
          <a:xfrm>
            <a:off x="296687" y="5413202"/>
            <a:ext cx="530570" cy="49356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3" name="Google Shape;313;p11"/>
          <p:cNvSpPr/>
          <p:nvPr/>
        </p:nvSpPr>
        <p:spPr>
          <a:xfrm>
            <a:off x="296687" y="6030676"/>
            <a:ext cx="530570" cy="49356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4" name="Google Shape;314;p11"/>
          <p:cNvSpPr txBox="1"/>
          <p:nvPr/>
        </p:nvSpPr>
        <p:spPr>
          <a:xfrm>
            <a:off x="371964" y="2423292"/>
            <a:ext cx="362960" cy="39243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1</a:t>
            </a:r>
            <a:endParaRPr/>
          </a:p>
        </p:txBody>
      </p:sp>
      <p:sp>
        <p:nvSpPr>
          <p:cNvPr id="315" name="Google Shape;315;p11"/>
          <p:cNvSpPr txBox="1"/>
          <p:nvPr/>
        </p:nvSpPr>
        <p:spPr>
          <a:xfrm>
            <a:off x="371964" y="3017464"/>
            <a:ext cx="362960" cy="39243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2</a:t>
            </a:r>
            <a:endParaRPr/>
          </a:p>
        </p:txBody>
      </p:sp>
      <p:sp>
        <p:nvSpPr>
          <p:cNvPr id="316" name="Google Shape;316;p11"/>
          <p:cNvSpPr txBox="1"/>
          <p:nvPr/>
        </p:nvSpPr>
        <p:spPr>
          <a:xfrm>
            <a:off x="371964" y="3623285"/>
            <a:ext cx="362960" cy="39243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3</a:t>
            </a:r>
            <a:endParaRPr/>
          </a:p>
        </p:txBody>
      </p:sp>
      <p:sp>
        <p:nvSpPr>
          <p:cNvPr id="317" name="Google Shape;317;p11"/>
          <p:cNvSpPr txBox="1"/>
          <p:nvPr/>
        </p:nvSpPr>
        <p:spPr>
          <a:xfrm>
            <a:off x="371964" y="4229108"/>
            <a:ext cx="362960" cy="39243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4</a:t>
            </a:r>
            <a:endParaRPr/>
          </a:p>
        </p:txBody>
      </p:sp>
      <p:sp>
        <p:nvSpPr>
          <p:cNvPr id="318" name="Google Shape;318;p11"/>
          <p:cNvSpPr txBox="1"/>
          <p:nvPr/>
        </p:nvSpPr>
        <p:spPr>
          <a:xfrm>
            <a:off x="371964" y="4846580"/>
            <a:ext cx="362960" cy="39243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5</a:t>
            </a:r>
            <a:endParaRPr/>
          </a:p>
        </p:txBody>
      </p:sp>
      <p:sp>
        <p:nvSpPr>
          <p:cNvPr id="319" name="Google Shape;319;p11"/>
          <p:cNvSpPr txBox="1"/>
          <p:nvPr/>
        </p:nvSpPr>
        <p:spPr>
          <a:xfrm>
            <a:off x="371964" y="5429101"/>
            <a:ext cx="362960" cy="39243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6</a:t>
            </a:r>
            <a:endParaRPr/>
          </a:p>
        </p:txBody>
      </p:sp>
      <p:sp>
        <p:nvSpPr>
          <p:cNvPr id="320" name="Google Shape;320;p11"/>
          <p:cNvSpPr txBox="1"/>
          <p:nvPr/>
        </p:nvSpPr>
        <p:spPr>
          <a:xfrm>
            <a:off x="371964" y="6058225"/>
            <a:ext cx="362960" cy="39243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7</a:t>
            </a:r>
            <a:endParaRPr/>
          </a:p>
        </p:txBody>
      </p:sp>
      <p:sp>
        <p:nvSpPr>
          <p:cNvPr id="321" name="Google Shape;321;p11"/>
          <p:cNvSpPr txBox="1"/>
          <p:nvPr/>
        </p:nvSpPr>
        <p:spPr>
          <a:xfrm>
            <a:off x="993933" y="3648897"/>
            <a:ext cx="3411215" cy="33304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Reclutamiento y selección </a:t>
            </a:r>
            <a:endParaRPr/>
          </a:p>
        </p:txBody>
      </p:sp>
      <p:sp>
        <p:nvSpPr>
          <p:cNvPr id="322" name="Google Shape;322;p11"/>
          <p:cNvSpPr txBox="1"/>
          <p:nvPr/>
        </p:nvSpPr>
        <p:spPr>
          <a:xfrm>
            <a:off x="993933" y="4243073"/>
            <a:ext cx="3947183" cy="333048"/>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Capacitación de Recursos Humanos </a:t>
            </a:r>
            <a:endParaRPr/>
          </a:p>
        </p:txBody>
      </p:sp>
      <p:sp>
        <p:nvSpPr>
          <p:cNvPr id="323" name="Google Shape;323;p11"/>
          <p:cNvSpPr txBox="1"/>
          <p:nvPr/>
        </p:nvSpPr>
        <p:spPr>
          <a:xfrm>
            <a:off x="993933" y="4872197"/>
            <a:ext cx="3947183" cy="333048"/>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Evaluación de desempeño </a:t>
            </a:r>
            <a:endParaRPr/>
          </a:p>
        </p:txBody>
      </p:sp>
      <p:sp>
        <p:nvSpPr>
          <p:cNvPr id="324" name="Google Shape;324;p11"/>
          <p:cNvSpPr txBox="1"/>
          <p:nvPr/>
        </p:nvSpPr>
        <p:spPr>
          <a:xfrm>
            <a:off x="993933" y="5466369"/>
            <a:ext cx="3947183" cy="333048"/>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Administración de Compensaciones </a:t>
            </a:r>
            <a:endParaRPr/>
          </a:p>
        </p:txBody>
      </p:sp>
      <p:sp>
        <p:nvSpPr>
          <p:cNvPr id="325" name="Google Shape;325;p11"/>
          <p:cNvSpPr txBox="1"/>
          <p:nvPr/>
        </p:nvSpPr>
        <p:spPr>
          <a:xfrm>
            <a:off x="993933" y="6072192"/>
            <a:ext cx="3947183" cy="33304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Relación con los empleados y sindicatos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31" name="Google Shape;331;p12"/>
          <p:cNvSpPr txBox="1"/>
          <p:nvPr/>
        </p:nvSpPr>
        <p:spPr>
          <a:xfrm>
            <a:off x="523294" y="1523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a:p>
        </p:txBody>
      </p:sp>
      <p:sp>
        <p:nvSpPr>
          <p:cNvPr id="332" name="Google Shape;332;p12"/>
          <p:cNvSpPr txBox="1"/>
          <p:nvPr/>
        </p:nvSpPr>
        <p:spPr>
          <a:xfrm>
            <a:off x="514697" y="2244090"/>
            <a:ext cx="4947757" cy="2716595"/>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Reúnete en parejas y responde las siguientes preguntas:</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¿Qué son los Recursos humanos?                      ¿Cuáles son sus etapas?</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Te invito a compartir tus respuestas a través de un plenario con los demás grupos. </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ED6B00"/>
              </a:buClr>
              <a:buSzPts val="1600"/>
              <a:buFont typeface="Calibri"/>
              <a:buNone/>
            </a:pPr>
            <a:r>
              <a:t/>
            </a:r>
            <a:endParaRPr b="0" i="0" sz="1600" u="none" cap="none" strike="noStrike">
              <a:solidFill>
                <a:srgbClr val="000000"/>
              </a:solidFill>
              <a:latin typeface="Arial"/>
              <a:ea typeface="Arial"/>
              <a:cs typeface="Arial"/>
              <a:sym typeface="Arial"/>
            </a:endParaRPr>
          </a:p>
        </p:txBody>
      </p:sp>
      <p:sp>
        <p:nvSpPr>
          <p:cNvPr id="333" name="Google Shape;333;p12"/>
          <p:cNvSpPr txBox="1"/>
          <p:nvPr/>
        </p:nvSpPr>
        <p:spPr>
          <a:xfrm>
            <a:off x="468971" y="4429952"/>
            <a:ext cx="4278737" cy="14447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a:p>
        </p:txBody>
      </p:sp>
      <p:pic>
        <p:nvPicPr>
          <p:cNvPr descr="Imagen 3" id="334" name="Google Shape;334;p12"/>
          <p:cNvPicPr preferRelativeResize="0"/>
          <p:nvPr/>
        </p:nvPicPr>
        <p:blipFill rotWithShape="1">
          <a:blip r:embed="rId3">
            <a:alphaModFix/>
          </a:blip>
          <a:srcRect b="0" l="0" r="0" t="0"/>
          <a:stretch/>
        </p:blipFill>
        <p:spPr>
          <a:xfrm>
            <a:off x="5226425" y="3302923"/>
            <a:ext cx="4087905" cy="40470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40" name="Google Shape;340;p13"/>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PAUSA</a:t>
            </a:r>
            <a:endParaRPr/>
          </a:p>
        </p:txBody>
      </p:sp>
      <p:pic>
        <p:nvPicPr>
          <p:cNvPr descr="Google Shape;284;p47" id="341" name="Google Shape;341;p13"/>
          <p:cNvPicPr preferRelativeResize="0"/>
          <p:nvPr/>
        </p:nvPicPr>
        <p:blipFill rotWithShape="1">
          <a:blip r:embed="rId3">
            <a:alphaModFix/>
          </a:blip>
          <a:srcRect b="0" l="0" r="0" t="0"/>
          <a:stretch/>
        </p:blipFill>
        <p:spPr>
          <a:xfrm>
            <a:off x="7015867" y="4394777"/>
            <a:ext cx="2466540" cy="3164898"/>
          </a:xfrm>
          <a:prstGeom prst="rect">
            <a:avLst/>
          </a:prstGeom>
          <a:noFill/>
          <a:ln>
            <a:noFill/>
          </a:ln>
        </p:spPr>
      </p:pic>
      <p:grpSp>
        <p:nvGrpSpPr>
          <p:cNvPr id="342" name="Google Shape;342;p13"/>
          <p:cNvGrpSpPr/>
          <p:nvPr/>
        </p:nvGrpSpPr>
        <p:grpSpPr>
          <a:xfrm>
            <a:off x="452175" y="3013360"/>
            <a:ext cx="6210910" cy="1885255"/>
            <a:chOff x="0" y="0"/>
            <a:chExt cx="6210909" cy="1885253"/>
          </a:xfrm>
        </p:grpSpPr>
        <p:sp>
          <p:nvSpPr>
            <p:cNvPr id="343" name="Google Shape;343;p13"/>
            <p:cNvSpPr/>
            <p:nvPr/>
          </p:nvSpPr>
          <p:spPr>
            <a:xfrm>
              <a:off x="0" y="0"/>
              <a:ext cx="6210909" cy="1885253"/>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3"/>
            <p:cNvSpPr txBox="1"/>
            <p:nvPr/>
          </p:nvSpPr>
          <p:spPr>
            <a:xfrm>
              <a:off x="92721" y="752509"/>
              <a:ext cx="6025466"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43" id="345" name="Google Shape;345;p13"/>
          <p:cNvPicPr preferRelativeResize="0"/>
          <p:nvPr/>
        </p:nvPicPr>
        <p:blipFill rotWithShape="1">
          <a:blip r:embed="rId4">
            <a:alphaModFix/>
          </a:blip>
          <a:srcRect b="0" l="0" r="0" t="0"/>
          <a:stretch/>
        </p:blipFill>
        <p:spPr>
          <a:xfrm>
            <a:off x="5994691" y="2776335"/>
            <a:ext cx="663550" cy="632686"/>
          </a:xfrm>
          <a:prstGeom prst="rect">
            <a:avLst/>
          </a:prstGeom>
          <a:noFill/>
          <a:ln>
            <a:noFill/>
          </a:ln>
        </p:spPr>
      </p:pic>
      <p:sp>
        <p:nvSpPr>
          <p:cNvPr id="346" name="Google Shape;346;p13"/>
          <p:cNvSpPr txBox="1"/>
          <p:nvPr/>
        </p:nvSpPr>
        <p:spPr>
          <a:xfrm>
            <a:off x="844973" y="3322494"/>
            <a:ext cx="5214692" cy="1361441"/>
          </a:xfrm>
          <a:prstGeom prst="rect">
            <a:avLst/>
          </a:prstGeom>
          <a:noFill/>
          <a:ln>
            <a:noFill/>
          </a:ln>
        </p:spPr>
        <p:txBody>
          <a:bodyPr anchorCtr="0" anchor="t" bIns="45700" lIns="45700" spcFirstLastPara="1" rIns="45700" wrap="square" tIns="45700">
            <a:spAutoFit/>
          </a:bodyPr>
          <a:lstStyle/>
          <a:p>
            <a:pPr indent="-285750" lvl="0" marL="285750" marR="0" rtl="0" algn="just">
              <a:lnSpc>
                <a:spcPct val="8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Los recursos humanos son los que se ocupan de sacar el mayor potencial a los colaboradores de la organización.</a:t>
            </a:r>
            <a:endParaRPr/>
          </a:p>
          <a:p>
            <a:pPr indent="0" lvl="0" marL="0" marR="0" rtl="0" algn="just">
              <a:lnSpc>
                <a:spcPct val="8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285750" lvl="0" marL="285750" marR="0" rtl="0" algn="just">
              <a:lnSpc>
                <a:spcPct val="8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Son etapas de la administración de recursos humanos, son el diseño y análisis de puestos, reclutamiento y selección de personal.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52" name="Google Shape;352;p14"/>
          <p:cNvSpPr/>
          <p:nvPr/>
        </p:nvSpPr>
        <p:spPr>
          <a:xfrm>
            <a:off x="6082140" y="2516573"/>
            <a:ext cx="2400152" cy="2400151"/>
          </a:xfrm>
          <a:prstGeom prst="ellipse">
            <a:avLst/>
          </a:prstGeom>
          <a:solidFill>
            <a:srgbClr val="8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3" name="Google Shape;353;p14"/>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PLANIFICACIÓN DEL </a:t>
            </a:r>
            <a:r>
              <a:rPr b="0" i="0" lang="en-US" sz="2800" u="none" cap="none" strike="noStrike">
                <a:solidFill>
                  <a:srgbClr val="A93501"/>
                </a:solidFill>
                <a:latin typeface="Calibri"/>
                <a:ea typeface="Calibri"/>
                <a:cs typeface="Calibri"/>
                <a:sym typeface="Calibri"/>
              </a:rPr>
              <a:t>RECURSO HUMANO</a:t>
            </a:r>
            <a:endParaRPr/>
          </a:p>
        </p:txBody>
      </p:sp>
      <p:sp>
        <p:nvSpPr>
          <p:cNvPr id="354" name="Google Shape;354;p14"/>
          <p:cNvSpPr/>
          <p:nvPr/>
        </p:nvSpPr>
        <p:spPr>
          <a:xfrm>
            <a:off x="722451" y="2516573"/>
            <a:ext cx="2400152" cy="2400151"/>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5" name="Google Shape;355;p14"/>
          <p:cNvSpPr txBox="1"/>
          <p:nvPr/>
        </p:nvSpPr>
        <p:spPr>
          <a:xfrm>
            <a:off x="831524" y="3031420"/>
            <a:ext cx="2233702" cy="1570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Evaluar las condiciones ambientales, en especial los cambios futuros, para determinar las debilidades y amenazas del entorno </a:t>
            </a:r>
            <a:endParaRPr/>
          </a:p>
        </p:txBody>
      </p:sp>
      <p:sp>
        <p:nvSpPr>
          <p:cNvPr id="356" name="Google Shape;356;p14"/>
          <p:cNvSpPr txBox="1"/>
          <p:nvPr/>
        </p:nvSpPr>
        <p:spPr>
          <a:xfrm>
            <a:off x="6307728" y="3322677"/>
            <a:ext cx="1954066" cy="808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Disponibilidad de trabajadores en el </a:t>
            </a:r>
            <a:endParaRPr/>
          </a:p>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futuro.</a:t>
            </a:r>
            <a:endParaRPr/>
          </a:p>
        </p:txBody>
      </p:sp>
      <p:sp>
        <p:nvSpPr>
          <p:cNvPr id="357" name="Google Shape;357;p14"/>
          <p:cNvSpPr/>
          <p:nvPr/>
        </p:nvSpPr>
        <p:spPr>
          <a:xfrm>
            <a:off x="3483855" y="2516573"/>
            <a:ext cx="2400153" cy="2400151"/>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8" name="Google Shape;358;p14"/>
          <p:cNvSpPr txBox="1"/>
          <p:nvPr/>
        </p:nvSpPr>
        <p:spPr>
          <a:xfrm>
            <a:off x="3569628" y="3054717"/>
            <a:ext cx="2187094" cy="1316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Analizar a corto y largo plazo la demanda futura de mano de obra en el mercado laboral interno y externo </a:t>
            </a:r>
            <a:endParaRPr/>
          </a:p>
        </p:txBody>
      </p:sp>
      <p:pic>
        <p:nvPicPr>
          <p:cNvPr descr="Google Shape;394;p64" id="359" name="Google Shape;359;p14"/>
          <p:cNvPicPr preferRelativeResize="0"/>
          <p:nvPr/>
        </p:nvPicPr>
        <p:blipFill rotWithShape="1">
          <a:blip r:embed="rId3">
            <a:alphaModFix/>
          </a:blip>
          <a:srcRect b="0" l="0" r="0" t="0"/>
          <a:stretch/>
        </p:blipFill>
        <p:spPr>
          <a:xfrm>
            <a:off x="4454523" y="5161143"/>
            <a:ext cx="4034743" cy="21145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65" name="Google Shape;365;p15"/>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DISEÑO DE </a:t>
            </a:r>
            <a:r>
              <a:rPr b="0" i="0" lang="en-US" sz="2800" u="none" cap="none" strike="noStrike">
                <a:solidFill>
                  <a:srgbClr val="A93501"/>
                </a:solidFill>
                <a:latin typeface="Calibri"/>
                <a:ea typeface="Calibri"/>
                <a:cs typeface="Calibri"/>
                <a:sym typeface="Calibri"/>
              </a:rPr>
              <a:t>PUESTOS</a:t>
            </a:r>
            <a:endParaRPr/>
          </a:p>
        </p:txBody>
      </p:sp>
      <p:sp>
        <p:nvSpPr>
          <p:cNvPr id="366" name="Google Shape;366;p15"/>
          <p:cNvSpPr/>
          <p:nvPr/>
        </p:nvSpPr>
        <p:spPr>
          <a:xfrm>
            <a:off x="5068401" y="3646585"/>
            <a:ext cx="4346011" cy="69902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7" name="Google Shape;367;p15"/>
          <p:cNvSpPr/>
          <p:nvPr/>
        </p:nvSpPr>
        <p:spPr>
          <a:xfrm>
            <a:off x="5056751" y="4457867"/>
            <a:ext cx="4334358" cy="458617"/>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8" name="Google Shape;368;p15"/>
          <p:cNvSpPr/>
          <p:nvPr/>
        </p:nvSpPr>
        <p:spPr>
          <a:xfrm>
            <a:off x="5068401" y="5028739"/>
            <a:ext cx="4346011" cy="47026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9" name="Google Shape;369;p15"/>
          <p:cNvSpPr/>
          <p:nvPr/>
        </p:nvSpPr>
        <p:spPr>
          <a:xfrm>
            <a:off x="5091705" y="5611260"/>
            <a:ext cx="4357661" cy="528520"/>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0" name="Google Shape;370;p15"/>
          <p:cNvSpPr/>
          <p:nvPr/>
        </p:nvSpPr>
        <p:spPr>
          <a:xfrm>
            <a:off x="5091705" y="6252033"/>
            <a:ext cx="4346011" cy="458617"/>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1" name="Google Shape;371;p15"/>
          <p:cNvSpPr txBox="1"/>
          <p:nvPr/>
        </p:nvSpPr>
        <p:spPr>
          <a:xfrm>
            <a:off x="4158702" y="3695498"/>
            <a:ext cx="6130455"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Permite asegurarse que se respeten las</a:t>
            </a:r>
            <a:endParaRPr/>
          </a:p>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 políticas del organismo</a:t>
            </a:r>
            <a:endParaRPr/>
          </a:p>
        </p:txBody>
      </p:sp>
      <p:sp>
        <p:nvSpPr>
          <p:cNvPr id="372" name="Google Shape;372;p15"/>
          <p:cNvSpPr txBox="1"/>
          <p:nvPr/>
        </p:nvSpPr>
        <p:spPr>
          <a:xfrm>
            <a:off x="5479760" y="4499381"/>
            <a:ext cx="3411215"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Reduce errores </a:t>
            </a:r>
            <a:r>
              <a:rPr b="1" i="0" lang="en-US" sz="1600" u="none" cap="none" strike="noStrike">
                <a:solidFill>
                  <a:srgbClr val="000000"/>
                </a:solidFill>
                <a:latin typeface="Calibri"/>
                <a:ea typeface="Calibri"/>
                <a:cs typeface="Calibri"/>
                <a:sym typeface="Calibri"/>
              </a:rPr>
              <a:t>operativos</a:t>
            </a:r>
            <a:r>
              <a:rPr b="0" i="0" lang="en-US" sz="1600" u="none" cap="none" strike="noStrike">
                <a:solidFill>
                  <a:srgbClr val="000000"/>
                </a:solidFill>
                <a:latin typeface="Calibri"/>
                <a:ea typeface="Calibri"/>
                <a:cs typeface="Calibri"/>
                <a:sym typeface="Calibri"/>
              </a:rPr>
              <a:t> </a:t>
            </a:r>
            <a:endParaRPr/>
          </a:p>
        </p:txBody>
      </p:sp>
      <p:sp>
        <p:nvSpPr>
          <p:cNvPr id="373" name="Google Shape;373;p15"/>
          <p:cNvSpPr txBox="1"/>
          <p:nvPr/>
        </p:nvSpPr>
        <p:spPr>
          <a:xfrm>
            <a:off x="5102475" y="5058602"/>
            <a:ext cx="4510893" cy="300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Facilita el funcionamiento de la empresa</a:t>
            </a:r>
            <a:endParaRPr/>
          </a:p>
        </p:txBody>
      </p:sp>
      <p:sp>
        <p:nvSpPr>
          <p:cNvPr id="374" name="Google Shape;374;p15"/>
          <p:cNvSpPr txBox="1"/>
          <p:nvPr/>
        </p:nvSpPr>
        <p:spPr>
          <a:xfrm>
            <a:off x="5328295" y="5664429"/>
            <a:ext cx="3947184" cy="300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Complementa la organización </a:t>
            </a:r>
            <a:endParaRPr/>
          </a:p>
        </p:txBody>
      </p:sp>
      <p:sp>
        <p:nvSpPr>
          <p:cNvPr id="375" name="Google Shape;375;p15"/>
          <p:cNvSpPr txBox="1"/>
          <p:nvPr/>
        </p:nvSpPr>
        <p:spPr>
          <a:xfrm>
            <a:off x="5452020" y="6293553"/>
            <a:ext cx="3823459" cy="300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Etc.</a:t>
            </a:r>
            <a:endParaRPr/>
          </a:p>
        </p:txBody>
      </p:sp>
      <p:pic>
        <p:nvPicPr>
          <p:cNvPr descr="Imagen 2" id="376" name="Google Shape;376;p15"/>
          <p:cNvPicPr preferRelativeResize="0"/>
          <p:nvPr/>
        </p:nvPicPr>
        <p:blipFill rotWithShape="1">
          <a:blip r:embed="rId3">
            <a:alphaModFix/>
          </a:blip>
          <a:srcRect b="0" l="0" r="0" t="0"/>
          <a:stretch/>
        </p:blipFill>
        <p:spPr>
          <a:xfrm>
            <a:off x="229290" y="3071042"/>
            <a:ext cx="4606083" cy="3146939"/>
          </a:xfrm>
          <a:prstGeom prst="rect">
            <a:avLst/>
          </a:prstGeom>
          <a:noFill/>
          <a:ln>
            <a:noFill/>
          </a:ln>
        </p:spPr>
      </p:pic>
      <p:sp>
        <p:nvSpPr>
          <p:cNvPr id="377" name="Google Shape;377;p15"/>
          <p:cNvSpPr/>
          <p:nvPr/>
        </p:nvSpPr>
        <p:spPr>
          <a:xfrm>
            <a:off x="5068401" y="2248534"/>
            <a:ext cx="4346011" cy="121164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8" name="Google Shape;378;p15"/>
          <p:cNvSpPr txBox="1"/>
          <p:nvPr/>
        </p:nvSpPr>
        <p:spPr>
          <a:xfrm>
            <a:off x="5363246" y="2297450"/>
            <a:ext cx="3725804" cy="1062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Proceso de organizar el flujo de trabajo que se requiere hacer en forma de tareas que se asignan a un trabajo específico, de modo de facilitar un alto desempeño en su ejecución.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84" name="Google Shape;384;p16"/>
          <p:cNvSpPr/>
          <p:nvPr/>
        </p:nvSpPr>
        <p:spPr>
          <a:xfrm>
            <a:off x="5068401" y="5925820"/>
            <a:ext cx="4346011" cy="78482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5" name="Google Shape;385;p16"/>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DESCRIPCIÓN DE </a:t>
            </a:r>
            <a:r>
              <a:rPr b="0" i="0" lang="en-US" sz="2800" u="none" cap="none" strike="noStrike">
                <a:solidFill>
                  <a:srgbClr val="A93501"/>
                </a:solidFill>
                <a:latin typeface="Calibri"/>
                <a:ea typeface="Calibri"/>
                <a:cs typeface="Calibri"/>
                <a:sym typeface="Calibri"/>
              </a:rPr>
              <a:t>PUESTOS</a:t>
            </a:r>
            <a:endParaRPr/>
          </a:p>
        </p:txBody>
      </p:sp>
      <p:sp>
        <p:nvSpPr>
          <p:cNvPr id="386" name="Google Shape;386;p16"/>
          <p:cNvSpPr/>
          <p:nvPr/>
        </p:nvSpPr>
        <p:spPr>
          <a:xfrm>
            <a:off x="5068401" y="3646585"/>
            <a:ext cx="4346011" cy="47766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7" name="Google Shape;387;p16"/>
          <p:cNvSpPr/>
          <p:nvPr/>
        </p:nvSpPr>
        <p:spPr>
          <a:xfrm>
            <a:off x="5056751" y="4229106"/>
            <a:ext cx="4334358" cy="745629"/>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8" name="Google Shape;388;p16"/>
          <p:cNvSpPr/>
          <p:nvPr/>
        </p:nvSpPr>
        <p:spPr>
          <a:xfrm>
            <a:off x="5068401" y="5075339"/>
            <a:ext cx="4346011" cy="784828"/>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9" name="Google Shape;389;p16"/>
          <p:cNvSpPr txBox="1"/>
          <p:nvPr/>
        </p:nvSpPr>
        <p:spPr>
          <a:xfrm>
            <a:off x="4158702" y="3683848"/>
            <a:ext cx="6130455" cy="300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Evita repetir la información</a:t>
            </a:r>
            <a:endParaRPr/>
          </a:p>
        </p:txBody>
      </p:sp>
      <p:sp>
        <p:nvSpPr>
          <p:cNvPr id="390" name="Google Shape;390;p16"/>
          <p:cNvSpPr txBox="1"/>
          <p:nvPr/>
        </p:nvSpPr>
        <p:spPr>
          <a:xfrm>
            <a:off x="5479760" y="4278024"/>
            <a:ext cx="3411215"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Permite a los empleados saber qué es lo que se espera de ellos, cuándo y cómo. </a:t>
            </a:r>
            <a:endParaRPr/>
          </a:p>
        </p:txBody>
      </p:sp>
      <p:sp>
        <p:nvSpPr>
          <p:cNvPr id="391" name="Google Shape;391;p16"/>
          <p:cNvSpPr txBox="1"/>
          <p:nvPr/>
        </p:nvSpPr>
        <p:spPr>
          <a:xfrm>
            <a:off x="5102476" y="5140152"/>
            <a:ext cx="4312817"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Muestra a cada uno de los empleados el lugar que ocupa su puesto en el total de la organización.</a:t>
            </a:r>
            <a:endParaRPr/>
          </a:p>
        </p:txBody>
      </p:sp>
      <p:sp>
        <p:nvSpPr>
          <p:cNvPr id="392" name="Google Shape;392;p16"/>
          <p:cNvSpPr txBox="1"/>
          <p:nvPr/>
        </p:nvSpPr>
        <p:spPr>
          <a:xfrm>
            <a:off x="5452020" y="5967341"/>
            <a:ext cx="3823459"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Facilita el entrenamiento del nuevo personal y reduce el periodo de capacitación. </a:t>
            </a:r>
            <a:endParaRPr/>
          </a:p>
        </p:txBody>
      </p:sp>
      <p:sp>
        <p:nvSpPr>
          <p:cNvPr id="393" name="Google Shape;393;p16"/>
          <p:cNvSpPr/>
          <p:nvPr/>
        </p:nvSpPr>
        <p:spPr>
          <a:xfrm>
            <a:off x="5068401" y="2248534"/>
            <a:ext cx="4346011" cy="121164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4" name="Google Shape;394;p16"/>
          <p:cNvSpPr txBox="1"/>
          <p:nvPr/>
        </p:nvSpPr>
        <p:spPr>
          <a:xfrm>
            <a:off x="5363246" y="2472206"/>
            <a:ext cx="3725804" cy="808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Se preocupa por el contenido del puesto, es decir qué hace el ocupante, cómo lo hace, cuándo lo hace y por qué lo hace.</a:t>
            </a:r>
            <a:endParaRPr/>
          </a:p>
        </p:txBody>
      </p:sp>
      <p:pic>
        <p:nvPicPr>
          <p:cNvPr descr="Google Shape;368;p60" id="395" name="Google Shape;395;p16"/>
          <p:cNvPicPr preferRelativeResize="0"/>
          <p:nvPr/>
        </p:nvPicPr>
        <p:blipFill rotWithShape="1">
          <a:blip r:embed="rId3">
            <a:alphaModFix/>
          </a:blip>
          <a:srcRect b="0" l="0" r="0" t="0"/>
          <a:stretch/>
        </p:blipFill>
        <p:spPr>
          <a:xfrm>
            <a:off x="377682" y="2966909"/>
            <a:ext cx="4485951" cy="29932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01" name="Google Shape;401;p17"/>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RECLUTAMIENTO Y </a:t>
            </a:r>
            <a:r>
              <a:rPr b="0" i="0" lang="en-US" sz="2800" u="none" cap="none" strike="noStrike">
                <a:solidFill>
                  <a:srgbClr val="A93501"/>
                </a:solidFill>
                <a:latin typeface="Calibri"/>
                <a:ea typeface="Calibri"/>
                <a:cs typeface="Calibri"/>
                <a:sym typeface="Calibri"/>
              </a:rPr>
              <a:t>SELECCIÓN</a:t>
            </a:r>
            <a:endParaRPr/>
          </a:p>
        </p:txBody>
      </p:sp>
      <p:sp>
        <p:nvSpPr>
          <p:cNvPr id="402" name="Google Shape;402;p17"/>
          <p:cNvSpPr/>
          <p:nvPr/>
        </p:nvSpPr>
        <p:spPr>
          <a:xfrm>
            <a:off x="3863788" y="2606199"/>
            <a:ext cx="5550625" cy="1852587"/>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3" name="Google Shape;403;p17"/>
          <p:cNvSpPr txBox="1"/>
          <p:nvPr/>
        </p:nvSpPr>
        <p:spPr>
          <a:xfrm>
            <a:off x="4023605" y="2643459"/>
            <a:ext cx="5306434" cy="182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Canales de reclutamiento </a:t>
            </a:r>
            <a:endParaRPr/>
          </a:p>
          <a:p>
            <a:pPr indent="-214311" lvl="1" marL="557212"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Reclutamiento interno (motivacional, permite ascender) </a:t>
            </a:r>
            <a:endParaRPr/>
          </a:p>
          <a:p>
            <a:pPr indent="-214311" lvl="1" marL="557212"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Recomendaciones de los empleados actuales </a:t>
            </a:r>
            <a:endParaRPr/>
          </a:p>
          <a:p>
            <a:pPr indent="-214311" lvl="1" marL="557212"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Avisos </a:t>
            </a:r>
            <a:endParaRPr/>
          </a:p>
          <a:p>
            <a:pPr indent="-214311" lvl="1" marL="557212"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Agencias de empleos </a:t>
            </a:r>
            <a:endParaRPr/>
          </a:p>
          <a:p>
            <a:pPr indent="-214311" lvl="1" marL="557212"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Instituciones de enseñanza </a:t>
            </a:r>
            <a:endParaRPr/>
          </a:p>
          <a:p>
            <a:pPr indent="-214311" lvl="1" marL="557212"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Etc.</a:t>
            </a:r>
            <a:endParaRPr/>
          </a:p>
        </p:txBody>
      </p:sp>
      <p:sp>
        <p:nvSpPr>
          <p:cNvPr id="404" name="Google Shape;404;p17"/>
          <p:cNvSpPr/>
          <p:nvPr/>
        </p:nvSpPr>
        <p:spPr>
          <a:xfrm>
            <a:off x="434560" y="2877946"/>
            <a:ext cx="3010426" cy="12430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5" name="Google Shape;405;p17"/>
          <p:cNvSpPr txBox="1"/>
          <p:nvPr/>
        </p:nvSpPr>
        <p:spPr>
          <a:xfrm>
            <a:off x="729403" y="2945109"/>
            <a:ext cx="2480721" cy="1062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Es el proceso de identificar e interesar al máximo número de candidatos idóneos para un trabajo particular. </a:t>
            </a:r>
            <a:endParaRPr/>
          </a:p>
        </p:txBody>
      </p:sp>
      <p:sp>
        <p:nvSpPr>
          <p:cNvPr id="406" name="Google Shape;406;p17"/>
          <p:cNvSpPr/>
          <p:nvPr/>
        </p:nvSpPr>
        <p:spPr>
          <a:xfrm>
            <a:off x="434560" y="2242907"/>
            <a:ext cx="3010426" cy="49992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7" name="Google Shape;407;p17"/>
          <p:cNvSpPr txBox="1"/>
          <p:nvPr/>
        </p:nvSpPr>
        <p:spPr>
          <a:xfrm>
            <a:off x="999598" y="2310070"/>
            <a:ext cx="2480721" cy="333048"/>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RECLUTAMIENTO</a:t>
            </a:r>
            <a:endParaRPr/>
          </a:p>
        </p:txBody>
      </p:sp>
      <p:sp>
        <p:nvSpPr>
          <p:cNvPr id="408" name="Google Shape;408;p17"/>
          <p:cNvSpPr/>
          <p:nvPr/>
        </p:nvSpPr>
        <p:spPr>
          <a:xfrm>
            <a:off x="434560" y="5188410"/>
            <a:ext cx="3010426" cy="12430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9" name="Google Shape;409;p17"/>
          <p:cNvSpPr txBox="1"/>
          <p:nvPr/>
        </p:nvSpPr>
        <p:spPr>
          <a:xfrm>
            <a:off x="729403" y="5404198"/>
            <a:ext cx="2480721" cy="808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Es el proceso de elegir al mejor candidato reclutado para contratarlo.</a:t>
            </a:r>
            <a:endParaRPr/>
          </a:p>
        </p:txBody>
      </p:sp>
      <p:sp>
        <p:nvSpPr>
          <p:cNvPr id="410" name="Google Shape;410;p17"/>
          <p:cNvSpPr/>
          <p:nvPr/>
        </p:nvSpPr>
        <p:spPr>
          <a:xfrm>
            <a:off x="434560" y="4553370"/>
            <a:ext cx="3010426" cy="49992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1" name="Google Shape;411;p17"/>
          <p:cNvSpPr txBox="1"/>
          <p:nvPr/>
        </p:nvSpPr>
        <p:spPr>
          <a:xfrm>
            <a:off x="688874" y="4620533"/>
            <a:ext cx="2480721" cy="333049"/>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SELECCIÓN</a:t>
            </a:r>
            <a:endParaRPr/>
          </a:p>
        </p:txBody>
      </p:sp>
      <p:sp>
        <p:nvSpPr>
          <p:cNvPr id="412" name="Google Shape;412;p17"/>
          <p:cNvSpPr/>
          <p:nvPr/>
        </p:nvSpPr>
        <p:spPr>
          <a:xfrm>
            <a:off x="3863788" y="4997734"/>
            <a:ext cx="5498467" cy="1595870"/>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3" name="Google Shape;413;p17"/>
          <p:cNvSpPr txBox="1"/>
          <p:nvPr/>
        </p:nvSpPr>
        <p:spPr>
          <a:xfrm>
            <a:off x="4023605" y="5116064"/>
            <a:ext cx="3239443" cy="1316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Predictores de rendimiento </a:t>
            </a:r>
            <a:endParaRPr/>
          </a:p>
          <a:p>
            <a:pPr indent="-214311" lvl="1" marL="557212"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Exámenes escritos </a:t>
            </a:r>
            <a:endParaRPr/>
          </a:p>
          <a:p>
            <a:pPr indent="-214311" lvl="1" marL="557212"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Entrevistas </a:t>
            </a:r>
            <a:endParaRPr/>
          </a:p>
          <a:p>
            <a:pPr indent="-214311" lvl="1" marL="557212"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Pruebas de desempeño </a:t>
            </a:r>
            <a:endParaRPr/>
          </a:p>
          <a:p>
            <a:pPr indent="-214311" lvl="1" marL="557212"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Etc.</a:t>
            </a:r>
            <a:endParaRPr/>
          </a:p>
        </p:txBody>
      </p:sp>
      <p:sp>
        <p:nvSpPr>
          <p:cNvPr id="414" name="Google Shape;414;p17"/>
          <p:cNvSpPr/>
          <p:nvPr/>
        </p:nvSpPr>
        <p:spPr>
          <a:xfrm rot="-8100000">
            <a:off x="3280349" y="3205633"/>
            <a:ext cx="414029" cy="433496"/>
          </a:xfrm>
          <a:custGeom>
            <a:rect b="b" l="l" r="r" t="t"/>
            <a:pathLst>
              <a:path extrusionOk="0" h="21600" w="21600">
                <a:moveTo>
                  <a:pt x="0" y="21600"/>
                </a:moveTo>
                <a:lnTo>
                  <a:pt x="21600" y="21600"/>
                </a:lnTo>
                <a:lnTo>
                  <a:pt x="0" y="0"/>
                </a:lnTo>
                <a:close/>
              </a:path>
            </a:pathLst>
          </a:cu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5" name="Google Shape;415;p17"/>
          <p:cNvSpPr/>
          <p:nvPr/>
        </p:nvSpPr>
        <p:spPr>
          <a:xfrm rot="-8100000">
            <a:off x="3280349" y="5529607"/>
            <a:ext cx="414029" cy="433496"/>
          </a:xfrm>
          <a:custGeom>
            <a:rect b="b" l="l" r="r" t="t"/>
            <a:pathLst>
              <a:path extrusionOk="0" h="21600" w="21600">
                <a:moveTo>
                  <a:pt x="0" y="21600"/>
                </a:moveTo>
                <a:lnTo>
                  <a:pt x="21600" y="21600"/>
                </a:lnTo>
                <a:lnTo>
                  <a:pt x="0" y="0"/>
                </a:lnTo>
                <a:close/>
              </a:path>
            </a:pathLst>
          </a:cu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21" name="Google Shape;421;p18"/>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CAPACITACIÓN</a:t>
            </a:r>
            <a:endParaRPr/>
          </a:p>
        </p:txBody>
      </p:sp>
      <p:sp>
        <p:nvSpPr>
          <p:cNvPr id="422" name="Google Shape;422;p18"/>
          <p:cNvSpPr/>
          <p:nvPr/>
        </p:nvSpPr>
        <p:spPr>
          <a:xfrm>
            <a:off x="3863788" y="2606199"/>
            <a:ext cx="5550625" cy="1852587"/>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3" name="Google Shape;423;p18"/>
          <p:cNvSpPr txBox="1"/>
          <p:nvPr/>
        </p:nvSpPr>
        <p:spPr>
          <a:xfrm>
            <a:off x="4023605" y="2765063"/>
            <a:ext cx="5306434" cy="1316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Entrenamiento: </a:t>
            </a:r>
            <a:endParaRPr/>
          </a:p>
          <a:p>
            <a:pPr indent="0" lvl="0" marL="0" marR="0" rtl="0" algn="l">
              <a:lnSpc>
                <a:spcPct val="100000"/>
              </a:lnSpc>
              <a:spcBef>
                <a:spcPts val="0"/>
              </a:spcBef>
              <a:spcAft>
                <a:spcPts val="0"/>
              </a:spcAft>
              <a:buClr>
                <a:srgbClr val="000000"/>
              </a:buClr>
              <a:buSzPts val="1600"/>
              <a:buFont typeface="Calibri"/>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Que implica proveer a los empleados con habilidades específicas para su rendimiento actual o ayudarles a corregir deficiencias en el mismo.</a:t>
            </a:r>
            <a:endParaRPr/>
          </a:p>
        </p:txBody>
      </p:sp>
      <p:sp>
        <p:nvSpPr>
          <p:cNvPr id="424" name="Google Shape;424;p18"/>
          <p:cNvSpPr/>
          <p:nvPr/>
        </p:nvSpPr>
        <p:spPr>
          <a:xfrm>
            <a:off x="434560" y="3985888"/>
            <a:ext cx="3010426" cy="12430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5" name="Google Shape;425;p18"/>
          <p:cNvSpPr txBox="1"/>
          <p:nvPr/>
        </p:nvSpPr>
        <p:spPr>
          <a:xfrm>
            <a:off x="729403" y="4174656"/>
            <a:ext cx="2480721" cy="808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Se refiere a la provisión de habilidades de la empresa, y se distinguen dos tipos</a:t>
            </a:r>
            <a:endParaRPr/>
          </a:p>
        </p:txBody>
      </p:sp>
      <p:sp>
        <p:nvSpPr>
          <p:cNvPr id="426" name="Google Shape;426;p18"/>
          <p:cNvSpPr/>
          <p:nvPr/>
        </p:nvSpPr>
        <p:spPr>
          <a:xfrm>
            <a:off x="434560" y="3350850"/>
            <a:ext cx="3010426" cy="49992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7" name="Google Shape;427;p18"/>
          <p:cNvSpPr txBox="1"/>
          <p:nvPr/>
        </p:nvSpPr>
        <p:spPr>
          <a:xfrm>
            <a:off x="999598" y="3418013"/>
            <a:ext cx="2480721" cy="333048"/>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LA CAPACITACIÓN</a:t>
            </a:r>
            <a:r>
              <a:rPr b="0" i="0" lang="en-US" sz="1800" u="none" cap="none" strike="noStrike">
                <a:solidFill>
                  <a:srgbClr val="FFFFFF"/>
                </a:solidFill>
                <a:latin typeface="Calibri"/>
                <a:ea typeface="Calibri"/>
                <a:cs typeface="Calibri"/>
                <a:sym typeface="Calibri"/>
              </a:rPr>
              <a:t> </a:t>
            </a:r>
            <a:endParaRPr/>
          </a:p>
        </p:txBody>
      </p:sp>
      <p:sp>
        <p:nvSpPr>
          <p:cNvPr id="428" name="Google Shape;428;p18"/>
          <p:cNvSpPr/>
          <p:nvPr/>
        </p:nvSpPr>
        <p:spPr>
          <a:xfrm>
            <a:off x="3863788" y="4997734"/>
            <a:ext cx="5498467" cy="1595870"/>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9" name="Google Shape;429;p18"/>
          <p:cNvSpPr txBox="1"/>
          <p:nvPr/>
        </p:nvSpPr>
        <p:spPr>
          <a:xfrm>
            <a:off x="4023605" y="5116064"/>
            <a:ext cx="5117299" cy="1062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Desarrollo:</a:t>
            </a:r>
            <a:endParaRPr/>
          </a:p>
          <a:p>
            <a:pPr indent="0" lvl="0" marL="0" marR="0" rtl="0" algn="l">
              <a:lnSpc>
                <a:spcPct val="100000"/>
              </a:lnSpc>
              <a:spcBef>
                <a:spcPts val="0"/>
              </a:spcBef>
              <a:spcAft>
                <a:spcPts val="0"/>
              </a:spcAft>
              <a:buClr>
                <a:srgbClr val="000000"/>
              </a:buClr>
              <a:buSzPts val="1600"/>
              <a:buFont typeface="Calibri"/>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 Orientado a entregar habilidades que la empresa necesitará a futuro.</a:t>
            </a:r>
            <a:endParaRPr/>
          </a:p>
        </p:txBody>
      </p:sp>
      <p:sp>
        <p:nvSpPr>
          <p:cNvPr id="430" name="Google Shape;430;p18"/>
          <p:cNvSpPr/>
          <p:nvPr/>
        </p:nvSpPr>
        <p:spPr>
          <a:xfrm rot="-8100000">
            <a:off x="3280349" y="4313577"/>
            <a:ext cx="414029" cy="433496"/>
          </a:xfrm>
          <a:custGeom>
            <a:rect b="b" l="l" r="r" t="t"/>
            <a:pathLst>
              <a:path extrusionOk="0" h="21600" w="21600">
                <a:moveTo>
                  <a:pt x="0" y="21600"/>
                </a:moveTo>
                <a:lnTo>
                  <a:pt x="21600" y="21600"/>
                </a:lnTo>
                <a:lnTo>
                  <a:pt x="0" y="0"/>
                </a:lnTo>
                <a:close/>
              </a:path>
            </a:pathLst>
          </a:cu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pic>
        <p:nvPicPr>
          <p:cNvPr descr="Google Shape;338;p53" id="436" name="Google Shape;436;p19"/>
          <p:cNvPicPr preferRelativeResize="0"/>
          <p:nvPr/>
        </p:nvPicPr>
        <p:blipFill rotWithShape="1">
          <a:blip r:embed="rId3">
            <a:alphaModFix/>
          </a:blip>
          <a:srcRect b="33490" l="0" r="0" t="0"/>
          <a:stretch/>
        </p:blipFill>
        <p:spPr>
          <a:xfrm>
            <a:off x="6206254" y="2627698"/>
            <a:ext cx="3090336" cy="2121589"/>
          </a:xfrm>
          <a:prstGeom prst="rect">
            <a:avLst/>
          </a:prstGeom>
          <a:noFill/>
          <a:ln>
            <a:noFill/>
          </a:ln>
        </p:spPr>
      </p:pic>
      <p:sp>
        <p:nvSpPr>
          <p:cNvPr id="437" name="Google Shape;437;p19"/>
          <p:cNvSpPr/>
          <p:nvPr/>
        </p:nvSpPr>
        <p:spPr>
          <a:xfrm>
            <a:off x="432311" y="4673456"/>
            <a:ext cx="4013843" cy="771673"/>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38" name="Google Shape;438;p19"/>
          <p:cNvSpPr txBox="1"/>
          <p:nvPr/>
        </p:nvSpPr>
        <p:spPr>
          <a:xfrm>
            <a:off x="565110" y="4832320"/>
            <a:ext cx="3793342" cy="300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Énfasis en el producto, unidades producidas. </a:t>
            </a:r>
            <a:endParaRPr/>
          </a:p>
        </p:txBody>
      </p:sp>
      <p:sp>
        <p:nvSpPr>
          <p:cNvPr id="439" name="Google Shape;439;p19"/>
          <p:cNvSpPr/>
          <p:nvPr/>
        </p:nvSpPr>
        <p:spPr>
          <a:xfrm>
            <a:off x="3014921" y="2350998"/>
            <a:ext cx="3010427" cy="12430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0" name="Google Shape;440;p19"/>
          <p:cNvSpPr txBox="1"/>
          <p:nvPr/>
        </p:nvSpPr>
        <p:spPr>
          <a:xfrm>
            <a:off x="3058399" y="2431674"/>
            <a:ext cx="2880695" cy="1062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Corresponde al proceso de identificación, medición y administración del rendimiento de los trabajadores </a:t>
            </a:r>
            <a:endParaRPr/>
          </a:p>
        </p:txBody>
      </p:sp>
      <p:sp>
        <p:nvSpPr>
          <p:cNvPr id="441" name="Google Shape;441;p19"/>
          <p:cNvSpPr/>
          <p:nvPr/>
        </p:nvSpPr>
        <p:spPr>
          <a:xfrm rot="-2700000">
            <a:off x="4347619" y="3367771"/>
            <a:ext cx="414029" cy="433496"/>
          </a:xfrm>
          <a:custGeom>
            <a:rect b="b" l="l" r="r" t="t"/>
            <a:pathLst>
              <a:path extrusionOk="0" h="21600" w="21600">
                <a:moveTo>
                  <a:pt x="0" y="21600"/>
                </a:moveTo>
                <a:lnTo>
                  <a:pt x="21600" y="21600"/>
                </a:lnTo>
                <a:lnTo>
                  <a:pt x="0" y="0"/>
                </a:lnTo>
                <a:close/>
              </a:path>
            </a:pathLst>
          </a:cu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2" name="Google Shape;442;p19"/>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EVALUACIÓN DE </a:t>
            </a:r>
            <a:r>
              <a:rPr b="0" i="0" lang="en-US" sz="2800" u="none" cap="none" strike="noStrike">
                <a:solidFill>
                  <a:srgbClr val="A93501"/>
                </a:solidFill>
                <a:latin typeface="Calibri"/>
                <a:ea typeface="Calibri"/>
                <a:cs typeface="Calibri"/>
                <a:sym typeface="Calibri"/>
              </a:rPr>
              <a:t>DESEMPEÑO</a:t>
            </a:r>
            <a:endParaRPr/>
          </a:p>
        </p:txBody>
      </p:sp>
      <p:sp>
        <p:nvSpPr>
          <p:cNvPr id="443" name="Google Shape;443;p19"/>
          <p:cNvSpPr/>
          <p:nvPr/>
        </p:nvSpPr>
        <p:spPr>
          <a:xfrm>
            <a:off x="4620333" y="4686967"/>
            <a:ext cx="4850000" cy="1420224"/>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4" name="Google Shape;444;p19"/>
          <p:cNvSpPr txBox="1"/>
          <p:nvPr/>
        </p:nvSpPr>
        <p:spPr>
          <a:xfrm>
            <a:off x="4753131" y="4872854"/>
            <a:ext cx="4644458" cy="1062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Énfasis en el proceso; se refiere a la forma en que los empleados realizan su trabajo. Se miden variables tales como la motivación, responsabilidad, espíritu de colaboración, capacidad de trabajar en equipo, etc. </a:t>
            </a:r>
            <a:endParaRPr/>
          </a:p>
        </p:txBody>
      </p:sp>
      <p:sp>
        <p:nvSpPr>
          <p:cNvPr id="445" name="Google Shape;445;p19"/>
          <p:cNvSpPr/>
          <p:nvPr/>
        </p:nvSpPr>
        <p:spPr>
          <a:xfrm>
            <a:off x="3014921" y="3904819"/>
            <a:ext cx="3010427" cy="553972"/>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6" name="Google Shape;446;p19"/>
          <p:cNvSpPr txBox="1"/>
          <p:nvPr/>
        </p:nvSpPr>
        <p:spPr>
          <a:xfrm>
            <a:off x="3058399" y="3985493"/>
            <a:ext cx="2880695"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ASPECTOS A CONSIDERAR</a:t>
            </a:r>
            <a:endParaRPr/>
          </a:p>
        </p:txBody>
      </p:sp>
      <p:sp>
        <p:nvSpPr>
          <p:cNvPr id="447" name="Google Shape;447;p19"/>
          <p:cNvSpPr/>
          <p:nvPr/>
        </p:nvSpPr>
        <p:spPr>
          <a:xfrm rot="-2700000">
            <a:off x="3388423" y="4218997"/>
            <a:ext cx="414029" cy="433496"/>
          </a:xfrm>
          <a:custGeom>
            <a:rect b="b" l="l" r="r" t="t"/>
            <a:pathLst>
              <a:path extrusionOk="0" h="21600" w="21600">
                <a:moveTo>
                  <a:pt x="0" y="21600"/>
                </a:moveTo>
                <a:lnTo>
                  <a:pt x="21600" y="21600"/>
                </a:lnTo>
                <a:lnTo>
                  <a:pt x="0" y="0"/>
                </a:lnTo>
                <a:close/>
              </a:path>
            </a:pathLst>
          </a:cu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8" name="Google Shape;448;p19"/>
          <p:cNvSpPr/>
          <p:nvPr/>
        </p:nvSpPr>
        <p:spPr>
          <a:xfrm rot="-2700000">
            <a:off x="5320317" y="4218997"/>
            <a:ext cx="414029" cy="433496"/>
          </a:xfrm>
          <a:custGeom>
            <a:rect b="b" l="l" r="r" t="t"/>
            <a:pathLst>
              <a:path extrusionOk="0" h="21600" w="21600">
                <a:moveTo>
                  <a:pt x="0" y="21600"/>
                </a:moveTo>
                <a:lnTo>
                  <a:pt x="21600" y="21600"/>
                </a:lnTo>
                <a:lnTo>
                  <a:pt x="0" y="0"/>
                </a:lnTo>
                <a:close/>
              </a:path>
            </a:pathLst>
          </a:cu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nvSpPr>
        <p:spPr>
          <a:xfrm>
            <a:off x="376565"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10</a:t>
            </a:r>
            <a:endParaRPr/>
          </a:p>
        </p:txBody>
      </p:sp>
      <p:sp>
        <p:nvSpPr>
          <p:cNvPr id="118" name="Google Shape;118;p2"/>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PROCESOS ADMINISTRATIVOS</a:t>
            </a:r>
            <a:endParaRPr/>
          </a:p>
        </p:txBody>
      </p:sp>
      <p:sp>
        <p:nvSpPr>
          <p:cNvPr id="119" name="Google Shape;119;p2"/>
          <p:cNvSpPr txBox="1"/>
          <p:nvPr/>
        </p:nvSpPr>
        <p:spPr>
          <a:xfrm>
            <a:off x="365424" y="2139695"/>
            <a:ext cx="4118087" cy="166676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RECURSOS HUMANOS</a:t>
            </a:r>
            <a:endParaRPr/>
          </a:p>
        </p:txBody>
      </p:sp>
      <p:pic>
        <p:nvPicPr>
          <p:cNvPr descr="Imagen 6" id="120" name="Google Shape;120;p2"/>
          <p:cNvPicPr preferRelativeResize="0"/>
          <p:nvPr/>
        </p:nvPicPr>
        <p:blipFill rotWithShape="1">
          <a:blip r:embed="rId3">
            <a:alphaModFix/>
          </a:blip>
          <a:srcRect b="0" l="0" r="0" t="0"/>
          <a:stretch/>
        </p:blipFill>
        <p:spPr>
          <a:xfrm>
            <a:off x="669937" y="2266258"/>
            <a:ext cx="9225491" cy="580741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54" name="Google Shape;454;p20"/>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ADMINISTRADOR DE </a:t>
            </a:r>
            <a:r>
              <a:rPr b="0" i="0" lang="en-US" sz="2800" u="none" cap="none" strike="noStrike">
                <a:solidFill>
                  <a:srgbClr val="A93501"/>
                </a:solidFill>
                <a:latin typeface="Calibri"/>
                <a:ea typeface="Calibri"/>
                <a:cs typeface="Calibri"/>
                <a:sym typeface="Calibri"/>
              </a:rPr>
              <a:t>LAS COMPETENCIAS</a:t>
            </a:r>
            <a:endParaRPr/>
          </a:p>
        </p:txBody>
      </p:sp>
      <p:pic>
        <p:nvPicPr>
          <p:cNvPr descr="Imagen 9" id="455" name="Google Shape;455;p20"/>
          <p:cNvPicPr preferRelativeResize="0"/>
          <p:nvPr/>
        </p:nvPicPr>
        <p:blipFill rotWithShape="1">
          <a:blip r:embed="rId3">
            <a:alphaModFix/>
          </a:blip>
          <a:srcRect b="4038" l="0" r="0" t="0"/>
          <a:stretch/>
        </p:blipFill>
        <p:spPr>
          <a:xfrm>
            <a:off x="5027753" y="4326649"/>
            <a:ext cx="4719531" cy="3260048"/>
          </a:xfrm>
          <a:prstGeom prst="rect">
            <a:avLst/>
          </a:prstGeom>
          <a:noFill/>
          <a:ln>
            <a:noFill/>
          </a:ln>
        </p:spPr>
      </p:pic>
      <p:sp>
        <p:nvSpPr>
          <p:cNvPr id="456" name="Google Shape;456;p20"/>
          <p:cNvSpPr/>
          <p:nvPr/>
        </p:nvSpPr>
        <p:spPr>
          <a:xfrm>
            <a:off x="2326432" y="3937048"/>
            <a:ext cx="1749833" cy="1749833"/>
          </a:xfrm>
          <a:prstGeom prst="ellipse">
            <a:avLst/>
          </a:prstGeom>
          <a:solidFill>
            <a:srgbClr val="E73A2D">
              <a:alpha val="84705"/>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7" name="Google Shape;457;p20"/>
          <p:cNvSpPr/>
          <p:nvPr/>
        </p:nvSpPr>
        <p:spPr>
          <a:xfrm>
            <a:off x="1789721" y="5058500"/>
            <a:ext cx="1749833" cy="1749833"/>
          </a:xfrm>
          <a:prstGeom prst="ellipse">
            <a:avLst/>
          </a:prstGeom>
          <a:solidFill>
            <a:srgbClr val="ED6B00">
              <a:alpha val="84705"/>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8" name="Google Shape;458;p20"/>
          <p:cNvSpPr/>
          <p:nvPr/>
        </p:nvSpPr>
        <p:spPr>
          <a:xfrm>
            <a:off x="3038034" y="5058500"/>
            <a:ext cx="1749833" cy="1749833"/>
          </a:xfrm>
          <a:prstGeom prst="ellipse">
            <a:avLst/>
          </a:prstGeom>
          <a:solidFill>
            <a:srgbClr val="800000">
              <a:alpha val="84705"/>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9" name="Google Shape;459;p20"/>
          <p:cNvSpPr/>
          <p:nvPr/>
        </p:nvSpPr>
        <p:spPr>
          <a:xfrm>
            <a:off x="610786" y="2296024"/>
            <a:ext cx="3860941" cy="1365588"/>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60" name="Google Shape;460;p20"/>
          <p:cNvSpPr txBox="1"/>
          <p:nvPr/>
        </p:nvSpPr>
        <p:spPr>
          <a:xfrm>
            <a:off x="803375" y="2403809"/>
            <a:ext cx="3722391" cy="115400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Procura tener buenos esquemas de pago para evitar huelgas, paros, desmotivación y por ende, menor rendimiento para ajustar el pago a la remuneración. </a:t>
            </a:r>
            <a:endParaRPr/>
          </a:p>
        </p:txBody>
      </p:sp>
      <p:sp>
        <p:nvSpPr>
          <p:cNvPr id="461" name="Google Shape;461;p20"/>
          <p:cNvSpPr txBox="1"/>
          <p:nvPr/>
        </p:nvSpPr>
        <p:spPr>
          <a:xfrm>
            <a:off x="2214273" y="4538712"/>
            <a:ext cx="1954067" cy="300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Conocimientos</a:t>
            </a:r>
            <a:endParaRPr/>
          </a:p>
        </p:txBody>
      </p:sp>
      <p:sp>
        <p:nvSpPr>
          <p:cNvPr id="462" name="Google Shape;462;p20"/>
          <p:cNvSpPr txBox="1"/>
          <p:nvPr/>
        </p:nvSpPr>
        <p:spPr>
          <a:xfrm>
            <a:off x="2997838" y="5714210"/>
            <a:ext cx="1954067"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Actitudes</a:t>
            </a:r>
            <a:endParaRPr/>
          </a:p>
        </p:txBody>
      </p:sp>
      <p:sp>
        <p:nvSpPr>
          <p:cNvPr id="463" name="Google Shape;463;p20"/>
          <p:cNvSpPr txBox="1"/>
          <p:nvPr/>
        </p:nvSpPr>
        <p:spPr>
          <a:xfrm>
            <a:off x="1538786" y="5714210"/>
            <a:ext cx="1954067"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Habilidades</a:t>
            </a:r>
            <a:endParaRPr/>
          </a:p>
        </p:txBody>
      </p:sp>
      <p:sp>
        <p:nvSpPr>
          <p:cNvPr id="464" name="Google Shape;464;p20"/>
          <p:cNvSpPr/>
          <p:nvPr/>
        </p:nvSpPr>
        <p:spPr>
          <a:xfrm>
            <a:off x="4690731" y="2296024"/>
            <a:ext cx="3860941" cy="1365588"/>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65" name="Google Shape;465;p20"/>
          <p:cNvSpPr txBox="1"/>
          <p:nvPr/>
        </p:nvSpPr>
        <p:spPr>
          <a:xfrm>
            <a:off x="4883320" y="2530809"/>
            <a:ext cx="3654841" cy="90000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Las compensaciones se componen por: Sueldo base, incentivos monetarios, beneficios. </a:t>
            </a:r>
            <a:endParaRPr/>
          </a:p>
        </p:txBody>
      </p:sp>
      <p:sp>
        <p:nvSpPr>
          <p:cNvPr id="466" name="Google Shape;466;p20"/>
          <p:cNvSpPr txBox="1"/>
          <p:nvPr/>
        </p:nvSpPr>
        <p:spPr>
          <a:xfrm>
            <a:off x="614239" y="4716949"/>
            <a:ext cx="1790496" cy="39200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COMPETENCIAS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72" name="Google Shape;472;p21"/>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RELACIÓN CON LOS </a:t>
            </a:r>
            <a:r>
              <a:rPr b="0" i="0" lang="en-US" sz="2800" u="none" cap="none" strike="noStrike">
                <a:solidFill>
                  <a:srgbClr val="A93501"/>
                </a:solidFill>
                <a:latin typeface="Calibri"/>
                <a:ea typeface="Calibri"/>
                <a:cs typeface="Calibri"/>
                <a:sym typeface="Calibri"/>
              </a:rPr>
              <a:t>EMPLEADOS</a:t>
            </a:r>
            <a:endParaRPr/>
          </a:p>
        </p:txBody>
      </p:sp>
      <p:sp>
        <p:nvSpPr>
          <p:cNvPr id="473" name="Google Shape;473;p21"/>
          <p:cNvSpPr/>
          <p:nvPr/>
        </p:nvSpPr>
        <p:spPr>
          <a:xfrm>
            <a:off x="1447788" y="2350998"/>
            <a:ext cx="3010427" cy="12430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4" name="Google Shape;474;p21"/>
          <p:cNvSpPr txBox="1"/>
          <p:nvPr/>
        </p:nvSpPr>
        <p:spPr>
          <a:xfrm>
            <a:off x="1491266" y="2431674"/>
            <a:ext cx="2880695" cy="1062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La participación de los empleados y un buen clima laboral son recursos valiosos que la empresa debe saber cultivar y aprovechar. </a:t>
            </a:r>
            <a:endParaRPr/>
          </a:p>
        </p:txBody>
      </p:sp>
      <p:sp>
        <p:nvSpPr>
          <p:cNvPr id="475" name="Google Shape;475;p21"/>
          <p:cNvSpPr/>
          <p:nvPr/>
        </p:nvSpPr>
        <p:spPr>
          <a:xfrm rot="-2700000">
            <a:off x="2780486" y="3367771"/>
            <a:ext cx="414029" cy="433496"/>
          </a:xfrm>
          <a:custGeom>
            <a:rect b="b" l="l" r="r" t="t"/>
            <a:pathLst>
              <a:path extrusionOk="0" h="21600" w="21600">
                <a:moveTo>
                  <a:pt x="0" y="21600"/>
                </a:moveTo>
                <a:lnTo>
                  <a:pt x="21600" y="21600"/>
                </a:lnTo>
                <a:lnTo>
                  <a:pt x="0" y="0"/>
                </a:lnTo>
                <a:close/>
              </a:path>
            </a:pathLst>
          </a:cu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6" name="Google Shape;476;p21"/>
          <p:cNvSpPr/>
          <p:nvPr/>
        </p:nvSpPr>
        <p:spPr>
          <a:xfrm>
            <a:off x="1472561" y="4835593"/>
            <a:ext cx="3039694" cy="1420225"/>
          </a:xfrm>
          <a:prstGeom prst="roundRect">
            <a:avLst>
              <a:gd fmla="val 16667" name="adj"/>
            </a:avLst>
          </a:prstGeom>
          <a:solidFill>
            <a:srgbClr val="A6A6A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7" name="Google Shape;477;p21"/>
          <p:cNvSpPr txBox="1"/>
          <p:nvPr/>
        </p:nvSpPr>
        <p:spPr>
          <a:xfrm>
            <a:off x="1254102" y="5102552"/>
            <a:ext cx="4644459" cy="808554"/>
          </a:xfrm>
          <a:prstGeom prst="rect">
            <a:avLst/>
          </a:prstGeom>
          <a:noFill/>
          <a:ln>
            <a:noFill/>
          </a:ln>
        </p:spPr>
        <p:txBody>
          <a:bodyPr anchorCtr="0" anchor="t" bIns="45675" lIns="45675" spcFirstLastPara="1" rIns="45675" wrap="square" tIns="45675">
            <a:spAutoFit/>
          </a:bodyPr>
          <a:lstStyle/>
          <a:p>
            <a:pPr indent="-342900" lvl="1" marL="6858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Comunicación y disciplina </a:t>
            </a:r>
            <a:endParaRPr/>
          </a:p>
          <a:p>
            <a:pPr indent="-342900" lvl="1" marL="6858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Seguridad Laboral </a:t>
            </a:r>
            <a:endParaRPr/>
          </a:p>
          <a:p>
            <a:pPr indent="-342900" lvl="1" marL="6858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Relación con los sindicatos </a:t>
            </a:r>
            <a:endParaRPr/>
          </a:p>
        </p:txBody>
      </p:sp>
      <p:sp>
        <p:nvSpPr>
          <p:cNvPr id="478" name="Google Shape;478;p21"/>
          <p:cNvSpPr/>
          <p:nvPr/>
        </p:nvSpPr>
        <p:spPr>
          <a:xfrm>
            <a:off x="1474812" y="3904819"/>
            <a:ext cx="3010426" cy="553972"/>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9" name="Google Shape;479;p21"/>
          <p:cNvSpPr txBox="1"/>
          <p:nvPr/>
        </p:nvSpPr>
        <p:spPr>
          <a:xfrm>
            <a:off x="1518289" y="3985493"/>
            <a:ext cx="2880694" cy="30055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ASPECTOS A CONSIDERAR</a:t>
            </a:r>
            <a:endParaRPr/>
          </a:p>
        </p:txBody>
      </p:sp>
      <p:sp>
        <p:nvSpPr>
          <p:cNvPr id="480" name="Google Shape;480;p21"/>
          <p:cNvSpPr/>
          <p:nvPr/>
        </p:nvSpPr>
        <p:spPr>
          <a:xfrm rot="-2700000">
            <a:off x="2780484" y="4218995"/>
            <a:ext cx="414029" cy="433496"/>
          </a:xfrm>
          <a:custGeom>
            <a:rect b="b" l="l" r="r" t="t"/>
            <a:pathLst>
              <a:path extrusionOk="0" h="21600" w="21600">
                <a:moveTo>
                  <a:pt x="0" y="21600"/>
                </a:moveTo>
                <a:lnTo>
                  <a:pt x="21600" y="21600"/>
                </a:lnTo>
                <a:lnTo>
                  <a:pt x="0" y="0"/>
                </a:lnTo>
                <a:close/>
              </a:path>
            </a:pathLst>
          </a:cu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6" id="481" name="Google Shape;481;p21"/>
          <p:cNvPicPr preferRelativeResize="0"/>
          <p:nvPr/>
        </p:nvPicPr>
        <p:blipFill rotWithShape="1">
          <a:blip r:embed="rId3">
            <a:alphaModFix/>
          </a:blip>
          <a:srcRect b="0" l="0" r="0" t="0"/>
          <a:stretch/>
        </p:blipFill>
        <p:spPr>
          <a:xfrm>
            <a:off x="5841615" y="2221652"/>
            <a:ext cx="2837686" cy="53380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87" name="Google Shape;487;p22"/>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EN </a:t>
            </a:r>
            <a:r>
              <a:rPr b="0" i="0" lang="en-US" sz="2800" u="none" cap="none" strike="noStrike">
                <a:solidFill>
                  <a:srgbClr val="C64033"/>
                </a:solidFill>
                <a:latin typeface="Calibri"/>
                <a:ea typeface="Calibri"/>
                <a:cs typeface="Calibri"/>
                <a:sym typeface="Calibri"/>
              </a:rPr>
              <a:t>RESUMEN</a:t>
            </a:r>
            <a:endParaRPr/>
          </a:p>
        </p:txBody>
      </p:sp>
      <p:grpSp>
        <p:nvGrpSpPr>
          <p:cNvPr id="488" name="Google Shape;488;p22"/>
          <p:cNvGrpSpPr/>
          <p:nvPr/>
        </p:nvGrpSpPr>
        <p:grpSpPr>
          <a:xfrm>
            <a:off x="477078" y="2553667"/>
            <a:ext cx="5856996" cy="3283295"/>
            <a:chOff x="0" y="0"/>
            <a:chExt cx="5856996" cy="3283294"/>
          </a:xfrm>
        </p:grpSpPr>
        <p:grpSp>
          <p:nvGrpSpPr>
            <p:cNvPr id="489" name="Google Shape;489;p22"/>
            <p:cNvGrpSpPr/>
            <p:nvPr/>
          </p:nvGrpSpPr>
          <p:grpSpPr>
            <a:xfrm>
              <a:off x="0" y="0"/>
              <a:ext cx="5856996" cy="3283294"/>
              <a:chOff x="0" y="0"/>
              <a:chExt cx="5856995" cy="3283293"/>
            </a:xfrm>
          </p:grpSpPr>
          <p:sp>
            <p:nvSpPr>
              <p:cNvPr id="490" name="Google Shape;490;p22"/>
              <p:cNvSpPr/>
              <p:nvPr/>
            </p:nvSpPr>
            <p:spPr>
              <a:xfrm>
                <a:off x="0" y="0"/>
                <a:ext cx="5856995" cy="3283293"/>
              </a:xfrm>
              <a:prstGeom prst="roundRect">
                <a:avLst>
                  <a:gd fmla="val 7935"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2"/>
              <p:cNvSpPr txBox="1"/>
              <p:nvPr/>
            </p:nvSpPr>
            <p:spPr>
              <a:xfrm>
                <a:off x="81068" y="1451529"/>
                <a:ext cx="569485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2" name="Google Shape;492;p22"/>
            <p:cNvSpPr txBox="1"/>
            <p:nvPr/>
          </p:nvSpPr>
          <p:spPr>
            <a:xfrm>
              <a:off x="198549" y="379339"/>
              <a:ext cx="5459897" cy="2093858"/>
            </a:xfrm>
            <a:prstGeom prst="rect">
              <a:avLst/>
            </a:prstGeom>
            <a:noFill/>
            <a:ln>
              <a:noFill/>
            </a:ln>
          </p:spPr>
          <p:txBody>
            <a:bodyPr anchorCtr="0" anchor="ctr" bIns="91400" lIns="91400" spcFirstLastPara="1" rIns="91400" wrap="square" tIns="91400">
              <a:spAutoFit/>
            </a:bodyPr>
            <a:lstStyle/>
            <a:p>
              <a:pPr indent="-228600" lvl="0" marL="228600" marR="0" rtl="0" algn="just">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La función de Recursos Humanos es aquella encargada de asesorar a las otras áreas de la organización para poder obtener la mejor calidad de colaboradores que se requieren.</a:t>
              </a:r>
              <a:endParaRPr/>
            </a:p>
            <a:p>
              <a:pPr indent="-228600" lvl="0" marL="228600" marR="0" rtl="0" algn="just">
                <a:lnSpc>
                  <a:spcPct val="90000"/>
                </a:lnSpc>
                <a:spcBef>
                  <a:spcPts val="10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Dirige los procesos de reclutamiento y selección en las organizaciones, aplicando todas las herramientas necesarias para poder evaluar sus capacidades y habilidades.</a:t>
              </a:r>
              <a:endParaRPr/>
            </a:p>
            <a:p>
              <a:pPr indent="-228600" lvl="0" marL="228600" marR="0" rtl="0" algn="just">
                <a:lnSpc>
                  <a:spcPct val="90000"/>
                </a:lnSpc>
                <a:spcBef>
                  <a:spcPts val="10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Adicionalmente, se ocupa de mantener el bienestar del personal y cumplir con los requerimientos de ellos en sus lugares de trabajo.</a:t>
              </a:r>
              <a:endParaRPr/>
            </a:p>
          </p:txBody>
        </p:sp>
      </p:grpSp>
      <p:pic>
        <p:nvPicPr>
          <p:cNvPr descr="Imagen 7" id="493" name="Google Shape;493;p22"/>
          <p:cNvPicPr preferRelativeResize="0"/>
          <p:nvPr/>
        </p:nvPicPr>
        <p:blipFill rotWithShape="1">
          <a:blip r:embed="rId3">
            <a:alphaModFix/>
          </a:blip>
          <a:srcRect b="0" l="0" r="0" t="0"/>
          <a:stretch/>
        </p:blipFill>
        <p:spPr>
          <a:xfrm>
            <a:off x="4122011" y="2285736"/>
            <a:ext cx="6316845" cy="60089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3"/>
          <p:cNvSpPr txBox="1"/>
          <p:nvPr>
            <p:ph idx="4294967295"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99" name="Google Shape;499;p23"/>
          <p:cNvGrpSpPr/>
          <p:nvPr/>
        </p:nvGrpSpPr>
        <p:grpSpPr>
          <a:xfrm>
            <a:off x="2035274" y="2911882"/>
            <a:ext cx="6999677" cy="2696562"/>
            <a:chOff x="-1" y="-2"/>
            <a:chExt cx="6999677" cy="2696561"/>
          </a:xfrm>
        </p:grpSpPr>
        <p:grpSp>
          <p:nvGrpSpPr>
            <p:cNvPr id="500" name="Google Shape;500;p23"/>
            <p:cNvGrpSpPr/>
            <p:nvPr/>
          </p:nvGrpSpPr>
          <p:grpSpPr>
            <a:xfrm>
              <a:off x="-1" y="-2"/>
              <a:ext cx="6999677" cy="2696561"/>
              <a:chOff x="0" y="0"/>
              <a:chExt cx="6999676" cy="2696559"/>
            </a:xfrm>
          </p:grpSpPr>
          <p:sp>
            <p:nvSpPr>
              <p:cNvPr id="501" name="Google Shape;501;p23"/>
              <p:cNvSpPr/>
              <p:nvPr/>
            </p:nvSpPr>
            <p:spPr>
              <a:xfrm>
                <a:off x="0" y="0"/>
                <a:ext cx="6999676" cy="2696559"/>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3"/>
              <p:cNvSpPr txBox="1"/>
              <p:nvPr/>
            </p:nvSpPr>
            <p:spPr>
              <a:xfrm>
                <a:off x="136397" y="1158160"/>
                <a:ext cx="6726881"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03" name="Google Shape;503;p23"/>
            <p:cNvSpPr txBox="1"/>
            <p:nvPr/>
          </p:nvSpPr>
          <p:spPr>
            <a:xfrm>
              <a:off x="1307690" y="400344"/>
              <a:ext cx="5161937" cy="1836871"/>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RECURSOS </a:t>
              </a:r>
              <a:r>
                <a:rPr b="1" i="0" lang="en-US" sz="2000" u="none" cap="none" strike="noStrike">
                  <a:solidFill>
                    <a:srgbClr val="ED6B00"/>
                  </a:solidFill>
                  <a:latin typeface="Calibri"/>
                  <a:ea typeface="Calibri"/>
                  <a:cs typeface="Calibri"/>
                  <a:sym typeface="Calibri"/>
                </a:rPr>
                <a:t>HUMANOS</a:t>
              </a:r>
              <a:endParaRPr b="0" i="0" sz="1400" u="none" cap="none" strike="noStrike">
                <a:solidFill>
                  <a:srgbClr val="ED6B00"/>
                </a:solidFill>
                <a:latin typeface="Arial"/>
                <a:ea typeface="Arial"/>
                <a:cs typeface="Arial"/>
                <a:sym typeface="Arial"/>
              </a:endParaRPr>
            </a:p>
            <a:p>
              <a:pPr indent="13970" lvl="0" marL="0" marR="5080" rtl="0" algn="l">
                <a:lnSpc>
                  <a:spcPct val="144444"/>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Para recordar los aprendizajes trabajados durante el desarrollo de la presentación, te invitamos a:</a:t>
              </a:r>
              <a:endParaRPr/>
            </a:p>
            <a:p>
              <a:pPr indent="0" lvl="0" marL="0" marR="5080" rtl="0" algn="l">
                <a:lnSpc>
                  <a:spcPct val="144444"/>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Realizar la </a:t>
              </a:r>
              <a:r>
                <a:rPr b="1" i="0" lang="en-US" sz="1800" u="none" cap="none" strike="noStrike">
                  <a:solidFill>
                    <a:srgbClr val="000000"/>
                  </a:solidFill>
                  <a:latin typeface="Calibri"/>
                  <a:ea typeface="Calibri"/>
                  <a:cs typeface="Calibri"/>
                  <a:sym typeface="Calibri"/>
                </a:rPr>
                <a:t>Actividad 10 Cuánto aprendimos</a:t>
              </a:r>
              <a:endParaRPr b="1" i="0" sz="1400" u="none" cap="none" strike="noStrike">
                <a:solidFill>
                  <a:srgbClr val="000000"/>
                </a:solidFill>
                <a:latin typeface="Arial"/>
                <a:ea typeface="Arial"/>
                <a:cs typeface="Arial"/>
                <a:sym typeface="Arial"/>
              </a:endParaRPr>
            </a:p>
            <a:p>
              <a:pPr indent="0" lvl="0" marL="0" marR="5080" rtl="0" algn="l">
                <a:lnSpc>
                  <a:spcPct val="144444"/>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Utiliza el archivo adjunto </a:t>
              </a:r>
              <a:r>
                <a:rPr b="1" i="0" lang="en-US" sz="1800" u="none" cap="none" strike="noStrike">
                  <a:solidFill>
                    <a:srgbClr val="ED6B00"/>
                  </a:solidFill>
                  <a:latin typeface="Calibri"/>
                  <a:ea typeface="Calibri"/>
                  <a:cs typeface="Calibri"/>
                  <a:sym typeface="Calibri"/>
                </a:rPr>
                <a:t>¡Éxito!</a:t>
              </a:r>
              <a:endParaRPr/>
            </a:p>
          </p:txBody>
        </p:sp>
      </p:grpSp>
      <p:sp>
        <p:nvSpPr>
          <p:cNvPr id="504" name="Google Shape;504;p23"/>
          <p:cNvSpPr txBox="1"/>
          <p:nvPr/>
        </p:nvSpPr>
        <p:spPr>
          <a:xfrm>
            <a:off x="304853" y="1450788"/>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505" name="Google Shape;505;p23"/>
          <p:cNvSpPr txBox="1"/>
          <p:nvPr/>
        </p:nvSpPr>
        <p:spPr>
          <a:xfrm>
            <a:off x="366450" y="1120628"/>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Imagen 17" id="506" name="Google Shape;506;p23"/>
          <p:cNvPicPr preferRelativeResize="0"/>
          <p:nvPr/>
        </p:nvPicPr>
        <p:blipFill rotWithShape="1">
          <a:blip r:embed="rId3">
            <a:alphaModFix/>
          </a:blip>
          <a:srcRect b="0" l="0" r="0" t="0"/>
          <a:stretch/>
        </p:blipFill>
        <p:spPr>
          <a:xfrm>
            <a:off x="530942" y="2715211"/>
            <a:ext cx="2812028" cy="3182574"/>
          </a:xfrm>
          <a:prstGeom prst="rect">
            <a:avLst/>
          </a:prstGeom>
          <a:noFill/>
          <a:ln>
            <a:noFill/>
          </a:ln>
        </p:spPr>
      </p:pic>
      <p:pic>
        <p:nvPicPr>
          <p:cNvPr descr="Imagen 4" id="507" name="Google Shape;507;p23"/>
          <p:cNvPicPr preferRelativeResize="0"/>
          <p:nvPr/>
        </p:nvPicPr>
        <p:blipFill rotWithShape="1">
          <a:blip r:embed="rId4">
            <a:alphaModFix/>
          </a:blip>
          <a:srcRect b="0" l="0" r="0" t="0"/>
          <a:stretch/>
        </p:blipFill>
        <p:spPr>
          <a:xfrm>
            <a:off x="7228123" y="5063613"/>
            <a:ext cx="1705021" cy="1272247"/>
          </a:xfrm>
          <a:prstGeom prst="rect">
            <a:avLst/>
          </a:prstGeom>
          <a:noFill/>
          <a:ln>
            <a:noFill/>
          </a:ln>
        </p:spPr>
      </p:pic>
      <p:pic>
        <p:nvPicPr>
          <p:cNvPr descr="Imagen 5" id="508" name="Google Shape;508;p23"/>
          <p:cNvPicPr preferRelativeResize="0"/>
          <p:nvPr/>
        </p:nvPicPr>
        <p:blipFill rotWithShape="1">
          <a:blip r:embed="rId5">
            <a:alphaModFix/>
          </a:blip>
          <a:srcRect b="0" l="0" r="0" t="0"/>
          <a:stretch/>
        </p:blipFill>
        <p:spPr>
          <a:xfrm>
            <a:off x="5474444" y="5389021"/>
            <a:ext cx="1651875" cy="884517"/>
          </a:xfrm>
          <a:prstGeom prst="rect">
            <a:avLst/>
          </a:prstGeom>
          <a:noFill/>
          <a:ln>
            <a:noFill/>
          </a:ln>
        </p:spPr>
      </p:pic>
      <p:sp>
        <p:nvSpPr>
          <p:cNvPr id="509" name="Google Shape;509;p23"/>
          <p:cNvSpPr txBox="1"/>
          <p:nvPr/>
        </p:nvSpPr>
        <p:spPr>
          <a:xfrm>
            <a:off x="3911814" y="1303822"/>
            <a:ext cx="973859" cy="830102"/>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10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4"/>
          <p:cNvSpPr txBox="1"/>
          <p:nvPr>
            <p:ph idx="12" type="sldNum"/>
          </p:nvPr>
        </p:nvSpPr>
        <p:spPr>
          <a:xfrm>
            <a:off x="371685" y="6881800"/>
            <a:ext cx="337200" cy="354000"/>
          </a:xfrm>
          <a:prstGeom prst="rect">
            <a:avLst/>
          </a:prstGeom>
          <a:noFill/>
          <a:ln>
            <a:noFill/>
          </a:ln>
        </p:spPr>
        <p:txBody>
          <a:bodyPr anchorCtr="0" anchor="t" bIns="91400" lIns="91400" spcFirstLastPara="1" rIns="91400" wrap="square" tIns="91400">
            <a:spAutoFit/>
          </a:bodyPr>
          <a:lstStyle/>
          <a:p>
            <a:pPr indent="0" lvl="0" marL="0" rtl="0" algn="r">
              <a:spcBef>
                <a:spcPts val="0"/>
              </a:spcBef>
              <a:spcAft>
                <a:spcPts val="0"/>
              </a:spcAft>
              <a:buClr>
                <a:srgbClr val="000000"/>
              </a:buClr>
              <a:buSzPts val="1100"/>
              <a:buFont typeface="Calibri"/>
              <a:buNone/>
            </a:pPr>
            <a:fld id="{00000000-1234-1234-1234-123412341234}" type="slidenum">
              <a:rPr lang="en-US"/>
              <a:t>‹#›</a:t>
            </a:fld>
            <a:endParaRPr sz="1200">
              <a:latin typeface="Arial"/>
              <a:ea typeface="Arial"/>
              <a:cs typeface="Arial"/>
              <a:sym typeface="Arial"/>
            </a:endParaRPr>
          </a:p>
        </p:txBody>
      </p:sp>
      <p:sp>
        <p:nvSpPr>
          <p:cNvPr id="515" name="Google Shape;515;p24"/>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516" name="Google Shape;516;p24"/>
          <p:cNvSpPr txBox="1"/>
          <p:nvPr/>
        </p:nvSpPr>
        <p:spPr>
          <a:xfrm>
            <a:off x="335337" y="1332079"/>
            <a:ext cx="701788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517" name="Google Shape;517;p24"/>
          <p:cNvGrpSpPr/>
          <p:nvPr/>
        </p:nvGrpSpPr>
        <p:grpSpPr>
          <a:xfrm>
            <a:off x="-4656" y="4568181"/>
            <a:ext cx="9109185" cy="783009"/>
            <a:chOff x="-1" y="-2"/>
            <a:chExt cx="9109184" cy="783008"/>
          </a:xfrm>
        </p:grpSpPr>
        <p:sp>
          <p:nvSpPr>
            <p:cNvPr id="518" name="Google Shape;518;p24"/>
            <p:cNvSpPr txBox="1"/>
            <p:nvPr/>
          </p:nvSpPr>
          <p:spPr>
            <a:xfrm>
              <a:off x="1334833" y="222245"/>
              <a:ext cx="7774350"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a:p>
          </p:txBody>
        </p:sp>
        <p:grpSp>
          <p:nvGrpSpPr>
            <p:cNvPr id="519" name="Google Shape;519;p24"/>
            <p:cNvGrpSpPr/>
            <p:nvPr/>
          </p:nvGrpSpPr>
          <p:grpSpPr>
            <a:xfrm>
              <a:off x="-1" y="-2"/>
              <a:ext cx="1135369" cy="783008"/>
              <a:chOff x="0" y="0"/>
              <a:chExt cx="1135367" cy="783006"/>
            </a:xfrm>
          </p:grpSpPr>
          <p:sp>
            <p:nvSpPr>
              <p:cNvPr id="520" name="Google Shape;520;p24"/>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 id="521" name="Google Shape;521;p24"/>
              <p:cNvPicPr preferRelativeResize="0"/>
              <p:nvPr/>
            </p:nvPicPr>
            <p:blipFill rotWithShape="1">
              <a:blip r:embed="rId3">
                <a:alphaModFix/>
              </a:blip>
              <a:srcRect b="0" l="0" r="0" t="0"/>
              <a:stretch/>
            </p:blipFill>
            <p:spPr>
              <a:xfrm>
                <a:off x="286450" y="103502"/>
                <a:ext cx="683387" cy="576001"/>
              </a:xfrm>
              <a:prstGeom prst="rect">
                <a:avLst/>
              </a:prstGeom>
              <a:noFill/>
              <a:ln>
                <a:noFill/>
              </a:ln>
            </p:spPr>
          </p:pic>
        </p:grpSp>
      </p:grpSp>
      <p:grpSp>
        <p:nvGrpSpPr>
          <p:cNvPr id="522" name="Google Shape;522;p24"/>
          <p:cNvGrpSpPr/>
          <p:nvPr/>
        </p:nvGrpSpPr>
        <p:grpSpPr>
          <a:xfrm>
            <a:off x="-4657" y="3697445"/>
            <a:ext cx="6615372" cy="783009"/>
            <a:chOff x="-2" y="-2"/>
            <a:chExt cx="6615372" cy="783008"/>
          </a:xfrm>
        </p:grpSpPr>
        <p:sp>
          <p:nvSpPr>
            <p:cNvPr id="523" name="Google Shape;523;p24"/>
            <p:cNvSpPr txBox="1"/>
            <p:nvPr/>
          </p:nvSpPr>
          <p:spPr>
            <a:xfrm>
              <a:off x="1334834" y="94428"/>
              <a:ext cx="5280536"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a:p>
          </p:txBody>
        </p:sp>
        <p:grpSp>
          <p:nvGrpSpPr>
            <p:cNvPr id="524" name="Google Shape;524;p24"/>
            <p:cNvGrpSpPr/>
            <p:nvPr/>
          </p:nvGrpSpPr>
          <p:grpSpPr>
            <a:xfrm>
              <a:off x="-2" y="-2"/>
              <a:ext cx="1135371" cy="783008"/>
              <a:chOff x="-1" y="0"/>
              <a:chExt cx="1135369" cy="783006"/>
            </a:xfrm>
          </p:grpSpPr>
          <p:sp>
            <p:nvSpPr>
              <p:cNvPr id="525" name="Google Shape;525;p24"/>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 id="526" name="Google Shape;526;p24"/>
              <p:cNvPicPr preferRelativeResize="0"/>
              <p:nvPr/>
            </p:nvPicPr>
            <p:blipFill rotWithShape="1">
              <a:blip r:embed="rId4">
                <a:alphaModFix/>
              </a:blip>
              <a:srcRect b="0" l="0" r="0" t="0"/>
              <a:stretch/>
            </p:blipFill>
            <p:spPr>
              <a:xfrm>
                <a:off x="286451" y="103502"/>
                <a:ext cx="683387" cy="576001"/>
              </a:xfrm>
              <a:prstGeom prst="rect">
                <a:avLst/>
              </a:prstGeom>
              <a:noFill/>
              <a:ln>
                <a:noFill/>
              </a:ln>
            </p:spPr>
          </p:pic>
        </p:grpSp>
      </p:grpSp>
      <p:grpSp>
        <p:nvGrpSpPr>
          <p:cNvPr id="527" name="Google Shape;527;p24"/>
          <p:cNvGrpSpPr/>
          <p:nvPr/>
        </p:nvGrpSpPr>
        <p:grpSpPr>
          <a:xfrm>
            <a:off x="-4656" y="1955976"/>
            <a:ext cx="9178012" cy="783009"/>
            <a:chOff x="-1" y="-2"/>
            <a:chExt cx="9178011" cy="783008"/>
          </a:xfrm>
        </p:grpSpPr>
        <p:sp>
          <p:nvSpPr>
            <p:cNvPr id="528" name="Google Shape;528;p24"/>
            <p:cNvSpPr txBox="1"/>
            <p:nvPr/>
          </p:nvSpPr>
          <p:spPr>
            <a:xfrm>
              <a:off x="1334833" y="222245"/>
              <a:ext cx="784317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a:p>
          </p:txBody>
        </p:sp>
        <p:grpSp>
          <p:nvGrpSpPr>
            <p:cNvPr id="529" name="Google Shape;529;p24"/>
            <p:cNvGrpSpPr/>
            <p:nvPr/>
          </p:nvGrpSpPr>
          <p:grpSpPr>
            <a:xfrm>
              <a:off x="-1" y="-2"/>
              <a:ext cx="1135369" cy="783008"/>
              <a:chOff x="0" y="0"/>
              <a:chExt cx="1135367" cy="783006"/>
            </a:xfrm>
          </p:grpSpPr>
          <p:sp>
            <p:nvSpPr>
              <p:cNvPr id="530" name="Google Shape;530;p24"/>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5" id="531" name="Google Shape;531;p24"/>
              <p:cNvPicPr preferRelativeResize="0"/>
              <p:nvPr/>
            </p:nvPicPr>
            <p:blipFill rotWithShape="1">
              <a:blip r:embed="rId5">
                <a:alphaModFix/>
              </a:blip>
              <a:srcRect b="0" l="0" r="0" t="0"/>
              <a:stretch/>
            </p:blipFill>
            <p:spPr>
              <a:xfrm>
                <a:off x="262214" y="83074"/>
                <a:ext cx="731860" cy="616857"/>
              </a:xfrm>
              <a:prstGeom prst="rect">
                <a:avLst/>
              </a:prstGeom>
              <a:noFill/>
              <a:ln>
                <a:noFill/>
              </a:ln>
            </p:spPr>
          </p:pic>
        </p:grpSp>
      </p:grpSp>
      <p:grpSp>
        <p:nvGrpSpPr>
          <p:cNvPr id="532" name="Google Shape;532;p24"/>
          <p:cNvGrpSpPr/>
          <p:nvPr/>
        </p:nvGrpSpPr>
        <p:grpSpPr>
          <a:xfrm>
            <a:off x="-4658" y="2826710"/>
            <a:ext cx="8912544" cy="783009"/>
            <a:chOff x="-2" y="-2"/>
            <a:chExt cx="8912541" cy="783008"/>
          </a:xfrm>
        </p:grpSpPr>
        <p:sp>
          <p:nvSpPr>
            <p:cNvPr id="533" name="Google Shape;533;p24"/>
            <p:cNvSpPr txBox="1"/>
            <p:nvPr/>
          </p:nvSpPr>
          <p:spPr>
            <a:xfrm>
              <a:off x="1334833" y="222245"/>
              <a:ext cx="757770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a:p>
          </p:txBody>
        </p:sp>
        <p:grpSp>
          <p:nvGrpSpPr>
            <p:cNvPr id="534" name="Google Shape;534;p24"/>
            <p:cNvGrpSpPr/>
            <p:nvPr/>
          </p:nvGrpSpPr>
          <p:grpSpPr>
            <a:xfrm>
              <a:off x="-2" y="-2"/>
              <a:ext cx="1135371" cy="783008"/>
              <a:chOff x="-1" y="0"/>
              <a:chExt cx="1135369" cy="783006"/>
            </a:xfrm>
          </p:grpSpPr>
          <p:sp>
            <p:nvSpPr>
              <p:cNvPr id="535" name="Google Shape;535;p24"/>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6" id="536" name="Google Shape;536;p24"/>
              <p:cNvPicPr preferRelativeResize="0"/>
              <p:nvPr/>
            </p:nvPicPr>
            <p:blipFill rotWithShape="1">
              <a:blip r:embed="rId6">
                <a:alphaModFix/>
              </a:blip>
              <a:srcRect b="0" l="0" r="0" t="0"/>
              <a:stretch/>
            </p:blipFill>
            <p:spPr>
              <a:xfrm>
                <a:off x="286451" y="103502"/>
                <a:ext cx="683387" cy="576001"/>
              </a:xfrm>
              <a:prstGeom prst="rect">
                <a:avLst/>
              </a:prstGeom>
              <a:noFill/>
              <a:ln>
                <a:noFill/>
              </a:ln>
            </p:spPr>
          </p:pic>
        </p:grpSp>
      </p:grpSp>
      <p:grpSp>
        <p:nvGrpSpPr>
          <p:cNvPr id="537" name="Google Shape;537;p24"/>
          <p:cNvGrpSpPr/>
          <p:nvPr/>
        </p:nvGrpSpPr>
        <p:grpSpPr>
          <a:xfrm>
            <a:off x="-4657" y="5438915"/>
            <a:ext cx="6861177" cy="783009"/>
            <a:chOff x="-2" y="-2"/>
            <a:chExt cx="6861177" cy="783008"/>
          </a:xfrm>
        </p:grpSpPr>
        <p:sp>
          <p:nvSpPr>
            <p:cNvPr id="538" name="Google Shape;538;p24"/>
            <p:cNvSpPr txBox="1"/>
            <p:nvPr/>
          </p:nvSpPr>
          <p:spPr>
            <a:xfrm>
              <a:off x="1334832" y="123924"/>
              <a:ext cx="5526343"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539" name="Google Shape;539;p24"/>
            <p:cNvGrpSpPr/>
            <p:nvPr/>
          </p:nvGrpSpPr>
          <p:grpSpPr>
            <a:xfrm>
              <a:off x="-2" y="-2"/>
              <a:ext cx="1135371" cy="783008"/>
              <a:chOff x="-1" y="0"/>
              <a:chExt cx="1135369" cy="783006"/>
            </a:xfrm>
          </p:grpSpPr>
          <p:sp>
            <p:nvSpPr>
              <p:cNvPr id="540" name="Google Shape;540;p24"/>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8" id="541" name="Google Shape;541;p24"/>
              <p:cNvPicPr preferRelativeResize="0"/>
              <p:nvPr/>
            </p:nvPicPr>
            <p:blipFill rotWithShape="1">
              <a:blip r:embed="rId7">
                <a:alphaModFix/>
              </a:blip>
              <a:srcRect b="0" l="0" r="0" t="0"/>
              <a:stretch/>
            </p:blipFill>
            <p:spPr>
              <a:xfrm>
                <a:off x="286450" y="103502"/>
                <a:ext cx="683390" cy="576001"/>
              </a:xfrm>
              <a:prstGeom prst="rect">
                <a:avLst/>
              </a:prstGeom>
              <a:noFill/>
              <a:ln>
                <a:noFill/>
              </a:ln>
            </p:spPr>
          </p:pic>
        </p:grpSp>
      </p:grpSp>
      <p:pic>
        <p:nvPicPr>
          <p:cNvPr descr="Imagen 1" id="542" name="Google Shape;542;p24"/>
          <p:cNvPicPr preferRelativeResize="0"/>
          <p:nvPr/>
        </p:nvPicPr>
        <p:blipFill rotWithShape="1">
          <a:blip r:embed="rId8">
            <a:alphaModFix/>
          </a:blip>
          <a:srcRect b="0" l="0" r="0" t="0"/>
          <a:stretch/>
        </p:blipFill>
        <p:spPr>
          <a:xfrm>
            <a:off x="5639332" y="1565094"/>
            <a:ext cx="3816534" cy="60061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548" name="Google Shape;548;p25"/>
          <p:cNvGrpSpPr/>
          <p:nvPr/>
        </p:nvGrpSpPr>
        <p:grpSpPr>
          <a:xfrm>
            <a:off x="431623" y="2285848"/>
            <a:ext cx="8839203" cy="3238194"/>
            <a:chOff x="0" y="0"/>
            <a:chExt cx="8839201" cy="3238193"/>
          </a:xfrm>
        </p:grpSpPr>
        <p:sp>
          <p:nvSpPr>
            <p:cNvPr id="549" name="Google Shape;549;p25"/>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5"/>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51" name="Google Shape;551;p25"/>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552" name="Google Shape;552;p25"/>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3" name="Google Shape;553;p25"/>
          <p:cNvSpPr txBox="1"/>
          <p:nvPr/>
        </p:nvSpPr>
        <p:spPr>
          <a:xfrm>
            <a:off x="488370" y="95585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554" name="Google Shape;554;p25"/>
          <p:cNvSpPr txBox="1"/>
          <p:nvPr/>
        </p:nvSpPr>
        <p:spPr>
          <a:xfrm>
            <a:off x="3670558" y="943280"/>
            <a:ext cx="1003813" cy="941776"/>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10</a:t>
            </a:r>
            <a:endParaRPr/>
          </a:p>
        </p:txBody>
      </p:sp>
      <p:pic>
        <p:nvPicPr>
          <p:cNvPr descr="Imagen 2" id="555" name="Google Shape;555;p25"/>
          <p:cNvPicPr preferRelativeResize="0"/>
          <p:nvPr/>
        </p:nvPicPr>
        <p:blipFill rotWithShape="1">
          <a:blip r:embed="rId3">
            <a:alphaModFix/>
          </a:blip>
          <a:srcRect b="0" l="0" r="0" t="0"/>
          <a:stretch/>
        </p:blipFill>
        <p:spPr>
          <a:xfrm>
            <a:off x="2716055" y="3978569"/>
            <a:ext cx="6899893" cy="3974396"/>
          </a:xfrm>
          <a:prstGeom prst="rect">
            <a:avLst/>
          </a:prstGeom>
          <a:noFill/>
          <a:ln>
            <a:noFill/>
          </a:ln>
        </p:spPr>
      </p:pic>
      <p:sp>
        <p:nvSpPr>
          <p:cNvPr id="556" name="Google Shape;556;p25"/>
          <p:cNvSpPr txBox="1"/>
          <p:nvPr/>
        </p:nvSpPr>
        <p:spPr>
          <a:xfrm>
            <a:off x="2686559" y="6881800"/>
            <a:ext cx="1639637"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Medio | Presentación</a:t>
            </a:r>
            <a:endParaRPr/>
          </a:p>
        </p:txBody>
      </p:sp>
      <p:sp>
        <p:nvSpPr>
          <p:cNvPr id="557" name="Google Shape;557;p25"/>
          <p:cNvSpPr txBox="1"/>
          <p:nvPr/>
        </p:nvSpPr>
        <p:spPr>
          <a:xfrm>
            <a:off x="952449" y="2712169"/>
            <a:ext cx="5107857" cy="2536027"/>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RECURSOS </a:t>
            </a:r>
            <a:r>
              <a:rPr b="1" i="0" lang="en-US" sz="2000" u="none" cap="none" strike="noStrike">
                <a:solidFill>
                  <a:srgbClr val="ED6B00"/>
                </a:solidFill>
                <a:latin typeface="Calibri"/>
                <a:ea typeface="Calibri"/>
                <a:cs typeface="Calibri"/>
                <a:sym typeface="Calibri"/>
              </a:rPr>
              <a:t>HUMANOS</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Para el desarrollo de la actividad, utiliza el archivo Actividad Práctica 10. Sigue las instrucciones señaladas.</a:t>
            </a:r>
            <a:endParaRPr/>
          </a:p>
          <a:p>
            <a:pPr indent="0" lvl="0" marL="0" marR="0" rtl="0" algn="l">
              <a:lnSpc>
                <a:spcPct val="9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br>
              <a:rPr b="0" i="0" lang="en-US" sz="1600" u="none" cap="none" strike="noStrike">
                <a:solidFill>
                  <a:srgbClr val="000000"/>
                </a:solidFill>
                <a:latin typeface="Calibri"/>
                <a:ea typeface="Calibri"/>
                <a:cs typeface="Calibri"/>
                <a:sym typeface="Calibri"/>
              </a:rPr>
            </a:b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2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563" name="Google Shape;563;p26"/>
          <p:cNvGrpSpPr/>
          <p:nvPr/>
        </p:nvGrpSpPr>
        <p:grpSpPr>
          <a:xfrm>
            <a:off x="431623" y="2285848"/>
            <a:ext cx="8839203" cy="3238194"/>
            <a:chOff x="0" y="0"/>
            <a:chExt cx="8839201" cy="3238193"/>
          </a:xfrm>
        </p:grpSpPr>
        <p:sp>
          <p:nvSpPr>
            <p:cNvPr id="564" name="Google Shape;564;p26"/>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6"/>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66" name="Google Shape;566;p26"/>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7" name="Google Shape;567;p26"/>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568" name="Google Shape;568;p26"/>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Imagen 8" id="569" name="Google Shape;569;p26"/>
          <p:cNvPicPr preferRelativeResize="0"/>
          <p:nvPr/>
        </p:nvPicPr>
        <p:blipFill rotWithShape="1">
          <a:blip r:embed="rId3">
            <a:alphaModFix/>
          </a:blip>
          <a:srcRect b="0" l="0" r="0" t="0"/>
          <a:stretch/>
        </p:blipFill>
        <p:spPr>
          <a:xfrm>
            <a:off x="5830530" y="2890682"/>
            <a:ext cx="2963595" cy="4629223"/>
          </a:xfrm>
          <a:prstGeom prst="rect">
            <a:avLst/>
          </a:prstGeom>
          <a:noFill/>
          <a:ln>
            <a:noFill/>
          </a:ln>
        </p:spPr>
      </p:pic>
      <p:sp>
        <p:nvSpPr>
          <p:cNvPr id="570" name="Google Shape;570;p26"/>
          <p:cNvSpPr txBox="1"/>
          <p:nvPr/>
        </p:nvSpPr>
        <p:spPr>
          <a:xfrm>
            <a:off x="958646" y="2868777"/>
            <a:ext cx="5107858" cy="261474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RECURSOS </a:t>
            </a:r>
            <a:r>
              <a:rPr b="1" i="0" lang="en-US" sz="2000" u="none" cap="none" strike="noStrike">
                <a:solidFill>
                  <a:srgbClr val="ED6B00"/>
                </a:solidFill>
                <a:latin typeface="Calibri"/>
                <a:ea typeface="Calibri"/>
                <a:cs typeface="Calibri"/>
                <a:sym typeface="Calibri"/>
              </a:rPr>
              <a:t>HUMANOS</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Imagen 16" id="571" name="Google Shape;571;p26"/>
          <p:cNvPicPr preferRelativeResize="0"/>
          <p:nvPr/>
        </p:nvPicPr>
        <p:blipFill rotWithShape="1">
          <a:blip r:embed="rId4">
            <a:alphaModFix/>
          </a:blip>
          <a:srcRect b="0" l="0" r="0" t="0"/>
          <a:stretch/>
        </p:blipFill>
        <p:spPr>
          <a:xfrm>
            <a:off x="3210792" y="4159041"/>
            <a:ext cx="673177" cy="6037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26" name="Google Shape;126;p3"/>
          <p:cNvSpPr txBox="1"/>
          <p:nvPr/>
        </p:nvSpPr>
        <p:spPr>
          <a:xfrm>
            <a:off x="459174" y="2297669"/>
            <a:ext cx="2604273" cy="2915213"/>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OA3</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Hacer seguimiento y elaborar informes del desarrollo de un programa operativo de un departamento o área de una empresa, en base a evidencias, aplicando técnicas apropiadas, considerando todos los elementos del programa.</a:t>
            </a:r>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 – C - H</a:t>
            </a:r>
            <a:endParaRPr/>
          </a:p>
        </p:txBody>
      </p:sp>
      <p:grpSp>
        <p:nvGrpSpPr>
          <p:cNvPr id="127" name="Google Shape;127;p3"/>
          <p:cNvGrpSpPr/>
          <p:nvPr/>
        </p:nvGrpSpPr>
        <p:grpSpPr>
          <a:xfrm>
            <a:off x="252573" y="1472659"/>
            <a:ext cx="2980515" cy="4711833"/>
            <a:chOff x="0" y="0"/>
            <a:chExt cx="2980514" cy="4711831"/>
          </a:xfrm>
        </p:grpSpPr>
        <p:sp>
          <p:nvSpPr>
            <p:cNvPr id="128" name="Google Shape;128;p3"/>
            <p:cNvSpPr/>
            <p:nvPr/>
          </p:nvSpPr>
          <p:spPr>
            <a:xfrm>
              <a:off x="0" y="0"/>
              <a:ext cx="2980514" cy="4711831"/>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78265" y="2165798"/>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0" name="Google Shape;130;p3"/>
          <p:cNvSpPr txBox="1"/>
          <p:nvPr/>
        </p:nvSpPr>
        <p:spPr>
          <a:xfrm>
            <a:off x="358670" y="1945016"/>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10" id="131" name="Google Shape;131;p3"/>
          <p:cNvPicPr preferRelativeResize="0"/>
          <p:nvPr/>
        </p:nvPicPr>
        <p:blipFill rotWithShape="1">
          <a:blip r:embed="rId3">
            <a:alphaModFix/>
          </a:blip>
          <a:srcRect b="0" l="0" r="0" t="0"/>
          <a:stretch/>
        </p:blipFill>
        <p:spPr>
          <a:xfrm>
            <a:off x="1332251" y="1090895"/>
            <a:ext cx="821158" cy="782965"/>
          </a:xfrm>
          <a:prstGeom prst="rect">
            <a:avLst/>
          </a:prstGeom>
          <a:noFill/>
          <a:ln>
            <a:noFill/>
          </a:ln>
        </p:spPr>
      </p:pic>
      <p:grpSp>
        <p:nvGrpSpPr>
          <p:cNvPr id="132" name="Google Shape;132;p3"/>
          <p:cNvGrpSpPr/>
          <p:nvPr/>
        </p:nvGrpSpPr>
        <p:grpSpPr>
          <a:xfrm>
            <a:off x="3362219" y="1472660"/>
            <a:ext cx="2980515" cy="4711831"/>
            <a:chOff x="0" y="0"/>
            <a:chExt cx="2980514" cy="4711830"/>
          </a:xfrm>
        </p:grpSpPr>
        <p:sp>
          <p:nvSpPr>
            <p:cNvPr id="133" name="Google Shape;133;p3"/>
            <p:cNvSpPr/>
            <p:nvPr/>
          </p:nvSpPr>
          <p:spPr>
            <a:xfrm>
              <a:off x="0" y="0"/>
              <a:ext cx="2980514" cy="471183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78265" y="2165798"/>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5" name="Google Shape;135;p3"/>
          <p:cNvSpPr txBox="1"/>
          <p:nvPr/>
        </p:nvSpPr>
        <p:spPr>
          <a:xfrm>
            <a:off x="3489514" y="2479091"/>
            <a:ext cx="2853219" cy="1743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4. </a:t>
            </a:r>
            <a:r>
              <a:rPr b="0" i="0" lang="en-US" sz="1400" u="none" cap="none" strike="noStrike">
                <a:solidFill>
                  <a:srgbClr val="000000"/>
                </a:solidFill>
                <a:latin typeface="Calibri"/>
                <a:ea typeface="Calibri"/>
                <a:cs typeface="Calibri"/>
                <a:sym typeface="Calibri"/>
              </a:rPr>
              <a:t>Reporta a sus superiores los avances y/o retrasos del programa operativo de trabajo de un departamento, utilizando las evidencias, elementos y técnicas apropiadas.</a:t>
            </a:r>
            <a:endParaRPr b="0" i="0" sz="1400" u="none" cap="none" strike="noStrike">
              <a:solidFill>
                <a:srgbClr val="000000"/>
              </a:solidFill>
              <a:latin typeface="Arial"/>
              <a:ea typeface="Arial"/>
              <a:cs typeface="Arial"/>
              <a:sym typeface="Arial"/>
            </a:endParaRPr>
          </a:p>
        </p:txBody>
      </p:sp>
      <p:sp>
        <p:nvSpPr>
          <p:cNvPr id="136" name="Google Shape;136;p3"/>
          <p:cNvSpPr txBox="1"/>
          <p:nvPr/>
        </p:nvSpPr>
        <p:spPr>
          <a:xfrm>
            <a:off x="3561636" y="1945016"/>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8" id="137" name="Google Shape;137;p3"/>
          <p:cNvPicPr preferRelativeResize="0"/>
          <p:nvPr/>
        </p:nvPicPr>
        <p:blipFill rotWithShape="1">
          <a:blip r:embed="rId4">
            <a:alphaModFix/>
          </a:blip>
          <a:srcRect b="0" l="0" r="0" t="0"/>
          <a:stretch/>
        </p:blipFill>
        <p:spPr>
          <a:xfrm>
            <a:off x="4455650" y="1090895"/>
            <a:ext cx="821158" cy="782965"/>
          </a:xfrm>
          <a:prstGeom prst="rect">
            <a:avLst/>
          </a:prstGeom>
          <a:noFill/>
          <a:ln>
            <a:noFill/>
          </a:ln>
        </p:spPr>
      </p:pic>
      <p:grpSp>
        <p:nvGrpSpPr>
          <p:cNvPr id="138" name="Google Shape;138;p3"/>
          <p:cNvGrpSpPr/>
          <p:nvPr/>
        </p:nvGrpSpPr>
        <p:grpSpPr>
          <a:xfrm>
            <a:off x="6473042" y="1472660"/>
            <a:ext cx="2980515" cy="4711831"/>
            <a:chOff x="0" y="0"/>
            <a:chExt cx="2980514" cy="4711830"/>
          </a:xfrm>
        </p:grpSpPr>
        <p:sp>
          <p:nvSpPr>
            <p:cNvPr id="139" name="Google Shape;139;p3"/>
            <p:cNvSpPr/>
            <p:nvPr/>
          </p:nvSpPr>
          <p:spPr>
            <a:xfrm>
              <a:off x="0" y="0"/>
              <a:ext cx="2980514" cy="471183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txBox="1"/>
            <p:nvPr/>
          </p:nvSpPr>
          <p:spPr>
            <a:xfrm>
              <a:off x="78265" y="2165798"/>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41" name="Google Shape;141;p3"/>
          <p:cNvSpPr txBox="1"/>
          <p:nvPr/>
        </p:nvSpPr>
        <p:spPr>
          <a:xfrm>
            <a:off x="6563541" y="2513180"/>
            <a:ext cx="2872171" cy="10580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4.1</a:t>
            </a:r>
            <a:r>
              <a:rPr b="0" i="0" lang="en-US" sz="1400" u="none" cap="none" strike="noStrike">
                <a:solidFill>
                  <a:srgbClr val="000000"/>
                </a:solidFill>
                <a:latin typeface="Calibri"/>
                <a:ea typeface="Calibri"/>
                <a:cs typeface="Calibri"/>
                <a:sym typeface="Calibri"/>
              </a:rPr>
              <a:t> Selecciona la información clave para elaborar reporte de avances y/o retrasos del programa operativo, según instrucciones de superiores</a:t>
            </a:r>
            <a:endParaRPr/>
          </a:p>
        </p:txBody>
      </p:sp>
      <p:sp>
        <p:nvSpPr>
          <p:cNvPr id="142" name="Google Shape;142;p3"/>
          <p:cNvSpPr txBox="1"/>
          <p:nvPr/>
        </p:nvSpPr>
        <p:spPr>
          <a:xfrm>
            <a:off x="6554516" y="1945016"/>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9" id="143" name="Google Shape;143;p3"/>
          <p:cNvPicPr preferRelativeResize="0"/>
          <p:nvPr/>
        </p:nvPicPr>
        <p:blipFill rotWithShape="1">
          <a:blip r:embed="rId5">
            <a:alphaModFix/>
          </a:blip>
          <a:srcRect b="0" l="0" r="0" t="0"/>
          <a:stretch/>
        </p:blipFill>
        <p:spPr>
          <a:xfrm>
            <a:off x="7575067" y="1090895"/>
            <a:ext cx="821158" cy="782965"/>
          </a:xfrm>
          <a:prstGeom prst="rect">
            <a:avLst/>
          </a:prstGeom>
          <a:noFill/>
          <a:ln>
            <a:noFill/>
          </a:ln>
        </p:spPr>
      </p:pic>
      <p:pic>
        <p:nvPicPr>
          <p:cNvPr descr="Imagen 14" id="144" name="Google Shape;144;p3"/>
          <p:cNvPicPr preferRelativeResize="0"/>
          <p:nvPr/>
        </p:nvPicPr>
        <p:blipFill rotWithShape="1">
          <a:blip r:embed="rId6">
            <a:alphaModFix/>
          </a:blip>
          <a:srcRect b="0" l="0" r="0" t="0"/>
          <a:stretch/>
        </p:blipFill>
        <p:spPr>
          <a:xfrm flipH="1">
            <a:off x="3588296" y="3845309"/>
            <a:ext cx="3025212" cy="4082384"/>
          </a:xfrm>
          <a:prstGeom prst="rect">
            <a:avLst/>
          </a:prstGeom>
          <a:noFill/>
          <a:ln>
            <a:noFill/>
          </a:ln>
        </p:spPr>
      </p:pic>
      <p:pic>
        <p:nvPicPr>
          <p:cNvPr descr="Imagen 16" id="145" name="Google Shape;145;p3"/>
          <p:cNvPicPr preferRelativeResize="0"/>
          <p:nvPr/>
        </p:nvPicPr>
        <p:blipFill rotWithShape="1">
          <a:blip r:embed="rId7">
            <a:alphaModFix/>
          </a:blip>
          <a:srcRect b="0" l="0" r="0" t="0"/>
          <a:stretch/>
        </p:blipFill>
        <p:spPr>
          <a:xfrm flipH="1">
            <a:off x="511864" y="4448533"/>
            <a:ext cx="3103843" cy="24662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51" name="Google Shape;151;p4"/>
          <p:cNvGrpSpPr/>
          <p:nvPr/>
        </p:nvGrpSpPr>
        <p:grpSpPr>
          <a:xfrm>
            <a:off x="386550" y="3816227"/>
            <a:ext cx="4845903" cy="883653"/>
            <a:chOff x="-1" y="0"/>
            <a:chExt cx="4845903" cy="883652"/>
          </a:xfrm>
        </p:grpSpPr>
        <p:grpSp>
          <p:nvGrpSpPr>
            <p:cNvPr id="152" name="Google Shape;152;p4"/>
            <p:cNvGrpSpPr/>
            <p:nvPr/>
          </p:nvGrpSpPr>
          <p:grpSpPr>
            <a:xfrm>
              <a:off x="188099" y="0"/>
              <a:ext cx="4657803" cy="883652"/>
              <a:chOff x="0" y="0"/>
              <a:chExt cx="4657801" cy="883651"/>
            </a:xfrm>
          </p:grpSpPr>
          <p:sp>
            <p:nvSpPr>
              <p:cNvPr id="153" name="Google Shape;153;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5" name="Google Shape;155;p4"/>
            <p:cNvGrpSpPr/>
            <p:nvPr/>
          </p:nvGrpSpPr>
          <p:grpSpPr>
            <a:xfrm>
              <a:off x="-1" y="168979"/>
              <a:ext cx="391112" cy="536169"/>
              <a:chOff x="0" y="0"/>
              <a:chExt cx="391111" cy="536168"/>
            </a:xfrm>
          </p:grpSpPr>
          <p:sp>
            <p:nvSpPr>
              <p:cNvPr id="156" name="Google Shape;156;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58" name="Google Shape;158;p4"/>
            <p:cNvSpPr txBox="1"/>
            <p:nvPr/>
          </p:nvSpPr>
          <p:spPr>
            <a:xfrm>
              <a:off x="562798" y="129281"/>
              <a:ext cx="4117500" cy="62508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las características de un Administrador</a:t>
              </a:r>
              <a:endParaRPr/>
            </a:p>
          </p:txBody>
        </p:sp>
      </p:grpSp>
      <p:grpSp>
        <p:nvGrpSpPr>
          <p:cNvPr id="159" name="Google Shape;159;p4"/>
          <p:cNvGrpSpPr/>
          <p:nvPr/>
        </p:nvGrpSpPr>
        <p:grpSpPr>
          <a:xfrm>
            <a:off x="375974" y="2843141"/>
            <a:ext cx="4845903" cy="883653"/>
            <a:chOff x="-1" y="0"/>
            <a:chExt cx="4845903" cy="883652"/>
          </a:xfrm>
        </p:grpSpPr>
        <p:grpSp>
          <p:nvGrpSpPr>
            <p:cNvPr id="160" name="Google Shape;160;p4"/>
            <p:cNvGrpSpPr/>
            <p:nvPr/>
          </p:nvGrpSpPr>
          <p:grpSpPr>
            <a:xfrm>
              <a:off x="188099" y="0"/>
              <a:ext cx="4657803" cy="883652"/>
              <a:chOff x="0" y="0"/>
              <a:chExt cx="4657801" cy="883651"/>
            </a:xfrm>
          </p:grpSpPr>
          <p:sp>
            <p:nvSpPr>
              <p:cNvPr id="161" name="Google Shape;161;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63" name="Google Shape;163;p4"/>
            <p:cNvGrpSpPr/>
            <p:nvPr/>
          </p:nvGrpSpPr>
          <p:grpSpPr>
            <a:xfrm>
              <a:off x="-1" y="168979"/>
              <a:ext cx="376202" cy="536169"/>
              <a:chOff x="0" y="0"/>
              <a:chExt cx="376201" cy="536168"/>
            </a:xfrm>
          </p:grpSpPr>
          <p:sp>
            <p:nvSpPr>
              <p:cNvPr id="164" name="Google Shape;164;p4"/>
              <p:cNvSpPr/>
              <p:nvPr/>
            </p:nvSpPr>
            <p:spPr>
              <a:xfrm>
                <a:off x="0" y="84708"/>
                <a:ext cx="37620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166" name="Google Shape;166;p4"/>
            <p:cNvSpPr txBox="1"/>
            <p:nvPr/>
          </p:nvSpPr>
          <p:spPr>
            <a:xfrm>
              <a:off x="562799" y="245823"/>
              <a:ext cx="3960527" cy="39200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Conocimos que es un Administrador</a:t>
              </a:r>
              <a:endParaRPr/>
            </a:p>
          </p:txBody>
        </p:sp>
      </p:grpSp>
      <p:sp>
        <p:nvSpPr>
          <p:cNvPr id="167" name="Google Shape;167;p4"/>
          <p:cNvSpPr/>
          <p:nvPr/>
        </p:nvSpPr>
        <p:spPr>
          <a:xfrm>
            <a:off x="5026616" y="3630159"/>
            <a:ext cx="696537" cy="696535"/>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8" name="Google Shape;168;p4"/>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69" name="Google Shape;169;p4"/>
          <p:cNvSpPr txBox="1"/>
          <p:nvPr/>
        </p:nvSpPr>
        <p:spPr>
          <a:xfrm>
            <a:off x="574650" y="2253630"/>
            <a:ext cx="4778400" cy="43410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EL </a:t>
            </a:r>
            <a:r>
              <a:rPr b="1" lang="en-US" sz="1800">
                <a:solidFill>
                  <a:srgbClr val="ED6B00"/>
                </a:solidFill>
                <a:latin typeface="Calibri"/>
                <a:ea typeface="Calibri"/>
                <a:cs typeface="Calibri"/>
                <a:sym typeface="Calibri"/>
              </a:rPr>
              <a:t>ADMINISTRADOR</a:t>
            </a:r>
            <a:r>
              <a:rPr b="1" i="0" lang="en-US" sz="1800" u="none" cap="none" strike="noStrike">
                <a:solidFill>
                  <a:srgbClr val="ED6B00"/>
                </a:solidFill>
                <a:latin typeface="Calibri"/>
                <a:ea typeface="Calibri"/>
                <a:cs typeface="Calibri"/>
                <a:sym typeface="Calibri"/>
              </a:rPr>
              <a:t> DE UNA ORGANIZACIÓN:</a:t>
            </a:r>
            <a:endParaRPr/>
          </a:p>
        </p:txBody>
      </p:sp>
      <p:sp>
        <p:nvSpPr>
          <p:cNvPr id="170" name="Google Shape;170;p4"/>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grpSp>
        <p:nvGrpSpPr>
          <p:cNvPr id="171" name="Google Shape;171;p4"/>
          <p:cNvGrpSpPr/>
          <p:nvPr/>
        </p:nvGrpSpPr>
        <p:grpSpPr>
          <a:xfrm>
            <a:off x="394670" y="4789313"/>
            <a:ext cx="4904057" cy="883653"/>
            <a:chOff x="-1" y="0"/>
            <a:chExt cx="4904056" cy="883652"/>
          </a:xfrm>
        </p:grpSpPr>
        <p:grpSp>
          <p:nvGrpSpPr>
            <p:cNvPr id="172" name="Google Shape;172;p4"/>
            <p:cNvGrpSpPr/>
            <p:nvPr/>
          </p:nvGrpSpPr>
          <p:grpSpPr>
            <a:xfrm>
              <a:off x="188099" y="0"/>
              <a:ext cx="4657803" cy="883652"/>
              <a:chOff x="0" y="0"/>
              <a:chExt cx="4657801" cy="883651"/>
            </a:xfrm>
          </p:grpSpPr>
          <p:sp>
            <p:nvSpPr>
              <p:cNvPr id="173" name="Google Shape;173;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75" name="Google Shape;175;p4"/>
            <p:cNvGrpSpPr/>
            <p:nvPr/>
          </p:nvGrpSpPr>
          <p:grpSpPr>
            <a:xfrm>
              <a:off x="-1" y="168979"/>
              <a:ext cx="376202" cy="536169"/>
              <a:chOff x="0" y="0"/>
              <a:chExt cx="376201" cy="536168"/>
            </a:xfrm>
          </p:grpSpPr>
          <p:sp>
            <p:nvSpPr>
              <p:cNvPr id="176" name="Google Shape;176;p4"/>
              <p:cNvSpPr/>
              <p:nvPr/>
            </p:nvSpPr>
            <p:spPr>
              <a:xfrm>
                <a:off x="0" y="84708"/>
                <a:ext cx="37620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178" name="Google Shape;178;p4"/>
            <p:cNvSpPr txBox="1"/>
            <p:nvPr/>
          </p:nvSpPr>
          <p:spPr>
            <a:xfrm>
              <a:off x="562799" y="245823"/>
              <a:ext cx="4341256" cy="39200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las funciones de un Administrador</a:t>
              </a:r>
              <a:endParaRPr/>
            </a:p>
          </p:txBody>
        </p:sp>
      </p:grpSp>
      <p:pic>
        <p:nvPicPr>
          <p:cNvPr descr="Imagen 34" id="179" name="Google Shape;179;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85" name="Google Shape;185;p5"/>
          <p:cNvGrpSpPr/>
          <p:nvPr/>
        </p:nvGrpSpPr>
        <p:grpSpPr>
          <a:xfrm>
            <a:off x="344125" y="2364459"/>
            <a:ext cx="5562906" cy="2886390"/>
            <a:chOff x="0" y="0"/>
            <a:chExt cx="5562904" cy="2886388"/>
          </a:xfrm>
        </p:grpSpPr>
        <p:grpSp>
          <p:nvGrpSpPr>
            <p:cNvPr id="186" name="Google Shape;186;p5"/>
            <p:cNvGrpSpPr/>
            <p:nvPr/>
          </p:nvGrpSpPr>
          <p:grpSpPr>
            <a:xfrm>
              <a:off x="0" y="0"/>
              <a:ext cx="4995617" cy="2886388"/>
              <a:chOff x="0" y="0"/>
              <a:chExt cx="4995616" cy="2886387"/>
            </a:xfrm>
          </p:grpSpPr>
          <p:sp>
            <p:nvSpPr>
              <p:cNvPr id="187" name="Google Shape;187;p5"/>
              <p:cNvSpPr/>
              <p:nvPr/>
            </p:nvSpPr>
            <p:spPr>
              <a:xfrm flipH="1">
                <a:off x="0" y="0"/>
                <a:ext cx="4995616" cy="2886387"/>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
              <p:cNvSpPr txBox="1"/>
              <p:nvPr/>
            </p:nvSpPr>
            <p:spPr>
              <a:xfrm>
                <a:off x="140902" y="1253076"/>
                <a:ext cx="4713812"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89" name="Google Shape;189;p5"/>
            <p:cNvSpPr/>
            <p:nvPr/>
          </p:nvSpPr>
          <p:spPr>
            <a:xfrm flipH="1" rot="7028957">
              <a:off x="4753831" y="1891115"/>
              <a:ext cx="486335" cy="1022556"/>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90" name="Google Shape;190;p5"/>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191" name="Google Shape;191;p5"/>
          <p:cNvSpPr txBox="1"/>
          <p:nvPr/>
        </p:nvSpPr>
        <p:spPr>
          <a:xfrm>
            <a:off x="652094" y="2692833"/>
            <a:ext cx="4585614" cy="227903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Para revisar los aprendizajes trabajados anteriormente, te invito a realizar la siguiente actividad de conocimientos previos:</a:t>
            </a:r>
            <a:endParaRPr/>
          </a:p>
          <a:p>
            <a:pPr indent="0" lvl="0" marL="0" marR="0" rtl="0" algn="l">
              <a:lnSpc>
                <a:spcPct val="80000"/>
              </a:lnSpc>
              <a:spcBef>
                <a:spcPts val="100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En base un video </a:t>
            </a:r>
            <a:r>
              <a:rPr b="0" i="0" lang="en-US" sz="1400" u="sng" cap="none" strike="noStrike">
                <a:solidFill>
                  <a:srgbClr val="C00000"/>
                </a:solidFill>
                <a:latin typeface="Calibri"/>
                <a:ea typeface="Calibri"/>
                <a:cs typeface="Calibri"/>
                <a:sym typeface="Calibri"/>
                <a:hlinkClick r:id="rId3">
                  <a:extLst>
                    <a:ext uri="{A12FA001-AC4F-418D-AE19-62706E023703}">
                      <ahyp:hlinkClr val="tx"/>
                    </a:ext>
                  </a:extLst>
                </a:hlinkClick>
              </a:rPr>
              <a:t>https://www.youtube.com/watch?v=jfeM_LqqMbg</a:t>
            </a:r>
            <a:endParaRPr/>
          </a:p>
          <a:p>
            <a:pPr indent="0" lvl="0" marL="0" marR="0" rtl="0" algn="l">
              <a:lnSpc>
                <a:spcPct val="80000"/>
              </a:lnSpc>
              <a:spcBef>
                <a:spcPts val="100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Respondamos la siguiente preguntas: </a:t>
            </a:r>
            <a:endParaRPr/>
          </a:p>
          <a:p>
            <a:pPr indent="0" lvl="0" marL="0" marR="0" rtl="0" algn="l">
              <a:lnSpc>
                <a:spcPct val="8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80000"/>
              </a:lnSpc>
              <a:spcBef>
                <a:spcPts val="100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¿Qué características debe tener un administrador para poder ser eficiente en su labor?</a:t>
            </a:r>
            <a:endParaRPr/>
          </a:p>
        </p:txBody>
      </p:sp>
      <p:sp>
        <p:nvSpPr>
          <p:cNvPr id="192" name="Google Shape;192;p5"/>
          <p:cNvSpPr txBox="1"/>
          <p:nvPr/>
        </p:nvSpPr>
        <p:spPr>
          <a:xfrm>
            <a:off x="562147" y="5369539"/>
            <a:ext cx="4995616" cy="11145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Imagen 19" id="193" name="Google Shape;193;p5"/>
          <p:cNvPicPr preferRelativeResize="0"/>
          <p:nvPr/>
        </p:nvPicPr>
        <p:blipFill rotWithShape="1">
          <a:blip r:embed="rId4">
            <a:alphaModFix/>
          </a:blip>
          <a:srcRect b="0" l="0" r="0" t="0"/>
          <a:stretch/>
        </p:blipFill>
        <p:spPr>
          <a:xfrm>
            <a:off x="5135674" y="3333134"/>
            <a:ext cx="4585615" cy="4344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99" name="Google Shape;199;p6"/>
          <p:cNvSpPr txBox="1"/>
          <p:nvPr/>
        </p:nvSpPr>
        <p:spPr>
          <a:xfrm>
            <a:off x="4109576" y="2664933"/>
            <a:ext cx="484095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200" name="Google Shape;200;p6"/>
          <p:cNvGrpSpPr/>
          <p:nvPr/>
        </p:nvGrpSpPr>
        <p:grpSpPr>
          <a:xfrm>
            <a:off x="4063851" y="3185653"/>
            <a:ext cx="5081311" cy="2460769"/>
            <a:chOff x="0" y="0"/>
            <a:chExt cx="5081309" cy="2460768"/>
          </a:xfrm>
        </p:grpSpPr>
        <p:sp>
          <p:nvSpPr>
            <p:cNvPr id="201" name="Google Shape;201;p6"/>
            <p:cNvSpPr/>
            <p:nvPr/>
          </p:nvSpPr>
          <p:spPr>
            <a:xfrm>
              <a:off x="0" y="0"/>
              <a:ext cx="5081309" cy="2460768"/>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
            <p:cNvSpPr txBox="1"/>
            <p:nvPr/>
          </p:nvSpPr>
          <p:spPr>
            <a:xfrm>
              <a:off x="53347" y="1040266"/>
              <a:ext cx="4974614"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03" name="Google Shape;203;p6"/>
          <p:cNvSpPr txBox="1"/>
          <p:nvPr/>
        </p:nvSpPr>
        <p:spPr>
          <a:xfrm>
            <a:off x="4633564" y="4154082"/>
            <a:ext cx="4243153" cy="300554"/>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el proceso de reclutamiento y selección.</a:t>
            </a:r>
            <a:endParaRPr/>
          </a:p>
        </p:txBody>
      </p:sp>
      <p:grpSp>
        <p:nvGrpSpPr>
          <p:cNvPr id="204" name="Google Shape;204;p6"/>
          <p:cNvGrpSpPr/>
          <p:nvPr/>
        </p:nvGrpSpPr>
        <p:grpSpPr>
          <a:xfrm>
            <a:off x="3880044" y="3330674"/>
            <a:ext cx="375440" cy="536170"/>
            <a:chOff x="0" y="0"/>
            <a:chExt cx="375439" cy="536168"/>
          </a:xfrm>
        </p:grpSpPr>
        <p:sp>
          <p:nvSpPr>
            <p:cNvPr id="205" name="Google Shape;205;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207" name="Google Shape;207;p6"/>
          <p:cNvSpPr txBox="1"/>
          <p:nvPr/>
        </p:nvSpPr>
        <p:spPr>
          <a:xfrm>
            <a:off x="4633565" y="4824905"/>
            <a:ext cx="4450411" cy="533638"/>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características del proceso de reclutamiento y selección.</a:t>
            </a:r>
            <a:endParaRPr/>
          </a:p>
        </p:txBody>
      </p:sp>
      <p:grpSp>
        <p:nvGrpSpPr>
          <p:cNvPr id="208" name="Google Shape;208;p6"/>
          <p:cNvGrpSpPr/>
          <p:nvPr/>
        </p:nvGrpSpPr>
        <p:grpSpPr>
          <a:xfrm>
            <a:off x="3872360" y="4107064"/>
            <a:ext cx="375440" cy="536170"/>
            <a:chOff x="0" y="0"/>
            <a:chExt cx="375439" cy="536168"/>
          </a:xfrm>
        </p:grpSpPr>
        <p:sp>
          <p:nvSpPr>
            <p:cNvPr id="209" name="Google Shape;209;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211" name="Google Shape;211;p6"/>
          <p:cNvSpPr txBox="1"/>
          <p:nvPr/>
        </p:nvSpPr>
        <p:spPr>
          <a:xfrm>
            <a:off x="375974" y="1760907"/>
            <a:ext cx="4997501"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RECURSOS </a:t>
            </a:r>
            <a:r>
              <a:rPr b="1" i="0" lang="en-US" sz="2000" u="none" cap="none" strike="noStrike">
                <a:solidFill>
                  <a:srgbClr val="ED6B00"/>
                </a:solidFill>
                <a:latin typeface="Calibri"/>
                <a:ea typeface="Calibri"/>
                <a:cs typeface="Calibri"/>
                <a:sym typeface="Calibri"/>
              </a:rPr>
              <a:t>HUMANOS</a:t>
            </a:r>
            <a:endParaRPr/>
          </a:p>
        </p:txBody>
      </p:sp>
      <p:sp>
        <p:nvSpPr>
          <p:cNvPr id="212" name="Google Shape;212;p6"/>
          <p:cNvSpPr txBox="1"/>
          <p:nvPr/>
        </p:nvSpPr>
        <p:spPr>
          <a:xfrm>
            <a:off x="4017016" y="1029694"/>
            <a:ext cx="876641"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10</a:t>
            </a:r>
            <a:endParaRPr/>
          </a:p>
        </p:txBody>
      </p:sp>
      <p:pic>
        <p:nvPicPr>
          <p:cNvPr descr="Imagen 20" id="213" name="Google Shape;213;p6"/>
          <p:cNvPicPr preferRelativeResize="0"/>
          <p:nvPr/>
        </p:nvPicPr>
        <p:blipFill rotWithShape="1">
          <a:blip r:embed="rId3">
            <a:alphaModFix/>
          </a:blip>
          <a:srcRect b="0" l="0" r="0" t="0"/>
          <a:stretch/>
        </p:blipFill>
        <p:spPr>
          <a:xfrm>
            <a:off x="678383" y="2382978"/>
            <a:ext cx="2950556" cy="4313789"/>
          </a:xfrm>
          <a:prstGeom prst="rect">
            <a:avLst/>
          </a:prstGeom>
          <a:noFill/>
          <a:ln>
            <a:noFill/>
          </a:ln>
        </p:spPr>
      </p:pic>
      <p:sp>
        <p:nvSpPr>
          <p:cNvPr id="214" name="Google Shape;214;p6"/>
          <p:cNvSpPr txBox="1"/>
          <p:nvPr/>
        </p:nvSpPr>
        <p:spPr>
          <a:xfrm>
            <a:off x="375975" y="1265365"/>
            <a:ext cx="410753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grpSp>
        <p:nvGrpSpPr>
          <p:cNvPr id="215" name="Google Shape;215;p6"/>
          <p:cNvGrpSpPr/>
          <p:nvPr/>
        </p:nvGrpSpPr>
        <p:grpSpPr>
          <a:xfrm>
            <a:off x="3872360" y="4815724"/>
            <a:ext cx="375440" cy="536170"/>
            <a:chOff x="0" y="0"/>
            <a:chExt cx="375439" cy="536168"/>
          </a:xfrm>
        </p:grpSpPr>
        <p:sp>
          <p:nvSpPr>
            <p:cNvPr id="216" name="Google Shape;216;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218" name="Google Shape;218;p6"/>
          <p:cNvSpPr txBox="1"/>
          <p:nvPr/>
        </p:nvSpPr>
        <p:spPr>
          <a:xfrm>
            <a:off x="4633565" y="3455735"/>
            <a:ext cx="3923027" cy="533638"/>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las etapas y funciones de los Recursos Humanos.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7"/>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24" name="Google Shape;224;p7"/>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RECURSOS </a:t>
            </a:r>
            <a:r>
              <a:rPr b="0" i="0" lang="en-US" sz="2800" u="none" cap="none" strike="noStrike">
                <a:solidFill>
                  <a:srgbClr val="A93501"/>
                </a:solidFill>
                <a:latin typeface="Calibri"/>
                <a:ea typeface="Calibri"/>
                <a:cs typeface="Calibri"/>
                <a:sym typeface="Calibri"/>
              </a:rPr>
              <a:t>HUMANOS</a:t>
            </a:r>
            <a:endParaRPr/>
          </a:p>
        </p:txBody>
      </p:sp>
      <p:grpSp>
        <p:nvGrpSpPr>
          <p:cNvPr id="225" name="Google Shape;225;p7"/>
          <p:cNvGrpSpPr/>
          <p:nvPr/>
        </p:nvGrpSpPr>
        <p:grpSpPr>
          <a:xfrm>
            <a:off x="452173" y="2329021"/>
            <a:ext cx="6499669" cy="1294807"/>
            <a:chOff x="0" y="0"/>
            <a:chExt cx="6499667" cy="1294805"/>
          </a:xfrm>
        </p:grpSpPr>
        <p:sp>
          <p:nvSpPr>
            <p:cNvPr id="226" name="Google Shape;226;p7"/>
            <p:cNvSpPr/>
            <p:nvPr/>
          </p:nvSpPr>
          <p:spPr>
            <a:xfrm>
              <a:off x="0" y="0"/>
              <a:ext cx="6499667" cy="1294805"/>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7"/>
            <p:cNvSpPr txBox="1"/>
            <p:nvPr/>
          </p:nvSpPr>
          <p:spPr>
            <a:xfrm>
              <a:off x="63680" y="457285"/>
              <a:ext cx="6372307"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6" id="228" name="Google Shape;228;p7"/>
          <p:cNvPicPr preferRelativeResize="0"/>
          <p:nvPr/>
        </p:nvPicPr>
        <p:blipFill rotWithShape="1">
          <a:blip r:embed="rId3">
            <a:alphaModFix/>
          </a:blip>
          <a:srcRect b="0" l="0" r="0" t="0"/>
          <a:stretch/>
        </p:blipFill>
        <p:spPr>
          <a:xfrm>
            <a:off x="6498290" y="2081048"/>
            <a:ext cx="663550" cy="632686"/>
          </a:xfrm>
          <a:prstGeom prst="rect">
            <a:avLst/>
          </a:prstGeom>
          <a:noFill/>
          <a:ln>
            <a:noFill/>
          </a:ln>
        </p:spPr>
      </p:pic>
      <p:sp>
        <p:nvSpPr>
          <p:cNvPr id="229" name="Google Shape;229;p7"/>
          <p:cNvSpPr txBox="1"/>
          <p:nvPr/>
        </p:nvSpPr>
        <p:spPr>
          <a:xfrm>
            <a:off x="712496" y="2482527"/>
            <a:ext cx="5646232" cy="999809"/>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función de Recursos Humanos, busca utilizar la fuerza de trabajo de una organización de la manera más eficiente posible, lo que involucra a todos los niveles de la empresa, aún cuando su participación no es ejecutiva, sino más bien asesora y ordenadora.</a:t>
            </a:r>
            <a:endParaRPr/>
          </a:p>
        </p:txBody>
      </p:sp>
      <p:pic>
        <p:nvPicPr>
          <p:cNvPr descr="Google Shape;367;p57" id="230" name="Google Shape;230;p7"/>
          <p:cNvPicPr preferRelativeResize="0"/>
          <p:nvPr/>
        </p:nvPicPr>
        <p:blipFill rotWithShape="1">
          <a:blip r:embed="rId4">
            <a:alphaModFix/>
          </a:blip>
          <a:srcRect b="0" l="0" r="0" t="0"/>
          <a:stretch/>
        </p:blipFill>
        <p:spPr>
          <a:xfrm flipH="1">
            <a:off x="7120736" y="2555824"/>
            <a:ext cx="1774414" cy="4468774"/>
          </a:xfrm>
          <a:prstGeom prst="rect">
            <a:avLst/>
          </a:prstGeom>
          <a:noFill/>
          <a:ln>
            <a:noFill/>
          </a:ln>
        </p:spPr>
      </p:pic>
      <p:sp>
        <p:nvSpPr>
          <p:cNvPr id="231" name="Google Shape;231;p7"/>
          <p:cNvSpPr/>
          <p:nvPr/>
        </p:nvSpPr>
        <p:spPr>
          <a:xfrm>
            <a:off x="459805" y="4061752"/>
            <a:ext cx="1664064" cy="777317"/>
          </a:xfrm>
          <a:prstGeom prst="roundRect">
            <a:avLst>
              <a:gd fmla="val 16667"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2" name="Google Shape;232;p7"/>
          <p:cNvSpPr/>
          <p:nvPr/>
        </p:nvSpPr>
        <p:spPr>
          <a:xfrm>
            <a:off x="2211452" y="4061752"/>
            <a:ext cx="1664064" cy="77731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3" name="Google Shape;233;p7"/>
          <p:cNvSpPr/>
          <p:nvPr/>
        </p:nvSpPr>
        <p:spPr>
          <a:xfrm>
            <a:off x="3984993" y="4061752"/>
            <a:ext cx="1664064" cy="777317"/>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4" name="Google Shape;234;p7"/>
          <p:cNvSpPr/>
          <p:nvPr/>
        </p:nvSpPr>
        <p:spPr>
          <a:xfrm>
            <a:off x="5758534" y="4061752"/>
            <a:ext cx="1664064" cy="777317"/>
          </a:xfrm>
          <a:prstGeom prst="roundRect">
            <a:avLst>
              <a:gd fmla="val 16667" name="adj"/>
            </a:avLst>
          </a:prstGeom>
          <a:solidFill>
            <a:srgbClr val="8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5" name="Google Shape;235;p7"/>
          <p:cNvSpPr txBox="1"/>
          <p:nvPr/>
        </p:nvSpPr>
        <p:spPr>
          <a:xfrm>
            <a:off x="865764" y="4278019"/>
            <a:ext cx="840155" cy="333048"/>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Recluta</a:t>
            </a:r>
            <a:endParaRPr/>
          </a:p>
        </p:txBody>
      </p:sp>
      <p:sp>
        <p:nvSpPr>
          <p:cNvPr id="236" name="Google Shape;236;p7"/>
          <p:cNvSpPr txBox="1"/>
          <p:nvPr/>
        </p:nvSpPr>
        <p:spPr>
          <a:xfrm>
            <a:off x="2486037" y="4278019"/>
            <a:ext cx="1146694" cy="333048"/>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Selecciona</a:t>
            </a:r>
            <a:endParaRPr/>
          </a:p>
        </p:txBody>
      </p:sp>
      <p:sp>
        <p:nvSpPr>
          <p:cNvPr id="237" name="Google Shape;237;p7"/>
          <p:cNvSpPr txBox="1"/>
          <p:nvPr/>
        </p:nvSpPr>
        <p:spPr>
          <a:xfrm>
            <a:off x="4303368" y="4278019"/>
            <a:ext cx="1146695" cy="333048"/>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Contrata</a:t>
            </a:r>
            <a:endParaRPr/>
          </a:p>
        </p:txBody>
      </p:sp>
      <p:sp>
        <p:nvSpPr>
          <p:cNvPr id="238" name="Google Shape;238;p7"/>
          <p:cNvSpPr txBox="1"/>
          <p:nvPr/>
        </p:nvSpPr>
        <p:spPr>
          <a:xfrm>
            <a:off x="6044065" y="4278019"/>
            <a:ext cx="1146694" cy="333048"/>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Mantiene</a:t>
            </a:r>
            <a:endParaRPr/>
          </a:p>
        </p:txBody>
      </p:sp>
      <p:sp>
        <p:nvSpPr>
          <p:cNvPr id="239" name="Google Shape;239;p7"/>
          <p:cNvSpPr/>
          <p:nvPr/>
        </p:nvSpPr>
        <p:spPr>
          <a:xfrm>
            <a:off x="5758534" y="5178459"/>
            <a:ext cx="1664064" cy="777317"/>
          </a:xfrm>
          <a:prstGeom prst="roundRect">
            <a:avLst>
              <a:gd fmla="val 16667" name="adj"/>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0" name="Google Shape;240;p7"/>
          <p:cNvSpPr txBox="1"/>
          <p:nvPr/>
        </p:nvSpPr>
        <p:spPr>
          <a:xfrm>
            <a:off x="5749519" y="5252401"/>
            <a:ext cx="1725883" cy="555247"/>
          </a:xfrm>
          <a:prstGeom prst="rect">
            <a:avLst/>
          </a:prstGeom>
          <a:noFill/>
          <a:ln>
            <a:noFill/>
          </a:ln>
        </p:spPr>
        <p:txBody>
          <a:bodyPr anchorCtr="0" anchor="t" bIns="45675" lIns="45675" spcFirstLastPara="1" rIns="45675" wrap="square" tIns="45675">
            <a:spAutoFit/>
          </a:bodyPr>
          <a:lstStyle/>
          <a:p>
            <a:pPr indent="0" lvl="0" marL="0" marR="0" rtl="0" algn="ctr">
              <a:lnSpc>
                <a:spcPct val="90000"/>
              </a:lnSpc>
              <a:spcBef>
                <a:spcPts val="0"/>
              </a:spcBef>
              <a:spcAft>
                <a:spcPts val="0"/>
              </a:spcAft>
              <a:buClr>
                <a:srgbClr val="FFFFFF"/>
              </a:buClr>
              <a:buSzPts val="1700"/>
              <a:buFont typeface="Calibri"/>
              <a:buNone/>
            </a:pPr>
            <a:r>
              <a:rPr b="1" i="0" lang="en-US" sz="1700" u="none" cap="none" strike="noStrike">
                <a:solidFill>
                  <a:srgbClr val="FFFFFF"/>
                </a:solidFill>
                <a:latin typeface="Calibri"/>
                <a:ea typeface="Calibri"/>
                <a:cs typeface="Calibri"/>
                <a:sym typeface="Calibri"/>
              </a:rPr>
              <a:t>Política de</a:t>
            </a:r>
            <a:endParaRPr/>
          </a:p>
          <a:p>
            <a:pPr indent="0" lvl="0" marL="0" marR="0" rtl="0" algn="ctr">
              <a:lnSpc>
                <a:spcPct val="90000"/>
              </a:lnSpc>
              <a:spcBef>
                <a:spcPts val="0"/>
              </a:spcBef>
              <a:spcAft>
                <a:spcPts val="0"/>
              </a:spcAft>
              <a:buClr>
                <a:srgbClr val="FFFFFF"/>
              </a:buClr>
              <a:buSzPts val="1700"/>
              <a:buFont typeface="Calibri"/>
              <a:buNone/>
            </a:pPr>
            <a:r>
              <a:rPr b="1" i="0" lang="en-US" sz="1700" u="none" cap="none" strike="noStrike">
                <a:solidFill>
                  <a:srgbClr val="FFFFFF"/>
                </a:solidFill>
                <a:latin typeface="Calibri"/>
                <a:ea typeface="Calibri"/>
                <a:cs typeface="Calibri"/>
                <a:sym typeface="Calibri"/>
              </a:rPr>
              <a:t>Remuneraciones</a:t>
            </a:r>
            <a:endParaRPr/>
          </a:p>
        </p:txBody>
      </p:sp>
      <p:sp>
        <p:nvSpPr>
          <p:cNvPr id="241" name="Google Shape;241;p7"/>
          <p:cNvSpPr/>
          <p:nvPr/>
        </p:nvSpPr>
        <p:spPr>
          <a:xfrm>
            <a:off x="470754" y="5178459"/>
            <a:ext cx="5167354" cy="77731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2" name="Google Shape;242;p7"/>
          <p:cNvSpPr txBox="1"/>
          <p:nvPr/>
        </p:nvSpPr>
        <p:spPr>
          <a:xfrm>
            <a:off x="823020" y="5274297"/>
            <a:ext cx="4473775" cy="600984"/>
          </a:xfrm>
          <a:prstGeom prst="rect">
            <a:avLst/>
          </a:prstGeom>
          <a:noFill/>
          <a:ln>
            <a:noFill/>
          </a:ln>
        </p:spPr>
        <p:txBody>
          <a:bodyPr anchorCtr="0" anchor="t" bIns="45675" lIns="45675" spcFirstLastPara="1" rIns="45675" wrap="square" tIns="45675">
            <a:spAutoFit/>
          </a:bodyPr>
          <a:lstStyle/>
          <a:p>
            <a:pPr indent="0" lvl="0" marL="0" marR="0" rtl="0" algn="ctr">
              <a:lnSpc>
                <a:spcPct val="9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Evaluación de cargos y del desempeño laboral a través de sistemas de calificaciones</a:t>
            </a:r>
            <a:endParaRPr/>
          </a:p>
        </p:txBody>
      </p:sp>
      <p:sp>
        <p:nvSpPr>
          <p:cNvPr id="243" name="Google Shape;243;p7"/>
          <p:cNvSpPr/>
          <p:nvPr/>
        </p:nvSpPr>
        <p:spPr>
          <a:xfrm rot="-8100000">
            <a:off x="1901854" y="4246017"/>
            <a:ext cx="414029" cy="433496"/>
          </a:xfrm>
          <a:custGeom>
            <a:rect b="b" l="l" r="r" t="t"/>
            <a:pathLst>
              <a:path extrusionOk="0" h="21600" w="21600">
                <a:moveTo>
                  <a:pt x="0" y="21600"/>
                </a:moveTo>
                <a:lnTo>
                  <a:pt x="21600" y="21600"/>
                </a:lnTo>
                <a:lnTo>
                  <a:pt x="0" y="0"/>
                </a:lnTo>
                <a:close/>
              </a:path>
            </a:pathLst>
          </a:cu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4" name="Google Shape;244;p7"/>
          <p:cNvSpPr/>
          <p:nvPr/>
        </p:nvSpPr>
        <p:spPr>
          <a:xfrm rot="-8100000">
            <a:off x="3631603" y="4246017"/>
            <a:ext cx="414029" cy="433496"/>
          </a:xfrm>
          <a:custGeom>
            <a:rect b="b" l="l" r="r" t="t"/>
            <a:pathLst>
              <a:path extrusionOk="0" h="21600" w="21600">
                <a:moveTo>
                  <a:pt x="0" y="21600"/>
                </a:moveTo>
                <a:lnTo>
                  <a:pt x="21600" y="21600"/>
                </a:lnTo>
                <a:lnTo>
                  <a:pt x="0" y="0"/>
                </a:lnTo>
                <a:close/>
              </a:path>
            </a:pathLst>
          </a:cu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5" name="Google Shape;245;p7"/>
          <p:cNvSpPr/>
          <p:nvPr/>
        </p:nvSpPr>
        <p:spPr>
          <a:xfrm rot="-8100000">
            <a:off x="5394195" y="4246017"/>
            <a:ext cx="414029" cy="433496"/>
          </a:xfrm>
          <a:custGeom>
            <a:rect b="b" l="l" r="r" t="t"/>
            <a:pathLst>
              <a:path extrusionOk="0" h="21600" w="21600">
                <a:moveTo>
                  <a:pt x="0" y="21600"/>
                </a:moveTo>
                <a:lnTo>
                  <a:pt x="21600" y="21600"/>
                </a:lnTo>
                <a:lnTo>
                  <a:pt x="0" y="0"/>
                </a:lnTo>
                <a:close/>
              </a:path>
            </a:pathLst>
          </a:cu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6" name="Google Shape;246;p7"/>
          <p:cNvSpPr/>
          <p:nvPr/>
        </p:nvSpPr>
        <p:spPr>
          <a:xfrm rot="-2700000">
            <a:off x="6379495" y="4552565"/>
            <a:ext cx="414029" cy="433496"/>
          </a:xfrm>
          <a:custGeom>
            <a:rect b="b" l="l" r="r" t="t"/>
            <a:pathLst>
              <a:path extrusionOk="0" h="21600" w="21600">
                <a:moveTo>
                  <a:pt x="0" y="21600"/>
                </a:moveTo>
                <a:lnTo>
                  <a:pt x="21600" y="21600"/>
                </a:lnTo>
                <a:lnTo>
                  <a:pt x="0" y="0"/>
                </a:lnTo>
                <a:close/>
              </a:path>
            </a:pathLst>
          </a:custGeom>
          <a:solidFill>
            <a:srgbClr val="8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7" name="Google Shape;247;p7"/>
          <p:cNvSpPr/>
          <p:nvPr/>
        </p:nvSpPr>
        <p:spPr>
          <a:xfrm rot="2700000">
            <a:off x="5580308" y="5351776"/>
            <a:ext cx="414030" cy="433496"/>
          </a:xfrm>
          <a:custGeom>
            <a:rect b="b" l="l" r="r" t="t"/>
            <a:pathLst>
              <a:path extrusionOk="0" h="21600" w="21600">
                <a:moveTo>
                  <a:pt x="0" y="21600"/>
                </a:moveTo>
                <a:lnTo>
                  <a:pt x="21600" y="21600"/>
                </a:lnTo>
                <a:lnTo>
                  <a:pt x="0" y="0"/>
                </a:lnTo>
                <a:close/>
              </a:path>
            </a:pathLst>
          </a:cu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8"/>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53" name="Google Shape;253;p8"/>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FUNCIONES DE LOS </a:t>
            </a:r>
            <a:r>
              <a:rPr b="0" i="0" lang="en-US" sz="2800" u="none" cap="none" strike="noStrike">
                <a:solidFill>
                  <a:srgbClr val="A93501"/>
                </a:solidFill>
                <a:latin typeface="Calibri"/>
                <a:ea typeface="Calibri"/>
                <a:cs typeface="Calibri"/>
                <a:sym typeface="Calibri"/>
              </a:rPr>
              <a:t>RECURSOS HUMANOS</a:t>
            </a:r>
            <a:endParaRPr/>
          </a:p>
        </p:txBody>
      </p:sp>
      <p:pic>
        <p:nvPicPr>
          <p:cNvPr descr="Imagen 1" id="254" name="Google Shape;254;p8"/>
          <p:cNvPicPr preferRelativeResize="0"/>
          <p:nvPr/>
        </p:nvPicPr>
        <p:blipFill rotWithShape="1">
          <a:blip r:embed="rId3">
            <a:alphaModFix/>
          </a:blip>
          <a:srcRect b="0" l="0" r="0" t="0"/>
          <a:stretch/>
        </p:blipFill>
        <p:spPr>
          <a:xfrm>
            <a:off x="396071" y="1393893"/>
            <a:ext cx="6160281" cy="6165782"/>
          </a:xfrm>
          <a:prstGeom prst="rect">
            <a:avLst/>
          </a:prstGeom>
          <a:noFill/>
          <a:ln>
            <a:noFill/>
          </a:ln>
        </p:spPr>
      </p:pic>
      <p:sp>
        <p:nvSpPr>
          <p:cNvPr id="255" name="Google Shape;255;p8"/>
          <p:cNvSpPr txBox="1"/>
          <p:nvPr/>
        </p:nvSpPr>
        <p:spPr>
          <a:xfrm>
            <a:off x="2805947" y="4066837"/>
            <a:ext cx="1222837"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RR.HH.</a:t>
            </a:r>
            <a:endParaRPr/>
          </a:p>
        </p:txBody>
      </p:sp>
      <p:pic>
        <p:nvPicPr>
          <p:cNvPr descr="Imagen 26" id="256" name="Google Shape;256;p8"/>
          <p:cNvPicPr preferRelativeResize="0"/>
          <p:nvPr/>
        </p:nvPicPr>
        <p:blipFill rotWithShape="1">
          <a:blip r:embed="rId4">
            <a:alphaModFix/>
          </a:blip>
          <a:srcRect b="0" l="0" r="0" t="0"/>
          <a:stretch/>
        </p:blipFill>
        <p:spPr>
          <a:xfrm>
            <a:off x="6241489" y="3207797"/>
            <a:ext cx="3288850" cy="2542991"/>
          </a:xfrm>
          <a:prstGeom prst="rect">
            <a:avLst/>
          </a:prstGeom>
          <a:noFill/>
          <a:ln>
            <a:noFill/>
          </a:ln>
        </p:spPr>
      </p:pic>
      <p:sp>
        <p:nvSpPr>
          <p:cNvPr id="257" name="Google Shape;257;p8"/>
          <p:cNvSpPr txBox="1"/>
          <p:nvPr/>
        </p:nvSpPr>
        <p:spPr>
          <a:xfrm>
            <a:off x="4185368" y="3699999"/>
            <a:ext cx="467440"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sp>
        <p:nvSpPr>
          <p:cNvPr id="258" name="Google Shape;258;p8"/>
          <p:cNvSpPr txBox="1"/>
          <p:nvPr/>
        </p:nvSpPr>
        <p:spPr>
          <a:xfrm>
            <a:off x="4196317" y="4783863"/>
            <a:ext cx="467440"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sp>
        <p:nvSpPr>
          <p:cNvPr id="259" name="Google Shape;259;p8"/>
          <p:cNvSpPr txBox="1"/>
          <p:nvPr/>
        </p:nvSpPr>
        <p:spPr>
          <a:xfrm>
            <a:off x="3232911" y="5375061"/>
            <a:ext cx="467440"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sp>
        <p:nvSpPr>
          <p:cNvPr id="260" name="Google Shape;260;p8"/>
          <p:cNvSpPr txBox="1"/>
          <p:nvPr/>
        </p:nvSpPr>
        <p:spPr>
          <a:xfrm>
            <a:off x="2258560" y="4827657"/>
            <a:ext cx="467440" cy="536168"/>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sp>
        <p:nvSpPr>
          <p:cNvPr id="261" name="Google Shape;261;p8"/>
          <p:cNvSpPr txBox="1"/>
          <p:nvPr/>
        </p:nvSpPr>
        <p:spPr>
          <a:xfrm>
            <a:off x="2324245" y="3700001"/>
            <a:ext cx="467440"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5</a:t>
            </a:r>
            <a:endParaRPr/>
          </a:p>
        </p:txBody>
      </p:sp>
      <p:sp>
        <p:nvSpPr>
          <p:cNvPr id="262" name="Google Shape;262;p8"/>
          <p:cNvSpPr txBox="1"/>
          <p:nvPr/>
        </p:nvSpPr>
        <p:spPr>
          <a:xfrm>
            <a:off x="3254807" y="3174492"/>
            <a:ext cx="467440"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9"/>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68" name="Google Shape;268;p9"/>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FUNCIONES DE LOS </a:t>
            </a:r>
            <a:r>
              <a:rPr b="0" i="0" lang="en-US" sz="2800" u="none" cap="none" strike="noStrike">
                <a:solidFill>
                  <a:srgbClr val="C64033"/>
                </a:solidFill>
                <a:latin typeface="Calibri"/>
                <a:ea typeface="Calibri"/>
                <a:cs typeface="Calibri"/>
                <a:sym typeface="Calibri"/>
              </a:rPr>
              <a:t>RECURSOS HUMANOS</a:t>
            </a:r>
            <a:endParaRPr/>
          </a:p>
        </p:txBody>
      </p:sp>
      <p:grpSp>
        <p:nvGrpSpPr>
          <p:cNvPr id="269" name="Google Shape;269;p9"/>
          <p:cNvGrpSpPr/>
          <p:nvPr/>
        </p:nvGrpSpPr>
        <p:grpSpPr>
          <a:xfrm>
            <a:off x="2949902" y="2493192"/>
            <a:ext cx="6143965" cy="4530760"/>
            <a:chOff x="15970" y="0"/>
            <a:chExt cx="6143963" cy="4530759"/>
          </a:xfrm>
        </p:grpSpPr>
        <p:grpSp>
          <p:nvGrpSpPr>
            <p:cNvPr id="270" name="Google Shape;270;p9"/>
            <p:cNvGrpSpPr/>
            <p:nvPr/>
          </p:nvGrpSpPr>
          <p:grpSpPr>
            <a:xfrm>
              <a:off x="15970" y="0"/>
              <a:ext cx="6143963" cy="3565036"/>
              <a:chOff x="15970" y="0"/>
              <a:chExt cx="6143961" cy="3565035"/>
            </a:xfrm>
          </p:grpSpPr>
          <p:grpSp>
            <p:nvGrpSpPr>
              <p:cNvPr id="271" name="Google Shape;271;p9"/>
              <p:cNvGrpSpPr/>
              <p:nvPr/>
            </p:nvGrpSpPr>
            <p:grpSpPr>
              <a:xfrm>
                <a:off x="700182" y="0"/>
                <a:ext cx="5459749" cy="3565035"/>
                <a:chOff x="0" y="0"/>
                <a:chExt cx="5459748" cy="3565034"/>
              </a:xfrm>
            </p:grpSpPr>
            <p:sp>
              <p:nvSpPr>
                <p:cNvPr id="272" name="Google Shape;272;p9"/>
                <p:cNvSpPr/>
                <p:nvPr/>
              </p:nvSpPr>
              <p:spPr>
                <a:xfrm>
                  <a:off x="0" y="0"/>
                  <a:ext cx="5459748" cy="3565034"/>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9"/>
                <p:cNvSpPr txBox="1"/>
                <p:nvPr/>
              </p:nvSpPr>
              <p:spPr>
                <a:xfrm>
                  <a:off x="106055" y="1592400"/>
                  <a:ext cx="5247637"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74" name="Google Shape;274;p9"/>
              <p:cNvSpPr/>
              <p:nvPr/>
            </p:nvSpPr>
            <p:spPr>
              <a:xfrm rot="-7028957">
                <a:off x="243667" y="1137087"/>
                <a:ext cx="452488" cy="788256"/>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275" name="Google Shape;275;p9"/>
            <p:cNvSpPr txBox="1"/>
            <p:nvPr/>
          </p:nvSpPr>
          <p:spPr>
            <a:xfrm>
              <a:off x="851321" y="23875"/>
              <a:ext cx="5087562" cy="4506884"/>
            </a:xfrm>
            <a:prstGeom prst="rect">
              <a:avLst/>
            </a:prstGeom>
            <a:noFill/>
            <a:ln>
              <a:noFill/>
            </a:ln>
          </p:spPr>
          <p:txBody>
            <a:bodyPr anchorCtr="0" anchor="ctr" bIns="91400" lIns="91400" spcFirstLastPara="1" rIns="91400" wrap="square" tIns="91400">
              <a:spAutoFit/>
            </a:bodyPr>
            <a:lstStyle/>
            <a:p>
              <a:pPr indent="-228600" lvl="0" marL="228600" marR="0" rtl="0" algn="l">
                <a:lnSpc>
                  <a:spcPct val="8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función de Recursos Humanos también se preocupa por el desarrollo de los colaboradores, lograr que cada miembro de la organización alcance su máximo potencial, lo que ocurre a través de capacitación y entrenamiento permanente. Es importante aclarar que en nuestro país existen franquicias tributarias para incentivar la inversión de las empresas u organizaciones en capacitación para sus colaboradores.</a:t>
              </a:r>
              <a:endParaRPr/>
            </a:p>
            <a:p>
              <a:pPr indent="-228600" lvl="0" marL="228600" marR="0" rtl="0" algn="l">
                <a:lnSpc>
                  <a:spcPct val="80000"/>
                </a:lnSpc>
                <a:spcBef>
                  <a:spcPts val="10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 así entonces como esta función se ocupa de la seguridad o previsión social de sus trabajadores, además, es la encargada también de ayudar en diversas contingencias de la vida o del espectro laboral de sus colaboradores (vejez, enfermedad, muerte, accidentes, condiciones de trabajo, higiene, etc.) lo que se complementa con programas de bienestar social. </a:t>
              </a:r>
              <a:endParaRPr/>
            </a:p>
            <a:p>
              <a:pPr indent="0" lvl="0" marL="114300" marR="0" rtl="0" algn="l">
                <a:lnSpc>
                  <a:spcPct val="80000"/>
                </a:lnSpc>
                <a:spcBef>
                  <a:spcPts val="100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114300" marR="0" rtl="0" algn="l">
                <a:lnSpc>
                  <a:spcPct val="80000"/>
                </a:lnSpc>
                <a:spcBef>
                  <a:spcPts val="100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p:txBody>
        </p:sp>
      </p:grpSp>
      <p:pic>
        <p:nvPicPr>
          <p:cNvPr descr="Gráfico 12" id="276" name="Google Shape;276;p9"/>
          <p:cNvPicPr preferRelativeResize="0"/>
          <p:nvPr/>
        </p:nvPicPr>
        <p:blipFill rotWithShape="1">
          <a:blip r:embed="rId3">
            <a:alphaModFix/>
          </a:blip>
          <a:srcRect b="0" l="0" r="0" t="0"/>
          <a:stretch/>
        </p:blipFill>
        <p:spPr>
          <a:xfrm flipH="1">
            <a:off x="802069" y="3615890"/>
            <a:ext cx="2646123" cy="2890183"/>
          </a:xfrm>
          <a:prstGeom prst="rect">
            <a:avLst/>
          </a:prstGeom>
          <a:noFill/>
          <a:ln>
            <a:noFill/>
          </a:ln>
        </p:spPr>
      </p:pic>
      <p:pic>
        <p:nvPicPr>
          <p:cNvPr descr="Imagen 18" id="277" name="Google Shape;277;p9"/>
          <p:cNvPicPr preferRelativeResize="0"/>
          <p:nvPr/>
        </p:nvPicPr>
        <p:blipFill rotWithShape="1">
          <a:blip r:embed="rId4">
            <a:alphaModFix/>
          </a:blip>
          <a:srcRect b="0" l="0" r="0" t="0"/>
          <a:stretch/>
        </p:blipFill>
        <p:spPr>
          <a:xfrm>
            <a:off x="8583907" y="2057751"/>
            <a:ext cx="663550" cy="6326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