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77" r:id="rId3"/>
    <p:sldId id="279" r:id="rId4"/>
    <p:sldId id="260" r:id="rId5"/>
    <p:sldId id="258" r:id="rId6"/>
    <p:sldId id="259" r:id="rId7"/>
    <p:sldId id="287" r:id="rId8"/>
    <p:sldId id="302" r:id="rId9"/>
    <p:sldId id="312" r:id="rId10"/>
    <p:sldId id="313" r:id="rId11"/>
    <p:sldId id="299" r:id="rId12"/>
    <p:sldId id="301" r:id="rId13"/>
    <p:sldId id="314" r:id="rId14"/>
    <p:sldId id="315" r:id="rId15"/>
    <p:sldId id="316" r:id="rId16"/>
    <p:sldId id="311" r:id="rId17"/>
    <p:sldId id="317" r:id="rId18"/>
    <p:sldId id="353" r:id="rId19"/>
    <p:sldId id="318" r:id="rId20"/>
    <p:sldId id="319" r:id="rId21"/>
  </p:sldIdLst>
  <p:sldSz cx="9720263" cy="75596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1">
          <p15:clr>
            <a:srgbClr val="A4A3A4"/>
          </p15:clr>
        </p15:guide>
        <p15:guide id="2" pos="3061">
          <p15:clr>
            <a:srgbClr val="A4A3A4"/>
          </p15:clr>
        </p15:guide>
      </p15:sldGuideLst>
    </p:ext>
    <p:ext uri="http://customooxmlschemas.google.com/">
      <go:slidesCustomData xmlns="" xmlns:p15="http://schemas.microsoft.com/office/powerpoint/2012/main" xmlns:go="http://customooxmlschemas.google.com/" roundtripDataSignature="AMtx7mj6ho7Wgmz/U05Ubv55I2SHPNkWeA==" r:id="rId29"/>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la Toled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54D"/>
    <a:srgbClr val="EFEFEF"/>
    <a:srgbClr val="D7E3DC"/>
    <a:srgbClr val="C73E32"/>
    <a:srgbClr val="8EB99F"/>
    <a:srgbClr val="B99F2F"/>
    <a:srgbClr val="C4D7CD"/>
    <a:srgbClr val="741B47"/>
    <a:srgbClr val="FF0000"/>
    <a:srgbClr val="BA9B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585"/>
    <p:restoredTop sz="95313"/>
  </p:normalViewPr>
  <p:slideViewPr>
    <p:cSldViewPr snapToGrid="0">
      <p:cViewPr varScale="1">
        <p:scale>
          <a:sx n="106" d="100"/>
          <a:sy n="106" d="100"/>
        </p:scale>
        <p:origin x="1128" y="102"/>
      </p:cViewPr>
      <p:guideLst>
        <p:guide orient="horz" pos="2381"/>
        <p:guide pos="30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11-12T13:21:52.104" idx="1">
    <p:pos x="5312" y="191"/>
    <p:text>Recordar cambiar el número de la actividad. El número verde no cambia.</p:text>
    <p:extLst>
      <p:ext uri="{C676402C-5697-4E1C-873F-D02D1690AC5C}">
        <p15:threadingInfo xmlns:p15="http://schemas.microsoft.com/office/powerpoint/2012/main" timeZoneBias="0"/>
      </p:ext>
      <p:ext uri="http://customooxmlschemas.google.com/">
        <go:slidesCustomData xmlns="" xmlns:p15="http://schemas.microsoft.com/office/powerpoint/2012/main" xmlns:go="http://customooxmlschemas.google.com/" commentPostId="AAAAHQMen-Q"/>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4128682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8291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225550" y="685800"/>
            <a:ext cx="4408488" cy="3429000"/>
          </a:xfrm>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1115556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32988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2374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7467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8: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700447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7"/>
        <p:cNvGrpSpPr/>
        <p:nvPr/>
      </p:nvGrpSpPr>
      <p:grpSpPr>
        <a:xfrm>
          <a:off x="0" y="0"/>
          <a:ext cx="0" cy="0"/>
          <a:chOff x="0" y="0"/>
          <a:chExt cx="0" cy="0"/>
        </a:xfrm>
      </p:grpSpPr>
      <p:sp>
        <p:nvSpPr>
          <p:cNvPr id="9" name="Google Shape;9;p23"/>
          <p:cNvSpPr/>
          <p:nvPr/>
        </p:nvSpPr>
        <p:spPr>
          <a:xfrm>
            <a:off x="270565" y="1747314"/>
            <a:ext cx="9346500" cy="5675922"/>
          </a:xfrm>
          <a:prstGeom prst="round1Rect">
            <a:avLst>
              <a:gd name="adj" fmla="val 15350"/>
            </a:avLst>
          </a:prstGeom>
          <a:solidFill>
            <a:srgbClr val="C4D7CD">
              <a:alpha val="6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3" name="Google Shape;13;p23"/>
          <p:cNvSpPr/>
          <p:nvPr/>
        </p:nvSpPr>
        <p:spPr>
          <a:xfrm>
            <a:off x="436350" y="6464001"/>
            <a:ext cx="7891862" cy="680474"/>
          </a:xfrm>
          <a:prstGeom prst="roundRect">
            <a:avLst>
              <a:gd name="adj" fmla="val 19335"/>
            </a:avLst>
          </a:prstGeom>
          <a:solidFill>
            <a:srgbClr val="8EB9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6" name="Imagen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17" name="Imagen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pic>
        <p:nvPicPr>
          <p:cNvPr id="18" name="Google Shape;12;p23"/>
          <p:cNvPicPr preferRelativeResize="0">
            <a:picLocks noChangeAspect="1"/>
          </p:cNvPicPr>
          <p:nvPr userDrawn="1"/>
        </p:nvPicPr>
        <p:blipFill rotWithShape="1">
          <a:blip r:embed="rId4">
            <a:alphaModFix/>
          </a:blip>
          <a:srcRect/>
          <a:stretch/>
        </p:blipFill>
        <p:spPr>
          <a:xfrm>
            <a:off x="8521706" y="6387272"/>
            <a:ext cx="830659" cy="756000"/>
          </a:xfrm>
          <a:prstGeom prst="rect">
            <a:avLst/>
          </a:prstGeom>
          <a:noFill/>
          <a:ln>
            <a:noFill/>
          </a:ln>
        </p:spPr>
      </p:pic>
      <p:pic>
        <p:nvPicPr>
          <p:cNvPr id="15" name="Imagen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3443" y="419875"/>
            <a:ext cx="4210917" cy="680400"/>
          </a:xfrm>
          <a:prstGeom prst="rect">
            <a:avLst/>
          </a:prstGeom>
        </p:spPr>
      </p:pic>
      <p:pic>
        <p:nvPicPr>
          <p:cNvPr id="19" name="Imagen 1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3441" y="6464037"/>
            <a:ext cx="690406" cy="6804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3" name="Google Shape;9;p23"/>
          <p:cNvSpPr/>
          <p:nvPr userDrawn="1"/>
        </p:nvSpPr>
        <p:spPr>
          <a:xfrm>
            <a:off x="242856" y="1756550"/>
            <a:ext cx="9346500" cy="5675922"/>
          </a:xfrm>
          <a:prstGeom prst="round1Rect">
            <a:avLst>
              <a:gd name="adj" fmla="val 15350"/>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4" name="Imagen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5" name="Imagen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pic>
        <p:nvPicPr>
          <p:cNvPr id="7" name="Imagen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3443" y="419875"/>
            <a:ext cx="4210917" cy="6804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25"/>
          <p:cNvSpPr/>
          <p:nvPr/>
        </p:nvSpPr>
        <p:spPr>
          <a:xfrm rot="10800000" flipH="1">
            <a:off x="180975" y="832250"/>
            <a:ext cx="9358200" cy="12369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5"/>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3" name="Google Shape;23;p25"/>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0"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2" name="Google Shape;31;p27"/>
          <p:cNvSpPr/>
          <p:nvPr userDrawn="1"/>
        </p:nvSpPr>
        <p:spPr>
          <a:xfrm>
            <a:off x="180900" y="180900"/>
            <a:ext cx="7911000" cy="651000"/>
          </a:xfrm>
          <a:prstGeom prst="round2SameRect">
            <a:avLst>
              <a:gd name="adj1" fmla="val 16667"/>
              <a:gd name="adj2" fmla="val 0"/>
            </a:avLst>
          </a:prstGeom>
          <a:solidFill>
            <a:srgbClr val="29754D"/>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3|</a:t>
            </a:r>
            <a:r>
              <a:rPr lang="en-US" sz="1600" b="0" i="0" u="none" strike="noStrike" cap="none" dirty="0">
                <a:solidFill>
                  <a:srgbClr val="29754D"/>
                </a:solidFill>
                <a:latin typeface="Calibri"/>
                <a:ea typeface="Calibri"/>
                <a:cs typeface="Calibri"/>
                <a:sym typeface="Calibri"/>
              </a:rPr>
              <a:t>3</a:t>
            </a:r>
            <a:endParaRPr sz="1600" b="0" i="0" u="none" strike="noStrike" cap="none" dirty="0">
              <a:solidFill>
                <a:srgbClr val="29754D"/>
              </a:solidFill>
              <a:latin typeface="Calibri"/>
              <a:ea typeface="Calibri"/>
              <a:cs typeface="Calibri"/>
              <a:sym typeface="Calibri"/>
            </a:endParaRPr>
          </a:p>
        </p:txBody>
      </p:sp>
      <p:sp>
        <p:nvSpPr>
          <p:cNvPr id="14"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Instalación</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equipos</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electrónicos</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potencia</a:t>
            </a:r>
            <a:endParaRPr sz="1400" b="0" i="0" u="none" strike="noStrike" cap="none" dirty="0">
              <a:solidFill>
                <a:srgbClr val="FFFFFF"/>
              </a:solidFill>
              <a:latin typeface="Calibri"/>
              <a:ea typeface="Calibri"/>
              <a:cs typeface="Calibri"/>
              <a:sym typeface="Calibri"/>
            </a:endParaRPr>
          </a:p>
        </p:txBody>
      </p:sp>
      <p:sp>
        <p:nvSpPr>
          <p:cNvPr id="15"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29754D"/>
                </a:solidFill>
                <a:latin typeface="Calibri"/>
                <a:ea typeface="Calibri"/>
                <a:cs typeface="Calibri"/>
                <a:sym typeface="Calibri"/>
              </a:rPr>
              <a:t> ELECTRICIDAD </a:t>
            </a:r>
            <a:r>
              <a:rPr lang="en-US" sz="1100" b="0" i="0" u="none" strike="noStrike" cap="none" dirty="0">
                <a:solidFill>
                  <a:srgbClr val="000000"/>
                </a:solidFill>
                <a:latin typeface="Calibri"/>
                <a:ea typeface="Calibri"/>
                <a:cs typeface="Calibri"/>
                <a:sym typeface="Calibri"/>
              </a:rPr>
              <a:t>| 4° Medio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6" name="Google Shape;26;p26"/>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6"/>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9" name="Google Shape;29;p26"/>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 name="Google Shape;31;p27"/>
          <p:cNvSpPr/>
          <p:nvPr userDrawn="1"/>
        </p:nvSpPr>
        <p:spPr>
          <a:xfrm>
            <a:off x="180900" y="180900"/>
            <a:ext cx="7911000" cy="651000"/>
          </a:xfrm>
          <a:prstGeom prst="round2SameRect">
            <a:avLst>
              <a:gd name="adj1" fmla="val 16667"/>
              <a:gd name="adj2" fmla="val 0"/>
            </a:avLst>
          </a:prstGeom>
          <a:solidFill>
            <a:srgbClr val="29754D"/>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3|</a:t>
            </a:r>
            <a:r>
              <a:rPr lang="en-US" sz="1600" b="0" i="0" u="none" strike="noStrike" cap="none" dirty="0">
                <a:solidFill>
                  <a:srgbClr val="29754D"/>
                </a:solidFill>
                <a:latin typeface="Calibri"/>
                <a:ea typeface="Calibri"/>
                <a:cs typeface="Calibri"/>
                <a:sym typeface="Calibri"/>
              </a:rPr>
              <a:t>3</a:t>
            </a:r>
            <a:endParaRPr sz="1600" b="0" i="0" u="none" strike="noStrike" cap="none" dirty="0">
              <a:solidFill>
                <a:srgbClr val="29754D"/>
              </a:solidFill>
              <a:latin typeface="Calibri"/>
              <a:ea typeface="Calibri"/>
              <a:cs typeface="Calibri"/>
              <a:sym typeface="Calibri"/>
            </a:endParaRPr>
          </a:p>
        </p:txBody>
      </p:sp>
      <p:sp>
        <p:nvSpPr>
          <p:cNvPr id="13"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Instalación</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equipos</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electrónicos</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potencia</a:t>
            </a:r>
            <a:endParaRPr lang="en-US" sz="1400" b="0" i="0" u="none" strike="noStrike" cap="none" dirty="0">
              <a:solidFill>
                <a:srgbClr val="FFFFFF"/>
              </a:solidFill>
              <a:latin typeface="Calibri"/>
              <a:ea typeface="Calibri"/>
              <a:cs typeface="Calibri"/>
              <a:sym typeface="Calibri"/>
            </a:endParaRPr>
          </a:p>
        </p:txBody>
      </p:sp>
      <p:sp>
        <p:nvSpPr>
          <p:cNvPr id="14"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6"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29754D"/>
                </a:solidFill>
                <a:latin typeface="Calibri"/>
                <a:ea typeface="Calibri"/>
                <a:cs typeface="Calibri"/>
                <a:sym typeface="Calibri"/>
              </a:rPr>
              <a:t> ELECTRICIDAD </a:t>
            </a:r>
            <a:r>
              <a:rPr lang="en-US" sz="1100" b="0" i="0" u="none" strike="noStrike" cap="none" dirty="0">
                <a:solidFill>
                  <a:srgbClr val="000000"/>
                </a:solidFill>
                <a:latin typeface="Calibri"/>
                <a:ea typeface="Calibri"/>
                <a:cs typeface="Calibri"/>
                <a:sym typeface="Calibri"/>
              </a:rPr>
              <a:t>| 4° Medio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27"/>
          <p:cNvSpPr/>
          <p:nvPr/>
        </p:nvSpPr>
        <p:spPr>
          <a:xfrm>
            <a:off x="180900" y="180900"/>
            <a:ext cx="7911000" cy="651000"/>
          </a:xfrm>
          <a:prstGeom prst="round2SameRect">
            <a:avLst>
              <a:gd name="adj1" fmla="val 16667"/>
              <a:gd name="adj2" fmla="val 0"/>
            </a:avLst>
          </a:prstGeom>
          <a:solidFill>
            <a:srgbClr val="29754D"/>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7"/>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3" name="Google Shape;33;p27"/>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3|</a:t>
            </a:r>
            <a:r>
              <a:rPr lang="en-US" sz="1600" b="0" i="0" u="none" strike="noStrike" cap="none" dirty="0">
                <a:solidFill>
                  <a:srgbClr val="29754D"/>
                </a:solidFill>
                <a:latin typeface="Calibri"/>
                <a:ea typeface="Calibri"/>
                <a:cs typeface="Calibri"/>
                <a:sym typeface="Calibri"/>
              </a:rPr>
              <a:t>3</a:t>
            </a:r>
            <a:endParaRPr sz="1600" b="0" i="0" u="none" strike="noStrike" cap="none" dirty="0">
              <a:solidFill>
                <a:srgbClr val="29754D"/>
              </a:solidFill>
              <a:latin typeface="Calibri"/>
              <a:ea typeface="Calibri"/>
              <a:cs typeface="Calibri"/>
              <a:sym typeface="Calibri"/>
            </a:endParaRPr>
          </a:p>
        </p:txBody>
      </p:sp>
      <p:sp>
        <p:nvSpPr>
          <p:cNvPr id="10"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Instalación</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equipos</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electrónicos</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potencia</a:t>
            </a:r>
            <a:endParaRPr lang="en-US" sz="1400" b="0" i="0" u="none" strike="noStrike" cap="none" dirty="0">
              <a:solidFill>
                <a:srgbClr val="FFFFFF"/>
              </a:solidFill>
              <a:latin typeface="Calibri"/>
              <a:ea typeface="Calibri"/>
              <a:cs typeface="Calibri"/>
              <a:sym typeface="Calibri"/>
            </a:endParaRPr>
          </a:p>
        </p:txBody>
      </p:sp>
      <p:sp>
        <p:nvSpPr>
          <p:cNvPr id="11"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2"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29754D"/>
                </a:solidFill>
                <a:latin typeface="Calibri"/>
                <a:ea typeface="Calibri"/>
                <a:cs typeface="Calibri"/>
                <a:sym typeface="Calibri"/>
              </a:rPr>
              <a:t> ELECTRICIDAD </a:t>
            </a:r>
            <a:r>
              <a:rPr lang="en-US" sz="1100" b="0" i="0" u="none" strike="noStrike" cap="none" dirty="0">
                <a:solidFill>
                  <a:srgbClr val="000000"/>
                </a:solidFill>
                <a:latin typeface="Calibri"/>
                <a:ea typeface="Calibri"/>
                <a:cs typeface="Calibri"/>
                <a:sym typeface="Calibri"/>
              </a:rPr>
              <a:t>| 4° Medio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4"/>
        <p:cNvGrpSpPr/>
        <p:nvPr/>
      </p:nvGrpSpPr>
      <p:grpSpPr>
        <a:xfrm>
          <a:off x="0" y="0"/>
          <a:ext cx="0" cy="0"/>
          <a:chOff x="0" y="0"/>
          <a:chExt cx="0" cy="0"/>
        </a:xfrm>
      </p:grpSpPr>
      <p:sp>
        <p:nvSpPr>
          <p:cNvPr id="35" name="Google Shape;35;p28"/>
          <p:cNvSpPr/>
          <p:nvPr/>
        </p:nvSpPr>
        <p:spPr>
          <a:xfrm rot="10800000" flipH="1">
            <a:off x="181650" y="822025"/>
            <a:ext cx="9356700" cy="6531300"/>
          </a:xfrm>
          <a:prstGeom prst="round1Rect">
            <a:avLst>
              <a:gd name="adj" fmla="val 15350"/>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8"/>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8" name="Google Shape;38;p28"/>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0" name="Google Shape;31;p27"/>
          <p:cNvSpPr/>
          <p:nvPr userDrawn="1"/>
        </p:nvSpPr>
        <p:spPr>
          <a:xfrm>
            <a:off x="180900" y="180900"/>
            <a:ext cx="7911000" cy="651000"/>
          </a:xfrm>
          <a:prstGeom prst="round2SameRect">
            <a:avLst>
              <a:gd name="adj1" fmla="val 16667"/>
              <a:gd name="adj2" fmla="val 0"/>
            </a:avLst>
          </a:prstGeom>
          <a:solidFill>
            <a:srgbClr val="29754D"/>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1|</a:t>
            </a:r>
            <a:r>
              <a:rPr lang="en-US" sz="1600" b="0" i="0" u="none" strike="noStrike" cap="none" dirty="0">
                <a:solidFill>
                  <a:srgbClr val="29754D"/>
                </a:solidFill>
                <a:latin typeface="Calibri"/>
                <a:ea typeface="Calibri"/>
                <a:cs typeface="Calibri"/>
                <a:sym typeface="Calibri"/>
              </a:rPr>
              <a:t>3</a:t>
            </a:r>
            <a:endParaRPr sz="1600" b="0" i="0" u="none" strike="noStrike" cap="none" dirty="0">
              <a:solidFill>
                <a:srgbClr val="29754D"/>
              </a:solidFill>
              <a:latin typeface="Calibri"/>
              <a:ea typeface="Calibri"/>
              <a:cs typeface="Calibri"/>
              <a:sym typeface="Calibri"/>
            </a:endParaRPr>
          </a:p>
        </p:txBody>
      </p:sp>
      <p:sp>
        <p:nvSpPr>
          <p:cNvPr id="12"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Instalación</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equipos</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electrónicos</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potencia</a:t>
            </a:r>
            <a:endParaRPr lang="en-US" sz="1400" b="0" i="0" u="none" strike="noStrike" cap="none" dirty="0">
              <a:solidFill>
                <a:srgbClr val="FFFFFF"/>
              </a:solidFill>
              <a:latin typeface="Calibri"/>
              <a:ea typeface="Calibri"/>
              <a:cs typeface="Calibri"/>
              <a:sym typeface="Calibri"/>
            </a:endParaRPr>
          </a:p>
        </p:txBody>
      </p:sp>
      <p:sp>
        <p:nvSpPr>
          <p:cNvPr id="13"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29754D"/>
                </a:solidFill>
                <a:latin typeface="Calibri"/>
                <a:ea typeface="Calibri"/>
                <a:cs typeface="Calibri"/>
                <a:sym typeface="Calibri"/>
              </a:rPr>
              <a:t> ELECTRICIDAD </a:t>
            </a:r>
            <a:r>
              <a:rPr lang="en-US" sz="1100" b="0" i="0" u="none" strike="noStrike" cap="none" dirty="0">
                <a:solidFill>
                  <a:srgbClr val="000000"/>
                </a:solidFill>
                <a:latin typeface="Calibri"/>
                <a:ea typeface="Calibri"/>
                <a:cs typeface="Calibri"/>
                <a:sym typeface="Calibri"/>
              </a:rPr>
              <a:t>| 4° Medio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Tree>
    <p:extLst>
      <p:ext uri="{BB962C8B-B14F-4D97-AF65-F5344CB8AC3E}">
        <p14:creationId xmlns:p14="http://schemas.microsoft.com/office/powerpoint/2010/main" val="41496003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drive.google.com/file/d/1L_P0zH1cBKhM0Lkplm7GFA4XZMlq5_Jt/view"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file://localhost/Users/ivangonzalez/Desktop/IVAN%20G%202020/2020/DUOC/ARTES/OVNI-01.p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5.gif"/></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
          <p:cNvSpPr txBox="1"/>
          <p:nvPr/>
        </p:nvSpPr>
        <p:spPr>
          <a:xfrm>
            <a:off x="1176619" y="6648293"/>
            <a:ext cx="7012134" cy="311887"/>
          </a:xfrm>
          <a:prstGeom prst="rect">
            <a:avLst/>
          </a:prstGeom>
          <a:noFill/>
          <a:ln>
            <a:noFill/>
          </a:ln>
        </p:spPr>
        <p:txBody>
          <a:bodyPr spcFirstLastPara="1" wrap="square" lIns="91425" tIns="91425" rIns="91425" bIns="91425" anchor="ctr" anchorCtr="0">
            <a:noAutofit/>
          </a:bodyPr>
          <a:lstStyle/>
          <a:p>
            <a:pPr marL="0" marR="0" lvl="1" indent="0" algn="just" rtl="0">
              <a:lnSpc>
                <a:spcPct val="100000"/>
              </a:lnSpc>
              <a:spcBef>
                <a:spcPts val="0"/>
              </a:spcBef>
              <a:spcAft>
                <a:spcPts val="0"/>
              </a:spcAft>
              <a:buNone/>
            </a:pPr>
            <a:r>
              <a:rPr lang="en-US" sz="1100" b="0" i="0" u="none" strike="noStrike" cap="none">
                <a:solidFill>
                  <a:schemeClr val="lt1"/>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sz="1100" b="0" i="0" u="none" strike="noStrike" cap="none">
              <a:solidFill>
                <a:schemeClr val="lt1"/>
              </a:solidFill>
              <a:latin typeface="Calibri"/>
              <a:ea typeface="Calibri"/>
              <a:cs typeface="Calibri"/>
              <a:sym typeface="Calibri"/>
            </a:endParaRPr>
          </a:p>
        </p:txBody>
      </p:sp>
      <p:sp>
        <p:nvSpPr>
          <p:cNvPr id="6" name="Google Shape;15;p23"/>
          <p:cNvSpPr txBox="1"/>
          <p:nvPr/>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29754D"/>
                </a:solidFill>
                <a:latin typeface="Calibri"/>
                <a:ea typeface="Calibri"/>
                <a:cs typeface="Calibri"/>
                <a:sym typeface="Calibri"/>
              </a:rPr>
              <a:t>SECTOR ELECTRICIDAD </a:t>
            </a:r>
            <a:r>
              <a:rPr lang="en-US" sz="1200" b="0" i="0" u="none" strike="noStrike" cap="none" dirty="0">
                <a:solidFill>
                  <a:srgbClr val="29754D"/>
                </a:solidFill>
                <a:latin typeface="Calibri"/>
                <a:ea typeface="Calibri"/>
                <a:cs typeface="Calibri"/>
                <a:sym typeface="Calibri"/>
              </a:rPr>
              <a:t>| NIVEL 4° MEDIO</a:t>
            </a:r>
            <a:endParaRPr sz="1200" b="0" i="0" u="none" strike="noStrike" cap="none" dirty="0">
              <a:solidFill>
                <a:srgbClr val="29754D"/>
              </a:solidFill>
              <a:latin typeface="Calibri"/>
              <a:ea typeface="Calibri"/>
              <a:cs typeface="Calibri"/>
              <a:sym typeface="Calibri"/>
            </a:endParaRPr>
          </a:p>
        </p:txBody>
      </p:sp>
      <p:sp>
        <p:nvSpPr>
          <p:cNvPr id="7" name="Google Shape;76;p1"/>
          <p:cNvSpPr txBox="1"/>
          <p:nvPr/>
        </p:nvSpPr>
        <p:spPr>
          <a:xfrm>
            <a:off x="374950"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500" b="1" i="0" u="none" strike="noStrike" cap="none" dirty="0">
                <a:solidFill>
                  <a:srgbClr val="000000"/>
                </a:solidFill>
                <a:latin typeface="Calibri"/>
                <a:ea typeface="Calibri"/>
                <a:cs typeface="Calibri"/>
                <a:sym typeface="Calibri"/>
              </a:rPr>
              <a:t>MÓDULO 7</a:t>
            </a:r>
            <a:endParaRPr dirty="0"/>
          </a:p>
          <a:p>
            <a:pPr marL="0" marR="0" lvl="0" indent="0" algn="l" rtl="0">
              <a:lnSpc>
                <a:spcPct val="100000"/>
              </a:lnSpc>
              <a:spcBef>
                <a:spcPts val="0"/>
              </a:spcBef>
              <a:spcAft>
                <a:spcPts val="0"/>
              </a:spcAft>
              <a:buNone/>
            </a:pPr>
            <a:endParaRPr sz="1500" b="1" i="0" u="none" strike="noStrike" cap="none" dirty="0">
              <a:solidFill>
                <a:srgbClr val="000000"/>
              </a:solidFill>
              <a:latin typeface="Calibri"/>
              <a:ea typeface="Calibri"/>
              <a:cs typeface="Calibri"/>
              <a:sym typeface="Calibri"/>
            </a:endParaRPr>
          </a:p>
        </p:txBody>
      </p:sp>
      <p:sp>
        <p:nvSpPr>
          <p:cNvPr id="11" name="Google Shape;61;p13"/>
          <p:cNvSpPr txBox="1">
            <a:spLocks/>
          </p:cNvSpPr>
          <p:nvPr/>
        </p:nvSpPr>
        <p:spPr>
          <a:xfrm>
            <a:off x="365425" y="2376001"/>
            <a:ext cx="5248794" cy="135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100"/>
            </a:pPr>
            <a:r>
              <a:rPr lang="es-CL" sz="3600" b="1" dirty="0">
                <a:solidFill>
                  <a:srgbClr val="29754D"/>
                </a:solidFill>
                <a:latin typeface="Calibri" panose="020F0502020204030204" pitchFamily="34" charset="0"/>
                <a:ea typeface="Roboto"/>
                <a:cs typeface="Calibri" panose="020F0502020204030204" pitchFamily="34" charset="0"/>
                <a:sym typeface="Roboto"/>
              </a:rPr>
              <a:t>INSTALACIÓN DE EQUIPOS ELECTRÓNICOS DE POTENCIA</a:t>
            </a:r>
            <a:endParaRPr lang="x-none" sz="3600" b="1" dirty="0">
              <a:solidFill>
                <a:srgbClr val="29754D"/>
              </a:solidFill>
              <a:latin typeface="Calibri" panose="020F0502020204030204" pitchFamily="34" charset="0"/>
              <a:ea typeface="Roboto"/>
              <a:cs typeface="Calibri" panose="020F0502020204030204" pitchFamily="34" charset="0"/>
              <a:sym typeface="Roboto"/>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4038" y="2841266"/>
            <a:ext cx="5633883" cy="377753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5" y="1289966"/>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 CAMBIAR SENTIDO DE GIRO MEDIANTE CONTACTORES </a:t>
            </a:r>
          </a:p>
        </p:txBody>
      </p:sp>
      <p:sp>
        <p:nvSpPr>
          <p:cNvPr id="13" name="Google Shape;173;p6">
            <a:extLst>
              <a:ext uri="{FF2B5EF4-FFF2-40B4-BE49-F238E27FC236}">
                <a16:creationId xmlns:a16="http://schemas.microsoft.com/office/drawing/2014/main" xmlns="" id="{1DD21136-4872-0046-B76C-D32DA0DE3319}"/>
              </a:ext>
            </a:extLst>
          </p:cNvPr>
          <p:cNvSpPr/>
          <p:nvPr/>
        </p:nvSpPr>
        <p:spPr>
          <a:xfrm>
            <a:off x="375975" y="1958662"/>
            <a:ext cx="3327925" cy="3076326"/>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131;p4">
            <a:extLst>
              <a:ext uri="{FF2B5EF4-FFF2-40B4-BE49-F238E27FC236}">
                <a16:creationId xmlns:a16="http://schemas.microsoft.com/office/drawing/2014/main" xmlns="" id="{B4B807C9-3E90-B347-ACFB-BF0443A8CEFB}"/>
              </a:ext>
            </a:extLst>
          </p:cNvPr>
          <p:cNvSpPr txBox="1"/>
          <p:nvPr/>
        </p:nvSpPr>
        <p:spPr>
          <a:xfrm>
            <a:off x="565948" y="2185209"/>
            <a:ext cx="2947978" cy="2669532"/>
          </a:xfrm>
          <a:prstGeom prst="rect">
            <a:avLst/>
          </a:prstGeom>
          <a:noFill/>
          <a:ln>
            <a:noFill/>
          </a:ln>
        </p:spPr>
        <p:txBody>
          <a:bodyPr spcFirstLastPara="1" wrap="square" lIns="91425" tIns="91425" rIns="91425" bIns="91425" anchor="ctr" anchorCtr="0">
            <a:noAutofit/>
          </a:bodyPr>
          <a:lstStyle/>
          <a:p>
            <a:pPr lvl="0" algn="just"/>
            <a:r>
              <a:rPr lang="es-CL" sz="1600" dirty="0">
                <a:latin typeface="Calibri"/>
                <a:ea typeface="Calibri"/>
                <a:cs typeface="Calibri"/>
                <a:sym typeface="Calibri"/>
              </a:rPr>
              <a:t>Existen aplicaciones en las cuales es necesario realizar el cambio de giro de manera manual como en una escalera mecánica o una cinta transportadora de maletas de equipaje. En dichos casos se debe disponer de un sistema de comando para hacer que el motor eléctrico gire en un sentido o el otro.</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0976" y="1713641"/>
            <a:ext cx="3673172" cy="5239537"/>
          </a:xfrm>
          <a:prstGeom prst="rect">
            <a:avLst/>
          </a:prstGeom>
        </p:spPr>
      </p:pic>
    </p:spTree>
    <p:extLst>
      <p:ext uri="{BB962C8B-B14F-4D97-AF65-F5344CB8AC3E}">
        <p14:creationId xmlns:p14="http://schemas.microsoft.com/office/powerpoint/2010/main" val="2285837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74;p19">
            <a:extLst>
              <a:ext uri="{FF2B5EF4-FFF2-40B4-BE49-F238E27FC236}">
                <a16:creationId xmlns:a16="http://schemas.microsoft.com/office/drawing/2014/main" xmlns="" id="{19D57E0F-D37E-B148-A24B-73F114C7A198}"/>
              </a:ext>
            </a:extLst>
          </p:cNvPr>
          <p:cNvSpPr/>
          <p:nvPr/>
        </p:nvSpPr>
        <p:spPr>
          <a:xfrm>
            <a:off x="2158410" y="2307264"/>
            <a:ext cx="4561368" cy="3264197"/>
          </a:xfrm>
          <a:prstGeom prst="roundRect">
            <a:avLst>
              <a:gd name="adj" fmla="val 9872"/>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x-none"/>
              <a:t>    </a:t>
            </a:r>
            <a:endParaRPr/>
          </a:p>
        </p:txBody>
      </p:sp>
      <p:sp>
        <p:nvSpPr>
          <p:cNvPr id="5" name="Google Shape;101;p3">
            <a:extLst>
              <a:ext uri="{FF2B5EF4-FFF2-40B4-BE49-F238E27FC236}">
                <a16:creationId xmlns:a16="http://schemas.microsoft.com/office/drawing/2014/main" xmlns="" id="{077D27E7-2F68-A344-A6EC-CD422F5C3A8E}"/>
              </a:ext>
            </a:extLst>
          </p:cNvPr>
          <p:cNvSpPr/>
          <p:nvPr/>
        </p:nvSpPr>
        <p:spPr>
          <a:xfrm flipH="1" flipV="1">
            <a:off x="1176806" y="2936197"/>
            <a:ext cx="4046754" cy="2031285"/>
          </a:xfrm>
          <a:prstGeom prst="roundRect">
            <a:avLst>
              <a:gd name="adj" fmla="val 10157"/>
            </a:avLst>
          </a:prstGeom>
          <a:solidFill>
            <a:srgbClr val="D7E3DC"/>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9" name="Google Shape;174;p6">
            <a:extLst>
              <a:ext uri="{FF2B5EF4-FFF2-40B4-BE49-F238E27FC236}">
                <a16:creationId xmlns:a16="http://schemas.microsoft.com/office/drawing/2014/main" xmlns="" id="{817C74DA-7B8F-584E-B57C-6F8CF5582924}"/>
              </a:ext>
            </a:extLst>
          </p:cNvPr>
          <p:cNvSpPr txBox="1"/>
          <p:nvPr/>
        </p:nvSpPr>
        <p:spPr>
          <a:xfrm>
            <a:off x="1478205" y="3247736"/>
            <a:ext cx="3458916" cy="2031285"/>
          </a:xfrm>
          <a:prstGeom prst="rect">
            <a:avLst/>
          </a:prstGeom>
          <a:noFill/>
          <a:ln>
            <a:noFill/>
          </a:ln>
        </p:spPr>
        <p:txBody>
          <a:bodyPr spcFirstLastPara="1" wrap="square" lIns="91425" tIns="45700" rIns="91425" bIns="45700" anchor="t" anchorCtr="0">
            <a:spAutoFit/>
          </a:bodyPr>
          <a:lstStyle/>
          <a:p>
            <a:pPr>
              <a:spcBef>
                <a:spcPts val="600"/>
              </a:spcBef>
            </a:pPr>
            <a:r>
              <a:rPr lang="es-CL" sz="1600" b="1" dirty="0">
                <a:solidFill>
                  <a:srgbClr val="29754D"/>
                </a:solidFill>
                <a:latin typeface="Calibri" panose="020F0502020204030204" pitchFamily="34" charset="0"/>
                <a:cs typeface="Calibri" panose="020F0502020204030204" pitchFamily="34" charset="0"/>
              </a:rPr>
              <a:t>¿Cómo se invierte el giro de un</a:t>
            </a:r>
          </a:p>
          <a:p>
            <a:pPr>
              <a:spcBef>
                <a:spcPts val="600"/>
              </a:spcBef>
            </a:pPr>
            <a:r>
              <a:rPr lang="es-CL" sz="1600" b="1" dirty="0">
                <a:solidFill>
                  <a:srgbClr val="29754D"/>
                </a:solidFill>
                <a:latin typeface="Calibri" panose="020F0502020204030204" pitchFamily="34" charset="0"/>
                <a:cs typeface="Calibri" panose="020F0502020204030204" pitchFamily="34" charset="0"/>
              </a:rPr>
              <a:t>motor trifásico?</a:t>
            </a:r>
          </a:p>
          <a:p>
            <a:pPr indent="-285750">
              <a:spcBef>
                <a:spcPts val="600"/>
              </a:spcBef>
              <a:buFont typeface="Arial" panose="020B0604020202020204" pitchFamily="34" charset="0"/>
              <a:buChar char="•"/>
            </a:pPr>
            <a:r>
              <a:rPr lang="es-CL" sz="1600" dirty="0">
                <a:latin typeface="Calibri" panose="020F0502020204030204" pitchFamily="34" charset="0"/>
                <a:cs typeface="Calibri" panose="020F0502020204030204" pitchFamily="34" charset="0"/>
              </a:rPr>
              <a:t>¿Qué fase debo invertir?</a:t>
            </a:r>
          </a:p>
          <a:p>
            <a:pPr indent="-285750">
              <a:spcBef>
                <a:spcPts val="600"/>
              </a:spcBef>
              <a:buFont typeface="Arial" panose="020B0604020202020204" pitchFamily="34" charset="0"/>
              <a:buChar char="•"/>
            </a:pPr>
            <a:r>
              <a:rPr lang="es-CL" sz="1600" dirty="0">
                <a:latin typeface="Calibri" panose="020F0502020204030204" pitchFamily="34" charset="0"/>
                <a:cs typeface="Calibri" panose="020F0502020204030204" pitchFamily="34" charset="0"/>
              </a:rPr>
              <a:t>¿Cómo puedo comandar el motor?</a:t>
            </a:r>
          </a:p>
          <a:p>
            <a:pPr indent="-285750">
              <a:spcBef>
                <a:spcPts val="600"/>
              </a:spcBef>
              <a:buFont typeface="Arial" panose="020B0604020202020204" pitchFamily="34" charset="0"/>
              <a:buChar char="•"/>
            </a:pPr>
            <a:endParaRPr lang="es-CL" sz="1600" dirty="0">
              <a:latin typeface="Calibri" panose="020F0502020204030204" pitchFamily="34" charset="0"/>
              <a:cs typeface="Calibri" panose="020F0502020204030204" pitchFamily="34" charset="0"/>
            </a:endParaRPr>
          </a:p>
          <a:p>
            <a:pPr>
              <a:spcBef>
                <a:spcPts val="600"/>
              </a:spcBef>
            </a:pPr>
            <a:endParaRPr lang="es-CL" sz="1600" dirty="0">
              <a:latin typeface="Calibri" panose="020F0502020204030204" pitchFamily="34" charset="0"/>
              <a:cs typeface="Calibri" panose="020F0502020204030204" pitchFamily="34" charset="0"/>
            </a:endParaRPr>
          </a:p>
        </p:txBody>
      </p:sp>
      <p:pic>
        <p:nvPicPr>
          <p:cNvPr id="10" name="Imagen 9">
            <a:extLst>
              <a:ext uri="{FF2B5EF4-FFF2-40B4-BE49-F238E27FC236}">
                <a16:creationId xmlns:a16="http://schemas.microsoft.com/office/drawing/2014/main" xmlns="" id="{A7B0AD57-CF9B-1E41-8F4F-7888A73B2A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7923" y="1209072"/>
            <a:ext cx="3519595" cy="5141529"/>
          </a:xfrm>
          <a:prstGeom prst="rect">
            <a:avLst/>
          </a:prstGeom>
        </p:spPr>
      </p:pic>
    </p:spTree>
    <p:extLst>
      <p:ext uri="{BB962C8B-B14F-4D97-AF65-F5344CB8AC3E}">
        <p14:creationId xmlns:p14="http://schemas.microsoft.com/office/powerpoint/2010/main" val="3048669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5" y="1289966"/>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ESQUEMA DE FUERZA</a:t>
            </a:r>
          </a:p>
        </p:txBody>
      </p:sp>
      <p:sp>
        <p:nvSpPr>
          <p:cNvPr id="13" name="Google Shape;173;p6">
            <a:extLst>
              <a:ext uri="{FF2B5EF4-FFF2-40B4-BE49-F238E27FC236}">
                <a16:creationId xmlns:a16="http://schemas.microsoft.com/office/drawing/2014/main" xmlns="" id="{1DD21136-4872-0046-B76C-D32DA0DE3319}"/>
              </a:ext>
            </a:extLst>
          </p:cNvPr>
          <p:cNvSpPr/>
          <p:nvPr/>
        </p:nvSpPr>
        <p:spPr>
          <a:xfrm>
            <a:off x="452175" y="1889475"/>
            <a:ext cx="4270296" cy="2115366"/>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131;p4">
            <a:extLst>
              <a:ext uri="{FF2B5EF4-FFF2-40B4-BE49-F238E27FC236}">
                <a16:creationId xmlns:a16="http://schemas.microsoft.com/office/drawing/2014/main" xmlns="" id="{B4B807C9-3E90-B347-ACFB-BF0443A8CEFB}"/>
              </a:ext>
            </a:extLst>
          </p:cNvPr>
          <p:cNvSpPr txBox="1"/>
          <p:nvPr/>
        </p:nvSpPr>
        <p:spPr>
          <a:xfrm>
            <a:off x="760520" y="2155692"/>
            <a:ext cx="3603136" cy="1675528"/>
          </a:xfrm>
          <a:prstGeom prst="rect">
            <a:avLst/>
          </a:prstGeom>
          <a:noFill/>
          <a:ln>
            <a:noFill/>
          </a:ln>
        </p:spPr>
        <p:txBody>
          <a:bodyPr spcFirstLastPara="1" wrap="square" lIns="91425" tIns="91425" rIns="91425" bIns="91425" anchor="ctr" anchorCtr="0">
            <a:noAutofit/>
          </a:bodyPr>
          <a:lstStyle/>
          <a:p>
            <a:pPr lvl="0" algn="just"/>
            <a:r>
              <a:rPr lang="es-CL" sz="1600" dirty="0">
                <a:latin typeface="Calibri"/>
                <a:ea typeface="Calibri"/>
                <a:cs typeface="Calibri"/>
                <a:sym typeface="Calibri"/>
              </a:rPr>
              <a:t>En el siguiente esquema podemos observar el uso de dos contactores para realizar el cambio de fase, KM1 realiza la activación del motor en sentido horario y KM2 lo hace en sentido anti horario invirtiendo las fases L1 y L3</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8442" y="1082468"/>
            <a:ext cx="2707596" cy="6163286"/>
          </a:xfrm>
          <a:prstGeom prst="rect">
            <a:avLst/>
          </a:prstGeom>
        </p:spPr>
      </p:pic>
    </p:spTree>
    <p:extLst>
      <p:ext uri="{BB962C8B-B14F-4D97-AF65-F5344CB8AC3E}">
        <p14:creationId xmlns:p14="http://schemas.microsoft.com/office/powerpoint/2010/main" val="1419241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5" y="1289966"/>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ESQUEMA DE CONTROL</a:t>
            </a:r>
          </a:p>
        </p:txBody>
      </p:sp>
      <p:sp>
        <p:nvSpPr>
          <p:cNvPr id="13" name="Google Shape;173;p6">
            <a:extLst>
              <a:ext uri="{FF2B5EF4-FFF2-40B4-BE49-F238E27FC236}">
                <a16:creationId xmlns:a16="http://schemas.microsoft.com/office/drawing/2014/main" xmlns="" id="{1DD21136-4872-0046-B76C-D32DA0DE3319}"/>
              </a:ext>
            </a:extLst>
          </p:cNvPr>
          <p:cNvSpPr/>
          <p:nvPr/>
        </p:nvSpPr>
        <p:spPr>
          <a:xfrm>
            <a:off x="452175" y="1828800"/>
            <a:ext cx="4605962" cy="4826643"/>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131;p4">
            <a:extLst>
              <a:ext uri="{FF2B5EF4-FFF2-40B4-BE49-F238E27FC236}">
                <a16:creationId xmlns:a16="http://schemas.microsoft.com/office/drawing/2014/main" xmlns="" id="{B4B807C9-3E90-B347-ACFB-BF0443A8CEFB}"/>
              </a:ext>
            </a:extLst>
          </p:cNvPr>
          <p:cNvSpPr txBox="1"/>
          <p:nvPr/>
        </p:nvSpPr>
        <p:spPr>
          <a:xfrm>
            <a:off x="760520" y="2155692"/>
            <a:ext cx="3985100" cy="4013614"/>
          </a:xfrm>
          <a:prstGeom prst="rect">
            <a:avLst/>
          </a:prstGeom>
          <a:noFill/>
          <a:ln>
            <a:noFill/>
          </a:ln>
        </p:spPr>
        <p:txBody>
          <a:bodyPr spcFirstLastPara="1" wrap="square" lIns="91425" tIns="91425" rIns="91425" bIns="91425" anchor="ctr" anchorCtr="0">
            <a:noAutofit/>
          </a:bodyPr>
          <a:lstStyle/>
          <a:p>
            <a:pPr lvl="0" algn="just">
              <a:spcBef>
                <a:spcPts val="1200"/>
              </a:spcBef>
            </a:pPr>
            <a:r>
              <a:rPr lang="es-CL" sz="1600" dirty="0">
                <a:latin typeface="Calibri"/>
                <a:ea typeface="Calibri"/>
                <a:cs typeface="Calibri"/>
                <a:sym typeface="Calibri"/>
              </a:rPr>
              <a:t>En el esquema de control se tiene primeramente la alimentación del sistema con una fase y neutro, debido a esto las bobinas de los contactores KM1 y KM2 deben ser adecuadas para trabajar en 220Vac.</a:t>
            </a:r>
          </a:p>
          <a:p>
            <a:pPr lvl="0" algn="just">
              <a:spcBef>
                <a:spcPts val="1200"/>
              </a:spcBef>
            </a:pPr>
            <a:r>
              <a:rPr lang="es-CL" sz="1600" dirty="0">
                <a:latin typeface="Calibri"/>
                <a:ea typeface="Calibri"/>
                <a:cs typeface="Calibri"/>
                <a:sym typeface="Calibri"/>
              </a:rPr>
              <a:t>Al pulsar el botón P1 permite el enclave del contactor KM1, este conexiona de manera directa el motor hacia la red eléctrica produciendo el arranque en sentido horario.</a:t>
            </a:r>
          </a:p>
          <a:p>
            <a:pPr lvl="0" algn="just">
              <a:spcBef>
                <a:spcPts val="1200"/>
              </a:spcBef>
            </a:pPr>
            <a:r>
              <a:rPr lang="es-CL" sz="1600" dirty="0">
                <a:latin typeface="Calibri"/>
                <a:ea typeface="Calibri"/>
                <a:cs typeface="Calibri"/>
                <a:sym typeface="Calibri"/>
              </a:rPr>
              <a:t>El botón P3 sirve como sistema de parada que des energiza toda la línea de control deteniendo los enclaves de los contactores y por ende el motor.</a:t>
            </a:r>
          </a:p>
          <a:p>
            <a:pPr lvl="0" algn="just">
              <a:spcBef>
                <a:spcPts val="1200"/>
              </a:spcBef>
            </a:pPr>
            <a:r>
              <a:rPr lang="es-CL" sz="1600" dirty="0">
                <a:latin typeface="Calibri"/>
                <a:ea typeface="Calibri"/>
                <a:cs typeface="Calibri"/>
                <a:sym typeface="Calibri"/>
              </a:rPr>
              <a:t>Posteriormente si se pulsa P2 se realiza el arranque del motor mediante KM2 pero esta vez en sentido anti horario.</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3323" y="2028366"/>
            <a:ext cx="4239352" cy="4602726"/>
          </a:xfrm>
          <a:prstGeom prst="rect">
            <a:avLst/>
          </a:prstGeom>
        </p:spPr>
      </p:pic>
    </p:spTree>
    <p:extLst>
      <p:ext uri="{BB962C8B-B14F-4D97-AF65-F5344CB8AC3E}">
        <p14:creationId xmlns:p14="http://schemas.microsoft.com/office/powerpoint/2010/main" val="3412323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5" y="1289966"/>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ESQUEMA DE CONEXIÓN </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1548" y="2762241"/>
            <a:ext cx="2393004" cy="2598118"/>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338" y="1609463"/>
            <a:ext cx="8242434" cy="5254323"/>
          </a:xfrm>
          <a:prstGeom prst="rect">
            <a:avLst/>
          </a:prstGeom>
        </p:spPr>
      </p:pic>
    </p:spTree>
    <p:extLst>
      <p:ext uri="{BB962C8B-B14F-4D97-AF65-F5344CB8AC3E}">
        <p14:creationId xmlns:p14="http://schemas.microsoft.com/office/powerpoint/2010/main" val="3632546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215;p13">
            <a:extLst>
              <a:ext uri="{FF2B5EF4-FFF2-40B4-BE49-F238E27FC236}">
                <a16:creationId xmlns:a16="http://schemas.microsoft.com/office/drawing/2014/main" xmlns="" id="{0F377E2F-2051-244D-BAC3-60EBB1824A1C}"/>
              </a:ext>
            </a:extLst>
          </p:cNvPr>
          <p:cNvPicPr preferRelativeResize="0"/>
          <p:nvPr/>
        </p:nvPicPr>
        <p:blipFill rotWithShape="1">
          <a:blip r:embed="rId2">
            <a:alphaModFix/>
          </a:blip>
          <a:srcRect/>
          <a:stretch/>
        </p:blipFill>
        <p:spPr>
          <a:xfrm>
            <a:off x="509287" y="1568158"/>
            <a:ext cx="8701688" cy="4423358"/>
          </a:xfrm>
          <a:prstGeom prst="rect">
            <a:avLst/>
          </a:prstGeom>
          <a:noFill/>
          <a:ln>
            <a:noFill/>
          </a:ln>
        </p:spPr>
      </p:pic>
    </p:spTree>
    <p:extLst>
      <p:ext uri="{BB962C8B-B14F-4D97-AF65-F5344CB8AC3E}">
        <p14:creationId xmlns:p14="http://schemas.microsoft.com/office/powerpoint/2010/main" val="103484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74;p19">
            <a:extLst>
              <a:ext uri="{FF2B5EF4-FFF2-40B4-BE49-F238E27FC236}">
                <a16:creationId xmlns:a16="http://schemas.microsoft.com/office/drawing/2014/main" xmlns="" id="{A4141631-4063-8D44-B666-48B309B06687}"/>
              </a:ext>
            </a:extLst>
          </p:cNvPr>
          <p:cNvSpPr/>
          <p:nvPr/>
        </p:nvSpPr>
        <p:spPr>
          <a:xfrm>
            <a:off x="694479" y="1633429"/>
            <a:ext cx="7202135" cy="3854014"/>
          </a:xfrm>
          <a:prstGeom prst="roundRect">
            <a:avLst>
              <a:gd name="adj" fmla="val 9872"/>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x-none"/>
              <a:t>    </a:t>
            </a:r>
            <a:endParaRPr/>
          </a:p>
        </p:txBody>
      </p:sp>
      <p:sp>
        <p:nvSpPr>
          <p:cNvPr id="5" name="Google Shape;101;p3">
            <a:extLst>
              <a:ext uri="{FF2B5EF4-FFF2-40B4-BE49-F238E27FC236}">
                <a16:creationId xmlns:a16="http://schemas.microsoft.com/office/drawing/2014/main" xmlns="" id="{F39431D1-88D6-FF4D-8435-B3EEE19DB8D2}"/>
              </a:ext>
            </a:extLst>
          </p:cNvPr>
          <p:cNvSpPr/>
          <p:nvPr/>
        </p:nvSpPr>
        <p:spPr>
          <a:xfrm>
            <a:off x="1108202" y="2651648"/>
            <a:ext cx="6043963" cy="3193400"/>
          </a:xfrm>
          <a:prstGeom prst="roundRect">
            <a:avLst>
              <a:gd name="adj" fmla="val 10157"/>
            </a:avLst>
          </a:prstGeom>
          <a:solidFill>
            <a:srgbClr val="D7E3DC"/>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0" name="Google Shape;131;p4">
            <a:extLst>
              <a:ext uri="{FF2B5EF4-FFF2-40B4-BE49-F238E27FC236}">
                <a16:creationId xmlns:a16="http://schemas.microsoft.com/office/drawing/2014/main" xmlns="" id="{E746E12B-898A-984C-A290-98AC5D84AAA5}"/>
              </a:ext>
            </a:extLst>
          </p:cNvPr>
          <p:cNvSpPr txBox="1"/>
          <p:nvPr/>
        </p:nvSpPr>
        <p:spPr>
          <a:xfrm>
            <a:off x="1444713" y="2931727"/>
            <a:ext cx="5376363" cy="2913321"/>
          </a:xfrm>
          <a:prstGeom prst="rect">
            <a:avLst/>
          </a:prstGeom>
          <a:noFill/>
          <a:ln>
            <a:noFill/>
          </a:ln>
        </p:spPr>
        <p:txBody>
          <a:bodyPr spcFirstLastPara="1" wrap="square" lIns="91425" tIns="91425" rIns="91425" bIns="91425" anchor="ctr" anchorCtr="0">
            <a:noAutofit/>
          </a:bodyPr>
          <a:lstStyle/>
          <a:p>
            <a:pPr lvl="0" algn="just"/>
            <a:r>
              <a:rPr lang="es-CL" sz="1600" dirty="0">
                <a:latin typeface="Calibri"/>
                <a:ea typeface="Calibri"/>
                <a:cs typeface="Calibri"/>
                <a:sym typeface="Calibri"/>
              </a:rPr>
              <a:t>Debido al comportamiento de la electricidad en un sistema trifásico y al funcionamiento de las máquinas que trabajan con dicha alimentación, es una tarea compleja realizar activaciones para la inversión de giro en motores, no obstante mediante el uso de elementos de control se vuelve una tarea posible y muy utilizada a nivel industrial  como en tornos, cintas transportadoras, bombas de succión, chancadoras, etc.</a:t>
            </a:r>
          </a:p>
          <a:p>
            <a:pPr lvl="0" algn="just"/>
            <a:endParaRPr lang="es-CL" sz="1600" dirty="0">
              <a:latin typeface="Calibri"/>
              <a:ea typeface="Calibri"/>
              <a:cs typeface="Calibri"/>
              <a:sym typeface="Calibri"/>
            </a:endParaRPr>
          </a:p>
          <a:p>
            <a:pPr lvl="0" algn="just"/>
            <a:r>
              <a:rPr lang="es-CL" sz="1600" dirty="0">
                <a:latin typeface="Calibri"/>
                <a:ea typeface="Calibri"/>
                <a:cs typeface="Calibri"/>
                <a:sym typeface="Calibri"/>
              </a:rPr>
              <a:t>Para obtener el cambio de giro en un motor trifásico solo se debe realizar el cruce de dos fases independientemente del tipo de conexión que este posea (estrella y triángulo).</a:t>
            </a:r>
          </a:p>
          <a:p>
            <a:pPr lvl="0" algn="just"/>
            <a:endParaRPr lang="es-CL" sz="1600" dirty="0">
              <a:latin typeface="Calibri"/>
              <a:ea typeface="Calibri"/>
              <a:cs typeface="Calibri"/>
              <a:sym typeface="Calibri"/>
            </a:endParaRPr>
          </a:p>
        </p:txBody>
      </p:sp>
      <p:pic>
        <p:nvPicPr>
          <p:cNvPr id="11" name="Imagen 10">
            <a:extLst>
              <a:ext uri="{FF2B5EF4-FFF2-40B4-BE49-F238E27FC236}">
                <a16:creationId xmlns:a16="http://schemas.microsoft.com/office/drawing/2014/main" xmlns="" id="{E007F084-DDEE-7247-99D3-0CBD94CE18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6477" y="1540314"/>
            <a:ext cx="2165892" cy="3854014"/>
          </a:xfrm>
          <a:prstGeom prst="rect">
            <a:avLst/>
          </a:prstGeom>
        </p:spPr>
      </p:pic>
      <p:sp>
        <p:nvSpPr>
          <p:cNvPr id="12" name="Google Shape;178;p6">
            <a:extLst>
              <a:ext uri="{FF2B5EF4-FFF2-40B4-BE49-F238E27FC236}">
                <a16:creationId xmlns:a16="http://schemas.microsoft.com/office/drawing/2014/main" xmlns="" id="{23C5F678-1B98-BF44-8238-9289F5133241}"/>
              </a:ext>
            </a:extLst>
          </p:cNvPr>
          <p:cNvSpPr txBox="1"/>
          <p:nvPr/>
        </p:nvSpPr>
        <p:spPr>
          <a:xfrm>
            <a:off x="969302" y="1974542"/>
            <a:ext cx="4262454" cy="515057"/>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TEN EN CUENTA QUE...</a:t>
            </a:r>
          </a:p>
        </p:txBody>
      </p:sp>
    </p:spTree>
    <p:extLst>
      <p:ext uri="{BB962C8B-B14F-4D97-AF65-F5344CB8AC3E}">
        <p14:creationId xmlns:p14="http://schemas.microsoft.com/office/powerpoint/2010/main" val="1117162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74;p19">
            <a:extLst>
              <a:ext uri="{FF2B5EF4-FFF2-40B4-BE49-F238E27FC236}">
                <a16:creationId xmlns:a16="http://schemas.microsoft.com/office/drawing/2014/main" xmlns="" id="{A4141631-4063-8D44-B666-48B309B06687}"/>
              </a:ext>
            </a:extLst>
          </p:cNvPr>
          <p:cNvSpPr/>
          <p:nvPr/>
        </p:nvSpPr>
        <p:spPr>
          <a:xfrm>
            <a:off x="405114" y="1299561"/>
            <a:ext cx="8889357" cy="5344307"/>
          </a:xfrm>
          <a:prstGeom prst="roundRect">
            <a:avLst>
              <a:gd name="adj" fmla="val 9872"/>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x-none"/>
              <a:t>    </a:t>
            </a:r>
            <a:endParaRPr/>
          </a:p>
        </p:txBody>
      </p:sp>
      <p:sp>
        <p:nvSpPr>
          <p:cNvPr id="12" name="Google Shape;178;p6">
            <a:extLst>
              <a:ext uri="{FF2B5EF4-FFF2-40B4-BE49-F238E27FC236}">
                <a16:creationId xmlns:a16="http://schemas.microsoft.com/office/drawing/2014/main" xmlns="" id="{23C5F678-1B98-BF44-8238-9289F5133241}"/>
              </a:ext>
            </a:extLst>
          </p:cNvPr>
          <p:cNvSpPr txBox="1"/>
          <p:nvPr/>
        </p:nvSpPr>
        <p:spPr>
          <a:xfrm>
            <a:off x="878189" y="1570523"/>
            <a:ext cx="4262454" cy="515057"/>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TEN EN CUENTA QUE...</a:t>
            </a:r>
          </a:p>
        </p:txBody>
      </p:sp>
      <p:pic>
        <p:nvPicPr>
          <p:cNvPr id="7" name="Google Shape;233;ga8c05d93e8_0_0">
            <a:hlinkClick r:id="rId2"/>
            <a:extLst>
              <a:ext uri="{FF2B5EF4-FFF2-40B4-BE49-F238E27FC236}">
                <a16:creationId xmlns:a16="http://schemas.microsoft.com/office/drawing/2014/main" xmlns="" id="{43F48664-46C7-324C-BC86-E91ACB2B5518}"/>
              </a:ext>
            </a:extLst>
          </p:cNvPr>
          <p:cNvPicPr preferRelativeResize="0"/>
          <p:nvPr/>
        </p:nvPicPr>
        <p:blipFill rotWithShape="1">
          <a:blip r:embed="rId3">
            <a:alphaModFix/>
          </a:blip>
          <a:srcRect/>
          <a:stretch/>
        </p:blipFill>
        <p:spPr>
          <a:xfrm>
            <a:off x="878189" y="2211806"/>
            <a:ext cx="7963884" cy="4048308"/>
          </a:xfrm>
          <a:prstGeom prst="rect">
            <a:avLst/>
          </a:prstGeom>
          <a:noFill/>
          <a:ln>
            <a:noFill/>
          </a:ln>
        </p:spPr>
      </p:pic>
    </p:spTree>
    <p:extLst>
      <p:ext uri="{BB962C8B-B14F-4D97-AF65-F5344CB8AC3E}">
        <p14:creationId xmlns:p14="http://schemas.microsoft.com/office/powerpoint/2010/main" val="253129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34;p41">
            <a:extLst>
              <a:ext uri="{FF2B5EF4-FFF2-40B4-BE49-F238E27FC236}">
                <a16:creationId xmlns:a16="http://schemas.microsoft.com/office/drawing/2014/main" xmlns="" id="{D46CBE4E-CAB4-2E44-A01C-EB8F976A3A3C}"/>
              </a:ext>
            </a:extLst>
          </p:cNvPr>
          <p:cNvPicPr preferRelativeResize="0"/>
          <p:nvPr/>
        </p:nvPicPr>
        <p:blipFill rotWithShape="1">
          <a:blip r:embed="rId2">
            <a:alphaModFix/>
          </a:blip>
          <a:srcRect/>
          <a:stretch/>
        </p:blipFill>
        <p:spPr>
          <a:xfrm flipH="1">
            <a:off x="728412" y="2141832"/>
            <a:ext cx="4699772" cy="4452681"/>
          </a:xfrm>
          <a:prstGeom prst="rect">
            <a:avLst/>
          </a:prstGeom>
          <a:noFill/>
          <a:ln>
            <a:noFill/>
          </a:ln>
        </p:spPr>
      </p:pic>
      <p:grpSp>
        <p:nvGrpSpPr>
          <p:cNvPr id="3" name="Google Shape;235;p41">
            <a:extLst>
              <a:ext uri="{FF2B5EF4-FFF2-40B4-BE49-F238E27FC236}">
                <a16:creationId xmlns:a16="http://schemas.microsoft.com/office/drawing/2014/main" xmlns="" id="{921BB2A7-4AE3-8445-9EB0-F1D9D4FB947D}"/>
              </a:ext>
            </a:extLst>
          </p:cNvPr>
          <p:cNvGrpSpPr/>
          <p:nvPr/>
        </p:nvGrpSpPr>
        <p:grpSpPr>
          <a:xfrm>
            <a:off x="3999668" y="1531848"/>
            <a:ext cx="5042776" cy="2360124"/>
            <a:chOff x="-1340034" y="2035275"/>
            <a:chExt cx="5042776" cy="2360124"/>
          </a:xfrm>
        </p:grpSpPr>
        <p:grpSp>
          <p:nvGrpSpPr>
            <p:cNvPr id="4" name="Google Shape;236;p41">
              <a:extLst>
                <a:ext uri="{FF2B5EF4-FFF2-40B4-BE49-F238E27FC236}">
                  <a16:creationId xmlns:a16="http://schemas.microsoft.com/office/drawing/2014/main" xmlns="" id="{D87DEE33-3FD9-9244-B9A6-A630EF1A84BA}"/>
                </a:ext>
              </a:extLst>
            </p:cNvPr>
            <p:cNvGrpSpPr/>
            <p:nvPr/>
          </p:nvGrpSpPr>
          <p:grpSpPr>
            <a:xfrm flipH="1">
              <a:off x="-1340034" y="2035275"/>
              <a:ext cx="5042776" cy="2360124"/>
              <a:chOff x="5369949" y="3385389"/>
              <a:chExt cx="6541683" cy="3061644"/>
            </a:xfrm>
          </p:grpSpPr>
          <p:sp>
            <p:nvSpPr>
              <p:cNvPr id="6" name="Google Shape;237;p41">
                <a:extLst>
                  <a:ext uri="{FF2B5EF4-FFF2-40B4-BE49-F238E27FC236}">
                    <a16:creationId xmlns:a16="http://schemas.microsoft.com/office/drawing/2014/main" xmlns="" id="{79E04267-700A-4B4A-B0B1-B4750F2B98D6}"/>
                  </a:ext>
                </a:extLst>
              </p:cNvPr>
              <p:cNvSpPr/>
              <p:nvPr/>
            </p:nvSpPr>
            <p:spPr>
              <a:xfrm>
                <a:off x="5369949" y="3385389"/>
                <a:ext cx="5663127" cy="3061644"/>
              </a:xfrm>
              <a:prstGeom prst="roundRect">
                <a:avLst>
                  <a:gd name="adj" fmla="val 10157"/>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7" name="Google Shape;238;p41">
                <a:extLst>
                  <a:ext uri="{FF2B5EF4-FFF2-40B4-BE49-F238E27FC236}">
                    <a16:creationId xmlns:a16="http://schemas.microsoft.com/office/drawing/2014/main" xmlns="" id="{43F7057F-11BB-3847-AD53-7F515F5FB78E}"/>
                  </a:ext>
                </a:extLst>
              </p:cNvPr>
              <p:cNvSpPr/>
              <p:nvPr/>
            </p:nvSpPr>
            <p:spPr>
              <a:xfrm rot="6773518">
                <a:off x="11184045" y="4509331"/>
                <a:ext cx="432619" cy="1022555"/>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5" name="Google Shape;239;p41">
              <a:extLst>
                <a:ext uri="{FF2B5EF4-FFF2-40B4-BE49-F238E27FC236}">
                  <a16:creationId xmlns:a16="http://schemas.microsoft.com/office/drawing/2014/main" xmlns="" id="{F38A654A-68DB-2C49-8D61-AD8DB0BEB75F}"/>
                </a:ext>
              </a:extLst>
            </p:cNvPr>
            <p:cNvSpPr txBox="1"/>
            <p:nvPr/>
          </p:nvSpPr>
          <p:spPr>
            <a:xfrm>
              <a:off x="-300452" y="2370054"/>
              <a:ext cx="3809662" cy="1540627"/>
            </a:xfrm>
            <a:prstGeom prst="rect">
              <a:avLst/>
            </a:prstGeom>
            <a:noFill/>
            <a:ln>
              <a:noFill/>
            </a:ln>
          </p:spPr>
          <p:txBody>
            <a:bodyPr spcFirstLastPara="1" wrap="square" lIns="91425" tIns="91425" rIns="91425" bIns="91425" anchor="t" anchorCtr="0">
              <a:noAutofit/>
            </a:bodyPr>
            <a:lstStyle/>
            <a:p>
              <a:pPr lvl="0">
                <a:lnSpc>
                  <a:spcPct val="115000"/>
                </a:lnSpc>
              </a:pPr>
              <a:r>
                <a:rPr lang="en-US" sz="1600" dirty="0">
                  <a:latin typeface="Calibri"/>
                  <a:ea typeface="Calibri"/>
                  <a:cs typeface="Calibri"/>
                  <a:sym typeface="Calibri"/>
                </a:rPr>
                <a:t>Antes de </a:t>
              </a:r>
              <a:r>
                <a:rPr lang="en-US" sz="1600" dirty="0" err="1">
                  <a:latin typeface="Calibri"/>
                  <a:ea typeface="Calibri"/>
                  <a:cs typeface="Calibri"/>
                  <a:sym typeface="Calibri"/>
                </a:rPr>
                <a:t>realizar</a:t>
              </a:r>
              <a:r>
                <a:rPr lang="en-US" sz="1600" dirty="0">
                  <a:latin typeface="Calibri"/>
                  <a:ea typeface="Calibri"/>
                  <a:cs typeface="Calibri"/>
                  <a:sym typeface="Calibri"/>
                </a:rPr>
                <a:t> la </a:t>
              </a:r>
              <a:r>
                <a:rPr lang="en-US" sz="1600" dirty="0" err="1">
                  <a:latin typeface="Calibri"/>
                  <a:ea typeface="Calibri"/>
                  <a:cs typeface="Calibri"/>
                  <a:sym typeface="Calibri"/>
                </a:rPr>
                <a:t>actividad</a:t>
              </a:r>
              <a:r>
                <a:rPr lang="en-US" sz="1600" dirty="0">
                  <a:latin typeface="Calibri"/>
                  <a:ea typeface="Calibri"/>
                  <a:cs typeface="Calibri"/>
                  <a:sym typeface="Calibri"/>
                </a:rPr>
                <a:t> </a:t>
              </a:r>
              <a:r>
                <a:rPr lang="en-US" sz="1600" dirty="0" err="1">
                  <a:latin typeface="Calibri"/>
                  <a:ea typeface="Calibri"/>
                  <a:cs typeface="Calibri"/>
                  <a:sym typeface="Calibri"/>
                </a:rPr>
                <a:t>práctica</a:t>
              </a:r>
              <a:r>
                <a:rPr lang="en-US" sz="1600" dirty="0">
                  <a:latin typeface="Calibri"/>
                  <a:ea typeface="Calibri"/>
                  <a:cs typeface="Calibri"/>
                  <a:sym typeface="Calibri"/>
                </a:rPr>
                <a:t> </a:t>
              </a:r>
              <a:r>
                <a:rPr lang="en-US" sz="1600" dirty="0" err="1">
                  <a:latin typeface="Calibri"/>
                  <a:ea typeface="Calibri"/>
                  <a:cs typeface="Calibri"/>
                  <a:sym typeface="Calibri"/>
                </a:rPr>
                <a:t>te</a:t>
              </a:r>
              <a:r>
                <a:rPr lang="en-US" sz="1600" dirty="0">
                  <a:latin typeface="Calibri"/>
                  <a:ea typeface="Calibri"/>
                  <a:cs typeface="Calibri"/>
                  <a:sym typeface="Calibri"/>
                </a:rPr>
                <a:t> </a:t>
              </a:r>
              <a:r>
                <a:rPr lang="en-US" sz="1600" dirty="0" err="1">
                  <a:latin typeface="Calibri"/>
                  <a:ea typeface="Calibri"/>
                  <a:cs typeface="Calibri"/>
                  <a:sym typeface="Calibri"/>
                </a:rPr>
                <a:t>invitamos</a:t>
              </a:r>
              <a:r>
                <a:rPr lang="en-US" sz="1600" dirty="0">
                  <a:latin typeface="Calibri"/>
                  <a:ea typeface="Calibri"/>
                  <a:cs typeface="Calibri"/>
                  <a:sym typeface="Calibri"/>
                </a:rPr>
                <a:t> a que revises la </a:t>
              </a:r>
              <a:r>
                <a:rPr lang="en-US" sz="1600" dirty="0" err="1">
                  <a:latin typeface="Calibri"/>
                  <a:ea typeface="Calibri"/>
                  <a:cs typeface="Calibri"/>
                  <a:sym typeface="Calibri"/>
                </a:rPr>
                <a:t>cápsula</a:t>
              </a:r>
              <a:r>
                <a:rPr lang="en-US" sz="1600" dirty="0">
                  <a:latin typeface="Calibri"/>
                  <a:ea typeface="Calibri"/>
                  <a:cs typeface="Calibri"/>
                  <a:sym typeface="Calibri"/>
                </a:rPr>
                <a:t> </a:t>
              </a:r>
              <a:r>
                <a:rPr lang="en-US" sz="1600" dirty="0" err="1">
                  <a:latin typeface="Calibri"/>
                  <a:ea typeface="Calibri"/>
                  <a:cs typeface="Calibri"/>
                  <a:sym typeface="Calibri"/>
                </a:rPr>
                <a:t>animada</a:t>
              </a:r>
              <a:r>
                <a:rPr lang="en-US" sz="1600" dirty="0">
                  <a:latin typeface="Calibri"/>
                  <a:ea typeface="Calibri"/>
                  <a:cs typeface="Calibri"/>
                  <a:sym typeface="Calibri"/>
                </a:rPr>
                <a:t>: </a:t>
              </a:r>
            </a:p>
            <a:p>
              <a:pPr lvl="0">
                <a:lnSpc>
                  <a:spcPct val="115000"/>
                </a:lnSpc>
              </a:pPr>
              <a:endParaRPr sz="1600" b="0" i="0" u="none" strike="noStrike" cap="none" dirty="0">
                <a:solidFill>
                  <a:srgbClr val="000000"/>
                </a:solidFill>
                <a:latin typeface="Calibri"/>
                <a:ea typeface="Calibri"/>
                <a:cs typeface="Calibri"/>
                <a:sym typeface="Calibri"/>
              </a:endParaRPr>
            </a:p>
            <a:p>
              <a:pPr lvl="0"/>
              <a:r>
                <a:rPr lang="en-US" sz="2100" b="1" dirty="0">
                  <a:solidFill>
                    <a:srgbClr val="C73E32"/>
                  </a:solidFill>
                  <a:latin typeface="Calibri"/>
                  <a:ea typeface="Calibri"/>
                  <a:cs typeface="Calibri"/>
                  <a:sym typeface="Calibri"/>
                </a:rPr>
                <a:t>“</a:t>
              </a:r>
              <a:r>
                <a:rPr lang="en-US" sz="2100" b="1" dirty="0" err="1">
                  <a:solidFill>
                    <a:srgbClr val="C73E32"/>
                  </a:solidFill>
                  <a:latin typeface="Calibri"/>
                  <a:ea typeface="Calibri"/>
                  <a:cs typeface="Calibri"/>
                  <a:sym typeface="Calibri"/>
                </a:rPr>
                <a:t>Uso</a:t>
              </a:r>
              <a:r>
                <a:rPr lang="en-US" sz="2100" b="1" dirty="0">
                  <a:solidFill>
                    <a:srgbClr val="C73E32"/>
                  </a:solidFill>
                  <a:latin typeface="Calibri"/>
                  <a:ea typeface="Calibri"/>
                  <a:cs typeface="Calibri"/>
                  <a:sym typeface="Calibri"/>
                </a:rPr>
                <a:t> de protoboard”</a:t>
              </a:r>
              <a:endParaRPr sz="2100" b="1" i="0" u="none" strike="noStrike" cap="none" dirty="0">
                <a:solidFill>
                  <a:srgbClr val="C73E32"/>
                </a:solidFill>
                <a:latin typeface="Calibri"/>
                <a:ea typeface="Calibri"/>
                <a:cs typeface="Calibri"/>
                <a:sym typeface="Calibri"/>
              </a:endParaRPr>
            </a:p>
          </p:txBody>
        </p:sp>
      </p:grpSp>
      <p:sp>
        <p:nvSpPr>
          <p:cNvPr id="8" name="Google Shape;240;p41">
            <a:extLst>
              <a:ext uri="{FF2B5EF4-FFF2-40B4-BE49-F238E27FC236}">
                <a16:creationId xmlns:a16="http://schemas.microsoft.com/office/drawing/2014/main" xmlns="" id="{EBB30903-819B-1A43-A024-228384DF0B90}"/>
              </a:ext>
            </a:extLst>
          </p:cNvPr>
          <p:cNvSpPr txBox="1"/>
          <p:nvPr/>
        </p:nvSpPr>
        <p:spPr>
          <a:xfrm>
            <a:off x="375975" y="1373700"/>
            <a:ext cx="3527431"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29754D"/>
                </a:solidFill>
                <a:latin typeface="Calibri"/>
                <a:ea typeface="Calibri"/>
                <a:cs typeface="Calibri"/>
                <a:sym typeface="Calibri"/>
              </a:rPr>
              <a:t>COMPLEMENTARIO</a:t>
            </a:r>
            <a:endParaRPr sz="3100" b="1" i="0" u="none" strike="noStrike" cap="none" dirty="0">
              <a:solidFill>
                <a:srgbClr val="29754D"/>
              </a:solidFill>
              <a:latin typeface="Calibri"/>
              <a:ea typeface="Calibri"/>
              <a:cs typeface="Calibri"/>
              <a:sym typeface="Calibri"/>
            </a:endParaRPr>
          </a:p>
        </p:txBody>
      </p:sp>
      <p:sp>
        <p:nvSpPr>
          <p:cNvPr id="9" name="Google Shape;241;p41">
            <a:extLst>
              <a:ext uri="{FF2B5EF4-FFF2-40B4-BE49-F238E27FC236}">
                <a16:creationId xmlns:a16="http://schemas.microsoft.com/office/drawing/2014/main" xmlns="" id="{92F9E328-0A87-0342-934F-235B324E404A}"/>
              </a:ext>
            </a:extLst>
          </p:cNvPr>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MATERIAL</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14954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8"/>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29754D"/>
                </a:solidFill>
                <a:latin typeface="Calibri"/>
                <a:ea typeface="Calibri"/>
                <a:cs typeface="Calibri"/>
                <a:sym typeface="Calibri"/>
              </a:rPr>
              <a:t>¿CUÁNTO APRENDIMOS?</a:t>
            </a:r>
            <a:endParaRPr sz="3100" b="1" i="0" u="none" strike="noStrike" cap="none" dirty="0">
              <a:solidFill>
                <a:srgbClr val="29754D"/>
              </a:solidFill>
              <a:latin typeface="Calibri"/>
              <a:ea typeface="Calibri"/>
              <a:cs typeface="Calibri"/>
              <a:sym typeface="Calibri"/>
            </a:endParaRPr>
          </a:p>
        </p:txBody>
      </p:sp>
      <p:grpSp>
        <p:nvGrpSpPr>
          <p:cNvPr id="389" name="Google Shape;389;p18"/>
          <p:cNvGrpSpPr/>
          <p:nvPr/>
        </p:nvGrpSpPr>
        <p:grpSpPr>
          <a:xfrm>
            <a:off x="2035277" y="2911885"/>
            <a:ext cx="6999671" cy="2696553"/>
            <a:chOff x="4461133" y="3098700"/>
            <a:chExt cx="4657800" cy="1525000"/>
          </a:xfrm>
        </p:grpSpPr>
        <p:sp>
          <p:nvSpPr>
            <p:cNvPr id="390" name="Google Shape;390;p18"/>
            <p:cNvSpPr/>
            <p:nvPr/>
          </p:nvSpPr>
          <p:spPr>
            <a:xfrm>
              <a:off x="4461133" y="3098700"/>
              <a:ext cx="4657800" cy="15250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91" name="Google Shape;391;p18"/>
            <p:cNvSpPr txBox="1"/>
            <p:nvPr/>
          </p:nvSpPr>
          <p:spPr>
            <a:xfrm>
              <a:off x="5442537" y="3212772"/>
              <a:ext cx="3323687" cy="1212829"/>
            </a:xfrm>
            <a:prstGeom prst="rect">
              <a:avLst/>
            </a:prstGeom>
            <a:noFill/>
            <a:ln>
              <a:noFill/>
            </a:ln>
          </p:spPr>
          <p:txBody>
            <a:bodyPr spcFirstLastPara="1" wrap="square" lIns="91425" tIns="91425" rIns="91425" bIns="91425" anchor="ctr" anchorCtr="0">
              <a:noAutofit/>
            </a:bodyPr>
            <a:lstStyle/>
            <a:p>
              <a:pPr lvl="0">
                <a:lnSpc>
                  <a:spcPct val="115000"/>
                </a:lnSpc>
              </a:pPr>
              <a:r>
                <a:rPr lang="es-CL" sz="2000" b="1" dirty="0">
                  <a:solidFill>
                    <a:srgbClr val="29754D"/>
                  </a:solidFill>
                  <a:latin typeface="Calibri"/>
                  <a:ea typeface="Calibri"/>
                  <a:cs typeface="Calibri"/>
                  <a:sym typeface="Calibri"/>
                </a:rPr>
                <a:t>INVERSIÓN DE GIRO EN MOTOR TRIFÁSICO</a:t>
              </a:r>
            </a:p>
            <a:p>
              <a:pPr lvl="0">
                <a:lnSpc>
                  <a:spcPct val="115000"/>
                </a:lnSpc>
              </a:pPr>
              <a:endParaRPr sz="1600" b="0" i="0" u="none" strike="noStrike" cap="none" dirty="0">
                <a:solidFill>
                  <a:srgbClr val="000000"/>
                </a:solidFill>
                <a:latin typeface="Calibri"/>
                <a:ea typeface="Calibri"/>
                <a:cs typeface="Calibri"/>
                <a:sym typeface="Calibri"/>
              </a:endParaRPr>
            </a:p>
            <a:p>
              <a:pPr lvl="0">
                <a:lnSpc>
                  <a:spcPct val="115000"/>
                </a:lnSpc>
              </a:pPr>
              <a:r>
                <a:rPr lang="en-US" sz="1600" dirty="0">
                  <a:latin typeface="Calibri"/>
                  <a:ea typeface="Calibri"/>
                  <a:cs typeface="Calibri"/>
                  <a:sym typeface="Calibri"/>
                </a:rPr>
                <a:t>¡</a:t>
              </a:r>
              <a:r>
                <a:rPr lang="en-US" sz="1600" dirty="0" err="1">
                  <a:latin typeface="Calibri"/>
                  <a:ea typeface="Calibri"/>
                  <a:cs typeface="Calibri"/>
                  <a:sym typeface="Calibri"/>
                </a:rPr>
                <a:t>Ahora</a:t>
              </a:r>
              <a:r>
                <a:rPr lang="en-US" sz="1600" dirty="0">
                  <a:latin typeface="Calibri"/>
                  <a:ea typeface="Calibri"/>
                  <a:cs typeface="Calibri"/>
                  <a:sym typeface="Calibri"/>
                </a:rPr>
                <a:t> </a:t>
              </a:r>
              <a:r>
                <a:rPr lang="en-US" sz="1600" dirty="0" err="1">
                  <a:latin typeface="Calibri"/>
                  <a:ea typeface="Calibri"/>
                  <a:cs typeface="Calibri"/>
                  <a:sym typeface="Calibri"/>
                </a:rPr>
                <a:t>realizaremos</a:t>
              </a:r>
              <a:r>
                <a:rPr lang="en-US" sz="1600" dirty="0">
                  <a:latin typeface="Calibri"/>
                  <a:ea typeface="Calibri"/>
                  <a:cs typeface="Calibri"/>
                  <a:sym typeface="Calibri"/>
                </a:rPr>
                <a:t> una </a:t>
              </a:r>
              <a:r>
                <a:rPr lang="en-US" sz="1600" dirty="0" err="1">
                  <a:latin typeface="Calibri"/>
                  <a:ea typeface="Calibri"/>
                  <a:cs typeface="Calibri"/>
                  <a:sym typeface="Calibri"/>
                </a:rPr>
                <a:t>actividad</a:t>
              </a:r>
              <a:r>
                <a:rPr lang="en-US" sz="1600" dirty="0">
                  <a:latin typeface="Calibri"/>
                  <a:ea typeface="Calibri"/>
                  <a:cs typeface="Calibri"/>
                  <a:sym typeface="Calibri"/>
                </a:rPr>
                <a:t> que resume </a:t>
              </a:r>
              <a:r>
                <a:rPr lang="en-US" sz="1600" dirty="0" err="1">
                  <a:latin typeface="Calibri"/>
                  <a:ea typeface="Calibri"/>
                  <a:cs typeface="Calibri"/>
                  <a:sym typeface="Calibri"/>
                </a:rPr>
                <a:t>todo</a:t>
              </a:r>
              <a:r>
                <a:rPr lang="en-US" sz="1600" dirty="0">
                  <a:latin typeface="Calibri"/>
                  <a:ea typeface="Calibri"/>
                  <a:cs typeface="Calibri"/>
                  <a:sym typeface="Calibri"/>
                </a:rPr>
                <a:t> lo que </a:t>
              </a:r>
              <a:r>
                <a:rPr lang="en-US" sz="1600" dirty="0" err="1">
                  <a:latin typeface="Calibri"/>
                  <a:ea typeface="Calibri"/>
                  <a:cs typeface="Calibri"/>
                  <a:sym typeface="Calibri"/>
                </a:rPr>
                <a:t>hemos</a:t>
              </a:r>
              <a:r>
                <a:rPr lang="en-US" sz="1600" dirty="0">
                  <a:latin typeface="Calibri"/>
                  <a:ea typeface="Calibri"/>
                  <a:cs typeface="Calibri"/>
                  <a:sym typeface="Calibri"/>
                </a:rPr>
                <a:t> visto! </a:t>
              </a:r>
            </a:p>
            <a:p>
              <a:pPr lvl="0">
                <a:lnSpc>
                  <a:spcPct val="115000"/>
                </a:lnSpc>
              </a:pPr>
              <a:r>
                <a:rPr lang="en-US" sz="1600" b="1" dirty="0">
                  <a:solidFill>
                    <a:srgbClr val="29754D"/>
                  </a:solidFill>
                  <a:latin typeface="Calibri"/>
                  <a:ea typeface="Calibri"/>
                  <a:cs typeface="Calibri"/>
                  <a:sym typeface="Calibri"/>
                </a:rPr>
                <a:t>¡</a:t>
              </a:r>
              <a:r>
                <a:rPr lang="en-US" sz="1600" b="1" dirty="0" err="1">
                  <a:solidFill>
                    <a:srgbClr val="29754D"/>
                  </a:solidFill>
                  <a:latin typeface="Calibri"/>
                  <a:ea typeface="Calibri"/>
                  <a:cs typeface="Calibri"/>
                  <a:sym typeface="Calibri"/>
                </a:rPr>
                <a:t>Atentos</a:t>
              </a:r>
              <a:r>
                <a:rPr lang="en-US" sz="1600" b="1" dirty="0">
                  <a:solidFill>
                    <a:srgbClr val="29754D"/>
                  </a:solidFill>
                  <a:latin typeface="Calibri"/>
                  <a:ea typeface="Calibri"/>
                  <a:cs typeface="Calibri"/>
                  <a:sym typeface="Calibri"/>
                </a:rPr>
                <a:t>, </a:t>
              </a:r>
              <a:r>
                <a:rPr lang="en-US" sz="1600" b="1" dirty="0" err="1">
                  <a:solidFill>
                    <a:srgbClr val="29754D"/>
                  </a:solidFill>
                  <a:latin typeface="Calibri"/>
                  <a:ea typeface="Calibri"/>
                  <a:cs typeface="Calibri"/>
                  <a:sym typeface="Calibri"/>
                </a:rPr>
                <a:t>atentas</a:t>
              </a:r>
              <a:r>
                <a:rPr lang="en-US" sz="1600" b="1" dirty="0">
                  <a:solidFill>
                    <a:srgbClr val="29754D"/>
                  </a:solidFill>
                  <a:latin typeface="Calibri"/>
                  <a:ea typeface="Calibri"/>
                  <a:cs typeface="Calibri"/>
                  <a:sym typeface="Calibri"/>
                </a:rPr>
                <a:t>!</a:t>
              </a:r>
            </a:p>
          </p:txBody>
        </p:sp>
      </p:grpSp>
      <p:sp>
        <p:nvSpPr>
          <p:cNvPr id="392" name="Google Shape;392;p18"/>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REVISEMOS</a:t>
            </a:r>
            <a:endParaRPr dirty="0"/>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13" name="Google Shape;168;p5"/>
          <p:cNvSpPr txBox="1"/>
          <p:nvPr/>
        </p:nvSpPr>
        <p:spPr>
          <a:xfrm>
            <a:off x="4125175" y="1184197"/>
            <a:ext cx="466492" cy="521098"/>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5000" b="0" i="0" u="none" strike="noStrike" cap="none" dirty="0">
                <a:solidFill>
                  <a:srgbClr val="8EB99F"/>
                </a:solidFill>
                <a:latin typeface="Calibri"/>
                <a:ea typeface="Calibri"/>
                <a:cs typeface="Calibri"/>
                <a:sym typeface="Calibri"/>
              </a:rPr>
              <a:t>3</a:t>
            </a:r>
            <a:endParaRPr sz="5000" b="0" i="0" u="none" strike="noStrike" cap="none" dirty="0">
              <a:solidFill>
                <a:srgbClr val="8EB99F"/>
              </a:solidFill>
              <a:latin typeface="Calibri"/>
              <a:ea typeface="Calibri"/>
              <a:cs typeface="Calibri"/>
              <a:sym typeface="Calibri"/>
            </a:endParaRPr>
          </a:p>
        </p:txBody>
      </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4444" y="5389023"/>
            <a:ext cx="1651873" cy="884514"/>
          </a:xfrm>
          <a:prstGeom prst="rect">
            <a:avLst/>
          </a:prstGeom>
        </p:spPr>
      </p:pic>
      <p:pic>
        <p:nvPicPr>
          <p:cNvPr id="14" name="Imagen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92" y="2531975"/>
            <a:ext cx="3856770" cy="3654000"/>
          </a:xfrm>
          <a:prstGeom prst="rect">
            <a:avLst/>
          </a:prstGeom>
        </p:spPr>
      </p:pic>
      <p:pic>
        <p:nvPicPr>
          <p:cNvPr id="15" name="Imagen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6317" y="5056194"/>
            <a:ext cx="1806825" cy="1348212"/>
          </a:xfrm>
          <a:prstGeom prst="rect">
            <a:avLst/>
          </a:prstGeom>
        </p:spPr>
      </p:pic>
    </p:spTree>
    <p:extLst>
      <p:ext uri="{BB962C8B-B14F-4D97-AF65-F5344CB8AC3E}">
        <p14:creationId xmlns:p14="http://schemas.microsoft.com/office/powerpoint/2010/main" val="756190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p23"/>
          <p:cNvSpPr txBox="1"/>
          <p:nvPr/>
        </p:nvSpPr>
        <p:spPr>
          <a:xfrm>
            <a:off x="1139100" y="834799"/>
            <a:ext cx="4809524" cy="340857"/>
          </a:xfrm>
          <a:prstGeom prst="rect">
            <a:avLst/>
          </a:prstGeom>
          <a:noFill/>
          <a:ln>
            <a:noFill/>
          </a:ln>
        </p:spPr>
        <p:txBody>
          <a:bodyPr spcFirstLastPara="1" wrap="square" lIns="91425" tIns="91425" rIns="91425" bIns="91425" anchor="t" anchorCtr="0">
            <a:noAutofit/>
          </a:bodyPr>
          <a:lstStyle/>
          <a:p>
            <a:pPr lvl="0">
              <a:buSzPts val="1200"/>
            </a:pPr>
            <a:r>
              <a:rPr lang="en-US" sz="1200" b="1" i="0" u="none" strike="noStrike" cap="none" dirty="0">
                <a:solidFill>
                  <a:srgbClr val="29754D"/>
                </a:solidFill>
                <a:latin typeface="Calibri"/>
                <a:ea typeface="Calibri"/>
                <a:cs typeface="Calibri"/>
                <a:sym typeface="Calibri"/>
              </a:rPr>
              <a:t>MÓDULO 7 </a:t>
            </a:r>
            <a:r>
              <a:rPr lang="en-US" sz="1200" dirty="0">
                <a:solidFill>
                  <a:srgbClr val="29754D"/>
                </a:solidFill>
                <a:latin typeface="Calibri"/>
                <a:ea typeface="Calibri"/>
                <a:cs typeface="Calibri"/>
                <a:sym typeface="Calibri"/>
              </a:rPr>
              <a:t>| INSTALACIÓN DE EQUIPOS ELECTRÓNICOS DE POTENCIA</a:t>
            </a:r>
            <a:endParaRPr sz="1200" b="0" i="0" u="none" strike="noStrike" cap="none" dirty="0">
              <a:solidFill>
                <a:srgbClr val="29754D"/>
              </a:solidFill>
              <a:latin typeface="Calibri"/>
              <a:ea typeface="Calibri"/>
              <a:cs typeface="Calibri"/>
              <a:sym typeface="Calibri"/>
            </a:endParaRPr>
          </a:p>
        </p:txBody>
      </p:sp>
      <p:sp>
        <p:nvSpPr>
          <p:cNvPr id="3" name="Google Shape;83;p2"/>
          <p:cNvSpPr txBox="1"/>
          <p:nvPr/>
        </p:nvSpPr>
        <p:spPr>
          <a:xfrm>
            <a:off x="365425"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500" b="1" i="0" u="none" strike="noStrike" cap="none" dirty="0">
                <a:solidFill>
                  <a:srgbClr val="000000"/>
                </a:solidFill>
                <a:latin typeface="Calibri"/>
                <a:ea typeface="Calibri"/>
                <a:cs typeface="Calibri"/>
                <a:sym typeface="Calibri"/>
              </a:rPr>
              <a:t>ACTIVIDAD 3</a:t>
            </a:r>
            <a:endParaRPr dirty="0"/>
          </a:p>
          <a:p>
            <a:pPr marL="0" marR="0" lvl="0" indent="0" algn="l" rtl="0">
              <a:lnSpc>
                <a:spcPct val="100000"/>
              </a:lnSpc>
              <a:spcBef>
                <a:spcPts val="0"/>
              </a:spcBef>
              <a:spcAft>
                <a:spcPts val="0"/>
              </a:spcAft>
              <a:buNone/>
            </a:pPr>
            <a:endParaRPr sz="1500" b="1" i="0" u="none" strike="noStrike" cap="none" dirty="0">
              <a:solidFill>
                <a:srgbClr val="000000"/>
              </a:solidFill>
              <a:latin typeface="Calibri"/>
              <a:ea typeface="Calibri"/>
              <a:cs typeface="Calibri"/>
              <a:sym typeface="Calibri"/>
            </a:endParaRPr>
          </a:p>
        </p:txBody>
      </p:sp>
      <p:sp>
        <p:nvSpPr>
          <p:cNvPr id="4" name="Google Shape;61;p13"/>
          <p:cNvSpPr txBox="1">
            <a:spLocks/>
          </p:cNvSpPr>
          <p:nvPr/>
        </p:nvSpPr>
        <p:spPr>
          <a:xfrm>
            <a:off x="365425" y="2323030"/>
            <a:ext cx="4494706" cy="135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100"/>
            </a:pPr>
            <a:r>
              <a:rPr lang="es-CL" sz="3600" b="1" dirty="0">
                <a:solidFill>
                  <a:srgbClr val="29754D"/>
                </a:solidFill>
                <a:latin typeface="Calibri" panose="020F0502020204030204" pitchFamily="34" charset="0"/>
                <a:ea typeface="Roboto"/>
                <a:cs typeface="Calibri" panose="020F0502020204030204" pitchFamily="34" charset="0"/>
                <a:sym typeface="Roboto"/>
              </a:rPr>
              <a:t>INVERSIÓN DE GIRO EN MOTOR TRIFÁSICO</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9342" y="2735020"/>
            <a:ext cx="5462197" cy="4418126"/>
          </a:xfrm>
          <a:prstGeom prst="rect">
            <a:avLst/>
          </a:prstGeom>
        </p:spPr>
      </p:pic>
    </p:spTree>
    <p:extLst>
      <p:ext uri="{BB962C8B-B14F-4D97-AF65-F5344CB8AC3E}">
        <p14:creationId xmlns:p14="http://schemas.microsoft.com/office/powerpoint/2010/main" val="2105109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50;p21">
            <a:extLst>
              <a:ext uri="{FF2B5EF4-FFF2-40B4-BE49-F238E27FC236}">
                <a16:creationId xmlns:a16="http://schemas.microsoft.com/office/drawing/2014/main" xmlns="" id="{DAA8B00E-ED33-4549-B8A9-2119DCDEC688}"/>
              </a:ext>
            </a:extLst>
          </p:cNvPr>
          <p:cNvSpPr/>
          <p:nvPr/>
        </p:nvSpPr>
        <p:spPr>
          <a:xfrm>
            <a:off x="383456" y="2370247"/>
            <a:ext cx="8839201" cy="3238192"/>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 name="Google Shape;455;p21">
            <a:extLst>
              <a:ext uri="{FF2B5EF4-FFF2-40B4-BE49-F238E27FC236}">
                <a16:creationId xmlns:a16="http://schemas.microsoft.com/office/drawing/2014/main" xmlns="" id="{C413287E-72F0-564C-B0C9-C5599B5CDCDE}"/>
              </a:ext>
            </a:extLst>
          </p:cNvPr>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29754D"/>
                </a:solidFill>
                <a:latin typeface="Calibri"/>
                <a:ea typeface="Calibri"/>
                <a:cs typeface="Calibri"/>
                <a:sym typeface="Calibri"/>
              </a:rPr>
              <a:t>TICKET DE SALIDA</a:t>
            </a:r>
            <a:endParaRPr sz="3100" b="1" i="0" u="none" strike="noStrike" cap="none" dirty="0">
              <a:solidFill>
                <a:srgbClr val="29754D"/>
              </a:solidFill>
              <a:latin typeface="Calibri"/>
              <a:ea typeface="Calibri"/>
              <a:cs typeface="Calibri"/>
              <a:sym typeface="Calibri"/>
            </a:endParaRPr>
          </a:p>
        </p:txBody>
      </p:sp>
      <p:sp>
        <p:nvSpPr>
          <p:cNvPr id="4" name="Google Shape;456;p21">
            <a:extLst>
              <a:ext uri="{FF2B5EF4-FFF2-40B4-BE49-F238E27FC236}">
                <a16:creationId xmlns:a16="http://schemas.microsoft.com/office/drawing/2014/main" xmlns="" id="{F9208149-5BDA-FD45-89F0-56E1C530360F}"/>
              </a:ext>
            </a:extLst>
          </p:cNvPr>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ANTES DE TERMINAR:</a:t>
            </a:r>
            <a:endParaRP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5" name="Google Shape;445;p20">
            <a:extLst>
              <a:ext uri="{FF2B5EF4-FFF2-40B4-BE49-F238E27FC236}">
                <a16:creationId xmlns:a16="http://schemas.microsoft.com/office/drawing/2014/main" xmlns="" id="{AD40B341-81CF-304D-9D31-A8FE3E42F4C0}"/>
              </a:ext>
            </a:extLst>
          </p:cNvPr>
          <p:cNvSpPr txBox="1"/>
          <p:nvPr/>
        </p:nvSpPr>
        <p:spPr>
          <a:xfrm>
            <a:off x="958647" y="2963122"/>
            <a:ext cx="5107856" cy="2476982"/>
          </a:xfrm>
          <a:prstGeom prst="rect">
            <a:avLst/>
          </a:prstGeom>
          <a:noFill/>
          <a:ln>
            <a:noFill/>
          </a:ln>
        </p:spPr>
        <p:txBody>
          <a:bodyPr spcFirstLastPara="1" wrap="square" lIns="91425" tIns="91425" rIns="91425" bIns="91425" anchor="ctr" anchorCtr="0">
            <a:noAutofit/>
          </a:bodyPr>
          <a:lstStyle/>
          <a:p>
            <a:pPr lvl="0">
              <a:lnSpc>
                <a:spcPct val="115000"/>
              </a:lnSpc>
            </a:pPr>
            <a:r>
              <a:rPr lang="es-CL" sz="2000" b="1" dirty="0">
                <a:solidFill>
                  <a:srgbClr val="29754D"/>
                </a:solidFill>
                <a:latin typeface="Calibri"/>
                <a:ea typeface="Calibri"/>
                <a:cs typeface="Calibri"/>
                <a:sym typeface="Calibri"/>
              </a:rPr>
              <a:t>INVERSIÓN DE GIRO EN MOTOR TRIFÁSICO</a:t>
            </a:r>
          </a:p>
          <a:p>
            <a:pPr lvl="0">
              <a:lnSpc>
                <a:spcPct val="115000"/>
              </a:lnSpc>
            </a:pPr>
            <a:endParaRPr sz="1600" b="0" i="0" u="none" strike="noStrike" cap="none" dirty="0">
              <a:solidFill>
                <a:srgbClr val="000000"/>
              </a:solidFill>
              <a:latin typeface="Calibri"/>
              <a:ea typeface="Calibri"/>
              <a:cs typeface="Calibri"/>
              <a:sym typeface="Calibri"/>
            </a:endParaRPr>
          </a:p>
          <a:p>
            <a:pPr lvl="0">
              <a:lnSpc>
                <a:spcPct val="115000"/>
              </a:lnSpc>
            </a:pPr>
            <a:r>
              <a:rPr lang="es-CL" sz="1600" dirty="0">
                <a:latin typeface="Calibri"/>
                <a:ea typeface="Calibri"/>
                <a:cs typeface="Calibri"/>
                <a:sym typeface="Calibri"/>
              </a:rPr>
              <a:t>¡No olvides contestar y entregar el Ticket de Salida!</a:t>
            </a:r>
          </a:p>
          <a:p>
            <a:pPr lvl="0">
              <a:lnSpc>
                <a:spcPct val="115000"/>
              </a:lnSpc>
            </a:pPr>
            <a:endParaRPr lang="es-CL" sz="1600" dirty="0"/>
          </a:p>
          <a:p>
            <a:pPr lvl="0">
              <a:lnSpc>
                <a:spcPct val="115000"/>
              </a:lnSpc>
            </a:pPr>
            <a:r>
              <a:rPr lang="es-CL" sz="2100" b="1" dirty="0">
                <a:solidFill>
                  <a:srgbClr val="29754D"/>
                </a:solidFill>
                <a:latin typeface="Calibri"/>
                <a:ea typeface="Calibri"/>
                <a:cs typeface="Calibri"/>
                <a:sym typeface="Calibri"/>
              </a:rPr>
              <a:t>¡Hasta la próxima! </a:t>
            </a:r>
            <a:endParaRPr lang="es-CL" sz="2100" b="1" dirty="0">
              <a:solidFill>
                <a:srgbClr val="29754D"/>
              </a:solidFill>
            </a:endParaRPr>
          </a:p>
          <a:p>
            <a:r>
              <a:rPr lang="es-CL" sz="1600" dirty="0"/>
              <a:t/>
            </a:r>
            <a:br>
              <a:rPr lang="es-CL" sz="1600" dirty="0"/>
            </a:br>
            <a:endParaRPr sz="1600" b="1" i="0" u="none" strike="noStrike" cap="none" dirty="0">
              <a:solidFill>
                <a:srgbClr val="76384D"/>
              </a:solidFill>
              <a:latin typeface="Calibri"/>
              <a:ea typeface="Calibri"/>
              <a:cs typeface="Calibri"/>
              <a:sym typeface="Calibri"/>
            </a:endParaRPr>
          </a:p>
        </p:txBody>
      </p:sp>
      <p:pic>
        <p:nvPicPr>
          <p:cNvPr id="6" name="Imagen 5">
            <a:extLst>
              <a:ext uri="{FF2B5EF4-FFF2-40B4-BE49-F238E27FC236}">
                <a16:creationId xmlns:a16="http://schemas.microsoft.com/office/drawing/2014/main" xmlns="" id="{48BB020C-6F95-BF4D-9DAD-22A6CE0ED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8329" y="4336989"/>
            <a:ext cx="674379" cy="604800"/>
          </a:xfrm>
          <a:prstGeom prst="rect">
            <a:avLst/>
          </a:prstGeom>
        </p:spPr>
      </p:pic>
      <p:pic>
        <p:nvPicPr>
          <p:cNvPr id="7" name="Imagen 6">
            <a:extLst>
              <a:ext uri="{FF2B5EF4-FFF2-40B4-BE49-F238E27FC236}">
                <a16:creationId xmlns:a16="http://schemas.microsoft.com/office/drawing/2014/main" xmlns="" id="{5DBF2B52-DF55-9447-8BCB-6138D30080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7318" y="3028336"/>
            <a:ext cx="2663305" cy="4168876"/>
          </a:xfrm>
          <a:prstGeom prst="rect">
            <a:avLst/>
          </a:prstGeom>
        </p:spPr>
      </p:pic>
    </p:spTree>
    <p:extLst>
      <p:ext uri="{BB962C8B-B14F-4D97-AF65-F5344CB8AC3E}">
        <p14:creationId xmlns:p14="http://schemas.microsoft.com/office/powerpoint/2010/main" val="1960903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3" name="Google Shape;83;p38"/>
          <p:cNvSpPr/>
          <p:nvPr/>
        </p:nvSpPr>
        <p:spPr>
          <a:xfrm>
            <a:off x="4766523" y="2346374"/>
            <a:ext cx="2980513" cy="3817095"/>
          </a:xfrm>
          <a:prstGeom prst="roundRect">
            <a:avLst>
              <a:gd name="adj" fmla="val 545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84;p38"/>
          <p:cNvSpPr/>
          <p:nvPr/>
        </p:nvSpPr>
        <p:spPr>
          <a:xfrm>
            <a:off x="1649549" y="2346374"/>
            <a:ext cx="2980513" cy="3817095"/>
          </a:xfrm>
          <a:prstGeom prst="roundRect">
            <a:avLst>
              <a:gd name="adj" fmla="val 545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5" name="Google Shape;85;p38"/>
          <p:cNvPicPr preferRelativeResize="0"/>
          <p:nvPr/>
        </p:nvPicPr>
        <p:blipFill rotWithShape="1">
          <a:blip r:embed="rId3">
            <a:alphaModFix/>
          </a:blip>
          <a:srcRect/>
          <a:stretch/>
        </p:blipFill>
        <p:spPr>
          <a:xfrm>
            <a:off x="2757285" y="1980974"/>
            <a:ext cx="765041" cy="729458"/>
          </a:xfrm>
          <a:prstGeom prst="rect">
            <a:avLst/>
          </a:prstGeom>
          <a:noFill/>
          <a:ln>
            <a:noFill/>
          </a:ln>
        </p:spPr>
      </p:pic>
      <p:pic>
        <p:nvPicPr>
          <p:cNvPr id="16" name="Google Shape;86;p38"/>
          <p:cNvPicPr preferRelativeResize="0"/>
          <p:nvPr/>
        </p:nvPicPr>
        <p:blipFill rotWithShape="1">
          <a:blip r:embed="rId4">
            <a:alphaModFix/>
          </a:blip>
          <a:srcRect/>
          <a:stretch/>
        </p:blipFill>
        <p:spPr>
          <a:xfrm>
            <a:off x="5655828" y="2258130"/>
            <a:ext cx="3223256" cy="3035128"/>
          </a:xfrm>
          <a:prstGeom prst="rect">
            <a:avLst/>
          </a:prstGeom>
          <a:noFill/>
          <a:ln>
            <a:noFill/>
          </a:ln>
        </p:spPr>
      </p:pic>
      <p:sp>
        <p:nvSpPr>
          <p:cNvPr id="17" name="Google Shape;87;p38"/>
          <p:cNvSpPr txBox="1"/>
          <p:nvPr/>
        </p:nvSpPr>
        <p:spPr>
          <a:xfrm>
            <a:off x="4914212" y="3507535"/>
            <a:ext cx="2277813" cy="2147181"/>
          </a:xfrm>
          <a:prstGeom prst="rect">
            <a:avLst/>
          </a:prstGeom>
          <a:noFill/>
          <a:ln>
            <a:noFill/>
          </a:ln>
        </p:spPr>
        <p:txBody>
          <a:bodyPr spcFirstLastPara="1" wrap="square" lIns="91425" tIns="91425" rIns="91425" bIns="91425" anchor="t" anchorCtr="0">
            <a:noAutofit/>
          </a:bodyPr>
          <a:lstStyle/>
          <a:p>
            <a:r>
              <a:rPr lang="es-CL" sz="1600" dirty="0">
                <a:latin typeface="Calibri" panose="020F0502020204030204" pitchFamily="34" charset="0"/>
                <a:cs typeface="Calibri" panose="020F0502020204030204" pitchFamily="34" charset="0"/>
              </a:rPr>
              <a:t>Instala dispositivos electrónicos de potencia para el control de sistemas o equipos eléctricos, de acuerdo a las especificaciones técnicas y a los estándares de calidad.</a:t>
            </a:r>
            <a:br>
              <a:rPr lang="es-CL" sz="1600" dirty="0">
                <a:latin typeface="Calibri" panose="020F0502020204030204" pitchFamily="34" charset="0"/>
                <a:cs typeface="Calibri" panose="020F0502020204030204" pitchFamily="34" charset="0"/>
              </a:rPr>
            </a:br>
            <a:endParaRPr lang="es-CL" sz="1600" b="1" dirty="0">
              <a:solidFill>
                <a:srgbClr val="76384D"/>
              </a:solidFill>
              <a:latin typeface="Calibri" panose="020F0502020204030204" pitchFamily="34" charset="0"/>
              <a:ea typeface="Calibri"/>
              <a:cs typeface="Calibri" panose="020F0502020204030204" pitchFamily="34" charset="0"/>
              <a:sym typeface="Calibri"/>
            </a:endParaRPr>
          </a:p>
        </p:txBody>
      </p:sp>
      <p:sp>
        <p:nvSpPr>
          <p:cNvPr id="18" name="Google Shape;88;p38"/>
          <p:cNvSpPr txBox="1"/>
          <p:nvPr/>
        </p:nvSpPr>
        <p:spPr>
          <a:xfrm>
            <a:off x="5057556" y="2934381"/>
            <a:ext cx="2396712"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rgbClr val="29754D"/>
                </a:solidFill>
                <a:latin typeface="Calibri"/>
                <a:ea typeface="Calibri"/>
                <a:cs typeface="Calibri"/>
                <a:sym typeface="Calibri"/>
              </a:rPr>
              <a:t>APRENDIZAJE ESPERADO</a:t>
            </a:r>
            <a:endParaRPr sz="1800" b="0" i="0" u="none" strike="noStrike" cap="none">
              <a:solidFill>
                <a:srgbClr val="29754D"/>
              </a:solidFill>
              <a:latin typeface="Calibri"/>
              <a:ea typeface="Calibri"/>
              <a:cs typeface="Calibri"/>
              <a:sym typeface="Calibri"/>
            </a:endParaRPr>
          </a:p>
        </p:txBody>
      </p:sp>
      <p:pic>
        <p:nvPicPr>
          <p:cNvPr id="19" name="Google Shape;89;p38"/>
          <p:cNvPicPr preferRelativeResize="0"/>
          <p:nvPr/>
        </p:nvPicPr>
        <p:blipFill rotWithShape="1">
          <a:blip r:embed="rId5">
            <a:alphaModFix/>
          </a:blip>
          <a:srcRect/>
          <a:stretch/>
        </p:blipFill>
        <p:spPr>
          <a:xfrm flipH="1">
            <a:off x="-340870" y="2668912"/>
            <a:ext cx="3054031" cy="4190933"/>
          </a:xfrm>
          <a:prstGeom prst="rect">
            <a:avLst/>
          </a:prstGeom>
          <a:noFill/>
          <a:ln>
            <a:noFill/>
          </a:ln>
        </p:spPr>
      </p:pic>
      <p:sp>
        <p:nvSpPr>
          <p:cNvPr id="20" name="Google Shape;90;p38"/>
          <p:cNvSpPr txBox="1"/>
          <p:nvPr/>
        </p:nvSpPr>
        <p:spPr>
          <a:xfrm>
            <a:off x="1755646" y="2934381"/>
            <a:ext cx="2768317"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rgbClr val="29754D"/>
                </a:solidFill>
                <a:latin typeface="Calibri"/>
                <a:ea typeface="Calibri"/>
                <a:cs typeface="Calibri"/>
                <a:sym typeface="Calibri"/>
              </a:rPr>
              <a:t>METODOLOGÍA SELECCIONADA</a:t>
            </a:r>
            <a:endParaRPr sz="1800" b="0" i="0" u="none" strike="noStrike" cap="none">
              <a:solidFill>
                <a:srgbClr val="29754D"/>
              </a:solidFill>
              <a:latin typeface="Calibri"/>
              <a:ea typeface="Calibri"/>
              <a:cs typeface="Calibri"/>
              <a:sym typeface="Calibri"/>
            </a:endParaRPr>
          </a:p>
        </p:txBody>
      </p:sp>
      <p:sp>
        <p:nvSpPr>
          <p:cNvPr id="21" name="Google Shape;91;p38"/>
          <p:cNvSpPr txBox="1"/>
          <p:nvPr/>
        </p:nvSpPr>
        <p:spPr>
          <a:xfrm>
            <a:off x="1814810" y="3507536"/>
            <a:ext cx="2714922" cy="1991491"/>
          </a:xfrm>
          <a:prstGeom prst="rect">
            <a:avLst/>
          </a:prstGeom>
          <a:noFill/>
          <a:ln>
            <a:noFill/>
          </a:ln>
        </p:spPr>
        <p:txBody>
          <a:bodyPr spcFirstLastPara="1" wrap="square" lIns="91425" tIns="91425" rIns="91425" bIns="91425" anchor="t" anchorCtr="0">
            <a:noAutofit/>
          </a:bodyPr>
          <a:lstStyle/>
          <a:p>
            <a:pPr algn="ctr"/>
            <a:r>
              <a:rPr lang="es-CL" sz="1600" dirty="0">
                <a:latin typeface="Calibri" panose="020F0502020204030204" pitchFamily="34" charset="0"/>
                <a:cs typeface="Calibri" panose="020F0502020204030204" pitchFamily="34" charset="0"/>
              </a:rPr>
              <a:t>Estaciones de Trabajo</a:t>
            </a:r>
            <a:br>
              <a:rPr lang="es-CL" sz="1600" dirty="0">
                <a:latin typeface="Calibri" panose="020F0502020204030204" pitchFamily="34" charset="0"/>
                <a:cs typeface="Calibri" panose="020F0502020204030204" pitchFamily="34" charset="0"/>
              </a:rPr>
            </a:br>
            <a:endParaRPr lang="es-CL" sz="1600" b="1" dirty="0">
              <a:solidFill>
                <a:srgbClr val="76384D"/>
              </a:solidFill>
              <a:latin typeface="Calibri" panose="020F0502020204030204" pitchFamily="34" charset="0"/>
              <a:ea typeface="Calibri"/>
              <a:cs typeface="Calibri" panose="020F0502020204030204" pitchFamily="34" charset="0"/>
              <a:sym typeface="Calibri"/>
            </a:endParaRPr>
          </a:p>
        </p:txBody>
      </p:sp>
      <p:pic>
        <p:nvPicPr>
          <p:cNvPr id="22" name="Google Shape;92;p38"/>
          <p:cNvPicPr preferRelativeResize="0"/>
          <p:nvPr/>
        </p:nvPicPr>
        <p:blipFill rotWithShape="1">
          <a:blip r:embed="rId6">
            <a:alphaModFix/>
          </a:blip>
          <a:srcRect/>
          <a:stretch/>
        </p:blipFill>
        <p:spPr>
          <a:xfrm>
            <a:off x="5873555" y="1980974"/>
            <a:ext cx="766449" cy="730800"/>
          </a:xfrm>
          <a:prstGeom prst="rect">
            <a:avLst/>
          </a:prstGeom>
          <a:noFill/>
          <a:ln>
            <a:noFill/>
          </a:ln>
        </p:spPr>
      </p:pic>
    </p:spTree>
    <p:extLst>
      <p:ext uri="{BB962C8B-B14F-4D97-AF65-F5344CB8AC3E}">
        <p14:creationId xmlns:p14="http://schemas.microsoft.com/office/powerpoint/2010/main" val="386720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3" name="Google Shape;153;p5"/>
          <p:cNvSpPr/>
          <p:nvPr/>
        </p:nvSpPr>
        <p:spPr>
          <a:xfrm>
            <a:off x="4139384" y="2399633"/>
            <a:ext cx="4892151" cy="3751617"/>
          </a:xfrm>
          <a:prstGeom prst="roundRect">
            <a:avLst>
              <a:gd name="adj" fmla="val 7468"/>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154" name="Google Shape;154;p5"/>
          <p:cNvSpPr txBox="1"/>
          <p:nvPr/>
        </p:nvSpPr>
        <p:spPr>
          <a:xfrm>
            <a:off x="4404286" y="2606276"/>
            <a:ext cx="3676740" cy="3434383"/>
          </a:xfrm>
          <a:prstGeom prst="rect">
            <a:avLst/>
          </a:prstGeom>
          <a:noFill/>
          <a:ln>
            <a:noFill/>
          </a:ln>
        </p:spPr>
        <p:txBody>
          <a:bodyPr spcFirstLastPara="1" wrap="square" lIns="90000" tIns="45700" rIns="91425" bIns="45700" anchor="t" anchorCtr="0">
            <a:noAutofit/>
          </a:bodyPr>
          <a:lstStyle/>
          <a:p>
            <a:pPr fontAlgn="t">
              <a:lnSpc>
                <a:spcPct val="200000"/>
              </a:lnSpc>
              <a:spcBef>
                <a:spcPts val="400"/>
              </a:spcBef>
            </a:pPr>
            <a:r>
              <a:rPr lang="es-CL" sz="1600" dirty="0">
                <a:latin typeface="Calibri" panose="020F0502020204030204" pitchFamily="34" charset="0"/>
                <a:cs typeface="Calibri" panose="020F0502020204030204" pitchFamily="34" charset="0"/>
              </a:rPr>
              <a:t>Actividad de conocimientos previos </a:t>
            </a:r>
          </a:p>
          <a:p>
            <a:pPr fontAlgn="t">
              <a:lnSpc>
                <a:spcPct val="200000"/>
              </a:lnSpc>
              <a:spcBef>
                <a:spcPts val="400"/>
              </a:spcBef>
            </a:pPr>
            <a:r>
              <a:rPr lang="es-CL" sz="1600" dirty="0">
                <a:latin typeface="Calibri" panose="020F0502020204030204" pitchFamily="34" charset="0"/>
                <a:cs typeface="Calibri" panose="020F0502020204030204" pitchFamily="34" charset="0"/>
              </a:rPr>
              <a:t>Motor de Inducción</a:t>
            </a:r>
          </a:p>
          <a:p>
            <a:pPr fontAlgn="t">
              <a:lnSpc>
                <a:spcPct val="200000"/>
              </a:lnSpc>
              <a:spcBef>
                <a:spcPts val="400"/>
              </a:spcBef>
            </a:pPr>
            <a:r>
              <a:rPr lang="es-CL" sz="1600" dirty="0">
                <a:latin typeface="Calibri" panose="020F0502020204030204" pitchFamily="34" charset="0"/>
                <a:cs typeface="Calibri" panose="020F0502020204030204" pitchFamily="34" charset="0"/>
              </a:rPr>
              <a:t>Campo magnético rotatorio</a:t>
            </a:r>
          </a:p>
          <a:p>
            <a:pPr fontAlgn="t">
              <a:lnSpc>
                <a:spcPct val="200000"/>
              </a:lnSpc>
              <a:spcBef>
                <a:spcPts val="400"/>
              </a:spcBef>
            </a:pPr>
            <a:r>
              <a:rPr lang="es-CL" sz="1600" dirty="0">
                <a:latin typeface="Calibri" panose="020F0502020204030204" pitchFamily="34" charset="0"/>
                <a:cs typeface="Calibri" panose="020F0502020204030204" pitchFamily="34" charset="0"/>
              </a:rPr>
              <a:t>¿Qué es el estator?</a:t>
            </a:r>
          </a:p>
          <a:p>
            <a:pPr fontAlgn="t">
              <a:lnSpc>
                <a:spcPct val="200000"/>
              </a:lnSpc>
              <a:spcBef>
                <a:spcPts val="400"/>
              </a:spcBef>
            </a:pPr>
            <a:r>
              <a:rPr lang="es-CL" sz="1600" dirty="0">
                <a:latin typeface="Calibri" panose="020F0502020204030204" pitchFamily="34" charset="0"/>
                <a:cs typeface="Calibri" panose="020F0502020204030204" pitchFamily="34" charset="0"/>
              </a:rPr>
              <a:t>Actividad ¿Cuánto aprendimos</a:t>
            </a:r>
            <a:r>
              <a:rPr lang="es-CL" sz="1600" dirty="0" smtClean="0">
                <a:latin typeface="Calibri" panose="020F0502020204030204" pitchFamily="34" charset="0"/>
                <a:cs typeface="Calibri" panose="020F0502020204030204" pitchFamily="34" charset="0"/>
              </a:rPr>
              <a:t>?</a:t>
            </a:r>
          </a:p>
          <a:p>
            <a:pPr fontAlgn="t">
              <a:lnSpc>
                <a:spcPct val="200000"/>
              </a:lnSpc>
              <a:spcBef>
                <a:spcPts val="400"/>
              </a:spcBef>
            </a:pPr>
            <a:r>
              <a:rPr lang="es-CL" sz="1600" dirty="0" smtClean="0">
                <a:latin typeface="Calibri" panose="020F0502020204030204" pitchFamily="34" charset="0"/>
                <a:cs typeface="Calibri" panose="020F0502020204030204" pitchFamily="34" charset="0"/>
              </a:rPr>
              <a:t>Esquemas</a:t>
            </a:r>
            <a:endParaRPr lang="es-CL" sz="1600" dirty="0">
              <a:latin typeface="Calibri" panose="020F0502020204030204" pitchFamily="34" charset="0"/>
              <a:cs typeface="Calibri" panose="020F0502020204030204" pitchFamily="34" charset="0"/>
            </a:endParaRPr>
          </a:p>
        </p:txBody>
      </p:sp>
      <p:grpSp>
        <p:nvGrpSpPr>
          <p:cNvPr id="6" name="Grupo 5"/>
          <p:cNvGrpSpPr/>
          <p:nvPr/>
        </p:nvGrpSpPr>
        <p:grpSpPr>
          <a:xfrm>
            <a:off x="3996639" y="2737531"/>
            <a:ext cx="283539" cy="298875"/>
            <a:chOff x="4062993" y="2135198"/>
            <a:chExt cx="283539" cy="298875"/>
          </a:xfrm>
        </p:grpSpPr>
        <p:sp>
          <p:nvSpPr>
            <p:cNvPr id="160" name="Google Shape;160;p5"/>
            <p:cNvSpPr/>
            <p:nvPr/>
          </p:nvSpPr>
          <p:spPr>
            <a:xfrm>
              <a:off x="4081630" y="2162411"/>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9754D"/>
                </a:solidFill>
                <a:latin typeface="Arial"/>
                <a:ea typeface="Arial"/>
                <a:cs typeface="Arial"/>
                <a:sym typeface="Arial"/>
              </a:endParaRPr>
            </a:p>
          </p:txBody>
        </p:sp>
        <p:sp>
          <p:nvSpPr>
            <p:cNvPr id="161" name="Google Shape;161;p5"/>
            <p:cNvSpPr txBox="1"/>
            <p:nvPr/>
          </p:nvSpPr>
          <p:spPr>
            <a:xfrm>
              <a:off x="4062993" y="2135198"/>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dirty="0">
                  <a:solidFill>
                    <a:srgbClr val="FFFFFF"/>
                  </a:solidFill>
                  <a:latin typeface="Calibri"/>
                  <a:ea typeface="Calibri"/>
                  <a:cs typeface="Calibri"/>
                  <a:sym typeface="Calibri"/>
                </a:rPr>
                <a:t>1</a:t>
              </a:r>
              <a:endParaRPr sz="1800" b="1" i="0" u="none" strike="noStrike" cap="none" dirty="0">
                <a:solidFill>
                  <a:srgbClr val="FFFFFF"/>
                </a:solidFill>
                <a:latin typeface="Calibri"/>
                <a:ea typeface="Calibri"/>
                <a:cs typeface="Calibri"/>
                <a:sym typeface="Calibri"/>
              </a:endParaRPr>
            </a:p>
          </p:txBody>
        </p:sp>
      </p:grpSp>
      <p:grpSp>
        <p:nvGrpSpPr>
          <p:cNvPr id="7" name="Grupo 6"/>
          <p:cNvGrpSpPr/>
          <p:nvPr/>
        </p:nvGrpSpPr>
        <p:grpSpPr>
          <a:xfrm>
            <a:off x="3996639" y="3270513"/>
            <a:ext cx="283539" cy="298875"/>
            <a:chOff x="4058230" y="2799255"/>
            <a:chExt cx="283539" cy="298875"/>
          </a:xfrm>
        </p:grpSpPr>
        <p:sp>
          <p:nvSpPr>
            <p:cNvPr id="162" name="Google Shape;162;p5"/>
            <p:cNvSpPr/>
            <p:nvPr/>
          </p:nvSpPr>
          <p:spPr>
            <a:xfrm>
              <a:off x="4076867" y="2826468"/>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5"/>
            <p:cNvSpPr txBox="1"/>
            <p:nvPr/>
          </p:nvSpPr>
          <p:spPr>
            <a:xfrm>
              <a:off x="4058230" y="2799255"/>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dirty="0">
                  <a:solidFill>
                    <a:srgbClr val="FFFFFF"/>
                  </a:solidFill>
                  <a:latin typeface="Calibri"/>
                  <a:ea typeface="Calibri"/>
                  <a:cs typeface="Calibri"/>
                  <a:sym typeface="Calibri"/>
                </a:rPr>
                <a:t>2</a:t>
              </a:r>
              <a:endParaRPr sz="1800" b="1" i="0" u="none" strike="noStrike" cap="none" dirty="0">
                <a:solidFill>
                  <a:srgbClr val="FFFFFF"/>
                </a:solidFill>
                <a:latin typeface="Calibri"/>
                <a:ea typeface="Calibri"/>
                <a:cs typeface="Calibri"/>
                <a:sym typeface="Calibri"/>
              </a:endParaRPr>
            </a:p>
          </p:txBody>
        </p:sp>
      </p:grpSp>
      <p:grpSp>
        <p:nvGrpSpPr>
          <p:cNvPr id="8" name="Grupo 7"/>
          <p:cNvGrpSpPr/>
          <p:nvPr/>
        </p:nvGrpSpPr>
        <p:grpSpPr>
          <a:xfrm>
            <a:off x="3996639" y="3817305"/>
            <a:ext cx="283539" cy="298875"/>
            <a:chOff x="4058230" y="3496173"/>
            <a:chExt cx="283539" cy="298875"/>
          </a:xfrm>
        </p:grpSpPr>
        <p:sp>
          <p:nvSpPr>
            <p:cNvPr id="164" name="Google Shape;164;p5"/>
            <p:cNvSpPr/>
            <p:nvPr/>
          </p:nvSpPr>
          <p:spPr>
            <a:xfrm>
              <a:off x="4076867" y="3523386"/>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5"/>
            <p:cNvSpPr txBox="1"/>
            <p:nvPr/>
          </p:nvSpPr>
          <p:spPr>
            <a:xfrm>
              <a:off x="4058230" y="3496173"/>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dirty="0">
                  <a:solidFill>
                    <a:srgbClr val="FFFFFF"/>
                  </a:solidFill>
                  <a:latin typeface="Calibri"/>
                  <a:ea typeface="Calibri"/>
                  <a:cs typeface="Calibri"/>
                  <a:sym typeface="Calibri"/>
                </a:rPr>
                <a:t>3</a:t>
              </a:r>
              <a:endParaRPr sz="1800" b="1" i="0" u="none" strike="noStrike" cap="none" dirty="0">
                <a:solidFill>
                  <a:srgbClr val="FFFFFF"/>
                </a:solidFill>
                <a:latin typeface="Calibri"/>
                <a:ea typeface="Calibri"/>
                <a:cs typeface="Calibri"/>
                <a:sym typeface="Calibri"/>
              </a:endParaRPr>
            </a:p>
          </p:txBody>
        </p:sp>
      </p:grpSp>
      <p:sp>
        <p:nvSpPr>
          <p:cNvPr id="27" name="Google Shape;167;p5"/>
          <p:cNvSpPr txBox="1"/>
          <p:nvPr/>
        </p:nvSpPr>
        <p:spPr>
          <a:xfrm>
            <a:off x="4076867" y="1309036"/>
            <a:ext cx="4748156" cy="452518"/>
          </a:xfrm>
          <a:prstGeom prst="rect">
            <a:avLst/>
          </a:prstGeom>
          <a:noFill/>
          <a:ln>
            <a:noFill/>
          </a:ln>
        </p:spPr>
        <p:txBody>
          <a:bodyPr spcFirstLastPara="1" wrap="square" lIns="91425" tIns="91425" rIns="91425" bIns="91425" anchor="ctr" anchorCtr="0">
            <a:noAutofit/>
          </a:bodyPr>
          <a:lstStyle/>
          <a:p>
            <a:pPr lvl="0">
              <a:lnSpc>
                <a:spcPct val="90000"/>
              </a:lnSpc>
              <a:buSzPts val="2000"/>
            </a:pPr>
            <a:r>
              <a:rPr lang="en-US" sz="2000" dirty="0">
                <a:solidFill>
                  <a:srgbClr val="29754D"/>
                </a:solidFill>
                <a:latin typeface="Calibri"/>
                <a:ea typeface="Calibri"/>
                <a:cs typeface="Calibri"/>
                <a:sym typeface="Calibri"/>
              </a:rPr>
              <a:t>INVERSIÓN DE GIRO EN MOTOR TRIFÁSICO</a:t>
            </a:r>
          </a:p>
        </p:txBody>
      </p:sp>
      <p:sp>
        <p:nvSpPr>
          <p:cNvPr id="29" name="Google Shape;95;p3"/>
          <p:cNvSpPr txBox="1"/>
          <p:nvPr/>
        </p:nvSpPr>
        <p:spPr>
          <a:xfrm>
            <a:off x="375975" y="1373700"/>
            <a:ext cx="4107535" cy="319500"/>
          </a:xfrm>
          <a:prstGeom prst="rect">
            <a:avLst/>
          </a:prstGeom>
          <a:noFill/>
          <a:ln>
            <a:noFill/>
          </a:ln>
        </p:spPr>
        <p:txBody>
          <a:bodyPr spcFirstLastPara="1" wrap="square" lIns="91425" tIns="91425" rIns="91425" bIns="91425" anchor="ctr" anchorCtr="0">
            <a:noAutofit/>
          </a:bodyPr>
          <a:lstStyle/>
          <a:p>
            <a:pPr lvl="0">
              <a:lnSpc>
                <a:spcPct val="80000"/>
              </a:lnSpc>
              <a:buSzPts val="2800"/>
            </a:pPr>
            <a:r>
              <a:rPr lang="en-US" sz="2800" b="1" dirty="0">
                <a:solidFill>
                  <a:srgbClr val="29754D"/>
                </a:solidFill>
                <a:latin typeface="Calibri"/>
                <a:ea typeface="Calibri"/>
                <a:cs typeface="Calibri"/>
                <a:sym typeface="Calibri"/>
              </a:rPr>
              <a:t>MENÚ DE LA ACTIVIDAD</a:t>
            </a:r>
            <a:endParaRPr lang="en-US" sz="3100" b="1" dirty="0">
              <a:solidFill>
                <a:srgbClr val="29754D"/>
              </a:solidFill>
              <a:latin typeface="Calibri"/>
              <a:ea typeface="Calibri"/>
              <a:cs typeface="Calibri"/>
              <a:sym typeface="Calibri"/>
            </a:endParaRPr>
          </a:p>
        </p:txBody>
      </p:sp>
      <p:pic>
        <p:nvPicPr>
          <p:cNvPr id="21" name="Imagen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97" y="2347898"/>
            <a:ext cx="3019065" cy="4406861"/>
          </a:xfrm>
          <a:prstGeom prst="rect">
            <a:avLst/>
          </a:prstGeom>
        </p:spPr>
      </p:pic>
      <p:grpSp>
        <p:nvGrpSpPr>
          <p:cNvPr id="12" name="Grupo 11"/>
          <p:cNvGrpSpPr/>
          <p:nvPr/>
        </p:nvGrpSpPr>
        <p:grpSpPr>
          <a:xfrm>
            <a:off x="3996639" y="4346540"/>
            <a:ext cx="283539" cy="298875"/>
            <a:chOff x="4108517" y="4056715"/>
            <a:chExt cx="283539" cy="298875"/>
          </a:xfrm>
        </p:grpSpPr>
        <p:sp>
          <p:nvSpPr>
            <p:cNvPr id="23" name="Google Shape;164;p5"/>
            <p:cNvSpPr/>
            <p:nvPr/>
          </p:nvSpPr>
          <p:spPr>
            <a:xfrm>
              <a:off x="4127154" y="4083928"/>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165;p5"/>
            <p:cNvSpPr txBox="1"/>
            <p:nvPr/>
          </p:nvSpPr>
          <p:spPr>
            <a:xfrm>
              <a:off x="4108517" y="4056715"/>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dirty="0">
                  <a:solidFill>
                    <a:srgbClr val="FFFFFF"/>
                  </a:solidFill>
                  <a:latin typeface="Calibri"/>
                  <a:ea typeface="Calibri"/>
                  <a:cs typeface="Calibri"/>
                  <a:sym typeface="Calibri"/>
                </a:rPr>
                <a:t>4</a:t>
              </a:r>
              <a:endParaRPr sz="1800" b="1" i="0" u="none" strike="noStrike" cap="none" dirty="0">
                <a:solidFill>
                  <a:srgbClr val="FFFFFF"/>
                </a:solidFill>
                <a:latin typeface="Calibri"/>
                <a:ea typeface="Calibri"/>
                <a:cs typeface="Calibri"/>
                <a:sym typeface="Calibri"/>
              </a:endParaRPr>
            </a:p>
          </p:txBody>
        </p:sp>
      </p:grpSp>
      <p:grpSp>
        <p:nvGrpSpPr>
          <p:cNvPr id="11" name="Grupo 10"/>
          <p:cNvGrpSpPr/>
          <p:nvPr/>
        </p:nvGrpSpPr>
        <p:grpSpPr>
          <a:xfrm>
            <a:off x="3996639" y="4875775"/>
            <a:ext cx="283539" cy="298875"/>
            <a:chOff x="4168722" y="4700542"/>
            <a:chExt cx="283539" cy="298875"/>
          </a:xfrm>
        </p:grpSpPr>
        <p:sp>
          <p:nvSpPr>
            <p:cNvPr id="30" name="Google Shape;164;p5"/>
            <p:cNvSpPr/>
            <p:nvPr/>
          </p:nvSpPr>
          <p:spPr>
            <a:xfrm>
              <a:off x="4187359" y="4727755"/>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165;p5"/>
            <p:cNvSpPr txBox="1"/>
            <p:nvPr/>
          </p:nvSpPr>
          <p:spPr>
            <a:xfrm>
              <a:off x="4168722" y="4700542"/>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dirty="0">
                  <a:solidFill>
                    <a:srgbClr val="FFFFFF"/>
                  </a:solidFill>
                  <a:latin typeface="Calibri"/>
                  <a:ea typeface="Calibri"/>
                  <a:cs typeface="Calibri"/>
                  <a:sym typeface="Calibri"/>
                </a:rPr>
                <a:t>5</a:t>
              </a:r>
              <a:endParaRPr sz="1800" b="1" i="0" u="none" strike="noStrike" cap="none" dirty="0">
                <a:solidFill>
                  <a:srgbClr val="FFFFFF"/>
                </a:solidFill>
                <a:latin typeface="Calibri"/>
                <a:ea typeface="Calibri"/>
                <a:cs typeface="Calibri"/>
                <a:sym typeface="Calibri"/>
              </a:endParaRPr>
            </a:p>
          </p:txBody>
        </p:sp>
      </p:grpSp>
      <p:grpSp>
        <p:nvGrpSpPr>
          <p:cNvPr id="10" name="Grupo 9"/>
          <p:cNvGrpSpPr/>
          <p:nvPr/>
        </p:nvGrpSpPr>
        <p:grpSpPr>
          <a:xfrm>
            <a:off x="3996639" y="5453048"/>
            <a:ext cx="283539" cy="298875"/>
            <a:chOff x="4158072" y="5243758"/>
            <a:chExt cx="283539" cy="298875"/>
          </a:xfrm>
        </p:grpSpPr>
        <p:sp>
          <p:nvSpPr>
            <p:cNvPr id="32" name="Google Shape;164;p5"/>
            <p:cNvSpPr/>
            <p:nvPr/>
          </p:nvSpPr>
          <p:spPr>
            <a:xfrm>
              <a:off x="4176709" y="5270971"/>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165;p5"/>
            <p:cNvSpPr txBox="1"/>
            <p:nvPr/>
          </p:nvSpPr>
          <p:spPr>
            <a:xfrm>
              <a:off x="4158072" y="5243758"/>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dirty="0">
                  <a:solidFill>
                    <a:srgbClr val="FFFFFF"/>
                  </a:solidFill>
                  <a:latin typeface="Calibri"/>
                  <a:ea typeface="Calibri"/>
                  <a:cs typeface="Calibri"/>
                  <a:sym typeface="Calibri"/>
                </a:rPr>
                <a:t>6</a:t>
              </a:r>
              <a:endParaRPr sz="1800" b="1" i="0" u="none" strike="noStrike" cap="none" dirty="0">
                <a:solidFill>
                  <a:srgbClr val="FFFFFF"/>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29" name="Google Shape;319;p12"/>
          <p:cNvSpPr/>
          <p:nvPr/>
        </p:nvSpPr>
        <p:spPr>
          <a:xfrm>
            <a:off x="464463" y="2555714"/>
            <a:ext cx="5146719" cy="2812708"/>
          </a:xfrm>
          <a:prstGeom prst="roundRect">
            <a:avLst>
              <a:gd name="adj" fmla="val 9635"/>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5" name="Google Shape;95;p3"/>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29754D"/>
                </a:solidFill>
                <a:latin typeface="Calibri"/>
                <a:ea typeface="Calibri"/>
                <a:cs typeface="Calibri"/>
                <a:sym typeface="Calibri"/>
              </a:rPr>
              <a:t>CONOCIMIENTOS PREVIOS</a:t>
            </a:r>
            <a:endParaRPr sz="3100" b="1" i="0" u="none" strike="noStrike" cap="none" dirty="0">
              <a:solidFill>
                <a:srgbClr val="29754D"/>
              </a:solidFill>
              <a:latin typeface="Calibri"/>
              <a:ea typeface="Calibri"/>
              <a:cs typeface="Calibri"/>
              <a:sym typeface="Calibri"/>
            </a:endParaRPr>
          </a:p>
        </p:txBody>
      </p:sp>
      <p:sp>
        <p:nvSpPr>
          <p:cNvPr id="27" name="Google Shape;391;p18"/>
          <p:cNvSpPr txBox="1"/>
          <p:nvPr/>
        </p:nvSpPr>
        <p:spPr>
          <a:xfrm>
            <a:off x="816853" y="3105234"/>
            <a:ext cx="4249997" cy="1949769"/>
          </a:xfrm>
          <a:prstGeom prst="rect">
            <a:avLst/>
          </a:prstGeom>
          <a:noFill/>
          <a:ln>
            <a:noFill/>
          </a:ln>
        </p:spPr>
        <p:txBody>
          <a:bodyPr spcFirstLastPara="1" wrap="square" lIns="91425" tIns="91425" rIns="91425" bIns="91425" anchor="ctr" anchorCtr="0">
            <a:noAutofit/>
          </a:bodyPr>
          <a:lstStyle/>
          <a:p>
            <a:pPr lvl="0">
              <a:lnSpc>
                <a:spcPct val="115000"/>
              </a:lnSpc>
            </a:pPr>
            <a:r>
              <a:rPr lang="es-CL" sz="2000" b="1" dirty="0">
                <a:solidFill>
                  <a:srgbClr val="29754D"/>
                </a:solidFill>
                <a:latin typeface="Calibri"/>
                <a:ea typeface="Calibri"/>
                <a:cs typeface="Calibri"/>
                <a:sym typeface="Calibri"/>
              </a:rPr>
              <a:t>INVERSIÓN DE GIRO EN</a:t>
            </a:r>
          </a:p>
          <a:p>
            <a:pPr lvl="0">
              <a:lnSpc>
                <a:spcPct val="115000"/>
              </a:lnSpc>
            </a:pPr>
            <a:r>
              <a:rPr lang="es-CL" sz="2000" b="1" dirty="0">
                <a:solidFill>
                  <a:srgbClr val="29754D"/>
                </a:solidFill>
                <a:latin typeface="Calibri"/>
                <a:ea typeface="Calibri"/>
                <a:cs typeface="Calibri"/>
                <a:sym typeface="Calibri"/>
              </a:rPr>
              <a:t>MOTOR TRIFÁSICO</a:t>
            </a:r>
          </a:p>
          <a:p>
            <a:pPr lvl="0">
              <a:lnSpc>
                <a:spcPct val="115000"/>
              </a:lnSpc>
            </a:pPr>
            <a:endParaRPr sz="1600" b="0" i="0" u="none" strike="noStrike" cap="none" dirty="0">
              <a:solidFill>
                <a:srgbClr val="000000"/>
              </a:solidFill>
              <a:latin typeface="Calibri"/>
              <a:ea typeface="Calibri"/>
              <a:cs typeface="Calibri"/>
              <a:sym typeface="Calibri"/>
            </a:endParaRPr>
          </a:p>
          <a:p>
            <a:pPr lvl="0">
              <a:lnSpc>
                <a:spcPct val="115000"/>
              </a:lnSpc>
            </a:pPr>
            <a:r>
              <a:rPr lang="es-CL" sz="1600" dirty="0">
                <a:latin typeface="Calibri"/>
                <a:ea typeface="Calibri"/>
                <a:cs typeface="Calibri"/>
                <a:sym typeface="Calibri"/>
              </a:rPr>
              <a:t>Construye un organizador gráfico junto a tu equipo de trabajo de las herramientas y medidas de seguridad usadas en la actividad anterior.</a:t>
            </a:r>
          </a:p>
          <a:p>
            <a:pPr lvl="0">
              <a:lnSpc>
                <a:spcPct val="115000"/>
              </a:lnSpc>
            </a:pPr>
            <a:endParaRPr lang="es-CL" sz="1600" dirty="0">
              <a:latin typeface="Calibri"/>
              <a:ea typeface="Calibri"/>
              <a:cs typeface="Calibri"/>
              <a:sym typeface="Calibri"/>
            </a:endParaRPr>
          </a:p>
        </p:txBody>
      </p:sp>
      <p:sp>
        <p:nvSpPr>
          <p:cNvPr id="30" name="Google Shape;129;p4"/>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1" i="0" u="none" strike="noStrike" cap="none" dirty="0">
                <a:solidFill>
                  <a:srgbClr val="000000"/>
                </a:solidFill>
                <a:latin typeface="Calibri"/>
                <a:ea typeface="Calibri"/>
                <a:cs typeface="Calibri"/>
                <a:sym typeface="Calibri"/>
              </a:rPr>
              <a:t>ACTIVIDAD</a:t>
            </a:r>
            <a:endParaRPr dirty="0"/>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32" name="Google Shape;168;p5"/>
          <p:cNvSpPr txBox="1"/>
          <p:nvPr/>
        </p:nvSpPr>
        <p:spPr>
          <a:xfrm>
            <a:off x="4321821" y="1184197"/>
            <a:ext cx="466492" cy="521098"/>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5000" b="0" i="0" u="none" strike="noStrike" cap="none" dirty="0">
                <a:solidFill>
                  <a:srgbClr val="8EB99F"/>
                </a:solidFill>
                <a:latin typeface="Calibri"/>
                <a:ea typeface="Calibri"/>
                <a:cs typeface="Calibri"/>
                <a:sym typeface="Calibri"/>
              </a:rPr>
              <a:t>3</a:t>
            </a:r>
            <a:endParaRPr sz="5000" b="0" i="0" u="none" strike="noStrike" cap="none" dirty="0">
              <a:solidFill>
                <a:srgbClr val="8EB99F"/>
              </a:solidFill>
              <a:latin typeface="Calibri"/>
              <a:ea typeface="Calibri"/>
              <a:cs typeface="Calibri"/>
              <a:sym typeface="Calibri"/>
            </a:endParaRPr>
          </a:p>
        </p:txBody>
      </p:sp>
      <p:pic>
        <p:nvPicPr>
          <p:cNvPr id="9" name="OVNI-01.png" descr="/Users/ivangonzalez/Desktop/IVAN G 2020/2020/DUOC/ARTES/OVNI-01.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4778950" y="2162558"/>
            <a:ext cx="4380055" cy="451410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4" name="Google Shape;173;p6">
            <a:extLst>
              <a:ext uri="{FF2B5EF4-FFF2-40B4-BE49-F238E27FC236}">
                <a16:creationId xmlns:a16="http://schemas.microsoft.com/office/drawing/2014/main" xmlns="" id="{63B5FBEB-2CF3-2C4B-949A-5321C33557F8}"/>
              </a:ext>
            </a:extLst>
          </p:cNvPr>
          <p:cNvSpPr/>
          <p:nvPr/>
        </p:nvSpPr>
        <p:spPr>
          <a:xfrm>
            <a:off x="375975" y="2357933"/>
            <a:ext cx="8857235" cy="1600610"/>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24" name="Google Shape;124;p4"/>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lvl="0">
              <a:lnSpc>
                <a:spcPct val="80000"/>
              </a:lnSpc>
              <a:buSzPts val="2800"/>
            </a:pPr>
            <a:r>
              <a:rPr lang="en-US" sz="2800" b="1" dirty="0">
                <a:solidFill>
                  <a:srgbClr val="29754D"/>
                </a:solidFill>
                <a:latin typeface="Calibri"/>
                <a:ea typeface="Calibri"/>
                <a:cs typeface="Calibri"/>
                <a:sym typeface="Calibri"/>
              </a:rPr>
              <a:t>INTRODUCCIÓN:</a:t>
            </a:r>
            <a:endParaRPr lang="en-US" sz="3100" b="1" i="0" u="none" strike="noStrike" cap="none" dirty="0">
              <a:solidFill>
                <a:srgbClr val="29754D"/>
              </a:solidFill>
              <a:latin typeface="Calibri"/>
              <a:ea typeface="Calibri"/>
              <a:cs typeface="Calibri"/>
              <a:sym typeface="Calibri"/>
            </a:endParaRPr>
          </a:p>
        </p:txBody>
      </p:sp>
      <p:sp>
        <p:nvSpPr>
          <p:cNvPr id="131" name="Google Shape;131;p4"/>
          <p:cNvSpPr txBox="1"/>
          <p:nvPr/>
        </p:nvSpPr>
        <p:spPr>
          <a:xfrm>
            <a:off x="715165" y="2495255"/>
            <a:ext cx="8289931" cy="1325966"/>
          </a:xfrm>
          <a:prstGeom prst="rect">
            <a:avLst/>
          </a:prstGeom>
          <a:noFill/>
          <a:ln>
            <a:noFill/>
          </a:ln>
        </p:spPr>
        <p:txBody>
          <a:bodyPr spcFirstLastPara="1" wrap="square" lIns="91425" tIns="91425" rIns="91425" bIns="91425" anchor="ctr" anchorCtr="0">
            <a:noAutofit/>
          </a:bodyPr>
          <a:lstStyle/>
          <a:p>
            <a:pPr lvl="0">
              <a:lnSpc>
                <a:spcPct val="115000"/>
              </a:lnSpc>
              <a:buSzPts val="1800"/>
            </a:pPr>
            <a:r>
              <a:rPr lang="es-CL" sz="1600" dirty="0">
                <a:latin typeface="Calibri"/>
                <a:ea typeface="Calibri"/>
                <a:cs typeface="Calibri"/>
                <a:sym typeface="Calibri"/>
              </a:rPr>
              <a:t> A diferencia de los sistemas monofásicos de C.A., que utilizan dos conductores eléctricos (Fase y Neutro) para su distribución y consumo, los sistemas trifásicos utilizan tres o cuatro  conductores y tierra. 3 Fases + tierra o 3 Fases + Neutro+ tierra. Al trabajar con 3 fases y el neutro podemos obtener 2 tensiones diferentes, normalmente 220V entre fase y neutro y 380V entre dos fases.</a:t>
            </a:r>
          </a:p>
        </p:txBody>
      </p:sp>
      <p:pic>
        <p:nvPicPr>
          <p:cNvPr id="15" name="Google Shape;117;p4">
            <a:extLst>
              <a:ext uri="{FF2B5EF4-FFF2-40B4-BE49-F238E27FC236}">
                <a16:creationId xmlns:a16="http://schemas.microsoft.com/office/drawing/2014/main" xmlns="" id="{CA908BB5-9CE4-A34E-9A44-C91A1ABA944E}"/>
              </a:ext>
            </a:extLst>
          </p:cNvPr>
          <p:cNvPicPr preferRelativeResize="0"/>
          <p:nvPr/>
        </p:nvPicPr>
        <p:blipFill rotWithShape="1">
          <a:blip r:embed="rId3">
            <a:alphaModFix/>
          </a:blip>
          <a:srcRect/>
          <a:stretch/>
        </p:blipFill>
        <p:spPr>
          <a:xfrm>
            <a:off x="715165" y="4360605"/>
            <a:ext cx="3321691" cy="1683913"/>
          </a:xfrm>
          <a:prstGeom prst="rect">
            <a:avLst/>
          </a:prstGeom>
          <a:noFill/>
          <a:ln>
            <a:noFill/>
          </a:ln>
        </p:spPr>
      </p:pic>
      <p:pic>
        <p:nvPicPr>
          <p:cNvPr id="16" name="Google Shape;118;p4">
            <a:extLst>
              <a:ext uri="{FF2B5EF4-FFF2-40B4-BE49-F238E27FC236}">
                <a16:creationId xmlns:a16="http://schemas.microsoft.com/office/drawing/2014/main" xmlns="" id="{9622B701-3E94-7040-9C68-6DDB8FC4F344}"/>
              </a:ext>
            </a:extLst>
          </p:cNvPr>
          <p:cNvPicPr preferRelativeResize="0"/>
          <p:nvPr/>
        </p:nvPicPr>
        <p:blipFill rotWithShape="1">
          <a:blip r:embed="rId4">
            <a:alphaModFix/>
          </a:blip>
          <a:srcRect/>
          <a:stretch/>
        </p:blipFill>
        <p:spPr>
          <a:xfrm>
            <a:off x="4804592" y="4286299"/>
            <a:ext cx="4420573" cy="1837695"/>
          </a:xfrm>
          <a:prstGeom prst="rect">
            <a:avLst/>
          </a:prstGeom>
          <a:noFill/>
          <a:ln>
            <a:noFill/>
          </a:ln>
        </p:spPr>
      </p:pic>
      <p:sp>
        <p:nvSpPr>
          <p:cNvPr id="17" name="Google Shape;119;p4">
            <a:extLst>
              <a:ext uri="{FF2B5EF4-FFF2-40B4-BE49-F238E27FC236}">
                <a16:creationId xmlns:a16="http://schemas.microsoft.com/office/drawing/2014/main" xmlns="" id="{96609C9D-CEED-7C4F-ABF6-22161A6323DE}"/>
              </a:ext>
            </a:extLst>
          </p:cNvPr>
          <p:cNvSpPr txBox="1"/>
          <p:nvPr/>
        </p:nvSpPr>
        <p:spPr>
          <a:xfrm>
            <a:off x="718153" y="63956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ES" sz="1200" b="0" i="0" u="none" strike="noStrike" cap="none" dirty="0" err="1">
                <a:solidFill>
                  <a:srgbClr val="888888"/>
                </a:solidFill>
                <a:latin typeface="Calibri"/>
                <a:ea typeface="Calibri"/>
                <a:cs typeface="Calibri"/>
                <a:sym typeface="Calibri"/>
              </a:rPr>
              <a:t>Fasor</a:t>
            </a:r>
            <a:r>
              <a:rPr lang="es-ES" sz="1200" b="0" i="0" u="none" strike="noStrike" cap="none" dirty="0">
                <a:solidFill>
                  <a:srgbClr val="888888"/>
                </a:solidFill>
                <a:latin typeface="Calibri"/>
                <a:ea typeface="Calibri"/>
                <a:cs typeface="Calibri"/>
                <a:sym typeface="Calibri"/>
              </a:rPr>
              <a:t> monofásico</a:t>
            </a:r>
            <a:endParaRPr sz="1200" b="0" i="0" u="none" strike="noStrike" cap="none" dirty="0">
              <a:solidFill>
                <a:srgbClr val="888888"/>
              </a:solidFill>
              <a:latin typeface="Calibri"/>
              <a:ea typeface="Calibri"/>
              <a:cs typeface="Calibri"/>
              <a:sym typeface="Calibri"/>
            </a:endParaRPr>
          </a:p>
        </p:txBody>
      </p:sp>
      <p:sp>
        <p:nvSpPr>
          <p:cNvPr id="18" name="Google Shape;120;p4">
            <a:extLst>
              <a:ext uri="{FF2B5EF4-FFF2-40B4-BE49-F238E27FC236}">
                <a16:creationId xmlns:a16="http://schemas.microsoft.com/office/drawing/2014/main" xmlns="" id="{0FFAD9A6-3555-0D40-8F69-7CB8F62B8B4A}"/>
              </a:ext>
            </a:extLst>
          </p:cNvPr>
          <p:cNvSpPr txBox="1"/>
          <p:nvPr/>
        </p:nvSpPr>
        <p:spPr>
          <a:xfrm>
            <a:off x="5427451" y="6327741"/>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ES" sz="1200" b="0" i="0" u="none" strike="noStrike" cap="none" dirty="0" err="1">
                <a:solidFill>
                  <a:srgbClr val="888888"/>
                </a:solidFill>
                <a:latin typeface="Calibri"/>
                <a:ea typeface="Calibri"/>
                <a:cs typeface="Calibri"/>
                <a:sym typeface="Calibri"/>
              </a:rPr>
              <a:t>Fasor</a:t>
            </a:r>
            <a:r>
              <a:rPr lang="es-ES" sz="1200" b="0" i="0" u="none" strike="noStrike" cap="none" dirty="0">
                <a:solidFill>
                  <a:srgbClr val="888888"/>
                </a:solidFill>
                <a:latin typeface="Calibri"/>
                <a:ea typeface="Calibri"/>
                <a:cs typeface="Calibri"/>
                <a:sym typeface="Calibri"/>
              </a:rPr>
              <a:t> trifásico</a:t>
            </a:r>
            <a:endParaRPr sz="1200" b="0" i="0" u="none" strike="noStrike" cap="none" dirty="0">
              <a:solidFill>
                <a:srgbClr val="888888"/>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Google Shape;173;p6">
            <a:extLst>
              <a:ext uri="{FF2B5EF4-FFF2-40B4-BE49-F238E27FC236}">
                <a16:creationId xmlns:a16="http://schemas.microsoft.com/office/drawing/2014/main" xmlns="" id="{4699D673-92CF-604A-814C-08B9DCC8AC32}"/>
              </a:ext>
            </a:extLst>
          </p:cNvPr>
          <p:cNvSpPr/>
          <p:nvPr/>
        </p:nvSpPr>
        <p:spPr>
          <a:xfrm>
            <a:off x="375976" y="2803048"/>
            <a:ext cx="3976105" cy="3696508"/>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 name="Google Shape;178;p6"/>
          <p:cNvSpPr txBox="1"/>
          <p:nvPr/>
        </p:nvSpPr>
        <p:spPr>
          <a:xfrm>
            <a:off x="452175" y="1289966"/>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CORRIENTE ALTERNA TRIFÁSICA  </a:t>
            </a:r>
          </a:p>
        </p:txBody>
      </p:sp>
      <p:sp>
        <p:nvSpPr>
          <p:cNvPr id="14" name="Google Shape;131;p4">
            <a:extLst>
              <a:ext uri="{FF2B5EF4-FFF2-40B4-BE49-F238E27FC236}">
                <a16:creationId xmlns:a16="http://schemas.microsoft.com/office/drawing/2014/main" xmlns="" id="{B4B807C9-3E90-B347-ACFB-BF0443A8CEFB}"/>
              </a:ext>
            </a:extLst>
          </p:cNvPr>
          <p:cNvSpPr txBox="1"/>
          <p:nvPr/>
        </p:nvSpPr>
        <p:spPr>
          <a:xfrm>
            <a:off x="526123" y="1856935"/>
            <a:ext cx="8367724" cy="698644"/>
          </a:xfrm>
          <a:prstGeom prst="rect">
            <a:avLst/>
          </a:prstGeom>
          <a:noFill/>
          <a:ln>
            <a:noFill/>
          </a:ln>
        </p:spPr>
        <p:txBody>
          <a:bodyPr spcFirstLastPara="1" wrap="square" lIns="90000" tIns="91425" rIns="91425" bIns="91425" anchor="ctr" anchorCtr="0">
            <a:noAutofit/>
          </a:bodyPr>
          <a:lstStyle/>
          <a:p>
            <a:pPr lvl="0" algn="just">
              <a:spcBef>
                <a:spcPts val="1000"/>
              </a:spcBef>
            </a:pPr>
            <a:r>
              <a:rPr lang="es-CL" sz="1600" dirty="0">
                <a:latin typeface="Calibri"/>
                <a:ea typeface="Calibri"/>
                <a:cs typeface="Calibri"/>
                <a:sym typeface="Calibri"/>
              </a:rPr>
              <a:t>En un sistema trifásico cada fase posee una diferencia de 120°  respecto a la otra en el tiempo, sucede lo mismo con las corrientes, estas se encuentran desfasadas 120° una respecto a la otra.</a:t>
            </a:r>
          </a:p>
        </p:txBody>
      </p:sp>
      <p:pic>
        <p:nvPicPr>
          <p:cNvPr id="21" name="Google Shape;130;p5">
            <a:extLst>
              <a:ext uri="{FF2B5EF4-FFF2-40B4-BE49-F238E27FC236}">
                <a16:creationId xmlns:a16="http://schemas.microsoft.com/office/drawing/2014/main" xmlns="" id="{249110C1-6126-B54F-8924-67DD8924BB77}"/>
              </a:ext>
            </a:extLst>
          </p:cNvPr>
          <p:cNvPicPr preferRelativeResize="0"/>
          <p:nvPr/>
        </p:nvPicPr>
        <p:blipFill rotWithShape="1">
          <a:blip r:embed="rId2">
            <a:alphaModFix/>
          </a:blip>
          <a:srcRect/>
          <a:stretch/>
        </p:blipFill>
        <p:spPr>
          <a:xfrm>
            <a:off x="4734046" y="3067852"/>
            <a:ext cx="4502918" cy="3317938"/>
          </a:xfrm>
          <a:prstGeom prst="rect">
            <a:avLst/>
          </a:prstGeom>
          <a:noFill/>
          <a:ln>
            <a:noFill/>
          </a:ln>
        </p:spPr>
      </p:pic>
      <p:sp>
        <p:nvSpPr>
          <p:cNvPr id="23" name="Google Shape;131;p4">
            <a:extLst>
              <a:ext uri="{FF2B5EF4-FFF2-40B4-BE49-F238E27FC236}">
                <a16:creationId xmlns:a16="http://schemas.microsoft.com/office/drawing/2014/main" xmlns="" id="{CE575EA1-A14F-2343-82CD-3B9B83CC25D3}"/>
              </a:ext>
            </a:extLst>
          </p:cNvPr>
          <p:cNvSpPr txBox="1"/>
          <p:nvPr/>
        </p:nvSpPr>
        <p:spPr>
          <a:xfrm>
            <a:off x="636081" y="3131343"/>
            <a:ext cx="3455893" cy="3264041"/>
          </a:xfrm>
          <a:prstGeom prst="rect">
            <a:avLst/>
          </a:prstGeom>
          <a:noFill/>
          <a:ln>
            <a:noFill/>
          </a:ln>
        </p:spPr>
        <p:txBody>
          <a:bodyPr spcFirstLastPara="1" wrap="square" lIns="90000" tIns="91425" rIns="91425" bIns="91425" anchor="ctr" anchorCtr="0">
            <a:noAutofit/>
          </a:bodyPr>
          <a:lstStyle/>
          <a:p>
            <a:pPr lvl="0" algn="just">
              <a:spcBef>
                <a:spcPts val="1000"/>
              </a:spcBef>
            </a:pPr>
            <a:r>
              <a:rPr lang="es-CL" sz="1600" dirty="0">
                <a:latin typeface="Calibri"/>
                <a:ea typeface="Calibri"/>
                <a:cs typeface="Calibri"/>
                <a:sym typeface="Calibri"/>
              </a:rPr>
              <a:t>Debido a que el sistema trifásico oscila en el tiempo, posee una determinada secuencia de fase, dicha secuencia de fase está dada por el giro del generador.</a:t>
            </a:r>
          </a:p>
          <a:p>
            <a:pPr lvl="0" algn="just">
              <a:spcBef>
                <a:spcPts val="1000"/>
              </a:spcBef>
            </a:pPr>
            <a:r>
              <a:rPr lang="es-CL" sz="1600" dirty="0">
                <a:latin typeface="Calibri"/>
                <a:ea typeface="Calibri"/>
                <a:cs typeface="Calibri"/>
                <a:sym typeface="Calibri"/>
              </a:rPr>
              <a:t>Si un motor trifásico se encuentra energizado y se altera la secuencia de fase, se cambia el sentido de giro de los motores, los elementos de potencia como luces y calefactores no se ven afectados significativamente por este cambio.</a:t>
            </a:r>
          </a:p>
          <a:p>
            <a:pPr lvl="0" algn="just">
              <a:spcBef>
                <a:spcPts val="1000"/>
              </a:spcBef>
            </a:pPr>
            <a:endParaRPr lang="es-CL" sz="1600" dirty="0">
              <a:latin typeface="Calibri"/>
              <a:ea typeface="Calibri"/>
              <a:cs typeface="Calibri"/>
              <a:sym typeface="Calibri"/>
            </a:endParaRPr>
          </a:p>
        </p:txBody>
      </p:sp>
    </p:spTree>
    <p:extLst>
      <p:ext uri="{BB962C8B-B14F-4D97-AF65-F5344CB8AC3E}">
        <p14:creationId xmlns:p14="http://schemas.microsoft.com/office/powerpoint/2010/main" val="1980286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5" y="1289966"/>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CAMPO MAGNÉTICO ROTATORIO</a:t>
            </a:r>
          </a:p>
        </p:txBody>
      </p:sp>
      <p:sp>
        <p:nvSpPr>
          <p:cNvPr id="13" name="Google Shape;173;p6">
            <a:extLst>
              <a:ext uri="{FF2B5EF4-FFF2-40B4-BE49-F238E27FC236}">
                <a16:creationId xmlns:a16="http://schemas.microsoft.com/office/drawing/2014/main" xmlns="" id="{1DD21136-4872-0046-B76C-D32DA0DE3319}"/>
              </a:ext>
            </a:extLst>
          </p:cNvPr>
          <p:cNvSpPr/>
          <p:nvPr/>
        </p:nvSpPr>
        <p:spPr>
          <a:xfrm>
            <a:off x="375975" y="1761892"/>
            <a:ext cx="8857235" cy="1166503"/>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131;p4">
            <a:extLst>
              <a:ext uri="{FF2B5EF4-FFF2-40B4-BE49-F238E27FC236}">
                <a16:creationId xmlns:a16="http://schemas.microsoft.com/office/drawing/2014/main" xmlns="" id="{B4B807C9-3E90-B347-ACFB-BF0443A8CEFB}"/>
              </a:ext>
            </a:extLst>
          </p:cNvPr>
          <p:cNvSpPr txBox="1"/>
          <p:nvPr/>
        </p:nvSpPr>
        <p:spPr>
          <a:xfrm>
            <a:off x="676269" y="1939147"/>
            <a:ext cx="8367724" cy="838777"/>
          </a:xfrm>
          <a:prstGeom prst="rect">
            <a:avLst/>
          </a:prstGeom>
          <a:noFill/>
          <a:ln>
            <a:noFill/>
          </a:ln>
        </p:spPr>
        <p:txBody>
          <a:bodyPr spcFirstLastPara="1" wrap="square" lIns="91425" tIns="91425" rIns="91425" bIns="91425" anchor="ctr" anchorCtr="0">
            <a:noAutofit/>
          </a:bodyPr>
          <a:lstStyle/>
          <a:p>
            <a:pPr lvl="0" algn="just"/>
            <a:r>
              <a:rPr lang="es-CL" sz="1600" b="1" dirty="0">
                <a:latin typeface="Calibri"/>
                <a:ea typeface="Calibri"/>
                <a:cs typeface="Calibri"/>
                <a:sym typeface="Calibri"/>
              </a:rPr>
              <a:t>Nikola Tesla </a:t>
            </a:r>
            <a:r>
              <a:rPr lang="es-CL" sz="1600" dirty="0">
                <a:latin typeface="Calibri"/>
                <a:ea typeface="Calibri"/>
                <a:cs typeface="Calibri"/>
                <a:sym typeface="Calibri"/>
              </a:rPr>
              <a:t>descubrió que una corriente alterna trifásica genera un campo magnético giratorio al circular la corriente de cada una de las 3 fases por una bobina de un electroimán diferente (imán con bobina enrollada = electroimán).</a:t>
            </a:r>
          </a:p>
        </p:txBody>
      </p:sp>
      <p:pic>
        <p:nvPicPr>
          <p:cNvPr id="9" name="Google Shape;142;p6">
            <a:extLst>
              <a:ext uri="{FF2B5EF4-FFF2-40B4-BE49-F238E27FC236}">
                <a16:creationId xmlns:a16="http://schemas.microsoft.com/office/drawing/2014/main" xmlns="" id="{B013E006-79AD-4C44-8203-1662CBE91369}"/>
              </a:ext>
            </a:extLst>
          </p:cNvPr>
          <p:cNvPicPr preferRelativeResize="0"/>
          <p:nvPr/>
        </p:nvPicPr>
        <p:blipFill rotWithShape="1">
          <a:blip r:embed="rId2">
            <a:alphaModFix/>
          </a:blip>
          <a:srcRect l="23939"/>
          <a:stretch/>
        </p:blipFill>
        <p:spPr>
          <a:xfrm>
            <a:off x="769402" y="3631084"/>
            <a:ext cx="2636825" cy="2166699"/>
          </a:xfrm>
          <a:prstGeom prst="rect">
            <a:avLst/>
          </a:prstGeom>
          <a:noFill/>
          <a:ln>
            <a:noFill/>
          </a:ln>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6751" y="3267696"/>
            <a:ext cx="5581956" cy="3726038"/>
          </a:xfrm>
          <a:prstGeom prst="rect">
            <a:avLst/>
          </a:prstGeom>
        </p:spPr>
      </p:pic>
    </p:spTree>
    <p:extLst>
      <p:ext uri="{BB962C8B-B14F-4D97-AF65-F5344CB8AC3E}">
        <p14:creationId xmlns:p14="http://schemas.microsoft.com/office/powerpoint/2010/main" val="2515342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5" y="1289965"/>
            <a:ext cx="7684828" cy="321455"/>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CONEXIONES DE LAS BOBINAS DEL ESTATOR PARA REALIZAR UN CAMBIO DE GIRO</a:t>
            </a:r>
          </a:p>
        </p:txBody>
      </p:sp>
      <p:sp>
        <p:nvSpPr>
          <p:cNvPr id="13" name="Google Shape;173;p6">
            <a:extLst>
              <a:ext uri="{FF2B5EF4-FFF2-40B4-BE49-F238E27FC236}">
                <a16:creationId xmlns:a16="http://schemas.microsoft.com/office/drawing/2014/main" xmlns="" id="{1DD21136-4872-0046-B76C-D32DA0DE3319}"/>
              </a:ext>
            </a:extLst>
          </p:cNvPr>
          <p:cNvSpPr/>
          <p:nvPr/>
        </p:nvSpPr>
        <p:spPr>
          <a:xfrm>
            <a:off x="375975" y="2012077"/>
            <a:ext cx="8857235" cy="1166503"/>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131;p4">
            <a:extLst>
              <a:ext uri="{FF2B5EF4-FFF2-40B4-BE49-F238E27FC236}">
                <a16:creationId xmlns:a16="http://schemas.microsoft.com/office/drawing/2014/main" xmlns="" id="{B4B807C9-3E90-B347-ACFB-BF0443A8CEFB}"/>
              </a:ext>
            </a:extLst>
          </p:cNvPr>
          <p:cNvSpPr txBox="1"/>
          <p:nvPr/>
        </p:nvSpPr>
        <p:spPr>
          <a:xfrm>
            <a:off x="676269" y="2189332"/>
            <a:ext cx="8367724" cy="838777"/>
          </a:xfrm>
          <a:prstGeom prst="rect">
            <a:avLst/>
          </a:prstGeom>
          <a:noFill/>
          <a:ln>
            <a:noFill/>
          </a:ln>
        </p:spPr>
        <p:txBody>
          <a:bodyPr spcFirstLastPara="1" wrap="square" lIns="91425" tIns="91425" rIns="91425" bIns="91425" anchor="ctr" anchorCtr="0">
            <a:noAutofit/>
          </a:bodyPr>
          <a:lstStyle/>
          <a:p>
            <a:pPr lvl="0" algn="just"/>
            <a:r>
              <a:rPr lang="es-CL" sz="1600" dirty="0">
                <a:latin typeface="Calibri"/>
                <a:ea typeface="Calibri"/>
                <a:cs typeface="Calibri"/>
                <a:sym typeface="Calibri"/>
              </a:rPr>
              <a:t>Para lograr que  el motor trifásico cambie el sentido de giro solo se debe realizar la conexión cruzada de dos de sus fases, como se puede apreciar en la imagen independientemente de la configuración de trabajo (estrella o triángulo) el cambio en el sentido de giro es el mismo.</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6710" y="3355835"/>
            <a:ext cx="6086840" cy="3297611"/>
          </a:xfrm>
          <a:prstGeom prst="rect">
            <a:avLst/>
          </a:prstGeom>
        </p:spPr>
      </p:pic>
    </p:spTree>
    <p:extLst>
      <p:ext uri="{BB962C8B-B14F-4D97-AF65-F5344CB8AC3E}">
        <p14:creationId xmlns:p14="http://schemas.microsoft.com/office/powerpoint/2010/main" val="161423399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2383</TotalTime>
  <Words>872</Words>
  <Application>Microsoft Office PowerPoint</Application>
  <PresentationFormat>Personalizado</PresentationFormat>
  <Paragraphs>102</Paragraphs>
  <Slides>20</Slides>
  <Notes>6</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20</vt:i4>
      </vt:variant>
    </vt:vector>
  </HeadingPairs>
  <TitlesOfParts>
    <vt:vector size="24" baseType="lpstr">
      <vt:lpstr>Arial</vt:lpstr>
      <vt:lpstr>Calibri</vt:lpstr>
      <vt:lpstr>Roboto</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Toledo</dc:creator>
  <cp:lastModifiedBy>homy</cp:lastModifiedBy>
  <cp:revision>150</cp:revision>
  <dcterms:modified xsi:type="dcterms:W3CDTF">2021-02-10T04:13:31Z</dcterms:modified>
</cp:coreProperties>
</file>