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77" r:id="rId3"/>
    <p:sldId id="282" r:id="rId4"/>
    <p:sldId id="258" r:id="rId5"/>
    <p:sldId id="278" r:id="rId6"/>
    <p:sldId id="260" r:id="rId7"/>
    <p:sldId id="261" r:id="rId8"/>
    <p:sldId id="285" r:id="rId9"/>
    <p:sldId id="286" r:id="rId10"/>
    <p:sldId id="287" r:id="rId11"/>
    <p:sldId id="288" r:id="rId12"/>
    <p:sldId id="289" r:id="rId13"/>
    <p:sldId id="290" r:id="rId14"/>
    <p:sldId id="291" r:id="rId15"/>
    <p:sldId id="284" r:id="rId16"/>
    <p:sldId id="273" r:id="rId17"/>
    <p:sldId id="283" r:id="rId18"/>
    <p:sldId id="275" r:id="rId19"/>
    <p:sldId id="276" r:id="rId2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gdpmz/hhui4CnszWcIjF0/xYqBtw=="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0"/>
    <a:srgbClr val="A93501"/>
    <a:srgbClr val="FECC00"/>
    <a:srgbClr val="B99F2F"/>
    <a:srgbClr val="C64033"/>
    <a:srgbClr val="AA4E02"/>
    <a:srgbClr val="FFB375"/>
    <a:srgbClr val="F7E3D1"/>
    <a:srgbClr val="F9EBD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94674"/>
  </p:normalViewPr>
  <p:slideViewPr>
    <p:cSldViewPr snapToGrid="0">
      <p:cViewPr varScale="1">
        <p:scale>
          <a:sx n="97" d="100"/>
          <a:sy n="97" d="100"/>
        </p:scale>
        <p:origin x="1704" y="84"/>
      </p:cViewPr>
      <p:guideLst>
        <p:guide orient="horz" pos="2381"/>
        <p:guide pos="3061"/>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77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100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320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59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584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16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620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96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3013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a:picLocks noChangeAspect="1"/>
          </p:cNvPicPr>
          <p:nvPr userDrawn="1"/>
        </p:nvPicPr>
        <p:blipFill rotWithShape="1">
          <a:blip r:embed="rId3">
            <a:alphaModFix/>
          </a:blip>
          <a:srcRect/>
          <a:stretch/>
        </p:blipFill>
        <p:spPr>
          <a:xfrm>
            <a:off x="8521706" y="6387272"/>
            <a:ext cx="830659" cy="756000"/>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Legislación</a:t>
            </a:r>
            <a:r>
              <a:rPr lang="en-US" sz="1400" b="0" i="0" u="none" strike="noStrike" cap="none" dirty="0">
                <a:solidFill>
                  <a:srgbClr val="FFFFFF"/>
                </a:solidFill>
                <a:latin typeface="Calibri"/>
                <a:ea typeface="Calibri"/>
                <a:cs typeface="Calibri"/>
                <a:sym typeface="Calibri"/>
              </a:rPr>
              <a:t> 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a:t>
            </a:r>
            <a:r>
              <a:rPr lang="en-US" sz="1100" b="0" i="0" u="none" strike="noStrike" cap="none" baseline="0" dirty="0">
                <a:solidFill>
                  <a:srgbClr val="ED6B00"/>
                </a:solidFill>
                <a:latin typeface="Calibri"/>
                <a:ea typeface="Calibri"/>
                <a:cs typeface="Calibri"/>
                <a:sym typeface="Calibri"/>
              </a:rPr>
              <a:t>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25.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youtube.com/watch?v=lqpvfRnEZ0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1</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RECURSOS HUMANOS </a:t>
            </a:r>
            <a:r>
              <a:rPr lang="en-US" sz="1200" b="0" i="0" u="none" strike="noStrike" cap="none" dirty="0">
                <a:solidFill>
                  <a:srgbClr val="ED6B00"/>
                </a:solidFill>
                <a:latin typeface="Calibri"/>
                <a:ea typeface="Calibri"/>
                <a:cs typeface="Calibri"/>
                <a:sym typeface="Calibri"/>
              </a:rPr>
              <a:t>| NIVEL 4°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5" y="2449861"/>
            <a:ext cx="411808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ED6B00"/>
                </a:solidFill>
                <a:latin typeface="Calibri" panose="020F0502020204030204" pitchFamily="34" charset="0"/>
                <a:ea typeface="Roboto"/>
                <a:cs typeface="Calibri" panose="020F0502020204030204" pitchFamily="34" charset="0"/>
                <a:sym typeface="Roboto"/>
              </a:rPr>
              <a:t>LEGISLACIÓN LABORAL</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Gráfico 3">
            <a:extLst>
              <a:ext uri="{FF2B5EF4-FFF2-40B4-BE49-F238E27FC236}">
                <a16:creationId xmlns:a16="http://schemas.microsoft.com/office/drawing/2014/main" xmlns="" id="{C7924995-5575-4F01-89C6-B06A9703665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85823" y="2449861"/>
            <a:ext cx="6033587" cy="39959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5" name="Gráfico 14">
            <a:extLst>
              <a:ext uri="{FF2B5EF4-FFF2-40B4-BE49-F238E27FC236}">
                <a16:creationId xmlns:a16="http://schemas.microsoft.com/office/drawing/2014/main" xmlns="" id="{3F58DD2A-9464-400B-9D86-FB13EED48EC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8880730">
            <a:off x="6142201" y="3613297"/>
            <a:ext cx="4100199" cy="3322516"/>
          </a:xfrm>
          <a:prstGeom prst="rect">
            <a:avLst/>
          </a:prstGeom>
        </p:spPr>
      </p:pic>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DOCUMENTOS MÁS COMUNES </a:t>
            </a:r>
            <a:r>
              <a:rPr lang="en-US" sz="2800" dirty="0">
                <a:solidFill>
                  <a:srgbClr val="A93501"/>
                </a:solidFill>
                <a:latin typeface="Calibri"/>
                <a:sym typeface="Calibri"/>
              </a:rPr>
              <a:t>DEL ÁREA DE PERSONAS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548574" cy="2800726"/>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Para manejar y archivar estos documentos internos como externos, debemos tener un orden y una forma de manejarlos, archivarlos y que todo el personal que trabaja en el área pueda conocerlos y estén guardados de manera confidencial para personas ajenas al área.</a:t>
            </a:r>
          </a:p>
          <a:p>
            <a:pPr lvl="0"/>
            <a:endParaRPr lang="es-CL" sz="1600" b="0" i="0" u="none" strike="noStrike" cap="none" dirty="0">
              <a:solidFill>
                <a:srgbClr val="000000"/>
              </a:solidFill>
              <a:latin typeface="Calibri" panose="020F0502020204030204" pitchFamily="34" charset="0"/>
              <a:cs typeface="Calibri" panose="020F0502020204030204" pitchFamily="34" charset="0"/>
              <a:sym typeface="Arial"/>
            </a:endParaRPr>
          </a:p>
          <a:p>
            <a:pPr lvl="0"/>
            <a:r>
              <a:rPr lang="es-CL" sz="1600" dirty="0">
                <a:latin typeface="Calibri" panose="020F0502020204030204" pitchFamily="34" charset="0"/>
                <a:cs typeface="Calibri" panose="020F0502020204030204" pitchFamily="34" charset="0"/>
              </a:rPr>
              <a:t>Para ello, la Administración nos ofrece la herramienta administrativa conocida como “Procedimientos Administrativos”, para los efectos de clases ocuparemos el formato de la Norma ISO 9001, que es la más utilizada en las compañías por el tema de certificación.</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4" name="Gráfico 13">
            <a:extLst>
              <a:ext uri="{FF2B5EF4-FFF2-40B4-BE49-F238E27FC236}">
                <a16:creationId xmlns:a16="http://schemas.microsoft.com/office/drawing/2014/main" xmlns="" id="{A572729B-3F3F-40B6-92F1-2EB19358CD8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000750" y="4050729"/>
            <a:ext cx="3340651" cy="3508946"/>
          </a:xfrm>
          <a:prstGeom prst="rect">
            <a:avLst/>
          </a:prstGeom>
        </p:spPr>
      </p:pic>
    </p:spTree>
    <p:extLst>
      <p:ext uri="{BB962C8B-B14F-4D97-AF65-F5344CB8AC3E}">
        <p14:creationId xmlns:p14="http://schemas.microsoft.com/office/powerpoint/2010/main" val="364752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201782"/>
            <a:ext cx="6766772"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IMPORTANCIA DE MANTENER UN ÓRDEN </a:t>
            </a:r>
            <a:r>
              <a:rPr lang="en-US" sz="2800" dirty="0">
                <a:solidFill>
                  <a:srgbClr val="A93501"/>
                </a:solidFill>
                <a:latin typeface="Calibri"/>
                <a:sym typeface="Calibri"/>
              </a:rPr>
              <a:t>EN EL FLUJO DE LOS DOCUMENTOS Y SUS ARCHIVOS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643824" cy="1323399"/>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Para resolver este tema, se hace nec</a:t>
            </a:r>
            <a:r>
              <a:rPr lang="es-CL" sz="1600" dirty="0">
                <a:latin typeface="Calibri" panose="020F0502020204030204" pitchFamily="34" charset="0"/>
                <a:cs typeface="Calibri" panose="020F0502020204030204" pitchFamily="34" charset="0"/>
              </a:rPr>
              <a:t>esario confeccionar procedimientos de trabajo que nos van a servir para estar informados, que exista una estandarización en la forma de trabajar y custodiar los documentos legales exigibles en un tiempo futuro.</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F2BE139A-AC82-4E42-B074-E0D431F6A9D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835561" y="3405887"/>
            <a:ext cx="5133975" cy="3467100"/>
          </a:xfrm>
          <a:prstGeom prst="rect">
            <a:avLst/>
          </a:prstGeom>
        </p:spPr>
      </p:pic>
    </p:spTree>
    <p:extLst>
      <p:ext uri="{BB962C8B-B14F-4D97-AF65-F5344CB8AC3E}">
        <p14:creationId xmlns:p14="http://schemas.microsoft.com/office/powerpoint/2010/main" val="396106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6" y="1057404"/>
            <a:ext cx="6766772"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¿Y CÓMO LO HAGO?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643824" cy="2062063"/>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Lo primero es definir ¿qué es un procedimiento?, es un documento que contiene la descripción y el paso a paso de actividades que deben seguirse en la realización de las funciones de una unidad administrativa, o de dos o más de ellas.</a:t>
            </a:r>
          </a:p>
          <a:p>
            <a:pPr lvl="0"/>
            <a:endParaRPr lang="es-CL" sz="1600" dirty="0">
              <a:latin typeface="Calibri" panose="020F0502020204030204" pitchFamily="34" charset="0"/>
              <a:cs typeface="Calibri" panose="020F0502020204030204" pitchFamily="34" charset="0"/>
            </a:endParaRPr>
          </a:p>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El procedimiento incluye además los puestos o unidades administrativas que intervienen precisando su responsabilidad y participación.</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19593956-F91F-4490-823B-C78DE872A3BB}"/>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36203"/>
          <a:stretch/>
        </p:blipFill>
        <p:spPr>
          <a:xfrm flipH="1">
            <a:off x="6095999" y="2670324"/>
            <a:ext cx="2159117" cy="4889351"/>
          </a:xfrm>
          <a:prstGeom prst="rect">
            <a:avLst/>
          </a:prstGeom>
        </p:spPr>
      </p:pic>
      <p:pic>
        <p:nvPicPr>
          <p:cNvPr id="5" name="Imagen 4">
            <a:extLst>
              <a:ext uri="{FF2B5EF4-FFF2-40B4-BE49-F238E27FC236}">
                <a16:creationId xmlns:a16="http://schemas.microsoft.com/office/drawing/2014/main" xmlns="" id="{7B4CCFDE-6E84-47E5-B275-CC5984E74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846" y="2473829"/>
            <a:ext cx="482540" cy="482540"/>
          </a:xfrm>
          <a:prstGeom prst="rect">
            <a:avLst/>
          </a:prstGeom>
        </p:spPr>
      </p:pic>
    </p:spTree>
    <p:extLst>
      <p:ext uri="{BB962C8B-B14F-4D97-AF65-F5344CB8AC3E}">
        <p14:creationId xmlns:p14="http://schemas.microsoft.com/office/powerpoint/2010/main" val="39659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5" name="Gráfico 4">
            <a:extLst>
              <a:ext uri="{FF2B5EF4-FFF2-40B4-BE49-F238E27FC236}">
                <a16:creationId xmlns:a16="http://schemas.microsoft.com/office/drawing/2014/main" xmlns="" id="{1219911A-10D3-43A1-96A4-76434FDE54C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29500" y="6762750"/>
            <a:ext cx="2069996" cy="370586"/>
          </a:xfrm>
          <a:prstGeom prst="rect">
            <a:avLst/>
          </a:prstGeom>
        </p:spPr>
      </p:pic>
      <p:sp>
        <p:nvSpPr>
          <p:cNvPr id="178" name="Google Shape;178;p6"/>
          <p:cNvSpPr txBox="1"/>
          <p:nvPr/>
        </p:nvSpPr>
        <p:spPr>
          <a:xfrm>
            <a:off x="452176" y="1057404"/>
            <a:ext cx="4135866"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¿QUÉ DEBEMOS INCLUIR </a:t>
            </a:r>
            <a:r>
              <a:rPr lang="en-US" sz="2800" dirty="0">
                <a:solidFill>
                  <a:srgbClr val="A93501"/>
                </a:solidFill>
                <a:latin typeface="Calibri"/>
                <a:sym typeface="Calibri"/>
              </a:rPr>
              <a:t>EN UN PROCEDIMIENTO?</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4977074" cy="1323399"/>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Los procedimientos tienen información y formularios, autorizaciones o documentos necesarios, máquinas o equipo de oficina a utilizar y cualquier otro dato que pueda auxiliar al correcto desarrollo de las actividades dentro de la empresa.</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2270C693-6E80-423D-B832-40A5D621835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9250" y="3135528"/>
            <a:ext cx="3636169" cy="3887316"/>
          </a:xfrm>
          <a:prstGeom prst="rect">
            <a:avLst/>
          </a:prstGeom>
        </p:spPr>
      </p:pic>
    </p:spTree>
    <p:extLst>
      <p:ext uri="{BB962C8B-B14F-4D97-AF65-F5344CB8AC3E}">
        <p14:creationId xmlns:p14="http://schemas.microsoft.com/office/powerpoint/2010/main" val="386888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6" y="1057404"/>
            <a:ext cx="4135866"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¿QUÉ DEBEMOS INCLUIR </a:t>
            </a:r>
            <a:r>
              <a:rPr lang="en-US" sz="2800" dirty="0">
                <a:solidFill>
                  <a:srgbClr val="A93501"/>
                </a:solidFill>
                <a:latin typeface="Calibri"/>
                <a:sym typeface="Calibri"/>
              </a:rPr>
              <a:t>EN UN PROCEDIMIENTO?</a:t>
            </a:r>
            <a:endParaRPr sz="2800" dirty="0">
              <a:solidFill>
                <a:srgbClr val="A93501"/>
              </a:solidFill>
              <a:latin typeface="Calibri"/>
              <a:sym typeface="Calibri"/>
            </a:endParaRPr>
          </a:p>
        </p:txBody>
      </p:sp>
      <p:sp>
        <p:nvSpPr>
          <p:cNvPr id="4" name="Google Shape;173;p6">
            <a:extLst>
              <a:ext uri="{FF2B5EF4-FFF2-40B4-BE49-F238E27FC236}">
                <a16:creationId xmlns:a16="http://schemas.microsoft.com/office/drawing/2014/main" xmlns="" id="{07E1B583-4EB2-4466-ADB1-A019BD9B1D3A}"/>
              </a:ext>
            </a:extLst>
          </p:cNvPr>
          <p:cNvSpPr/>
          <p:nvPr/>
        </p:nvSpPr>
        <p:spPr>
          <a:xfrm>
            <a:off x="452176" y="2471212"/>
            <a:ext cx="7629008" cy="4263279"/>
          </a:xfrm>
          <a:prstGeom prst="roundRect">
            <a:avLst>
              <a:gd name="adj" fmla="val 889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74;p6">
            <a:extLst>
              <a:ext uri="{FF2B5EF4-FFF2-40B4-BE49-F238E27FC236}">
                <a16:creationId xmlns:a16="http://schemas.microsoft.com/office/drawing/2014/main" xmlns="" id="{ECF58BF8-A050-42D8-A14A-00DE6C63EC48}"/>
              </a:ext>
            </a:extLst>
          </p:cNvPr>
          <p:cNvSpPr txBox="1"/>
          <p:nvPr/>
        </p:nvSpPr>
        <p:spPr>
          <a:xfrm>
            <a:off x="1087781" y="2733437"/>
            <a:ext cx="6583093" cy="4334480"/>
          </a:xfrm>
          <a:prstGeom prst="rect">
            <a:avLst/>
          </a:prstGeom>
          <a:noFill/>
          <a:ln>
            <a:noFill/>
          </a:ln>
        </p:spPr>
        <p:txBody>
          <a:bodyPr spcFirstLastPara="1" wrap="square" lIns="91425" tIns="45700" rIns="91425" bIns="45700" anchor="t" anchorCtr="0">
            <a:spAutoFit/>
          </a:bodyPr>
          <a:lstStyle/>
          <a:p>
            <a:pPr>
              <a:spcAft>
                <a:spcPts val="200"/>
              </a:spcAft>
            </a:pPr>
            <a:r>
              <a:rPr lang="es-CL" sz="1600" b="1" dirty="0">
                <a:latin typeface="Calibri" panose="020F0502020204030204" pitchFamily="34" charset="0"/>
                <a:cs typeface="Calibri" panose="020F0502020204030204" pitchFamily="34" charset="0"/>
              </a:rPr>
              <a:t>Partes de un procedimiento:</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Encabezado: aunque la Norma ISO 9001 no exige la codificación de los procedimientos es recomendable hacerlo por motivos prácticos y como buena práctica, ya que facilita su búsqueda y actualización.</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Objetivos.</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Alcance.</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Definiciones o Glosario.</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Responsables.</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Documentos relacionados en forma directa e indirecta al procedimiento.</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Flujograma de actividades.</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Secuencia de actividades.</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Archivo, lugar de los documentos y tiempo del archivo.</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Cuadro de actualización.</a:t>
            </a:r>
          </a:p>
          <a:p>
            <a:pPr marL="285750" indent="-285750">
              <a:spcAft>
                <a:spcPts val="200"/>
              </a:spcAft>
              <a:buFont typeface="Arial" panose="020B0604020202020204" pitchFamily="34" charset="0"/>
              <a:buChar char="•"/>
            </a:pPr>
            <a:r>
              <a:rPr lang="es-CL" sz="1600" dirty="0">
                <a:latin typeface="Calibri" panose="020F0502020204030204" pitchFamily="34" charset="0"/>
                <a:cs typeface="Calibri" panose="020F0502020204030204" pitchFamily="34" charset="0"/>
              </a:rPr>
              <a:t>Anexos.</a:t>
            </a:r>
          </a:p>
          <a:p>
            <a:pPr>
              <a:spcAft>
                <a:spcPts val="200"/>
              </a:spcAft>
            </a:pPr>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xmlns="" id="{256B7B86-C81F-48A9-8462-913349043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74" y="2234189"/>
            <a:ext cx="500374" cy="477100"/>
          </a:xfrm>
          <a:prstGeom prst="rect">
            <a:avLst/>
          </a:prstGeom>
        </p:spPr>
      </p:pic>
    </p:spTree>
    <p:extLst>
      <p:ext uri="{BB962C8B-B14F-4D97-AF65-F5344CB8AC3E}">
        <p14:creationId xmlns:p14="http://schemas.microsoft.com/office/powerpoint/2010/main" val="88262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0" name="Google Shape;123;p16">
            <a:extLst>
              <a:ext uri="{FF2B5EF4-FFF2-40B4-BE49-F238E27FC236}">
                <a16:creationId xmlns:a16="http://schemas.microsoft.com/office/drawing/2014/main" xmlns="" id="{5A59DC17-6EEA-4547-8D53-B5218FDC0834}"/>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ED6B00"/>
                </a:solidFill>
                <a:latin typeface="Calibri" panose="020F0502020204030204" pitchFamily="34" charset="0"/>
                <a:ea typeface="Roboto"/>
                <a:cs typeface="Calibri" panose="020F0502020204030204" pitchFamily="34" charset="0"/>
                <a:sym typeface="Roboto"/>
              </a:rPr>
              <a:t>¡VEAMOS EL SIGUIENTE VIDEO!</a:t>
            </a:r>
            <a:endParaRPr sz="3100" b="1" dirty="0">
              <a:solidFill>
                <a:srgbClr val="ED6B00"/>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a16="http://schemas.microsoft.com/office/drawing/2014/main" xmlns="" id="{62563B7B-7835-48A8-9E3B-7C216789A149}"/>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12" name="Google Shape;73;p14">
            <a:extLst>
              <a:ext uri="{FF2B5EF4-FFF2-40B4-BE49-F238E27FC236}">
                <a16:creationId xmlns:a16="http://schemas.microsoft.com/office/drawing/2014/main" xmlns="" id="{366C6DDA-A826-4E94-BC75-985960620414}"/>
              </a:ext>
            </a:extLst>
          </p:cNvPr>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pic>
        <p:nvPicPr>
          <p:cNvPr id="13" name="Imagen 12">
            <a:extLst>
              <a:ext uri="{FF2B5EF4-FFF2-40B4-BE49-F238E27FC236}">
                <a16:creationId xmlns:a16="http://schemas.microsoft.com/office/drawing/2014/main" xmlns="" id="{C01E4198-715C-4B33-AE29-B619C23B3E4C}"/>
              </a:ext>
            </a:extLst>
          </p:cNvPr>
          <p:cNvPicPr>
            <a:picLocks noChangeAspect="1"/>
          </p:cNvPicPr>
          <p:nvPr/>
        </p:nvPicPr>
        <p:blipFill>
          <a:blip r:embed="rId3"/>
          <a:srcRect/>
          <a:stretch/>
        </p:blipFill>
        <p:spPr>
          <a:xfrm>
            <a:off x="4642338" y="3353848"/>
            <a:ext cx="5237611" cy="4275353"/>
          </a:xfrm>
          <a:prstGeom prst="rect">
            <a:avLst/>
          </a:prstGeom>
        </p:spPr>
      </p:pic>
      <p:sp>
        <p:nvSpPr>
          <p:cNvPr id="14" name="Google Shape;80;p14">
            <a:extLst>
              <a:ext uri="{FF2B5EF4-FFF2-40B4-BE49-F238E27FC236}">
                <a16:creationId xmlns:a16="http://schemas.microsoft.com/office/drawing/2014/main" xmlns="" id="{C74359CA-B979-4B2C-BC4D-F9A77D320323}"/>
              </a:ext>
            </a:extLst>
          </p:cNvPr>
          <p:cNvSpPr txBox="1"/>
          <p:nvPr/>
        </p:nvSpPr>
        <p:spPr>
          <a:xfrm>
            <a:off x="958647" y="3034348"/>
            <a:ext cx="4704736" cy="1779724"/>
          </a:xfrm>
          <a:prstGeom prst="rect">
            <a:avLst/>
          </a:prstGeom>
          <a:noFill/>
          <a:ln>
            <a:noFill/>
          </a:ln>
        </p:spPr>
        <p:txBody>
          <a:bodyPr spcFirstLastPara="1" wrap="square" lIns="91425" tIns="91425" rIns="91425" bIns="91425" anchor="ctr" anchorCtr="0">
            <a:noAutofit/>
          </a:bodyPr>
          <a:lstStyle/>
          <a:p>
            <a:pPr lvl="0"/>
            <a:r>
              <a:rPr lang="es-CL" sz="2000" dirty="0">
                <a:solidFill>
                  <a:srgbClr val="A93501"/>
                </a:solidFill>
                <a:latin typeface="Calibri"/>
                <a:ea typeface="Calibri"/>
                <a:cs typeface="Calibri"/>
                <a:sym typeface="Calibri"/>
              </a:rPr>
              <a:t>PROCEDIMIENTOS ADMINISTRATIVOS </a:t>
            </a:r>
          </a:p>
          <a:p>
            <a:pPr lvl="0"/>
            <a:r>
              <a:rPr lang="es-CL" sz="2000" b="1" dirty="0">
                <a:solidFill>
                  <a:srgbClr val="ED6B00"/>
                </a:solidFill>
                <a:latin typeface="Calibri"/>
                <a:ea typeface="Calibri"/>
                <a:cs typeface="Calibri"/>
                <a:sym typeface="Calibri"/>
              </a:rPr>
              <a:t>Y TRAMITACIÓN DE DOCUMENTOS</a:t>
            </a:r>
            <a:endParaRPr lang="es-CL" sz="2000" dirty="0">
              <a:solidFill>
                <a:srgbClr val="ED6B00"/>
              </a:solidFill>
            </a:endParaRPr>
          </a:p>
          <a:p>
            <a:pPr lvl="0">
              <a:lnSpc>
                <a:spcPct val="90000"/>
              </a:lnSpc>
              <a:buClr>
                <a:schemeClr val="dk1"/>
              </a:buClr>
              <a:buSzPts val="1100"/>
            </a:pPr>
            <a:endParaRPr lang="es-ES" sz="2000" b="1" dirty="0">
              <a:solidFill>
                <a:srgbClr val="ED6B00"/>
              </a:solidFill>
              <a:latin typeface="Calibri" panose="020F0502020204030204" pitchFamily="34" charset="0"/>
              <a:ea typeface="Roboto"/>
              <a:cs typeface="Calibri" panose="020F0502020204030204" pitchFamily="34" charset="0"/>
              <a:sym typeface="Roboto"/>
            </a:endParaRPr>
          </a:p>
          <a:p>
            <a:pPr>
              <a:lnSpc>
                <a:spcPct val="115000"/>
              </a:lnSpc>
            </a:pPr>
            <a:r>
              <a:rPr lang="es-CL" sz="1600" u="sng" dirty="0">
                <a:solidFill>
                  <a:srgbClr val="ED6B00"/>
                </a:solidFill>
                <a:latin typeface="Calibri" panose="020F0502020204030204" pitchFamily="34" charset="0"/>
                <a:ea typeface="Roboto"/>
                <a:cs typeface="Calibri" panose="020F0502020204030204" pitchFamily="34" charset="0"/>
                <a:sym typeface="Roboto"/>
                <a:hlinkClick r:id="rId4">
                  <a:extLst>
                    <a:ext uri="{A12FA001-AC4F-418D-AE19-62706E023703}">
                      <ahyp:hlinkClr xmlns:ahyp="http://schemas.microsoft.com/office/drawing/2018/hyperlinkcolor" xmlns="" val="tx"/>
                    </a:ext>
                  </a:extLst>
                </a:hlinkClick>
              </a:rPr>
              <a:t>Cómo hacer un Procedimiento e instructivo</a:t>
            </a:r>
            <a:endParaRPr lang="es-CL" sz="1600" b="1" u="sng" dirty="0">
              <a:solidFill>
                <a:srgbClr val="ED6B00"/>
              </a:solidFill>
              <a:latin typeface="Calibri" panose="020F0502020204030204" pitchFamily="34" charset="0"/>
              <a:ea typeface="Roboto"/>
              <a:cs typeface="Calibri" panose="020F0502020204030204" pitchFamily="34" charset="0"/>
              <a:sym typeface="Roboto"/>
            </a:endParaRPr>
          </a:p>
        </p:txBody>
      </p:sp>
      <p:sp>
        <p:nvSpPr>
          <p:cNvPr id="15" name="Google Shape;82;p14">
            <a:extLst>
              <a:ext uri="{FF2B5EF4-FFF2-40B4-BE49-F238E27FC236}">
                <a16:creationId xmlns:a16="http://schemas.microsoft.com/office/drawing/2014/main" xmlns="" id="{1EC4A7F9-2279-44AA-9C7B-4FE0FF96E973}"/>
              </a:ext>
            </a:extLst>
          </p:cNvPr>
          <p:cNvSpPr txBox="1"/>
          <p:nvPr/>
        </p:nvSpPr>
        <p:spPr>
          <a:xfrm>
            <a:off x="4750317" y="1205044"/>
            <a:ext cx="996461" cy="488156"/>
          </a:xfrm>
          <a:prstGeom prst="rect">
            <a:avLst/>
          </a:prstGeom>
          <a:noFill/>
          <a:ln>
            <a:noFill/>
          </a:ln>
        </p:spPr>
        <p:txBody>
          <a:bodyPr spcFirstLastPara="1" wrap="square" lIns="91425" tIns="91425" rIns="91425" bIns="91425" anchor="ctr" anchorCtr="0">
            <a:noAutofit/>
          </a:bodyPr>
          <a:lstStyle/>
          <a:p>
            <a:pPr lvl="0" algn="r">
              <a:lnSpc>
                <a:spcPct val="90000"/>
              </a:lnSpc>
              <a:buSzPts val="6000"/>
            </a:pPr>
            <a:r>
              <a:rPr lang="en-US" sz="6000" dirty="0">
                <a:solidFill>
                  <a:srgbClr val="FFB375"/>
                </a:solidFill>
                <a:latin typeface="Calibri"/>
                <a:ea typeface="Calibri"/>
                <a:cs typeface="Calibri"/>
                <a:sym typeface="Calibri"/>
              </a:rPr>
              <a:t>3</a:t>
            </a:r>
          </a:p>
        </p:txBody>
      </p:sp>
    </p:spTree>
    <p:extLst>
      <p:ext uri="{BB962C8B-B14F-4D97-AF65-F5344CB8AC3E}">
        <p14:creationId xmlns:p14="http://schemas.microsoft.com/office/powerpoint/2010/main" val="309165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18"/>
          <p:cNvGrpSpPr/>
          <p:nvPr/>
        </p:nvGrpSpPr>
        <p:grpSpPr>
          <a:xfrm>
            <a:off x="2035277" y="2138885"/>
            <a:ext cx="6999671" cy="4392544"/>
            <a:chOff x="4461133" y="2661540"/>
            <a:chExt cx="4657800" cy="1962161"/>
          </a:xfrm>
        </p:grpSpPr>
        <p:sp>
          <p:nvSpPr>
            <p:cNvPr id="390" name="Google Shape;390;p18"/>
            <p:cNvSpPr/>
            <p:nvPr/>
          </p:nvSpPr>
          <p:spPr>
            <a:xfrm>
              <a:off x="4461133" y="2661540"/>
              <a:ext cx="4657800" cy="1962161"/>
            </a:xfrm>
            <a:prstGeom prst="roundRect">
              <a:avLst>
                <a:gd name="adj" fmla="val 12206"/>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000570" y="2735007"/>
              <a:ext cx="3829335" cy="132148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CL" sz="2000" dirty="0">
                  <a:solidFill>
                    <a:srgbClr val="A93501"/>
                  </a:solidFill>
                  <a:latin typeface="Calibri"/>
                  <a:ea typeface="Calibri"/>
                  <a:cs typeface="Calibri"/>
                  <a:sym typeface="Calibri"/>
                </a:rPr>
                <a:t>PROCEDIMIENTOS ADMINISTRATIVOS </a:t>
              </a:r>
            </a:p>
            <a:p>
              <a:pPr marL="0" marR="0" lvl="0" indent="0" algn="l" rtl="0">
                <a:spcBef>
                  <a:spcPts val="0"/>
                </a:spcBef>
                <a:spcAft>
                  <a:spcPts val="0"/>
                </a:spcAft>
                <a:buNone/>
              </a:pPr>
              <a:r>
                <a:rPr lang="es-CL" sz="2000" b="1" i="0" u="none" strike="noStrike" cap="none" dirty="0">
                  <a:solidFill>
                    <a:srgbClr val="ED6B00"/>
                  </a:solidFill>
                  <a:latin typeface="Calibri"/>
                  <a:ea typeface="Calibri"/>
                  <a:cs typeface="Calibri"/>
                  <a:sym typeface="Calibri"/>
                </a:rPr>
                <a:t>Y TRAMITACIÓN DE DOCUMENTOS</a:t>
              </a:r>
              <a:endParaRPr lang="es-CL" dirty="0">
                <a:solidFill>
                  <a:srgbClr val="ED6B00"/>
                </a:solidFill>
              </a:endParaRPr>
            </a:p>
            <a:p>
              <a:pPr marL="0" marR="0" lvl="0" indent="0" algn="l" rtl="0">
                <a:lnSpc>
                  <a:spcPct val="115000"/>
                </a:lnSpc>
                <a:spcBef>
                  <a:spcPts val="0"/>
                </a:spcBef>
                <a:spcAft>
                  <a:spcPts val="0"/>
                </a:spcAft>
                <a:buNone/>
              </a:pPr>
              <a:endParaRPr lang="es-CL"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s-CL" sz="1600" dirty="0">
                  <a:latin typeface="Calibri"/>
                  <a:ea typeface="Calibri"/>
                  <a:cs typeface="Calibri"/>
                  <a:sym typeface="Calibri"/>
                </a:rPr>
                <a:t>Reúnete en grupos de no más de 3 integrantes, y utilizando sus apuntes respondan la siguiente pregunta:</a:t>
              </a:r>
            </a:p>
            <a:p>
              <a:pPr marL="0" marR="0" lvl="0" indent="0" algn="l" rtl="0">
                <a:lnSpc>
                  <a:spcPct val="115000"/>
                </a:lnSpc>
                <a:spcBef>
                  <a:spcPts val="0"/>
                </a:spcBef>
                <a:spcAft>
                  <a:spcPts val="0"/>
                </a:spcAft>
                <a:buNone/>
              </a:pPr>
              <a:r>
                <a:rPr lang="es-CL" sz="1600" b="1" i="0" u="none" strike="noStrike" cap="none" dirty="0">
                  <a:solidFill>
                    <a:srgbClr val="ED6B00"/>
                  </a:solidFill>
                  <a:latin typeface="Calibri"/>
                  <a:ea typeface="Calibri"/>
                  <a:cs typeface="Calibri"/>
                  <a:sym typeface="Calibri"/>
                </a:rPr>
                <a:t>¿Por qué es importante la existencia de un procedimiento administrativo?</a:t>
              </a:r>
            </a:p>
            <a:p>
              <a:pPr marL="342900" marR="0" lvl="0" indent="-342900" algn="l" rtl="0">
                <a:lnSpc>
                  <a:spcPct val="115000"/>
                </a:lnSpc>
                <a:spcBef>
                  <a:spcPts val="0"/>
                </a:spcBef>
                <a:spcAft>
                  <a:spcPts val="0"/>
                </a:spcAft>
                <a:buFont typeface="+mj-lt"/>
                <a:buAutoNum type="alphaLcParenR"/>
              </a:pPr>
              <a:r>
                <a:rPr lang="es-CL" sz="1600" dirty="0">
                  <a:solidFill>
                    <a:schemeClr val="tx1"/>
                  </a:solidFill>
                  <a:latin typeface="Calibri"/>
                  <a:ea typeface="Calibri"/>
                  <a:cs typeface="Calibri"/>
                  <a:sym typeface="Calibri"/>
                </a:rPr>
                <a:t>Estandarizar el flujo de documentos internos y externos.</a:t>
              </a:r>
            </a:p>
            <a:p>
              <a:pPr marL="342900" marR="0" lvl="0" indent="-342900" algn="l" rtl="0">
                <a:lnSpc>
                  <a:spcPct val="115000"/>
                </a:lnSpc>
                <a:spcBef>
                  <a:spcPts val="0"/>
                </a:spcBef>
                <a:spcAft>
                  <a:spcPts val="0"/>
                </a:spcAft>
                <a:buFont typeface="+mj-lt"/>
                <a:buAutoNum type="alphaLcParenR"/>
              </a:pPr>
              <a:r>
                <a:rPr lang="es-CL" sz="1600" i="0" u="none" strike="noStrike" cap="none" dirty="0">
                  <a:solidFill>
                    <a:schemeClr val="tx1"/>
                  </a:solidFill>
                  <a:latin typeface="Calibri"/>
                  <a:ea typeface="Calibri"/>
                  <a:cs typeface="Calibri"/>
                  <a:sym typeface="Calibri"/>
                </a:rPr>
                <a:t>Aumentar la burocracia al interior de la organización.</a:t>
              </a:r>
            </a:p>
            <a:p>
              <a:pPr marL="342900" marR="0" lvl="0" indent="-342900" algn="l" rtl="0">
                <a:lnSpc>
                  <a:spcPct val="115000"/>
                </a:lnSpc>
                <a:spcBef>
                  <a:spcPts val="0"/>
                </a:spcBef>
                <a:spcAft>
                  <a:spcPts val="0"/>
                </a:spcAft>
                <a:buFont typeface="+mj-lt"/>
                <a:buAutoNum type="alphaLcParenR"/>
              </a:pPr>
              <a:r>
                <a:rPr lang="es-CL" sz="1600" dirty="0">
                  <a:solidFill>
                    <a:schemeClr val="tx1"/>
                  </a:solidFill>
                  <a:latin typeface="Calibri"/>
                  <a:ea typeface="Calibri"/>
                  <a:cs typeface="Calibri"/>
                  <a:sym typeface="Calibri"/>
                </a:rPr>
                <a:t>Estandarizar las funciones y forma de proceder de la empresa.</a:t>
              </a:r>
            </a:p>
          </p:txBody>
        </p:sp>
      </p:gr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50" y="3752283"/>
            <a:ext cx="2455571" cy="277914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509" y="5814075"/>
            <a:ext cx="1288184" cy="961213"/>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8478" y="6415572"/>
            <a:ext cx="1248031" cy="668272"/>
          </a:xfrm>
          <a:prstGeom prst="rect">
            <a:avLst/>
          </a:prstGeom>
        </p:spPr>
      </p:pic>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FFB375"/>
                </a:solidFill>
                <a:latin typeface="Calibri"/>
                <a:ea typeface="Calibri"/>
                <a:cs typeface="Calibri"/>
                <a:sym typeface="Calibri"/>
              </a:rPr>
              <a:t>3</a:t>
            </a:r>
            <a:endParaRPr sz="5000" b="0" i="0" u="none" strike="noStrike" cap="none" dirty="0">
              <a:solidFill>
                <a:srgbClr val="FFB375"/>
              </a:solidFill>
              <a:latin typeface="Calibri"/>
              <a:ea typeface="Calibri"/>
              <a:cs typeface="Calibri"/>
              <a:sym typeface="Calibri"/>
            </a:endParaRPr>
          </a:p>
        </p:txBody>
      </p:sp>
      <p:sp>
        <p:nvSpPr>
          <p:cNvPr id="15" name="Google Shape;391;p18">
            <a:extLst>
              <a:ext uri="{FF2B5EF4-FFF2-40B4-BE49-F238E27FC236}">
                <a16:creationId xmlns:a16="http://schemas.microsoft.com/office/drawing/2014/main" xmlns="" id="{47F0A1F3-627F-4D26-B5F6-851CB4CB32B4}"/>
              </a:ext>
            </a:extLst>
          </p:cNvPr>
          <p:cNvSpPr txBox="1"/>
          <p:nvPr/>
        </p:nvSpPr>
        <p:spPr>
          <a:xfrm>
            <a:off x="2869849" y="5368390"/>
            <a:ext cx="5754666" cy="91834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1" i="0" u="none" strike="noStrike" cap="none" dirty="0">
                <a:solidFill>
                  <a:srgbClr val="ED6B00"/>
                </a:solidFill>
                <a:latin typeface="Calibri"/>
                <a:ea typeface="Calibri"/>
                <a:cs typeface="Calibri"/>
                <a:sym typeface="Calibri"/>
              </a:rPr>
              <a:t>¡Muy bien!, la alternativa A, nos indica el flujo lógico de la documentación legal, ya sea interna o externa para los efectos de fiscalizaciones.</a:t>
            </a:r>
            <a:endParaRPr lang="es-CL" sz="1600"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56" name="Agrupar 21"/>
          <p:cNvGrpSpPr/>
          <p:nvPr/>
        </p:nvGrpSpPr>
        <p:grpSpPr>
          <a:xfrm>
            <a:off x="-4655" y="4568183"/>
            <a:ext cx="9154909" cy="783005"/>
            <a:chOff x="-4655" y="4568183"/>
            <a:chExt cx="9154909" cy="783005"/>
          </a:xfrm>
        </p:grpSpPr>
        <p:sp>
          <p:nvSpPr>
            <p:cNvPr id="57" name="Google Shape;406;p19"/>
            <p:cNvSpPr txBox="1"/>
            <p:nvPr/>
          </p:nvSpPr>
          <p:spPr>
            <a:xfrm>
              <a:off x="1284454" y="4701528"/>
              <a:ext cx="7865800" cy="461624"/>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Ley Nº 19.631.</a:t>
              </a:r>
              <a:endParaRPr lang="es-CL" sz="1600" dirty="0">
                <a:latin typeface="Calibri"/>
                <a:cs typeface="Calibri"/>
              </a:endParaRPr>
            </a:p>
          </p:txBody>
        </p:sp>
        <p:grpSp>
          <p:nvGrpSpPr>
            <p:cNvPr id="58" name="Agrupar 2"/>
            <p:cNvGrpSpPr/>
            <p:nvPr/>
          </p:nvGrpSpPr>
          <p:grpSpPr>
            <a:xfrm>
              <a:off x="-4655" y="4568183"/>
              <a:ext cx="1135367" cy="783005"/>
              <a:chOff x="-4655" y="4568183"/>
              <a:chExt cx="1135367" cy="783005"/>
            </a:xfrm>
          </p:grpSpPr>
          <p:sp>
            <p:nvSpPr>
              <p:cNvPr id="59"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Imagen 59"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61" name="Agrupar 19"/>
          <p:cNvGrpSpPr/>
          <p:nvPr/>
        </p:nvGrpSpPr>
        <p:grpSpPr>
          <a:xfrm>
            <a:off x="-4655" y="2826713"/>
            <a:ext cx="8958264" cy="783005"/>
            <a:chOff x="-4655" y="2826713"/>
            <a:chExt cx="8958264" cy="783005"/>
          </a:xfrm>
        </p:grpSpPr>
        <p:sp>
          <p:nvSpPr>
            <p:cNvPr id="62"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a:t>
              </a:r>
              <a:r>
                <a:rPr lang="es-CL" sz="1600" b="1" dirty="0">
                  <a:solidFill>
                    <a:srgbClr val="ED6B00"/>
                  </a:solidFill>
                  <a:latin typeface="Calibri"/>
                  <a:cs typeface="Calibri"/>
                </a:rPr>
                <a:t>Trabajo</a:t>
              </a:r>
              <a:r>
                <a:rPr lang="es-CL" sz="1600" dirty="0">
                  <a:solidFill>
                    <a:srgbClr val="ED6B00"/>
                  </a:solidFill>
                  <a:latin typeface="Calibri"/>
                  <a:cs typeface="Calibri"/>
                </a:rPr>
                <a:t>.</a:t>
              </a:r>
              <a:endParaRPr sz="1600" b="0"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sp>
          <p:nvSpPr>
            <p:cNvPr id="63"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 name="Imagen 63"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65" name="Agrupar 20"/>
          <p:cNvGrpSpPr/>
          <p:nvPr/>
        </p:nvGrpSpPr>
        <p:grpSpPr>
          <a:xfrm>
            <a:off x="-4655" y="3697448"/>
            <a:ext cx="6661094" cy="783005"/>
            <a:chOff x="-4655" y="3697448"/>
            <a:chExt cx="6661094" cy="783005"/>
          </a:xfrm>
        </p:grpSpPr>
        <p:sp>
          <p:nvSpPr>
            <p:cNvPr id="66" name="Google Shape;414;p19"/>
            <p:cNvSpPr txBox="1"/>
            <p:nvPr/>
          </p:nvSpPr>
          <p:spPr>
            <a:xfrm>
              <a:off x="1284454" y="3791876"/>
              <a:ext cx="5371985" cy="461624"/>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DL.3500.</a:t>
              </a:r>
            </a:p>
          </p:txBody>
        </p:sp>
        <p:grpSp>
          <p:nvGrpSpPr>
            <p:cNvPr id="67" name="Agrupar 5"/>
            <p:cNvGrpSpPr/>
            <p:nvPr/>
          </p:nvGrpSpPr>
          <p:grpSpPr>
            <a:xfrm>
              <a:off x="-4655" y="3697448"/>
              <a:ext cx="1135367" cy="783005"/>
              <a:chOff x="-4655" y="3697448"/>
              <a:chExt cx="1135367" cy="783005"/>
            </a:xfrm>
          </p:grpSpPr>
          <p:sp>
            <p:nvSpPr>
              <p:cNvPr id="68"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9" name="Imagen 68"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70" name="Agrupar 9"/>
          <p:cNvGrpSpPr/>
          <p:nvPr/>
        </p:nvGrpSpPr>
        <p:grpSpPr>
          <a:xfrm>
            <a:off x="-4655" y="1955978"/>
            <a:ext cx="9223735" cy="783005"/>
            <a:chOff x="-4655" y="1955978"/>
            <a:chExt cx="9223735" cy="783005"/>
          </a:xfrm>
        </p:grpSpPr>
        <p:sp>
          <p:nvSpPr>
            <p:cNvPr id="71"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solidFill>
                    <a:srgbClr val="ED6B00"/>
                  </a:solidFill>
                  <a:latin typeface="Calibri"/>
                  <a:cs typeface="Calibri"/>
                </a:rPr>
                <a:t>.</a:t>
              </a:r>
            </a:p>
          </p:txBody>
        </p:sp>
        <p:grpSp>
          <p:nvGrpSpPr>
            <p:cNvPr id="72" name="Agrupar 7"/>
            <p:cNvGrpSpPr/>
            <p:nvPr/>
          </p:nvGrpSpPr>
          <p:grpSpPr>
            <a:xfrm>
              <a:off x="-4655" y="1955978"/>
              <a:ext cx="1135367" cy="783005"/>
              <a:chOff x="-4655" y="1955978"/>
              <a:chExt cx="1135367" cy="783005"/>
            </a:xfrm>
          </p:grpSpPr>
          <p:sp>
            <p:nvSpPr>
              <p:cNvPr id="73"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Imagen 73"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75" name="Agrupar 25"/>
          <p:cNvGrpSpPr/>
          <p:nvPr/>
        </p:nvGrpSpPr>
        <p:grpSpPr>
          <a:xfrm>
            <a:off x="-4655" y="5438917"/>
            <a:ext cx="6906899" cy="783005"/>
            <a:chOff x="-4655" y="5438917"/>
            <a:chExt cx="6906899" cy="783005"/>
          </a:xfrm>
        </p:grpSpPr>
        <p:sp>
          <p:nvSpPr>
            <p:cNvPr id="76"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a:solidFill>
                    <a:srgbClr val="FF6600"/>
                  </a:solidFill>
                  <a:latin typeface="Calibri" panose="020F0502020204030204" pitchFamily="34" charset="0"/>
                  <a:cs typeface="Calibri" panose="020F0502020204030204" pitchFamily="34" charset="0"/>
                </a:rPr>
                <a:t>cuidadoso</a:t>
              </a:r>
              <a:r>
                <a:rPr lang="es-CL" sz="1600" dirty="0">
                  <a:latin typeface="Calibri" panose="020F0502020204030204" pitchFamily="34" charset="0"/>
                  <a:cs typeface="Calibri" panose="020F0502020204030204" pitchFamily="34" charset="0"/>
                </a:rPr>
                <a:t> 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br>
                <a:rPr lang="es-CL" sz="1600" dirty="0">
                  <a:latin typeface="Calibri" panose="020F0502020204030204" pitchFamily="34" charset="0"/>
                  <a:cs typeface="Calibri" panose="020F0502020204030204" pitchFamily="34" charset="0"/>
                </a:rPr>
              </a:br>
              <a:r>
                <a:rPr lang="es-CL" sz="1600" dirty="0">
                  <a:latin typeface="Calibri" panose="020F0502020204030204" pitchFamily="34" charset="0"/>
                  <a:cs typeface="Calibri" panose="020F0502020204030204" pitchFamily="34" charset="0"/>
                </a:rPr>
                <a:t>equipo de trabajo. </a:t>
              </a:r>
            </a:p>
          </p:txBody>
        </p:sp>
        <p:grpSp>
          <p:nvGrpSpPr>
            <p:cNvPr id="77" name="Agrupar 24"/>
            <p:cNvGrpSpPr/>
            <p:nvPr/>
          </p:nvGrpSpPr>
          <p:grpSpPr>
            <a:xfrm>
              <a:off x="-4655" y="5438917"/>
              <a:ext cx="1135367" cy="783005"/>
              <a:chOff x="-4655" y="5438917"/>
              <a:chExt cx="1135367" cy="783005"/>
            </a:xfrm>
          </p:grpSpPr>
          <p:sp>
            <p:nvSpPr>
              <p:cNvPr id="78"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9" name="Imagen 78"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extLst>
      <p:ext uri="{BB962C8B-B14F-4D97-AF65-F5344CB8AC3E}">
        <p14:creationId xmlns:p14="http://schemas.microsoft.com/office/powerpoint/2010/main" val="258773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6"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3</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238" y="4287794"/>
            <a:ext cx="6350234" cy="3657787"/>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8" name="Google Shape;445;p20"/>
          <p:cNvSpPr txBox="1"/>
          <p:nvPr/>
        </p:nvSpPr>
        <p:spPr>
          <a:xfrm>
            <a:off x="958647" y="2596243"/>
            <a:ext cx="6144282" cy="1886517"/>
          </a:xfrm>
          <a:prstGeom prst="rect">
            <a:avLst/>
          </a:prstGeom>
          <a:noFill/>
          <a:ln>
            <a:noFill/>
          </a:ln>
        </p:spPr>
        <p:txBody>
          <a:bodyPr spcFirstLastPara="1" wrap="square" lIns="91425" tIns="91425" rIns="91425" bIns="91425" anchor="t" anchorCtr="0">
            <a:noAutofit/>
          </a:bodyPr>
          <a:lstStyle/>
          <a:p>
            <a:pPr lvl="0">
              <a:lnSpc>
                <a:spcPct val="115000"/>
              </a:lnSpc>
            </a:pPr>
            <a:r>
              <a:rPr lang="en-US" sz="2000" dirty="0">
                <a:solidFill>
                  <a:srgbClr val="A93501"/>
                </a:solidFill>
                <a:latin typeface="Calibri"/>
                <a:ea typeface="Calibri"/>
                <a:cs typeface="Calibri"/>
                <a:sym typeface="Calibri"/>
              </a:rPr>
              <a:t>PROCEDIMIENTOS ADMINISTRATIVOS </a:t>
            </a:r>
            <a:r>
              <a:rPr lang="es-CL" sz="2000" b="1" dirty="0">
                <a:solidFill>
                  <a:srgbClr val="ED6B00"/>
                </a:solidFill>
                <a:latin typeface="Calibri"/>
                <a:ea typeface="Calibri"/>
                <a:cs typeface="Calibri"/>
                <a:sym typeface="Calibri"/>
              </a:rPr>
              <a:t>Y TRAMITACIÓN DE DOCUMENTOS</a:t>
            </a:r>
          </a:p>
          <a:p>
            <a:pPr lvl="0">
              <a:lnSpc>
                <a:spcPct val="115000"/>
              </a:lnSpc>
            </a:pPr>
            <a:endParaRPr sz="1600" b="0" i="0" u="none" strike="noStrike" cap="none" dirty="0">
              <a:solidFill>
                <a:srgbClr val="000000"/>
              </a:solidFill>
              <a:latin typeface="Calibri"/>
              <a:ea typeface="Calibri"/>
              <a:cs typeface="Calibri"/>
              <a:sym typeface="Calibri"/>
            </a:endParaRPr>
          </a:p>
          <a:p>
            <a:r>
              <a:rPr lang="es-CL" sz="1600" dirty="0">
                <a:latin typeface="Calibri" panose="020F0502020204030204" pitchFamily="34" charset="0"/>
                <a:cs typeface="Calibri" panose="020F0502020204030204" pitchFamily="34" charset="0"/>
              </a:rPr>
              <a:t>Para realizar la siguiente actividad, utiliza el archivo </a:t>
            </a:r>
            <a:r>
              <a:rPr lang="es-CL" sz="1600" b="1" dirty="0">
                <a:solidFill>
                  <a:srgbClr val="ED6B00"/>
                </a:solidFill>
                <a:latin typeface="Calibri" panose="020F0502020204030204" pitchFamily="34" charset="0"/>
                <a:cs typeface="Calibri" panose="020F0502020204030204" pitchFamily="34" charset="0"/>
              </a:rPr>
              <a:t>Actividad Práctica 3_Procedimientos administrativos</a:t>
            </a:r>
            <a:r>
              <a:rPr lang="es-CL" sz="1600" dirty="0">
                <a:latin typeface="Calibri" panose="020F0502020204030204" pitchFamily="34" charset="0"/>
                <a:cs typeface="Calibri" panose="020F0502020204030204" pitchFamily="34" charset="0"/>
              </a:rPr>
              <a:t>  y sigue las instrucciones señaladas.</a:t>
            </a:r>
          </a:p>
          <a:p>
            <a:endParaRPr lang="es-CL" sz="1600" dirty="0">
              <a:latin typeface="Calibri" panose="020F0502020204030204" pitchFamily="34" charset="0"/>
              <a:cs typeface="Calibri" panose="020F0502020204030204" pitchFamily="34" charset="0"/>
            </a:endParaRPr>
          </a:p>
          <a:p>
            <a:r>
              <a:rPr lang="es-CL" sz="2100" b="1" dirty="0">
                <a:solidFill>
                  <a:srgbClr val="ED6B00"/>
                </a:solidFill>
                <a:latin typeface="Calibri"/>
                <a:ea typeface="Calibri"/>
                <a:cs typeface="Calibri"/>
                <a:sym typeface="Calibri"/>
              </a:rPr>
              <a:t>¡Éxito! </a:t>
            </a:r>
            <a:r>
              <a:rPr lang="es-CL" sz="1600" dirty="0"/>
              <a:t> </a:t>
            </a: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1"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6" name="Google Shape;445;p20"/>
          <p:cNvSpPr txBox="1"/>
          <p:nvPr/>
        </p:nvSpPr>
        <p:spPr>
          <a:xfrm>
            <a:off x="958647" y="2661558"/>
            <a:ext cx="5107856" cy="1901860"/>
          </a:xfrm>
          <a:prstGeom prst="rect">
            <a:avLst/>
          </a:prstGeom>
          <a:noFill/>
          <a:ln>
            <a:noFill/>
          </a:ln>
        </p:spPr>
        <p:txBody>
          <a:bodyPr spcFirstLastPara="1" wrap="square" lIns="91425" tIns="91425" rIns="91425" bIns="91425" anchor="t" anchorCtr="0">
            <a:noAutofit/>
          </a:bodyPr>
          <a:lstStyle/>
          <a:p>
            <a:pPr lvl="0">
              <a:lnSpc>
                <a:spcPct val="115000"/>
              </a:lnSpc>
            </a:pPr>
            <a:r>
              <a:rPr lang="en-US" sz="2000" dirty="0">
                <a:solidFill>
                  <a:srgbClr val="A93501"/>
                </a:solidFill>
                <a:latin typeface="Calibri"/>
                <a:ea typeface="Calibri"/>
                <a:cs typeface="Calibri"/>
                <a:sym typeface="Calibri"/>
              </a:rPr>
              <a:t>PROCEDIMIENTOS ADMINISTRATIVOS </a:t>
            </a:r>
            <a:r>
              <a:rPr lang="es-CL" sz="2000" b="1" dirty="0">
                <a:solidFill>
                  <a:srgbClr val="ED6B00"/>
                </a:solidFill>
                <a:latin typeface="Calibri"/>
                <a:ea typeface="Calibri"/>
                <a:cs typeface="Calibri"/>
                <a:sym typeface="Calibri"/>
              </a:rPr>
              <a:t>Y TRAMITACIÓN DE DOCUMENTOS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2" y="4159042"/>
            <a:ext cx="673176" cy="6037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3</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LEGISLACIÓN LABORAL</a:t>
            </a:r>
            <a:endParaRPr sz="1200" b="0" i="0" u="none" strike="noStrike" cap="none" dirty="0">
              <a:solidFill>
                <a:srgbClr val="ED6B00"/>
              </a:solidFill>
              <a:latin typeface="Calibri"/>
              <a:ea typeface="Calibri"/>
              <a:cs typeface="Calibri"/>
              <a:sym typeface="Calibri"/>
            </a:endParaRPr>
          </a:p>
        </p:txBody>
      </p:sp>
      <p:sp>
        <p:nvSpPr>
          <p:cNvPr id="6" name="Google Shape;61;p13"/>
          <p:cNvSpPr txBox="1">
            <a:spLocks/>
          </p:cNvSpPr>
          <p:nvPr/>
        </p:nvSpPr>
        <p:spPr>
          <a:xfrm>
            <a:off x="365426" y="2422637"/>
            <a:ext cx="6661016"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200" b="1" dirty="0">
                <a:solidFill>
                  <a:srgbClr val="ED6B00"/>
                </a:solidFill>
                <a:latin typeface="Calibri" panose="020F0502020204030204" pitchFamily="34" charset="0"/>
                <a:ea typeface="Roboto"/>
                <a:cs typeface="Calibri" panose="020F0502020204030204" pitchFamily="34" charset="0"/>
                <a:sym typeface="Roboto"/>
              </a:rPr>
              <a:t>PROCEDIMIENTOS ADMINISTRATIVOS Y TRAMITACIÓN DE DOCUMENTOS</a:t>
            </a:r>
            <a:endParaRPr lang="x-none" sz="32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2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7" name="Gráfico 6">
            <a:extLst>
              <a:ext uri="{FF2B5EF4-FFF2-40B4-BE49-F238E27FC236}">
                <a16:creationId xmlns:a16="http://schemas.microsoft.com/office/drawing/2014/main" xmlns="" id="{97395F9D-B035-4494-B715-CC45DC51AB5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643671" y="3581373"/>
            <a:ext cx="5176479" cy="3652050"/>
          </a:xfrm>
          <a:prstGeom prst="rect">
            <a:avLst/>
          </a:prstGeom>
        </p:spPr>
      </p:pic>
    </p:spTree>
    <p:extLst>
      <p:ext uri="{BB962C8B-B14F-4D97-AF65-F5344CB8AC3E}">
        <p14:creationId xmlns:p14="http://schemas.microsoft.com/office/powerpoint/2010/main" val="354268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r>
              <a:rPr lang="es-CL" dirty="0">
                <a:latin typeface="Calibri" panose="020F0502020204030204" pitchFamily="34" charset="0"/>
                <a:cs typeface="Calibri" panose="020F0502020204030204" pitchFamily="34" charset="0"/>
              </a:rPr>
              <a:t>Realizar llenado y tramitación de contratos de trabajo, remuneraciones y finiquitos, de acuerdo a la normativa legal vigente.</a:t>
            </a:r>
          </a:p>
          <a:p>
            <a:endParaRPr lang="es-CL" dirty="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Genérico</a:t>
            </a:r>
          </a:p>
          <a:p>
            <a:pPr lvl="0"/>
            <a:r>
              <a:rPr lang="es-CL" dirty="0">
                <a:solidFill>
                  <a:schemeClr val="tx1"/>
                </a:solidFill>
                <a:latin typeface="Calibri" panose="020F0502020204030204" pitchFamily="34" charset="0"/>
                <a:cs typeface="Calibri" panose="020F0502020204030204" pitchFamily="34" charset="0"/>
              </a:rPr>
              <a:t>A - C - F</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1 </a:t>
            </a:r>
            <a:r>
              <a:rPr lang="es-CL" dirty="0">
                <a:latin typeface="Calibri" panose="020F0502020204030204" pitchFamily="34" charset="0"/>
                <a:cs typeface="Calibri" panose="020F0502020204030204" pitchFamily="34" charset="0"/>
              </a:rPr>
              <a:t>Elabora y formaliza los distintos tipos de contratos de trabajo, considera las cláusulas que debe contemplar de acuerdo a las instituciones de la jefatura y la legislación vigente.</a:t>
            </a: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a:latin typeface="Calibri" panose="020F0502020204030204" pitchFamily="34" charset="0"/>
              </a:rPr>
              <a:t>1.3</a:t>
            </a:r>
            <a:r>
              <a:rPr lang="es-ES" dirty="0">
                <a:latin typeface="Calibri" panose="020F0502020204030204" pitchFamily="34" charset="0"/>
              </a:rPr>
              <a:t> Tramita el contrato de trabajo al interior de la organización de acuerdo a los procedimientos establecidos y resguardando el cumplimiento de la normativa laboral.</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4087148"/>
            <a:ext cx="2781096" cy="3752961"/>
          </a:xfrm>
          <a:prstGeom prst="rect">
            <a:avLst/>
          </a:prstGeom>
        </p:spPr>
      </p:pic>
    </p:spTree>
    <p:extLst>
      <p:ext uri="{BB962C8B-B14F-4D97-AF65-F5344CB8AC3E}">
        <p14:creationId xmlns:p14="http://schemas.microsoft.com/office/powerpoint/2010/main" val="131078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6" name="Grupo 5"/>
          <p:cNvGrpSpPr/>
          <p:nvPr/>
        </p:nvGrpSpPr>
        <p:grpSpPr>
          <a:xfrm>
            <a:off x="386551" y="3816228"/>
            <a:ext cx="4845900" cy="883650"/>
            <a:chOff x="386551" y="4102397"/>
            <a:chExt cx="4845900" cy="883650"/>
          </a:xfrm>
        </p:grpSpPr>
        <p:sp>
          <p:nvSpPr>
            <p:cNvPr id="45" name="Google Shape;101;p3"/>
            <p:cNvSpPr/>
            <p:nvPr/>
          </p:nvSpPr>
          <p:spPr>
            <a:xfrm>
              <a:off x="574651" y="4102397"/>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6" name="Grupo 45"/>
            <p:cNvGrpSpPr/>
            <p:nvPr/>
          </p:nvGrpSpPr>
          <p:grpSpPr>
            <a:xfrm>
              <a:off x="386551" y="4346560"/>
              <a:ext cx="391110" cy="395325"/>
              <a:chOff x="375767" y="3437085"/>
              <a:chExt cx="376200" cy="395325"/>
            </a:xfrm>
          </p:grpSpPr>
          <p:sp>
            <p:nvSpPr>
              <p:cNvPr id="47"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49" name="Google Shape;99;p3"/>
            <p:cNvSpPr txBox="1"/>
            <p:nvPr/>
          </p:nvSpPr>
          <p:spPr>
            <a:xfrm>
              <a:off x="949350" y="4275122"/>
              <a:ext cx="4117499"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Identificamos las modificaciones al Contrato de trabajo y Facultades del empleador. </a:t>
              </a:r>
              <a:endParaRPr sz="1600" dirty="0">
                <a:latin typeface="Calibri" panose="020F0502020204030204" pitchFamily="34" charset="0"/>
                <a:cs typeface="Calibri" panose="020F0502020204030204" pitchFamily="34" charset="0"/>
                <a:sym typeface="Calibri"/>
              </a:endParaRPr>
            </a:p>
          </p:txBody>
        </p:sp>
      </p:grpSp>
      <p:grpSp>
        <p:nvGrpSpPr>
          <p:cNvPr id="5" name="Grupo 4"/>
          <p:cNvGrpSpPr/>
          <p:nvPr/>
        </p:nvGrpSpPr>
        <p:grpSpPr>
          <a:xfrm>
            <a:off x="375975" y="2843142"/>
            <a:ext cx="4845900" cy="883650"/>
            <a:chOff x="375767" y="3098701"/>
            <a:chExt cx="4845900" cy="883650"/>
          </a:xfrm>
        </p:grpSpPr>
        <p:sp>
          <p:nvSpPr>
            <p:cNvPr id="101" name="Google Shape;101;p3"/>
            <p:cNvSpPr/>
            <p:nvPr/>
          </p:nvSpPr>
          <p:spPr>
            <a:xfrm>
              <a:off x="563867" y="3098701"/>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 name="Grupo 3"/>
            <p:cNvGrpSpPr/>
            <p:nvPr/>
          </p:nvGrpSpPr>
          <p:grpSpPr>
            <a:xfrm>
              <a:off x="375767" y="3342864"/>
              <a:ext cx="376200" cy="395325"/>
              <a:chOff x="375767" y="3437085"/>
              <a:chExt cx="376200" cy="395325"/>
            </a:xfrm>
          </p:grpSpPr>
          <p:sp>
            <p:nvSpPr>
              <p:cNvPr id="103"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99" name="Google Shape;99;p3"/>
            <p:cNvSpPr txBox="1"/>
            <p:nvPr/>
          </p:nvSpPr>
          <p:spPr>
            <a:xfrm>
              <a:off x="938567" y="3271426"/>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Conocimos qué son los Contratos de trabajo.</a:t>
              </a: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grpSp>
      <p:sp>
        <p:nvSpPr>
          <p:cNvPr id="44" name="Elipse 43">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1" y="22611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MODIFICACIONES Y ANEXOS DE CONTRATO:</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grpSp>
        <p:nvGrpSpPr>
          <p:cNvPr id="7" name="Grupo 6"/>
          <p:cNvGrpSpPr/>
          <p:nvPr/>
        </p:nvGrpSpPr>
        <p:grpSpPr>
          <a:xfrm>
            <a:off x="394672" y="4789314"/>
            <a:ext cx="4845900" cy="883650"/>
            <a:chOff x="394672" y="5057485"/>
            <a:chExt cx="4845900" cy="883650"/>
          </a:xfrm>
        </p:grpSpPr>
        <p:sp>
          <p:nvSpPr>
            <p:cNvPr id="50" name="Google Shape;101;p3"/>
            <p:cNvSpPr/>
            <p:nvPr/>
          </p:nvSpPr>
          <p:spPr>
            <a:xfrm>
              <a:off x="582772" y="5057485"/>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1" name="Grupo 50"/>
            <p:cNvGrpSpPr/>
            <p:nvPr/>
          </p:nvGrpSpPr>
          <p:grpSpPr>
            <a:xfrm>
              <a:off x="394672" y="5301648"/>
              <a:ext cx="376200" cy="395325"/>
              <a:chOff x="375767" y="3437085"/>
              <a:chExt cx="376200" cy="395325"/>
            </a:xfrm>
          </p:grpSpPr>
          <p:sp>
            <p:nvSpPr>
              <p:cNvPr id="5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54" name="Google Shape;99;p3"/>
            <p:cNvSpPr txBox="1"/>
            <p:nvPr/>
          </p:nvSpPr>
          <p:spPr>
            <a:xfrm>
              <a:off x="957472" y="5230210"/>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Identificamos las modificaciones unilaterales por el empleador.</a:t>
              </a:r>
              <a:endParaRPr sz="1600" dirty="0">
                <a:latin typeface="Calibri" panose="020F0502020204030204" pitchFamily="34" charset="0"/>
                <a:cs typeface="Calibri" panose="020F0502020204030204" pitchFamily="34" charset="0"/>
                <a:sym typeface="Calibri"/>
              </a:endParaRPr>
            </a:p>
          </p:txBody>
        </p:sp>
      </p:grpSp>
      <p:grpSp>
        <p:nvGrpSpPr>
          <p:cNvPr id="8" name="Grupo 7"/>
          <p:cNvGrpSpPr/>
          <p:nvPr/>
        </p:nvGrpSpPr>
        <p:grpSpPr>
          <a:xfrm>
            <a:off x="376876" y="5762399"/>
            <a:ext cx="4845900" cy="883650"/>
            <a:chOff x="376876" y="6047533"/>
            <a:chExt cx="4845900" cy="883650"/>
          </a:xfrm>
        </p:grpSpPr>
        <p:sp>
          <p:nvSpPr>
            <p:cNvPr id="60" name="Google Shape;101;p3"/>
            <p:cNvSpPr/>
            <p:nvPr/>
          </p:nvSpPr>
          <p:spPr>
            <a:xfrm>
              <a:off x="564976" y="6047533"/>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61" name="Grupo 60"/>
            <p:cNvGrpSpPr/>
            <p:nvPr/>
          </p:nvGrpSpPr>
          <p:grpSpPr>
            <a:xfrm>
              <a:off x="376876" y="6291696"/>
              <a:ext cx="376200" cy="395325"/>
              <a:chOff x="375767" y="3437085"/>
              <a:chExt cx="376200" cy="395325"/>
            </a:xfrm>
          </p:grpSpPr>
          <p:sp>
            <p:nvSpPr>
              <p:cNvPr id="6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
          <p:nvSpPr>
            <p:cNvPr id="64" name="Google Shape;99;p3"/>
            <p:cNvSpPr txBox="1"/>
            <p:nvPr/>
          </p:nvSpPr>
          <p:spPr>
            <a:xfrm>
              <a:off x="939676" y="6220258"/>
              <a:ext cx="3960526" cy="538200"/>
            </a:xfrm>
            <a:prstGeom prst="rect">
              <a:avLst/>
            </a:prstGeom>
            <a:noFill/>
            <a:ln>
              <a:noFill/>
            </a:ln>
          </p:spPr>
          <p:txBody>
            <a:bodyPr spcFirstLastPara="1" wrap="square" lIns="91425" tIns="91425" rIns="91425" bIns="91425" anchor="ctr" anchorCtr="0">
              <a:noAutofit/>
            </a:bodyPr>
            <a:lstStyle/>
            <a:p>
              <a:pPr>
                <a:lnSpc>
                  <a:spcPct val="115000"/>
                </a:lnSpc>
                <a:buSzPts val="1600"/>
              </a:pPr>
              <a:r>
                <a:rPr lang="es-CL" sz="1600" dirty="0">
                  <a:latin typeface="Calibri" panose="020F0502020204030204" pitchFamily="34" charset="0"/>
                  <a:cs typeface="Calibri" panose="020F0502020204030204" pitchFamily="34" charset="0"/>
                </a:rPr>
                <a:t>Conocimos la clasificación de las modificaciones al Contrato de trabajo.</a:t>
              </a:r>
              <a:endParaRPr sz="1600" dirty="0">
                <a:latin typeface="Calibri" panose="020F0502020204030204" pitchFamily="34" charset="0"/>
                <a:cs typeface="Calibri" panose="020F0502020204030204" pitchFamily="34" charset="0"/>
                <a:sym typeface="Calibri"/>
              </a:endParaRPr>
            </a:p>
          </p:txBody>
        </p:sp>
      </p:gr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668632"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748928"/>
            <a:ext cx="4278886" cy="191729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Para revisar los aprendizajes trabajados en actividad anterior, te invitamos a reunirte en grupos de no más de 3 integrantes y participar de un desafío denominado </a:t>
            </a:r>
            <a:r>
              <a:rPr lang="es-CL" sz="1600" b="1" dirty="0">
                <a:solidFill>
                  <a:srgbClr val="ED6B00"/>
                </a:solidFill>
                <a:latin typeface="Calibri" panose="020F0502020204030204" pitchFamily="34" charset="0"/>
              </a:rPr>
              <a:t>“Si lo sabe, escríbalo”</a:t>
            </a:r>
            <a:r>
              <a:rPr lang="es-CL" sz="1600" dirty="0">
                <a:latin typeface="Calibri" panose="020F0502020204030204" pitchFamily="34" charset="0"/>
                <a:cs typeface="Calibri" panose="020F0502020204030204" pitchFamily="34" charset="0"/>
              </a:rPr>
              <a:t>.</a:t>
            </a:r>
            <a:endParaRPr sz="1600" b="1"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3559629" y="2566804"/>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52" name="Google Shape;152;p5"/>
          <p:cNvSpPr/>
          <p:nvPr/>
        </p:nvSpPr>
        <p:spPr>
          <a:xfrm>
            <a:off x="3559629" y="3185652"/>
            <a:ext cx="5585531" cy="3511113"/>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 name="Grupo 1">
            <a:extLst>
              <a:ext uri="{FF2B5EF4-FFF2-40B4-BE49-F238E27FC236}">
                <a16:creationId xmlns:a16="http://schemas.microsoft.com/office/drawing/2014/main" xmlns="" id="{6BCA0D0E-C0EB-47B8-A056-DF18DF8977E9}"/>
              </a:ext>
            </a:extLst>
          </p:cNvPr>
          <p:cNvGrpSpPr/>
          <p:nvPr/>
        </p:nvGrpSpPr>
        <p:grpSpPr>
          <a:xfrm>
            <a:off x="3371910" y="3416762"/>
            <a:ext cx="5195184" cy="584735"/>
            <a:chOff x="3371910" y="3416762"/>
            <a:chExt cx="5195184" cy="584735"/>
          </a:xfrm>
        </p:grpSpPr>
        <p:sp>
          <p:nvSpPr>
            <p:cNvPr id="155" name="Google Shape;155;p5"/>
            <p:cNvSpPr txBox="1"/>
            <p:nvPr/>
          </p:nvSpPr>
          <p:spPr>
            <a:xfrm>
              <a:off x="3935067" y="3416762"/>
              <a:ext cx="4632027"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Identificar los documentos más comunes del área de personas.</a:t>
              </a:r>
              <a:endParaRPr dirty="0">
                <a:latin typeface="Calibri" panose="020F0502020204030204" pitchFamily="34" charset="0"/>
                <a:cs typeface="Calibri" panose="020F0502020204030204" pitchFamily="34" charset="0"/>
              </a:endParaRPr>
            </a:p>
          </p:txBody>
        </p:sp>
        <p:grpSp>
          <p:nvGrpSpPr>
            <p:cNvPr id="3" name="Grupo 2"/>
            <p:cNvGrpSpPr/>
            <p:nvPr/>
          </p:nvGrpSpPr>
          <p:grpSpPr>
            <a:xfrm>
              <a:off x="3371910" y="3511103"/>
              <a:ext cx="375438" cy="362157"/>
              <a:chOff x="8933845" y="4538850"/>
              <a:chExt cx="376200" cy="385800"/>
            </a:xfrm>
          </p:grpSpPr>
          <p:sp>
            <p:nvSpPr>
              <p:cNvPr id="162"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grpSp>
        <p:nvGrpSpPr>
          <p:cNvPr id="5" name="Grupo 4">
            <a:extLst>
              <a:ext uri="{FF2B5EF4-FFF2-40B4-BE49-F238E27FC236}">
                <a16:creationId xmlns:a16="http://schemas.microsoft.com/office/drawing/2014/main" xmlns="" id="{A1010FAD-7B3B-4E96-842D-AA73A0F999FC}"/>
              </a:ext>
            </a:extLst>
          </p:cNvPr>
          <p:cNvGrpSpPr/>
          <p:nvPr/>
        </p:nvGrpSpPr>
        <p:grpSpPr>
          <a:xfrm>
            <a:off x="3371910" y="4041372"/>
            <a:ext cx="5624348" cy="584735"/>
            <a:chOff x="3371910" y="4050908"/>
            <a:chExt cx="5624348" cy="584735"/>
          </a:xfrm>
        </p:grpSpPr>
        <p:sp>
          <p:nvSpPr>
            <p:cNvPr id="157" name="Google Shape;157;p5"/>
            <p:cNvSpPr txBox="1"/>
            <p:nvPr/>
          </p:nvSpPr>
          <p:spPr>
            <a:xfrm>
              <a:off x="3935067" y="4050908"/>
              <a:ext cx="5061191"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Reconocer la importancia de mantener un orden en el flujo de los documentos y sus archivos.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4" name="Grupo 3"/>
            <p:cNvGrpSpPr/>
            <p:nvPr/>
          </p:nvGrpSpPr>
          <p:grpSpPr>
            <a:xfrm>
              <a:off x="3371910" y="4174844"/>
              <a:ext cx="375438" cy="362157"/>
              <a:chOff x="8933845" y="6093269"/>
              <a:chExt cx="376200" cy="385800"/>
            </a:xfrm>
          </p:grpSpPr>
          <p:sp>
            <p:nvSpPr>
              <p:cNvPr id="164"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sp>
        <p:nvSpPr>
          <p:cNvPr id="167" name="Google Shape;167;p5"/>
          <p:cNvSpPr txBox="1"/>
          <p:nvPr/>
        </p:nvSpPr>
        <p:spPr>
          <a:xfrm>
            <a:off x="375974" y="1982448"/>
            <a:ext cx="8010941"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A93501"/>
                </a:solidFill>
                <a:latin typeface="Calibri"/>
                <a:ea typeface="Calibri"/>
                <a:cs typeface="Calibri"/>
                <a:sym typeface="Calibri"/>
              </a:rPr>
              <a:t>PROCEDIMIENTOS ADMINISTRATIVOS </a:t>
            </a:r>
            <a:r>
              <a:rPr lang="en-US" sz="2000" b="1" i="0" u="none" strike="noStrike" cap="none" dirty="0">
                <a:solidFill>
                  <a:srgbClr val="ED6B00"/>
                </a:solidFill>
                <a:latin typeface="Calibri"/>
                <a:ea typeface="Calibri"/>
                <a:cs typeface="Calibri"/>
                <a:sym typeface="Calibri"/>
              </a:rPr>
              <a:t>Y TRAMITACIÓN DE DOCUMENTOS:</a:t>
            </a:r>
            <a:endParaRPr sz="2000" b="1" i="0" u="none" strike="noStrike" cap="none" dirty="0">
              <a:solidFill>
                <a:srgbClr val="ED6B00"/>
              </a:solidFill>
              <a:latin typeface="Calibri"/>
              <a:ea typeface="Calibri"/>
              <a:cs typeface="Calibri"/>
              <a:sym typeface="Calibri"/>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FFB375"/>
                </a:solidFill>
                <a:latin typeface="Calibri"/>
                <a:ea typeface="Calibri"/>
                <a:cs typeface="Calibri"/>
                <a:sym typeface="Calibri"/>
              </a:rPr>
              <a:t>3</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03" y="2961731"/>
            <a:ext cx="2401541" cy="3511114"/>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grpSp>
        <p:nvGrpSpPr>
          <p:cNvPr id="6" name="Grupo 5">
            <a:extLst>
              <a:ext uri="{FF2B5EF4-FFF2-40B4-BE49-F238E27FC236}">
                <a16:creationId xmlns:a16="http://schemas.microsoft.com/office/drawing/2014/main" xmlns="" id="{67C5079E-18DC-4329-94D5-EDCC87E1444E}"/>
              </a:ext>
            </a:extLst>
          </p:cNvPr>
          <p:cNvGrpSpPr/>
          <p:nvPr/>
        </p:nvGrpSpPr>
        <p:grpSpPr>
          <a:xfrm>
            <a:off x="3371910" y="4665982"/>
            <a:ext cx="5624348" cy="830956"/>
            <a:chOff x="3371910" y="4705857"/>
            <a:chExt cx="5624348" cy="830956"/>
          </a:xfrm>
        </p:grpSpPr>
        <p:sp>
          <p:nvSpPr>
            <p:cNvPr id="16" name="Google Shape;157;p5">
              <a:extLst>
                <a:ext uri="{FF2B5EF4-FFF2-40B4-BE49-F238E27FC236}">
                  <a16:creationId xmlns:a16="http://schemas.microsoft.com/office/drawing/2014/main" xmlns="" id="{CA585856-496B-42CA-ABD5-E7017E9C93B4}"/>
                </a:ext>
              </a:extLst>
            </p:cNvPr>
            <p:cNvSpPr txBox="1"/>
            <p:nvPr/>
          </p:nvSpPr>
          <p:spPr>
            <a:xfrm>
              <a:off x="3935067" y="4705857"/>
              <a:ext cx="5061191" cy="830956"/>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Elaborar procedimientos administrativos relativos al manejo y tramitación de documentación interna del área de personas.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17" name="Grupo 16">
              <a:extLst>
                <a:ext uri="{FF2B5EF4-FFF2-40B4-BE49-F238E27FC236}">
                  <a16:creationId xmlns:a16="http://schemas.microsoft.com/office/drawing/2014/main" xmlns="" id="{70FDDED0-6AE5-42E9-A6D9-55CC1AF4DB7A}"/>
                </a:ext>
              </a:extLst>
            </p:cNvPr>
            <p:cNvGrpSpPr/>
            <p:nvPr/>
          </p:nvGrpSpPr>
          <p:grpSpPr>
            <a:xfrm>
              <a:off x="3371910" y="4829793"/>
              <a:ext cx="375438" cy="362157"/>
              <a:chOff x="8933845" y="6093269"/>
              <a:chExt cx="376200" cy="385800"/>
            </a:xfrm>
          </p:grpSpPr>
          <p:sp>
            <p:nvSpPr>
              <p:cNvPr id="18" name="Google Shape;164;p5">
                <a:extLst>
                  <a:ext uri="{FF2B5EF4-FFF2-40B4-BE49-F238E27FC236}">
                    <a16:creationId xmlns:a16="http://schemas.microsoft.com/office/drawing/2014/main" xmlns="" id="{E4E7296A-0AE9-4996-8346-DFCC21632A5E}"/>
                  </a:ext>
                </a:extLst>
              </p:cNvPr>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65;p5">
                <a:extLst>
                  <a:ext uri="{FF2B5EF4-FFF2-40B4-BE49-F238E27FC236}">
                    <a16:creationId xmlns:a16="http://schemas.microsoft.com/office/drawing/2014/main" xmlns="" id="{B34C9F75-E55B-482C-A41C-676FDA2C7D75}"/>
                  </a:ext>
                </a:extLst>
              </p:cNvPr>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grpSp>
        <p:nvGrpSpPr>
          <p:cNvPr id="7" name="Grupo 6">
            <a:extLst>
              <a:ext uri="{FF2B5EF4-FFF2-40B4-BE49-F238E27FC236}">
                <a16:creationId xmlns:a16="http://schemas.microsoft.com/office/drawing/2014/main" xmlns="" id="{4C0B9E45-7634-43E2-94CE-C36259189C3F}"/>
              </a:ext>
            </a:extLst>
          </p:cNvPr>
          <p:cNvGrpSpPr/>
          <p:nvPr/>
        </p:nvGrpSpPr>
        <p:grpSpPr>
          <a:xfrm>
            <a:off x="3371910" y="5536813"/>
            <a:ext cx="5624348" cy="1077178"/>
            <a:chOff x="3371910" y="5536813"/>
            <a:chExt cx="5624348" cy="1077178"/>
          </a:xfrm>
        </p:grpSpPr>
        <p:sp>
          <p:nvSpPr>
            <p:cNvPr id="22" name="Google Shape;157;p5">
              <a:extLst>
                <a:ext uri="{FF2B5EF4-FFF2-40B4-BE49-F238E27FC236}">
                  <a16:creationId xmlns:a16="http://schemas.microsoft.com/office/drawing/2014/main" xmlns="" id="{C3CC27F8-FA80-4CCD-9D08-A8E644EE4ED1}"/>
                </a:ext>
              </a:extLst>
            </p:cNvPr>
            <p:cNvSpPr txBox="1"/>
            <p:nvPr/>
          </p:nvSpPr>
          <p:spPr>
            <a:xfrm>
              <a:off x="3935067" y="5536813"/>
              <a:ext cx="5061191" cy="1077178"/>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Trabajar eficazmente en equipos, coordinando acciones con otros in situ o a distancia, solicitando y prestando cooperación para el buen cumplimiento de sus tareas habituales o emergentes.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23" name="Grupo 22">
              <a:extLst>
                <a:ext uri="{FF2B5EF4-FFF2-40B4-BE49-F238E27FC236}">
                  <a16:creationId xmlns:a16="http://schemas.microsoft.com/office/drawing/2014/main" xmlns="" id="{E583629D-9B78-4E0C-BDF1-BEC54A76A155}"/>
                </a:ext>
              </a:extLst>
            </p:cNvPr>
            <p:cNvGrpSpPr/>
            <p:nvPr/>
          </p:nvGrpSpPr>
          <p:grpSpPr>
            <a:xfrm>
              <a:off x="3371910" y="5660749"/>
              <a:ext cx="375438" cy="362157"/>
              <a:chOff x="8933845" y="6093269"/>
              <a:chExt cx="376200" cy="385800"/>
            </a:xfrm>
          </p:grpSpPr>
          <p:sp>
            <p:nvSpPr>
              <p:cNvPr id="24" name="Google Shape;164;p5">
                <a:extLst>
                  <a:ext uri="{FF2B5EF4-FFF2-40B4-BE49-F238E27FC236}">
                    <a16:creationId xmlns:a16="http://schemas.microsoft.com/office/drawing/2014/main" xmlns="" id="{AE19C40C-6254-48C8-B02E-84D7A2FC3AF7}"/>
                  </a:ext>
                </a:extLst>
              </p:cNvPr>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65;p5">
                <a:extLst>
                  <a:ext uri="{FF2B5EF4-FFF2-40B4-BE49-F238E27FC236}">
                    <a16:creationId xmlns:a16="http://schemas.microsoft.com/office/drawing/2014/main" xmlns="" id="{9F700824-B8D7-4B2E-BC97-CE92A083CD2C}"/>
                  </a:ext>
                </a:extLst>
              </p:cNvPr>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1" name="Gráfico 20">
            <a:extLst>
              <a:ext uri="{FF2B5EF4-FFF2-40B4-BE49-F238E27FC236}">
                <a16:creationId xmlns:a16="http://schemas.microsoft.com/office/drawing/2014/main" xmlns="" id="{F99CE70B-C831-40EC-A0EC-677971290DD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64919" y="6991349"/>
            <a:ext cx="3463028" cy="350837"/>
          </a:xfrm>
          <a:prstGeom prst="rect">
            <a:avLst/>
          </a:prstGeom>
        </p:spPr>
      </p:pic>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INTRODUCCIÓN</a:t>
            </a:r>
            <a:endParaRPr sz="3100" b="0" i="0" u="none" strike="noStrike" cap="none" dirty="0">
              <a:solidFill>
                <a:srgbClr val="A93501"/>
              </a:solidFill>
              <a:latin typeface="Calibri"/>
              <a:ea typeface="Calibri"/>
              <a:cs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5605724" cy="1815841"/>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Cuando se trabaja en el área de personas, es de suma importancia mantener un orden en la forma de trabajar</a:t>
            </a:r>
            <a:r>
              <a:rPr lang="es-CL" sz="1600" dirty="0">
                <a:latin typeface="Calibri" panose="020F0502020204030204" pitchFamily="34" charset="0"/>
                <a:cs typeface="Calibri" panose="020F0502020204030204" pitchFamily="34" charset="0"/>
              </a:rPr>
              <a:t>, manejar y tramitar los documentos que se manejan en esta área, por razones que esta información es confidencial y además algunos documentos son exigidos por la legislación laboral, previsional y tributaria, por un tiempo determinado para posibles fiscalizaciones de estos organismos.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4" name="Gráfico 3">
            <a:extLst>
              <a:ext uri="{FF2B5EF4-FFF2-40B4-BE49-F238E27FC236}">
                <a16:creationId xmlns:a16="http://schemas.microsoft.com/office/drawing/2014/main" xmlns="" id="{592B2E14-4EE1-4A21-9462-14C7D89A503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99978" y="2951309"/>
            <a:ext cx="3463028" cy="42288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DOCUMENTOS MÁS COMUNES </a:t>
            </a:r>
            <a:r>
              <a:rPr lang="en-US" sz="2800" dirty="0">
                <a:solidFill>
                  <a:srgbClr val="A93501"/>
                </a:solidFill>
                <a:latin typeface="Calibri"/>
                <a:sym typeface="Calibri"/>
              </a:rPr>
              <a:t>DEL ÁREA DE PERSONAS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6093004" cy="830956"/>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El área de Personas, maneja una gran cantidad de documentos dentro de la gestión que realiza en la organización y esta se puede clasificar documentación interna y documentación externa</a:t>
            </a:r>
            <a:r>
              <a:rPr lang="es-CL" sz="1600" dirty="0">
                <a:latin typeface="Calibri" panose="020F0502020204030204" pitchFamily="34" charset="0"/>
                <a:cs typeface="Calibri" panose="020F0502020204030204" pitchFamily="34" charset="0"/>
              </a:rPr>
              <a:t>.</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 name="Google Shape;174;p6">
            <a:extLst>
              <a:ext uri="{FF2B5EF4-FFF2-40B4-BE49-F238E27FC236}">
                <a16:creationId xmlns:a16="http://schemas.microsoft.com/office/drawing/2014/main" xmlns="" id="{22CF0C2F-F8EF-4AE8-AF95-EFA213B5DA89}"/>
              </a:ext>
            </a:extLst>
          </p:cNvPr>
          <p:cNvSpPr txBox="1"/>
          <p:nvPr/>
        </p:nvSpPr>
        <p:spPr>
          <a:xfrm>
            <a:off x="657684" y="3554866"/>
            <a:ext cx="5348375" cy="3154669"/>
          </a:xfrm>
          <a:prstGeom prst="rect">
            <a:avLst/>
          </a:prstGeom>
          <a:noFill/>
          <a:ln>
            <a:noFill/>
          </a:ln>
        </p:spPr>
        <p:txBody>
          <a:bodyPr spcFirstLastPara="1" wrap="square" lIns="91425" tIns="45700" rIns="91425" bIns="45700" anchor="t" anchorCtr="0">
            <a:spAutoFit/>
          </a:bodyPr>
          <a:lstStyle/>
          <a:p>
            <a:pPr>
              <a:spcAft>
                <a:spcPts val="1200"/>
              </a:spcAft>
            </a:pPr>
            <a:r>
              <a:rPr lang="es-CL" sz="1600" b="1" dirty="0">
                <a:solidFill>
                  <a:srgbClr val="ED6B00"/>
                </a:solidFill>
                <a:latin typeface="Calibri" panose="020F0502020204030204" pitchFamily="34" charset="0"/>
                <a:cs typeface="Calibri" panose="020F0502020204030204" pitchFamily="34" charset="0"/>
              </a:rPr>
              <a:t>Documentación interna:</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Solicitud de ingreso trabajador</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Perfil de cargo</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Contrato de trabajo</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Anexos de contratos de trabajo</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Comprobante de feriado legal</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Felicitaciones al trabajador</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Solicitud de horas extra</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Formulación permisos con o sin goce de remuneraciones</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Formularios beneficios bienestar social</a:t>
            </a:r>
            <a:r>
              <a:rPr lang="es-CL" sz="1600" b="1" dirty="0">
                <a:solidFill>
                  <a:srgbClr val="ED6B00"/>
                </a:solidFill>
                <a:latin typeface="Calibri" panose="020F0502020204030204" pitchFamily="34" charset="0"/>
                <a:cs typeface="Calibri" panose="020F0502020204030204" pitchFamily="34" charset="0"/>
              </a:rPr>
              <a:t/>
            </a:r>
            <a:br>
              <a:rPr lang="es-CL" sz="1600" b="1" dirty="0">
                <a:solidFill>
                  <a:srgbClr val="ED6B00"/>
                </a:solidFill>
                <a:latin typeface="Calibri" panose="020F0502020204030204" pitchFamily="34" charset="0"/>
                <a:cs typeface="Calibri" panose="020F0502020204030204" pitchFamily="34" charset="0"/>
              </a:rPr>
            </a:br>
            <a:endParaRPr b="1" dirty="0">
              <a:solidFill>
                <a:srgbClr val="ED6B00"/>
              </a:solidFill>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xmlns="" id="{3F34D915-8768-4B5C-98D6-276246CA69F1}"/>
              </a:ext>
            </a:extLst>
          </p:cNvPr>
          <p:cNvGrpSpPr/>
          <p:nvPr/>
        </p:nvGrpSpPr>
        <p:grpSpPr>
          <a:xfrm flipH="1">
            <a:off x="6656264" y="2969967"/>
            <a:ext cx="2695327" cy="2347156"/>
            <a:chOff x="1939117" y="2883878"/>
            <a:chExt cx="2695327" cy="2347156"/>
          </a:xfrm>
        </p:grpSpPr>
        <p:grpSp>
          <p:nvGrpSpPr>
            <p:cNvPr id="8" name="Grupo 7">
              <a:extLst>
                <a:ext uri="{FF2B5EF4-FFF2-40B4-BE49-F238E27FC236}">
                  <a16:creationId xmlns:a16="http://schemas.microsoft.com/office/drawing/2014/main" xmlns="" id="{9BF16177-2BA4-4B29-ACE6-152E9579EE90}"/>
                </a:ext>
              </a:extLst>
            </p:cNvPr>
            <p:cNvGrpSpPr/>
            <p:nvPr/>
          </p:nvGrpSpPr>
          <p:grpSpPr>
            <a:xfrm>
              <a:off x="1987243" y="2883878"/>
              <a:ext cx="2647201" cy="2347156"/>
              <a:chOff x="4506821" y="3134220"/>
              <a:chExt cx="3434051" cy="3044822"/>
            </a:xfrm>
          </p:grpSpPr>
          <p:sp>
            <p:nvSpPr>
              <p:cNvPr id="11" name="Google Shape;101;p3">
                <a:extLst>
                  <a:ext uri="{FF2B5EF4-FFF2-40B4-BE49-F238E27FC236}">
                    <a16:creationId xmlns:a16="http://schemas.microsoft.com/office/drawing/2014/main" xmlns="" id="{E7D381DF-6059-43E1-90A7-F2068305225F}"/>
                  </a:ext>
                </a:extLst>
              </p:cNvPr>
              <p:cNvSpPr/>
              <p:nvPr/>
            </p:nvSpPr>
            <p:spPr>
              <a:xfrm>
                <a:off x="4506821" y="3134220"/>
                <a:ext cx="3434051" cy="2276511"/>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Triángulo isósceles 11">
                <a:extLst>
                  <a:ext uri="{FF2B5EF4-FFF2-40B4-BE49-F238E27FC236}">
                    <a16:creationId xmlns:a16="http://schemas.microsoft.com/office/drawing/2014/main" xmlns="" id="{B373D0E3-7FF9-4028-9C47-555F7BD2C268}"/>
                  </a:ext>
                </a:extLst>
              </p:cNvPr>
              <p:cNvSpPr/>
              <p:nvPr/>
            </p:nvSpPr>
            <p:spPr>
              <a:xfrm rot="8691383">
                <a:off x="5216185" y="5156487"/>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9" name="Google Shape;99;p3">
              <a:extLst>
                <a:ext uri="{FF2B5EF4-FFF2-40B4-BE49-F238E27FC236}">
                  <a16:creationId xmlns:a16="http://schemas.microsoft.com/office/drawing/2014/main" xmlns="" id="{030786A8-1D21-4A55-89C0-41BB80F6A8FC}"/>
                </a:ext>
              </a:extLst>
            </p:cNvPr>
            <p:cNvSpPr txBox="1"/>
            <p:nvPr/>
          </p:nvSpPr>
          <p:spPr>
            <a:xfrm>
              <a:off x="1939117" y="3184721"/>
              <a:ext cx="2529281" cy="1308629"/>
            </a:xfrm>
            <a:prstGeom prst="rect">
              <a:avLst/>
            </a:prstGeom>
            <a:noFill/>
            <a:ln>
              <a:noFill/>
            </a:ln>
          </p:spPr>
          <p:txBody>
            <a:bodyPr spcFirstLastPara="1" wrap="square" lIns="91425" tIns="91425" rIns="91425" bIns="91425" anchor="t" anchorCtr="0">
              <a:noAutofit/>
            </a:bodyPr>
            <a:lstStyle/>
            <a:p>
              <a:pPr lvl="0">
                <a:buSzPts val="1600"/>
              </a:pPr>
              <a:r>
                <a:rPr lang="es-CL" sz="1600" b="1" dirty="0">
                  <a:solidFill>
                    <a:srgbClr val="ED6B00"/>
                  </a:solidFill>
                  <a:latin typeface="Calibri" panose="020F0502020204030204" pitchFamily="34" charset="0"/>
                  <a:cs typeface="Calibri" panose="020F0502020204030204" pitchFamily="34" charset="0"/>
                </a:rPr>
                <a:t>Va a depender del tipo de organización si son menos o más documentos que maneja el área de RRHH</a:t>
              </a:r>
              <a:endParaRPr sz="1600" b="1"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grpSp>
      <p:pic>
        <p:nvPicPr>
          <p:cNvPr id="13" name="Gráfico 12">
            <a:extLst>
              <a:ext uri="{FF2B5EF4-FFF2-40B4-BE49-F238E27FC236}">
                <a16:creationId xmlns:a16="http://schemas.microsoft.com/office/drawing/2014/main" xmlns="" id="{E78849AF-1D4A-4FF8-97B5-528A9F85994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23131" y="4982304"/>
            <a:ext cx="2374579" cy="2593593"/>
          </a:xfrm>
          <a:prstGeom prst="rect">
            <a:avLst/>
          </a:prstGeom>
        </p:spPr>
      </p:pic>
    </p:spTree>
    <p:extLst>
      <p:ext uri="{BB962C8B-B14F-4D97-AF65-F5344CB8AC3E}">
        <p14:creationId xmlns:p14="http://schemas.microsoft.com/office/powerpoint/2010/main" val="15122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073445"/>
            <a:ext cx="4986099" cy="9478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6B00"/>
                </a:solidFill>
                <a:latin typeface="Calibri"/>
                <a:ea typeface="Calibri"/>
                <a:cs typeface="Calibri"/>
                <a:sym typeface="Calibri"/>
              </a:rPr>
              <a:t>DOCUMENTOS MÁS COMUNES </a:t>
            </a:r>
            <a:r>
              <a:rPr lang="en-US" sz="2800" dirty="0">
                <a:solidFill>
                  <a:srgbClr val="A93501"/>
                </a:solidFill>
                <a:latin typeface="Calibri"/>
                <a:sym typeface="Calibri"/>
              </a:rPr>
              <a:t>DEL ÁREA DE PERSONAS</a:t>
            </a:r>
            <a:endParaRPr sz="2800" dirty="0">
              <a:solidFill>
                <a:srgbClr val="A93501"/>
              </a:solidFill>
              <a:latin typeface="Calibri"/>
              <a:sym typeface="Calibri"/>
            </a:endParaRPr>
          </a:p>
        </p:txBody>
      </p:sp>
      <p:sp>
        <p:nvSpPr>
          <p:cNvPr id="10" name="Google Shape;157;p5">
            <a:extLst>
              <a:ext uri="{FF2B5EF4-FFF2-40B4-BE49-F238E27FC236}">
                <a16:creationId xmlns:a16="http://schemas.microsoft.com/office/drawing/2014/main" xmlns="" id="{3563E5B0-7205-490F-861B-06FDCB5378CE}"/>
              </a:ext>
            </a:extLst>
          </p:cNvPr>
          <p:cNvSpPr txBox="1"/>
          <p:nvPr/>
        </p:nvSpPr>
        <p:spPr>
          <a:xfrm>
            <a:off x="452176" y="2473829"/>
            <a:ext cx="6093004" cy="830956"/>
          </a:xfrm>
          <a:prstGeom prst="rect">
            <a:avLst/>
          </a:prstGeom>
          <a:noFill/>
          <a:ln>
            <a:noFill/>
          </a:ln>
        </p:spPr>
        <p:txBody>
          <a:bodyPr spcFirstLastPara="1" wrap="square" lIns="91425" tIns="45700" rIns="91425" bIns="45700" anchor="t" anchorCtr="0">
            <a:spAutoFit/>
          </a:bodyPr>
          <a:lstStyle/>
          <a:p>
            <a:pPr lvl="0"/>
            <a:r>
              <a:rPr lang="es-CL" sz="1600" b="0" i="0" u="none" strike="noStrike" cap="none" dirty="0">
                <a:solidFill>
                  <a:srgbClr val="000000"/>
                </a:solidFill>
                <a:latin typeface="Calibri" panose="020F0502020204030204" pitchFamily="34" charset="0"/>
                <a:cs typeface="Calibri" panose="020F0502020204030204" pitchFamily="34" charset="0"/>
                <a:sym typeface="Arial"/>
              </a:rPr>
              <a:t>El área de Personas, maneja una gran cantidad de documentos dentro de la gestión que realiza en la organización y esta se puede clasificar documentación interna y documentación externa</a:t>
            </a:r>
            <a:r>
              <a:rPr lang="es-CL" sz="1600" dirty="0">
                <a:latin typeface="Calibri" panose="020F0502020204030204" pitchFamily="34" charset="0"/>
                <a:cs typeface="Calibri" panose="020F0502020204030204" pitchFamily="34" charset="0"/>
              </a:rPr>
              <a:t>.</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 name="Google Shape;174;p6">
            <a:extLst>
              <a:ext uri="{FF2B5EF4-FFF2-40B4-BE49-F238E27FC236}">
                <a16:creationId xmlns:a16="http://schemas.microsoft.com/office/drawing/2014/main" xmlns="" id="{22CF0C2F-F8EF-4AE8-AF95-EFA213B5DA89}"/>
              </a:ext>
            </a:extLst>
          </p:cNvPr>
          <p:cNvSpPr txBox="1"/>
          <p:nvPr/>
        </p:nvSpPr>
        <p:spPr>
          <a:xfrm>
            <a:off x="657684" y="3554866"/>
            <a:ext cx="5348375" cy="3154669"/>
          </a:xfrm>
          <a:prstGeom prst="rect">
            <a:avLst/>
          </a:prstGeom>
          <a:noFill/>
          <a:ln>
            <a:noFill/>
          </a:ln>
        </p:spPr>
        <p:txBody>
          <a:bodyPr spcFirstLastPara="1" wrap="square" lIns="91425" tIns="45700" rIns="91425" bIns="45700" anchor="t" anchorCtr="0">
            <a:spAutoFit/>
          </a:bodyPr>
          <a:lstStyle/>
          <a:p>
            <a:pPr>
              <a:spcAft>
                <a:spcPts val="1200"/>
              </a:spcAft>
            </a:pPr>
            <a:r>
              <a:rPr lang="es-CL" sz="1600" b="1" dirty="0">
                <a:solidFill>
                  <a:srgbClr val="ED6B00"/>
                </a:solidFill>
                <a:latin typeface="Calibri" panose="020F0502020204030204" pitchFamily="34" charset="0"/>
                <a:cs typeface="Calibri" panose="020F0502020204030204" pitchFamily="34" charset="0"/>
              </a:rPr>
              <a:t>Documentación externa:</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FUN de AFP</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FUN de APV</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FUN e ISAPRE si corresponde</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Certificado de Fonasa</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Certificado de Cargas familiares</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Certificado de Vacaciones progresivas</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Certificado de Estado civil</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Oficio de Tribunales por alimentos y otros</a:t>
            </a:r>
          </a:p>
          <a:p>
            <a:pPr marL="285750" indent="-285750">
              <a:spcAft>
                <a:spcPts val="200"/>
              </a:spcAft>
              <a:buFont typeface="Arial" panose="020B0604020202020204" pitchFamily="34" charset="0"/>
              <a:buChar char="•"/>
            </a:pPr>
            <a:r>
              <a:rPr lang="es-CL" sz="1600" dirty="0">
                <a:solidFill>
                  <a:schemeClr val="tx1"/>
                </a:solidFill>
                <a:latin typeface="Calibri" panose="020F0502020204030204" pitchFamily="34" charset="0"/>
                <a:cs typeface="Calibri" panose="020F0502020204030204" pitchFamily="34" charset="0"/>
              </a:rPr>
              <a:t>Certificado AFC. Por Art. 161 Código del trabajo</a:t>
            </a:r>
            <a:r>
              <a:rPr lang="es-CL" sz="1600" b="1" dirty="0">
                <a:solidFill>
                  <a:srgbClr val="ED6B00"/>
                </a:solidFill>
                <a:latin typeface="Calibri" panose="020F0502020204030204" pitchFamily="34" charset="0"/>
                <a:cs typeface="Calibri" panose="020F0502020204030204" pitchFamily="34" charset="0"/>
              </a:rPr>
              <a:t/>
            </a:r>
            <a:br>
              <a:rPr lang="es-CL" sz="1600" b="1" dirty="0">
                <a:solidFill>
                  <a:srgbClr val="ED6B00"/>
                </a:solidFill>
                <a:latin typeface="Calibri" panose="020F0502020204030204" pitchFamily="34" charset="0"/>
                <a:cs typeface="Calibri" panose="020F0502020204030204" pitchFamily="34" charset="0"/>
              </a:rPr>
            </a:br>
            <a:endParaRPr b="1" dirty="0">
              <a:solidFill>
                <a:srgbClr val="ED6B00"/>
              </a:solidFill>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xmlns="" id="{3F34D915-8768-4B5C-98D6-276246CA69F1}"/>
              </a:ext>
            </a:extLst>
          </p:cNvPr>
          <p:cNvGrpSpPr/>
          <p:nvPr/>
        </p:nvGrpSpPr>
        <p:grpSpPr>
          <a:xfrm flipH="1">
            <a:off x="6656264" y="2969967"/>
            <a:ext cx="2695327" cy="2347156"/>
            <a:chOff x="1939117" y="2883878"/>
            <a:chExt cx="2695327" cy="2347156"/>
          </a:xfrm>
        </p:grpSpPr>
        <p:grpSp>
          <p:nvGrpSpPr>
            <p:cNvPr id="8" name="Grupo 7">
              <a:extLst>
                <a:ext uri="{FF2B5EF4-FFF2-40B4-BE49-F238E27FC236}">
                  <a16:creationId xmlns:a16="http://schemas.microsoft.com/office/drawing/2014/main" xmlns="" id="{9BF16177-2BA4-4B29-ACE6-152E9579EE90}"/>
                </a:ext>
              </a:extLst>
            </p:cNvPr>
            <p:cNvGrpSpPr/>
            <p:nvPr/>
          </p:nvGrpSpPr>
          <p:grpSpPr>
            <a:xfrm>
              <a:off x="1987243" y="2883878"/>
              <a:ext cx="2647201" cy="2347156"/>
              <a:chOff x="4506821" y="3134220"/>
              <a:chExt cx="3434051" cy="3044822"/>
            </a:xfrm>
          </p:grpSpPr>
          <p:sp>
            <p:nvSpPr>
              <p:cNvPr id="11" name="Google Shape;101;p3">
                <a:extLst>
                  <a:ext uri="{FF2B5EF4-FFF2-40B4-BE49-F238E27FC236}">
                    <a16:creationId xmlns:a16="http://schemas.microsoft.com/office/drawing/2014/main" xmlns="" id="{E7D381DF-6059-43E1-90A7-F2068305225F}"/>
                  </a:ext>
                </a:extLst>
              </p:cNvPr>
              <p:cNvSpPr/>
              <p:nvPr/>
            </p:nvSpPr>
            <p:spPr>
              <a:xfrm>
                <a:off x="4506821" y="3134220"/>
                <a:ext cx="3434051" cy="2276511"/>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Triángulo isósceles 11">
                <a:extLst>
                  <a:ext uri="{FF2B5EF4-FFF2-40B4-BE49-F238E27FC236}">
                    <a16:creationId xmlns:a16="http://schemas.microsoft.com/office/drawing/2014/main" xmlns="" id="{B373D0E3-7FF9-4028-9C47-555F7BD2C268}"/>
                  </a:ext>
                </a:extLst>
              </p:cNvPr>
              <p:cNvSpPr/>
              <p:nvPr/>
            </p:nvSpPr>
            <p:spPr>
              <a:xfrm rot="8691383">
                <a:off x="5216185" y="5156487"/>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9" name="Google Shape;99;p3">
              <a:extLst>
                <a:ext uri="{FF2B5EF4-FFF2-40B4-BE49-F238E27FC236}">
                  <a16:creationId xmlns:a16="http://schemas.microsoft.com/office/drawing/2014/main" xmlns="" id="{030786A8-1D21-4A55-89C0-41BB80F6A8FC}"/>
                </a:ext>
              </a:extLst>
            </p:cNvPr>
            <p:cNvSpPr txBox="1"/>
            <p:nvPr/>
          </p:nvSpPr>
          <p:spPr>
            <a:xfrm>
              <a:off x="1939117" y="3184721"/>
              <a:ext cx="2529281" cy="1308629"/>
            </a:xfrm>
            <a:prstGeom prst="rect">
              <a:avLst/>
            </a:prstGeom>
            <a:noFill/>
            <a:ln>
              <a:noFill/>
            </a:ln>
          </p:spPr>
          <p:txBody>
            <a:bodyPr spcFirstLastPara="1" wrap="square" lIns="91425" tIns="91425" rIns="91425" bIns="91425" anchor="t" anchorCtr="0">
              <a:noAutofit/>
            </a:bodyPr>
            <a:lstStyle/>
            <a:p>
              <a:pPr lvl="0">
                <a:buSzPts val="1600"/>
              </a:pPr>
              <a:r>
                <a:rPr lang="es-CL" sz="1600" b="1" dirty="0">
                  <a:solidFill>
                    <a:srgbClr val="ED6B00"/>
                  </a:solidFill>
                  <a:latin typeface="Calibri" panose="020F0502020204030204" pitchFamily="34" charset="0"/>
                  <a:cs typeface="Calibri" panose="020F0502020204030204" pitchFamily="34" charset="0"/>
                </a:rPr>
                <a:t>Va a depender del tipo de organización si son menos o más documentos que maneja el área de RRHH</a:t>
              </a:r>
              <a:endParaRPr sz="1600" b="1"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grpSp>
      <p:pic>
        <p:nvPicPr>
          <p:cNvPr id="13" name="Gráfico 12">
            <a:extLst>
              <a:ext uri="{FF2B5EF4-FFF2-40B4-BE49-F238E27FC236}">
                <a16:creationId xmlns:a16="http://schemas.microsoft.com/office/drawing/2014/main" xmlns="" id="{E78849AF-1D4A-4FF8-97B5-528A9F85994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23131" y="4982304"/>
            <a:ext cx="2374579" cy="2593593"/>
          </a:xfrm>
          <a:prstGeom prst="rect">
            <a:avLst/>
          </a:prstGeom>
        </p:spPr>
      </p:pic>
    </p:spTree>
    <p:extLst>
      <p:ext uri="{BB962C8B-B14F-4D97-AF65-F5344CB8AC3E}">
        <p14:creationId xmlns:p14="http://schemas.microsoft.com/office/powerpoint/2010/main" val="296071010"/>
      </p:ext>
    </p:extLst>
  </p:cSld>
  <p:clrMapOvr>
    <a:masterClrMapping/>
  </p:clrMapOvr>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2104</TotalTime>
  <Words>1224</Words>
  <Application>Microsoft Office PowerPoint</Application>
  <PresentationFormat>Personalizado</PresentationFormat>
  <Paragraphs>161</Paragraphs>
  <Slides>19</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120</cp:revision>
  <dcterms:modified xsi:type="dcterms:W3CDTF">2021-02-18T00:59:33Z</dcterms:modified>
</cp:coreProperties>
</file>