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7556500" cx="9715500"/>
  <p:notesSz cx="6858000" cy="9144000"/>
  <p:embeddedFontLs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g2ARzMxiEX7Foz3Iz5cEeWSenE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HelveticaNeue-italic.fntdata"/><Relationship Id="rId10" Type="http://schemas.openxmlformats.org/officeDocument/2006/relationships/slide" Target="slides/slide6.xml"/><Relationship Id="rId32" Type="http://schemas.openxmlformats.org/officeDocument/2006/relationships/font" Target="fonts/HelveticaNeue-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HelveticaNeue-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0: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2: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13: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6: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17: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18: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9: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2: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21: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24: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25: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26: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3: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5: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6: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7: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8: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9:notes"/>
          <p:cNvSpPr/>
          <p:nvPr>
            <p:ph idx="2" type="sldImg"/>
          </p:nvPr>
        </p:nvSpPr>
        <p:spPr>
          <a:xfrm>
            <a:off x="1223963" y="685800"/>
            <a:ext cx="4410075"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showMasterSp="0" type="title">
  <p:cSld name="TITLE">
    <p:spTree>
      <p:nvGrpSpPr>
        <p:cNvPr id="15" name="Shape 15"/>
        <p:cNvGrpSpPr/>
        <p:nvPr/>
      </p:nvGrpSpPr>
      <p:grpSpPr>
        <a:xfrm>
          <a:off x="0" y="0"/>
          <a:ext cx="0" cy="0"/>
          <a:chOff x="0" y="0"/>
          <a:chExt cx="0" cy="0"/>
        </a:xfrm>
      </p:grpSpPr>
      <p:pic>
        <p:nvPicPr>
          <p:cNvPr descr="Google Shape;7;p2" id="16" name="Google Shape;16;p28"/>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17" name="Google Shape;17;p28"/>
          <p:cNvGrpSpPr/>
          <p:nvPr/>
        </p:nvGrpSpPr>
        <p:grpSpPr>
          <a:xfrm>
            <a:off x="242853" y="1756547"/>
            <a:ext cx="9346505" cy="5675927"/>
            <a:chOff x="-2" y="-1"/>
            <a:chExt cx="9346504" cy="5675926"/>
          </a:xfrm>
        </p:grpSpPr>
        <p:sp>
          <p:nvSpPr>
            <p:cNvPr id="18" name="Google Shape;18;p28"/>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8"/>
            <p:cNvSpPr txBox="1"/>
            <p:nvPr/>
          </p:nvSpPr>
          <p:spPr>
            <a:xfrm>
              <a:off x="-1" y="2647844"/>
              <a:ext cx="9091321" cy="380232"/>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Google Shape;10;p2" id="20" name="Google Shape;20;p28"/>
          <p:cNvPicPr preferRelativeResize="0"/>
          <p:nvPr/>
        </p:nvPicPr>
        <p:blipFill rotWithShape="1">
          <a:blip r:embed="rId3">
            <a:alphaModFix/>
          </a:blip>
          <a:srcRect b="0" l="0" r="0" t="0"/>
          <a:stretch/>
        </p:blipFill>
        <p:spPr>
          <a:xfrm>
            <a:off x="8527725" y="6464000"/>
            <a:ext cx="747677" cy="680477"/>
          </a:xfrm>
          <a:prstGeom prst="rect">
            <a:avLst/>
          </a:prstGeom>
          <a:noFill/>
          <a:ln>
            <a:noFill/>
          </a:ln>
        </p:spPr>
      </p:pic>
      <p:sp>
        <p:nvSpPr>
          <p:cNvPr id="21" name="Google Shape;21;p28"/>
          <p:cNvSpPr/>
          <p:nvPr/>
        </p:nvSpPr>
        <p:spPr>
          <a:xfrm>
            <a:off x="436350" y="6464001"/>
            <a:ext cx="7891862" cy="680476"/>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Google Shape;12;p2" id="22" name="Google Shape;22;p28"/>
          <p:cNvPicPr preferRelativeResize="0"/>
          <p:nvPr/>
        </p:nvPicPr>
        <p:blipFill rotWithShape="1">
          <a:blip r:embed="rId4">
            <a:alphaModFix/>
          </a:blip>
          <a:srcRect b="0" l="0" r="0" t="0"/>
          <a:stretch/>
        </p:blipFill>
        <p:spPr>
          <a:xfrm>
            <a:off x="433440" y="6462795"/>
            <a:ext cx="690484" cy="680477"/>
          </a:xfrm>
          <a:prstGeom prst="rect">
            <a:avLst/>
          </a:prstGeom>
          <a:noFill/>
          <a:ln>
            <a:noFill/>
          </a:ln>
        </p:spPr>
      </p:pic>
      <p:pic>
        <p:nvPicPr>
          <p:cNvPr descr="Imagen 1" id="23" name="Google Shape;23;p28"/>
          <p:cNvPicPr preferRelativeResize="0"/>
          <p:nvPr/>
        </p:nvPicPr>
        <p:blipFill rotWithShape="1">
          <a:blip r:embed="rId5">
            <a:alphaModFix/>
          </a:blip>
          <a:srcRect b="0" l="0" r="0" t="0"/>
          <a:stretch/>
        </p:blipFill>
        <p:spPr>
          <a:xfrm>
            <a:off x="8272364" y="1222172"/>
            <a:ext cx="1080001" cy="241875"/>
          </a:xfrm>
          <a:prstGeom prst="rect">
            <a:avLst/>
          </a:prstGeom>
          <a:noFill/>
          <a:ln>
            <a:noFill/>
          </a:ln>
        </p:spPr>
      </p:pic>
      <p:pic>
        <p:nvPicPr>
          <p:cNvPr descr="Imagen 2" id="24" name="Google Shape;24;p28"/>
          <p:cNvPicPr preferRelativeResize="0"/>
          <p:nvPr/>
        </p:nvPicPr>
        <p:blipFill rotWithShape="1">
          <a:blip r:embed="rId6">
            <a:alphaModFix/>
          </a:blip>
          <a:srcRect b="0" l="0" r="0" t="0"/>
          <a:stretch/>
        </p:blipFill>
        <p:spPr>
          <a:xfrm>
            <a:off x="8272364" y="418596"/>
            <a:ext cx="1080001"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25"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26" name="Shape 26"/>
        <p:cNvGrpSpPr/>
        <p:nvPr/>
      </p:nvGrpSpPr>
      <p:grpSpPr>
        <a:xfrm>
          <a:off x="0" y="0"/>
          <a:ext cx="0" cy="0"/>
          <a:chOff x="0" y="0"/>
          <a:chExt cx="0" cy="0"/>
        </a:xfrm>
      </p:grpSpPr>
      <p:sp>
        <p:nvSpPr>
          <p:cNvPr id="27" name="Google Shape;27;p30"/>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0"/>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 name="Google Shape;29;p30"/>
          <p:cNvGrpSpPr/>
          <p:nvPr/>
        </p:nvGrpSpPr>
        <p:grpSpPr>
          <a:xfrm>
            <a:off x="8091898" y="451665"/>
            <a:ext cx="662105" cy="380238"/>
            <a:chOff x="-1" y="0"/>
            <a:chExt cx="662104" cy="380236"/>
          </a:xfrm>
        </p:grpSpPr>
        <p:sp>
          <p:nvSpPr>
            <p:cNvPr id="30" name="Google Shape;30;p30"/>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0"/>
            <p:cNvSpPr txBox="1"/>
            <p:nvPr/>
          </p:nvSpPr>
          <p:spPr>
            <a:xfrm>
              <a:off x="-1" y="0"/>
              <a:ext cx="662104"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32" name="Google Shape;32;p30"/>
          <p:cNvGrpSpPr/>
          <p:nvPr/>
        </p:nvGrpSpPr>
        <p:grpSpPr>
          <a:xfrm>
            <a:off x="8753997" y="451665"/>
            <a:ext cx="785404" cy="380238"/>
            <a:chOff x="-1" y="0"/>
            <a:chExt cx="785403" cy="380236"/>
          </a:xfrm>
        </p:grpSpPr>
        <p:sp>
          <p:nvSpPr>
            <p:cNvPr id="33" name="Google Shape;33;p30"/>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0"/>
            <p:cNvSpPr txBox="1"/>
            <p:nvPr/>
          </p:nvSpPr>
          <p:spPr>
            <a:xfrm>
              <a:off x="-1" y="0"/>
              <a:ext cx="785403"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5" name="Google Shape;35;p30"/>
          <p:cNvSpPr txBox="1"/>
          <p:nvPr/>
        </p:nvSpPr>
        <p:spPr>
          <a:xfrm>
            <a:off x="8443617" y="271142"/>
            <a:ext cx="1166702" cy="392002"/>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6" name="Google Shape;36;p30"/>
          <p:cNvSpPr txBox="1"/>
          <p:nvPr/>
        </p:nvSpPr>
        <p:spPr>
          <a:xfrm>
            <a:off x="442650" y="350324"/>
            <a:ext cx="7441801" cy="372208"/>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 </a:t>
            </a:r>
            <a:endParaRPr b="0" i="0" sz="1400" u="none" cap="none" strike="noStrike">
              <a:solidFill>
                <a:srgbClr val="000000"/>
              </a:solidFill>
              <a:latin typeface="Arial"/>
              <a:ea typeface="Arial"/>
              <a:cs typeface="Arial"/>
              <a:sym typeface="Arial"/>
            </a:endParaRPr>
          </a:p>
        </p:txBody>
      </p:sp>
      <p:sp>
        <p:nvSpPr>
          <p:cNvPr id="37" name="Google Shape;37;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8" name="Google Shape;38;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39" name="Shape 39"/>
        <p:cNvGrpSpPr/>
        <p:nvPr/>
      </p:nvGrpSpPr>
      <p:grpSpPr>
        <a:xfrm>
          <a:off x="0" y="0"/>
          <a:ext cx="0" cy="0"/>
          <a:chOff x="0" y="0"/>
          <a:chExt cx="0" cy="0"/>
        </a:xfrm>
      </p:grpSpPr>
      <p:sp>
        <p:nvSpPr>
          <p:cNvPr id="40" name="Google Shape;40;p31"/>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 name="Google Shape;41;p31"/>
          <p:cNvGrpSpPr/>
          <p:nvPr/>
        </p:nvGrpSpPr>
        <p:grpSpPr>
          <a:xfrm>
            <a:off x="8091898" y="451665"/>
            <a:ext cx="662105" cy="380238"/>
            <a:chOff x="-1" y="0"/>
            <a:chExt cx="662104" cy="380236"/>
          </a:xfrm>
        </p:grpSpPr>
        <p:sp>
          <p:nvSpPr>
            <p:cNvPr id="42" name="Google Shape;42;p31"/>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1"/>
            <p:cNvSpPr txBox="1"/>
            <p:nvPr/>
          </p:nvSpPr>
          <p:spPr>
            <a:xfrm>
              <a:off x="-1" y="0"/>
              <a:ext cx="662104"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44" name="Google Shape;44;p31"/>
          <p:cNvGrpSpPr/>
          <p:nvPr/>
        </p:nvGrpSpPr>
        <p:grpSpPr>
          <a:xfrm>
            <a:off x="8753997" y="451665"/>
            <a:ext cx="785404" cy="380238"/>
            <a:chOff x="-1" y="0"/>
            <a:chExt cx="785403" cy="380236"/>
          </a:xfrm>
        </p:grpSpPr>
        <p:sp>
          <p:nvSpPr>
            <p:cNvPr id="45" name="Google Shape;45;p31"/>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1"/>
            <p:cNvSpPr txBox="1"/>
            <p:nvPr/>
          </p:nvSpPr>
          <p:spPr>
            <a:xfrm>
              <a:off x="-1" y="0"/>
              <a:ext cx="785403"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7" name="Google Shape;47;p31"/>
          <p:cNvSpPr txBox="1"/>
          <p:nvPr/>
        </p:nvSpPr>
        <p:spPr>
          <a:xfrm>
            <a:off x="442650" y="350324"/>
            <a:ext cx="7441801" cy="372208"/>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 </a:t>
            </a:r>
            <a:endParaRPr b="0" i="0" sz="1400" u="none" cap="none" strike="noStrike">
              <a:solidFill>
                <a:srgbClr val="000000"/>
              </a:solidFill>
              <a:latin typeface="Arial"/>
              <a:ea typeface="Arial"/>
              <a:cs typeface="Arial"/>
              <a:sym typeface="Arial"/>
            </a:endParaRPr>
          </a:p>
        </p:txBody>
      </p:sp>
      <p:sp>
        <p:nvSpPr>
          <p:cNvPr id="48" name="Google Shape;48;p31"/>
          <p:cNvSpPr txBox="1"/>
          <p:nvPr/>
        </p:nvSpPr>
        <p:spPr>
          <a:xfrm>
            <a:off x="8443617" y="271142"/>
            <a:ext cx="1166702" cy="392002"/>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49" name="Google Shape;49;p31"/>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50" name="Google Shape;50;p31"/>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51" name="Shape 51"/>
        <p:cNvGrpSpPr/>
        <p:nvPr/>
      </p:nvGrpSpPr>
      <p:grpSpPr>
        <a:xfrm>
          <a:off x="0" y="0"/>
          <a:ext cx="0" cy="0"/>
          <a:chOff x="0" y="0"/>
          <a:chExt cx="0" cy="0"/>
        </a:xfrm>
      </p:grpSpPr>
      <p:sp>
        <p:nvSpPr>
          <p:cNvPr id="52" name="Google Shape;52;p32"/>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2"/>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 name="Google Shape;54;p32"/>
          <p:cNvGrpSpPr/>
          <p:nvPr/>
        </p:nvGrpSpPr>
        <p:grpSpPr>
          <a:xfrm>
            <a:off x="8091898" y="451665"/>
            <a:ext cx="662105" cy="380238"/>
            <a:chOff x="-1" y="0"/>
            <a:chExt cx="662104" cy="380236"/>
          </a:xfrm>
        </p:grpSpPr>
        <p:sp>
          <p:nvSpPr>
            <p:cNvPr id="55" name="Google Shape;55;p32"/>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2"/>
            <p:cNvSpPr txBox="1"/>
            <p:nvPr/>
          </p:nvSpPr>
          <p:spPr>
            <a:xfrm>
              <a:off x="-1" y="0"/>
              <a:ext cx="662104"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57" name="Google Shape;57;p32"/>
          <p:cNvGrpSpPr/>
          <p:nvPr/>
        </p:nvGrpSpPr>
        <p:grpSpPr>
          <a:xfrm>
            <a:off x="8753997" y="451665"/>
            <a:ext cx="785404" cy="380238"/>
            <a:chOff x="-1" y="0"/>
            <a:chExt cx="785403" cy="380236"/>
          </a:xfrm>
        </p:grpSpPr>
        <p:sp>
          <p:nvSpPr>
            <p:cNvPr id="58" name="Google Shape;58;p32"/>
            <p:cNvSpPr/>
            <p:nvPr/>
          </p:nvSpPr>
          <p:spPr>
            <a:xfrm>
              <a:off x="-1" y="327734"/>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2"/>
            <p:cNvSpPr txBox="1"/>
            <p:nvPr/>
          </p:nvSpPr>
          <p:spPr>
            <a:xfrm>
              <a:off x="-1" y="0"/>
              <a:ext cx="785403" cy="380232"/>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60" name="Google Shape;60;p32"/>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61" name="Google Shape;61;p32"/>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2" name="Google Shape;62;p32"/>
          <p:cNvSpPr txBox="1"/>
          <p:nvPr/>
        </p:nvSpPr>
        <p:spPr>
          <a:xfrm>
            <a:off x="442650" y="350324"/>
            <a:ext cx="7441801" cy="372208"/>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 </a:t>
            </a:r>
            <a:endParaRPr b="0" i="0" sz="1400" u="none" cap="none" strike="noStrike">
              <a:solidFill>
                <a:srgbClr val="000000"/>
              </a:solidFill>
              <a:latin typeface="Arial"/>
              <a:ea typeface="Arial"/>
              <a:cs typeface="Arial"/>
              <a:sym typeface="Arial"/>
            </a:endParaRPr>
          </a:p>
        </p:txBody>
      </p:sp>
      <p:sp>
        <p:nvSpPr>
          <p:cNvPr id="63" name="Google Shape;63;p32"/>
          <p:cNvSpPr txBox="1"/>
          <p:nvPr/>
        </p:nvSpPr>
        <p:spPr>
          <a:xfrm>
            <a:off x="8443617" y="271142"/>
            <a:ext cx="1166702" cy="392002"/>
          </a:xfrm>
          <a:prstGeom prst="rect">
            <a:avLst/>
          </a:prstGeom>
          <a:noFill/>
          <a:ln>
            <a:noFill/>
          </a:ln>
        </p:spPr>
        <p:txBody>
          <a:bodyPr anchorCtr="0" anchor="t" bIns="91400" lIns="91400" spcFirstLastPara="1" rIns="91400" wrap="square" tIns="914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ED6B00"/>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64" name="Shape 64"/>
        <p:cNvGrpSpPr/>
        <p:nvPr/>
      </p:nvGrpSpPr>
      <p:grpSpPr>
        <a:xfrm>
          <a:off x="0" y="0"/>
          <a:ext cx="0" cy="0"/>
          <a:chOff x="0" y="0"/>
          <a:chExt cx="0" cy="0"/>
        </a:xfrm>
      </p:grpSpPr>
      <p:sp>
        <p:nvSpPr>
          <p:cNvPr id="65" name="Google Shape;65;p33"/>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 name="Google Shape;66;p33"/>
          <p:cNvGrpSpPr/>
          <p:nvPr/>
        </p:nvGrpSpPr>
        <p:grpSpPr>
          <a:xfrm>
            <a:off x="8090849" y="441789"/>
            <a:ext cx="662105" cy="380238"/>
            <a:chOff x="-1" y="-1"/>
            <a:chExt cx="662104" cy="380236"/>
          </a:xfrm>
        </p:grpSpPr>
        <p:sp>
          <p:nvSpPr>
            <p:cNvPr id="67" name="Google Shape;67;p33"/>
            <p:cNvSpPr/>
            <p:nvPr/>
          </p:nvSpPr>
          <p:spPr>
            <a:xfrm>
              <a:off x="-1" y="327733"/>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3"/>
            <p:cNvSpPr txBox="1"/>
            <p:nvPr/>
          </p:nvSpPr>
          <p:spPr>
            <a:xfrm>
              <a:off x="-1" y="-1"/>
              <a:ext cx="662104" cy="38023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69" name="Google Shape;69;p33"/>
          <p:cNvGrpSpPr/>
          <p:nvPr/>
        </p:nvGrpSpPr>
        <p:grpSpPr>
          <a:xfrm>
            <a:off x="8752949" y="441789"/>
            <a:ext cx="785404" cy="380238"/>
            <a:chOff x="-1" y="-1"/>
            <a:chExt cx="785403" cy="380236"/>
          </a:xfrm>
        </p:grpSpPr>
        <p:sp>
          <p:nvSpPr>
            <p:cNvPr id="70" name="Google Shape;70;p33"/>
            <p:cNvSpPr/>
            <p:nvPr/>
          </p:nvSpPr>
          <p:spPr>
            <a:xfrm>
              <a:off x="-1" y="327733"/>
              <a:ext cx="785403"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txBox="1"/>
            <p:nvPr/>
          </p:nvSpPr>
          <p:spPr>
            <a:xfrm>
              <a:off x="-1" y="-1"/>
              <a:ext cx="785403" cy="38023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72" name="Google Shape;72;p33"/>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74" name="Google Shape;74;p33"/>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75" name="Google Shape;75;p33"/>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slideLayout" Target="../slideLayouts/slideLayout1.xml"/><Relationship Id="rId10" Type="http://schemas.openxmlformats.org/officeDocument/2006/relationships/theme" Target="../theme/theme2.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grpSp>
        <p:nvGrpSpPr>
          <p:cNvPr id="6" name="Google Shape;6;p27"/>
          <p:cNvGrpSpPr/>
          <p:nvPr/>
        </p:nvGrpSpPr>
        <p:grpSpPr>
          <a:xfrm>
            <a:off x="242853" y="1756547"/>
            <a:ext cx="9346505" cy="5675927"/>
            <a:chOff x="-2" y="-1"/>
            <a:chExt cx="9346504" cy="5675926"/>
          </a:xfrm>
        </p:grpSpPr>
        <p:sp>
          <p:nvSpPr>
            <p:cNvPr id="7" name="Google Shape;7;p27"/>
            <p:cNvSpPr/>
            <p:nvPr/>
          </p:nvSpPr>
          <p:spPr>
            <a:xfrm>
              <a:off x="-2" y="-1"/>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27"/>
            <p:cNvSpPr txBox="1"/>
            <p:nvPr/>
          </p:nvSpPr>
          <p:spPr>
            <a:xfrm>
              <a:off x="-1" y="2647844"/>
              <a:ext cx="9091321" cy="380232"/>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pic>
        <p:nvPicPr>
          <p:cNvPr descr="Google Shape;15;p3" id="9" name="Google Shape;9;p27"/>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pic>
        <p:nvPicPr>
          <p:cNvPr descr="Imagen 4" id="10" name="Google Shape;10;p27"/>
          <p:cNvPicPr preferRelativeResize="0"/>
          <p:nvPr/>
        </p:nvPicPr>
        <p:blipFill rotWithShape="1">
          <a:blip r:embed="rId2">
            <a:alphaModFix/>
          </a:blip>
          <a:srcRect b="0" l="0" r="0" t="0"/>
          <a:stretch/>
        </p:blipFill>
        <p:spPr>
          <a:xfrm>
            <a:off x="8272364" y="1222172"/>
            <a:ext cx="1080001" cy="241875"/>
          </a:xfrm>
          <a:prstGeom prst="rect">
            <a:avLst/>
          </a:prstGeom>
          <a:noFill/>
          <a:ln>
            <a:noFill/>
          </a:ln>
        </p:spPr>
      </p:pic>
      <p:pic>
        <p:nvPicPr>
          <p:cNvPr descr="Imagen 5" id="11" name="Google Shape;11;p27"/>
          <p:cNvPicPr preferRelativeResize="0"/>
          <p:nvPr/>
        </p:nvPicPr>
        <p:blipFill rotWithShape="1">
          <a:blip r:embed="rId3">
            <a:alphaModFix/>
          </a:blip>
          <a:srcRect b="0" l="0" r="0" t="0"/>
          <a:stretch/>
        </p:blipFill>
        <p:spPr>
          <a:xfrm>
            <a:off x="8272364" y="418596"/>
            <a:ext cx="1080001" cy="664778"/>
          </a:xfrm>
          <a:prstGeom prst="rect">
            <a:avLst/>
          </a:prstGeom>
          <a:noFill/>
          <a:ln>
            <a:noFill/>
          </a:ln>
        </p:spPr>
      </p:pic>
      <p:sp>
        <p:nvSpPr>
          <p:cNvPr id="12" name="Google Shape;12;p27"/>
          <p:cNvSpPr txBox="1"/>
          <p:nvPr>
            <p:ph type="title"/>
          </p:nvPr>
        </p:nvSpPr>
        <p:spPr>
          <a:xfrm>
            <a:off x="1455638" y="848357"/>
            <a:ext cx="7772401" cy="1838399"/>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7"/>
          <p:cNvSpPr txBox="1"/>
          <p:nvPr>
            <p:ph idx="1" type="body"/>
          </p:nvPr>
        </p:nvSpPr>
        <p:spPr>
          <a:xfrm>
            <a:off x="5422800" y="2686755"/>
            <a:ext cx="3805239" cy="4869746"/>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7"/>
          <p:cNvSpPr txBox="1"/>
          <p:nvPr>
            <p:ph idx="12" type="sldNum"/>
          </p:nvPr>
        </p:nvSpPr>
        <p:spPr>
          <a:xfrm>
            <a:off x="6689121" y="6871630"/>
            <a:ext cx="273654" cy="264253"/>
          </a:xfrm>
          <a:prstGeom prst="rect">
            <a:avLst/>
          </a:prstGeom>
          <a:noFill/>
          <a:ln>
            <a:noFill/>
          </a:ln>
        </p:spPr>
        <p:txBody>
          <a:bodyPr anchorCtr="0" anchor="ctr"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42.png"/><Relationship Id="rId4" Type="http://schemas.openxmlformats.org/officeDocument/2006/relationships/image" Target="../media/image32.png"/><Relationship Id="rId5"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3.png"/><Relationship Id="rId6" Type="http://schemas.openxmlformats.org/officeDocument/2006/relationships/image" Target="../media/image38.png"/><Relationship Id="rId7" Type="http://schemas.openxmlformats.org/officeDocument/2006/relationships/image" Target="../media/image37.png"/><Relationship Id="rId8"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5.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nvSpPr>
        <p:spPr>
          <a:xfrm>
            <a:off x="1176618" y="6563127"/>
            <a:ext cx="7012135" cy="482217"/>
          </a:xfrm>
          <a:prstGeom prst="rect">
            <a:avLst/>
          </a:prstGeom>
          <a:noFill/>
          <a:ln>
            <a:noFill/>
          </a:ln>
        </p:spPr>
        <p:txBody>
          <a:bodyPr anchorCtr="0" anchor="ctr" bIns="91400" lIns="91400" spcFirstLastPara="1" rIns="91400" wrap="square" tIns="91400">
            <a:no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400" u="none" cap="none" strike="noStrike">
              <a:solidFill>
                <a:srgbClr val="000000"/>
              </a:solidFill>
              <a:latin typeface="Arial"/>
              <a:ea typeface="Arial"/>
              <a:cs typeface="Arial"/>
              <a:sym typeface="Arial"/>
            </a:endParaRPr>
          </a:p>
        </p:txBody>
      </p:sp>
      <p:sp>
        <p:nvSpPr>
          <p:cNvPr id="81" name="Google Shape;81;p1"/>
          <p:cNvSpPr txBox="1"/>
          <p:nvPr/>
        </p:nvSpPr>
        <p:spPr>
          <a:xfrm>
            <a:off x="374948" y="2049137"/>
            <a:ext cx="1444329" cy="369405"/>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p:txBody>
      </p:sp>
      <p:sp>
        <p:nvSpPr>
          <p:cNvPr id="82" name="Google Shape;82;p1"/>
          <p:cNvSpPr txBox="1"/>
          <p:nvPr/>
        </p:nvSpPr>
        <p:spPr>
          <a:xfrm>
            <a:off x="1139098" y="834800"/>
            <a:ext cx="2318280" cy="339713"/>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400" u="none" cap="none" strike="noStrike">
              <a:solidFill>
                <a:srgbClr val="000000"/>
              </a:solidFill>
              <a:latin typeface="Arial"/>
              <a:ea typeface="Arial"/>
              <a:cs typeface="Arial"/>
              <a:sym typeface="Arial"/>
            </a:endParaRPr>
          </a:p>
        </p:txBody>
      </p:sp>
      <p:sp>
        <p:nvSpPr>
          <p:cNvPr id="83" name="Google Shape;83;p1"/>
          <p:cNvSpPr txBox="1"/>
          <p:nvPr/>
        </p:nvSpPr>
        <p:spPr>
          <a:xfrm>
            <a:off x="378122" y="2302286"/>
            <a:ext cx="4479628" cy="1683559"/>
          </a:xfrm>
          <a:prstGeom prst="rect">
            <a:avLst/>
          </a:prstGeom>
          <a:noFill/>
          <a:ln>
            <a:noFill/>
          </a:ln>
        </p:spPr>
        <p:txBody>
          <a:bodyPr anchorCtr="0" anchor="ctr" bIns="91375" lIns="91375" spcFirstLastPara="1" rIns="91375" wrap="square" tIns="9137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GESTIÓN</a:t>
            </a:r>
            <a:endParaRPr/>
          </a:p>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COMERCIAL TRIBUTARIA </a:t>
            </a:r>
            <a:endParaRPr b="0" i="0" sz="1400" u="none" cap="none" strike="noStrike">
              <a:solidFill>
                <a:srgbClr val="000000"/>
              </a:solidFill>
              <a:latin typeface="Arial"/>
              <a:ea typeface="Arial"/>
              <a:cs typeface="Arial"/>
              <a:sym typeface="Arial"/>
            </a:endParaRPr>
          </a:p>
        </p:txBody>
      </p:sp>
      <p:pic>
        <p:nvPicPr>
          <p:cNvPr id="84" name="Google Shape;84;p1"/>
          <p:cNvPicPr preferRelativeResize="0"/>
          <p:nvPr/>
        </p:nvPicPr>
        <p:blipFill rotWithShape="1">
          <a:blip r:embed="rId3">
            <a:alphaModFix/>
          </a:blip>
          <a:srcRect b="0" l="0" r="0" t="0"/>
          <a:stretch/>
        </p:blipFill>
        <p:spPr>
          <a:xfrm>
            <a:off x="2854405" y="2131199"/>
            <a:ext cx="4890078" cy="44010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0"/>
          <p:cNvSpPr/>
          <p:nvPr/>
        </p:nvSpPr>
        <p:spPr>
          <a:xfrm>
            <a:off x="466023" y="2007108"/>
            <a:ext cx="8642808" cy="3834038"/>
          </a:xfrm>
          <a:prstGeom prst="roundRect">
            <a:avLst>
              <a:gd fmla="val 819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7" name="Google Shape;207;p10"/>
          <p:cNvSpPr txBox="1"/>
          <p:nvPr/>
        </p:nvSpPr>
        <p:spPr>
          <a:xfrm>
            <a:off x="774243" y="2007106"/>
            <a:ext cx="8006342" cy="3834039"/>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Se propone reducir la desigualdad social fortaleciendo y expandiendo el alcance de los instrumentos de fomento, prioritariamente en favor de la agricultura familiar y campesina. Otra tarea fundamental, es contribuir en la agricultura desde una perspectiva de valorización, lo que implica promover un desarrollo de la economía agraria basado tanto en la tecnología y la innovación, como en la profundización de los atributos que potencian la productividad y la competencia de la agricultura: la calidad, la inocuidad y la sanidad de la producción silvoagropecuaria. Al mismo tiempo, este desarrollo prioriza en forma pertinente el resguardo de los trabajadores rurales, de nuestras comunidades, de nuestra cultura y de nuestros recursos naturales.</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Las oportunidades que ha traído al sector silvoagropecuario la apertura de los mercados internacionales han permitido posicionar a este sector como el segundo generador de divisas para el país, luego de la minería. Las exportaciones de productos silvoagropecuarios han crecido a una tasa media anual de 6,5% en los últimos veinte años.</a:t>
            </a:r>
            <a:endParaRPr/>
          </a:p>
        </p:txBody>
      </p:sp>
      <p:sp>
        <p:nvSpPr>
          <p:cNvPr id="208" name="Google Shape;208;p10"/>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MINISTERIO DE </a:t>
            </a:r>
            <a:r>
              <a:rPr b="0" i="0" lang="en-US" sz="2799" u="none" cap="none" strike="noStrike">
                <a:solidFill>
                  <a:srgbClr val="A93501"/>
                </a:solidFill>
                <a:latin typeface="Calibri"/>
                <a:ea typeface="Calibri"/>
                <a:cs typeface="Calibri"/>
                <a:sym typeface="Calibri"/>
              </a:rPr>
              <a:t>AGRICULTURA</a:t>
            </a:r>
            <a:endParaRPr b="0" i="0" sz="3098" u="none" cap="none" strike="noStrike">
              <a:solidFill>
                <a:srgbClr val="A93501"/>
              </a:solidFill>
              <a:latin typeface="Calibri"/>
              <a:ea typeface="Calibri"/>
              <a:cs typeface="Calibri"/>
              <a:sym typeface="Calibri"/>
            </a:endParaRPr>
          </a:p>
        </p:txBody>
      </p:sp>
      <p:pic>
        <p:nvPicPr>
          <p:cNvPr id="209" name="Google Shape;209;p10"/>
          <p:cNvPicPr preferRelativeResize="0"/>
          <p:nvPr/>
        </p:nvPicPr>
        <p:blipFill rotWithShape="1">
          <a:blip r:embed="rId3">
            <a:alphaModFix/>
          </a:blip>
          <a:srcRect b="0" l="0" r="0" t="0"/>
          <a:stretch/>
        </p:blipFill>
        <p:spPr>
          <a:xfrm>
            <a:off x="8100646" y="6119445"/>
            <a:ext cx="1399713" cy="12670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1"/>
          <p:cNvSpPr/>
          <p:nvPr/>
        </p:nvSpPr>
        <p:spPr>
          <a:xfrm>
            <a:off x="466023" y="2018831"/>
            <a:ext cx="8642808" cy="3936492"/>
          </a:xfrm>
          <a:prstGeom prst="roundRect">
            <a:avLst>
              <a:gd fmla="val 819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5" name="Google Shape;215;p11"/>
          <p:cNvSpPr txBox="1"/>
          <p:nvPr/>
        </p:nvSpPr>
        <p:spPr>
          <a:xfrm>
            <a:off x="774243" y="2007106"/>
            <a:ext cx="8006342" cy="3834039"/>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La misión de este ministerio es construir un modelo de salud sobre la base de una atención primaria fortalecida e integrada, que pone al paciente en el centro, con énfasis en el cuidado de poblaciones durante todo el ciclo de vida, y que además, estimule la promoción y prevención en salud, así como el seguimiento, trazabilidad y cobertura financiera.</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El Ministerio de salud trabaja en el desarrollo de manuales y procedimientos asociados a ciertos productos y procesos en la exportación e importación. Por ejemplo, trabajó en la redacción del Manual para la importación de alimentos destinados para el consumo humano, elaborado por la división de políticas públicas saludables y promoción del Ministerio de Salud.</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Por otra parte, también el Minsal cuenta con una oficina de Cooperación y Asuntos Internacionales, que recientemente ha tomado mucha relevancia a raíz de temas relacionados con el COVID.</a:t>
            </a:r>
            <a:endParaRPr/>
          </a:p>
        </p:txBody>
      </p:sp>
      <p:sp>
        <p:nvSpPr>
          <p:cNvPr id="216" name="Google Shape;216;p11"/>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MINISTERIO DE </a:t>
            </a:r>
            <a:r>
              <a:rPr b="0" i="0" lang="en-US" sz="2799" u="none" cap="none" strike="noStrike">
                <a:solidFill>
                  <a:srgbClr val="A93501"/>
                </a:solidFill>
                <a:latin typeface="Calibri"/>
                <a:ea typeface="Calibri"/>
                <a:cs typeface="Calibri"/>
                <a:sym typeface="Calibri"/>
              </a:rPr>
              <a:t>SALUD</a:t>
            </a:r>
            <a:endParaRPr b="0" i="0" sz="3098" u="none" cap="none" strike="noStrike">
              <a:solidFill>
                <a:srgbClr val="A93501"/>
              </a:solidFill>
              <a:latin typeface="Calibri"/>
              <a:ea typeface="Calibri"/>
              <a:cs typeface="Calibri"/>
              <a:sym typeface="Calibri"/>
            </a:endParaRPr>
          </a:p>
        </p:txBody>
      </p:sp>
      <p:pic>
        <p:nvPicPr>
          <p:cNvPr id="217" name="Google Shape;217;p11"/>
          <p:cNvPicPr preferRelativeResize="0"/>
          <p:nvPr/>
        </p:nvPicPr>
        <p:blipFill rotWithShape="1">
          <a:blip r:embed="rId3">
            <a:alphaModFix/>
          </a:blip>
          <a:srcRect b="0" l="0" r="0" t="0"/>
          <a:stretch/>
        </p:blipFill>
        <p:spPr>
          <a:xfrm>
            <a:off x="8100645" y="6119444"/>
            <a:ext cx="1399713" cy="12670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2"/>
          <p:cNvSpPr/>
          <p:nvPr/>
        </p:nvSpPr>
        <p:spPr>
          <a:xfrm>
            <a:off x="466023" y="2007108"/>
            <a:ext cx="8642808" cy="3233107"/>
          </a:xfrm>
          <a:prstGeom prst="roundRect">
            <a:avLst>
              <a:gd fmla="val 819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3" name="Google Shape;223;p12"/>
          <p:cNvSpPr txBox="1"/>
          <p:nvPr/>
        </p:nvSpPr>
        <p:spPr>
          <a:xfrm>
            <a:off x="774243" y="2007106"/>
            <a:ext cx="8006342" cy="3233109"/>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Es una entidad de derecho privado dependiente del Ministerio de Agricultura, que nace de una modificación de los estatutos de la antigua Corporación de Reforestación mediante Decreto del 19 de abril de 1973 (publicado en el Diario Oficial el 10 de mayo del mismo año).</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Con la promulgación de la ley 20.962 del 2016 se designa a CONAF como autoridad administrativa en materia de Flora y Fauna terrestre, encargada de gestionar el sistema de concesiones de licencias, mediante el cual regule el comercio de productos en la importación, exportación, reexportación o introducción de dichos bienes.</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sp>
        <p:nvSpPr>
          <p:cNvPr id="224" name="Google Shape;224;p12"/>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CORPORACIÓN NACIONAL FORESTAL </a:t>
            </a:r>
            <a:r>
              <a:rPr b="0" i="0" lang="en-US" sz="2799" u="none" cap="none" strike="noStrike">
                <a:solidFill>
                  <a:srgbClr val="A93501"/>
                </a:solidFill>
                <a:latin typeface="Calibri"/>
                <a:ea typeface="Calibri"/>
                <a:cs typeface="Calibri"/>
                <a:sym typeface="Calibri"/>
              </a:rPr>
              <a:t>(CONAF)</a:t>
            </a:r>
            <a:endParaRPr b="0" i="0" sz="3098" u="none" cap="none" strike="noStrike">
              <a:solidFill>
                <a:srgbClr val="A93501"/>
              </a:solidFill>
              <a:latin typeface="Calibri"/>
              <a:ea typeface="Calibri"/>
              <a:cs typeface="Calibri"/>
              <a:sym typeface="Calibri"/>
            </a:endParaRPr>
          </a:p>
        </p:txBody>
      </p:sp>
      <p:pic>
        <p:nvPicPr>
          <p:cNvPr id="225" name="Google Shape;225;p12"/>
          <p:cNvPicPr preferRelativeResize="0"/>
          <p:nvPr/>
        </p:nvPicPr>
        <p:blipFill rotWithShape="1">
          <a:blip r:embed="rId3">
            <a:alphaModFix/>
          </a:blip>
          <a:srcRect b="0" l="0" r="0" t="0"/>
          <a:stretch/>
        </p:blipFill>
        <p:spPr>
          <a:xfrm>
            <a:off x="6233643" y="5961582"/>
            <a:ext cx="3423240" cy="15949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3"/>
          <p:cNvSpPr/>
          <p:nvPr/>
        </p:nvSpPr>
        <p:spPr>
          <a:xfrm>
            <a:off x="466023" y="2007107"/>
            <a:ext cx="8642808" cy="3924769"/>
          </a:xfrm>
          <a:prstGeom prst="roundRect">
            <a:avLst>
              <a:gd fmla="val 819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1" name="Google Shape;231;p13"/>
          <p:cNvSpPr txBox="1"/>
          <p:nvPr/>
        </p:nvSpPr>
        <p:spPr>
          <a:xfrm>
            <a:off x="774243" y="2007106"/>
            <a:ext cx="8334588" cy="3834039"/>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Es el organismo oficial del Estado de Chile, encargado de apoyar el desarrollo de la agricultura, los bosques y la ganadería, a través de la protección y mejoramiento de la salud de los animales y vegetales.</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Para evitar la introducción desde el extranjero de enfermedades o plagas que puedan afectar a los animales o vegetales y dañar gravemente a la agricultura, se han establecido los controles fronterizos</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fito y zoo sanitarios. Dichos Controles funcionan en los lugares de entrada al país, ya sea por vía terrestre, aérea o marítima. Allí se inspeccionan los productos, medios de transporte, equipaje de pasajeros, tripulación y cargas comerciales de productos silvoagropecuarios (frutos, leche, queso, etc.) para verificar que cumplen con las regulaciones sanitarias establecidas.</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Al exportar productos animales o vegetales, el SAG participa en su certificación sanitaria, la que es reconocida internacionalmente por haber sido elaborada en base a normas y estándares que regulan</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el comercio mundial. Para lograr dicho reconocimiento se suscriben acuerdos con otros países.</a:t>
            </a:r>
            <a:endParaRPr/>
          </a:p>
        </p:txBody>
      </p:sp>
      <p:sp>
        <p:nvSpPr>
          <p:cNvPr id="232" name="Google Shape;232;p13"/>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SAG</a:t>
            </a:r>
            <a:endParaRPr b="0" i="0" sz="3098" u="none" cap="none" strike="noStrike">
              <a:solidFill>
                <a:srgbClr val="A93501"/>
              </a:solidFill>
              <a:latin typeface="Calibri"/>
              <a:ea typeface="Calibri"/>
              <a:cs typeface="Calibri"/>
              <a:sym typeface="Calibri"/>
            </a:endParaRPr>
          </a:p>
        </p:txBody>
      </p:sp>
      <p:pic>
        <p:nvPicPr>
          <p:cNvPr id="233" name="Google Shape;233;p13"/>
          <p:cNvPicPr preferRelativeResize="0"/>
          <p:nvPr/>
        </p:nvPicPr>
        <p:blipFill rotWithShape="1">
          <a:blip r:embed="rId3">
            <a:alphaModFix/>
          </a:blip>
          <a:srcRect b="0" l="0" r="0" t="0"/>
          <a:stretch/>
        </p:blipFill>
        <p:spPr>
          <a:xfrm>
            <a:off x="8100645" y="6119443"/>
            <a:ext cx="1399714" cy="1267080"/>
          </a:xfrm>
          <a:prstGeom prst="rect">
            <a:avLst/>
          </a:prstGeom>
          <a:noFill/>
          <a:ln>
            <a:noFill/>
          </a:ln>
        </p:spPr>
      </p:pic>
      <p:pic>
        <p:nvPicPr>
          <p:cNvPr id="234" name="Google Shape;234;p13"/>
          <p:cNvPicPr preferRelativeResize="0"/>
          <p:nvPr/>
        </p:nvPicPr>
        <p:blipFill rotWithShape="1">
          <a:blip r:embed="rId4">
            <a:alphaModFix/>
          </a:blip>
          <a:srcRect b="0" l="0" r="0" t="0"/>
          <a:stretch/>
        </p:blipFill>
        <p:spPr>
          <a:xfrm>
            <a:off x="6582508" y="6119443"/>
            <a:ext cx="1267080" cy="12670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4"/>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REFLEXIONEMOS</a:t>
            </a:r>
            <a:endParaRPr b="1" i="0" sz="3098" u="none" cap="none" strike="noStrike">
              <a:solidFill>
                <a:srgbClr val="ED6B00"/>
              </a:solidFill>
              <a:latin typeface="Calibri"/>
              <a:ea typeface="Calibri"/>
              <a:cs typeface="Calibri"/>
              <a:sym typeface="Calibri"/>
            </a:endParaRPr>
          </a:p>
        </p:txBody>
      </p:sp>
      <p:sp>
        <p:nvSpPr>
          <p:cNvPr id="240" name="Google Shape;240;p14"/>
          <p:cNvSpPr txBox="1"/>
          <p:nvPr/>
        </p:nvSpPr>
        <p:spPr>
          <a:xfrm>
            <a:off x="366271" y="1219767"/>
            <a:ext cx="4698097" cy="153525"/>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1399" u="none" cap="none" strike="noStrike">
                <a:solidFill>
                  <a:srgbClr val="000000"/>
                </a:solidFill>
                <a:latin typeface="Calibri"/>
                <a:ea typeface="Calibri"/>
                <a:cs typeface="Calibri"/>
                <a:sym typeface="Calibri"/>
              </a:rPr>
              <a:t>REALICEMOS UNA PAUSA</a:t>
            </a:r>
            <a:endParaRPr/>
          </a:p>
          <a:p>
            <a:pPr indent="0" lvl="0" marL="0" marR="0" rtl="0" algn="l">
              <a:lnSpc>
                <a:spcPct val="100000"/>
              </a:lnSpc>
              <a:spcBef>
                <a:spcPts val="0"/>
              </a:spcBef>
              <a:spcAft>
                <a:spcPts val="0"/>
              </a:spcAft>
              <a:buNone/>
            </a:pPr>
            <a:r>
              <a:t/>
            </a:r>
            <a:endParaRPr b="1" i="0" sz="1399" u="none" cap="none" strike="noStrike">
              <a:solidFill>
                <a:srgbClr val="000000"/>
              </a:solidFill>
              <a:latin typeface="Calibri"/>
              <a:ea typeface="Calibri"/>
              <a:cs typeface="Calibri"/>
              <a:sym typeface="Calibri"/>
            </a:endParaRPr>
          </a:p>
        </p:txBody>
      </p:sp>
      <p:pic>
        <p:nvPicPr>
          <p:cNvPr id="241" name="Google Shape;241;p14"/>
          <p:cNvPicPr preferRelativeResize="0"/>
          <p:nvPr/>
        </p:nvPicPr>
        <p:blipFill rotWithShape="1">
          <a:blip r:embed="rId3">
            <a:alphaModFix/>
          </a:blip>
          <a:srcRect b="0" l="0" r="0" t="0"/>
          <a:stretch/>
        </p:blipFill>
        <p:spPr>
          <a:xfrm>
            <a:off x="5941281" y="1566616"/>
            <a:ext cx="2955944" cy="5246084"/>
          </a:xfrm>
          <a:prstGeom prst="rect">
            <a:avLst/>
          </a:prstGeom>
          <a:noFill/>
          <a:ln>
            <a:noFill/>
          </a:ln>
        </p:spPr>
      </p:pic>
      <p:sp>
        <p:nvSpPr>
          <p:cNvPr id="242" name="Google Shape;242;p14"/>
          <p:cNvSpPr txBox="1"/>
          <p:nvPr/>
        </p:nvSpPr>
        <p:spPr>
          <a:xfrm>
            <a:off x="506481" y="6139767"/>
            <a:ext cx="5144196" cy="319343"/>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2099" u="none" cap="none" strike="noStrike">
                <a:solidFill>
                  <a:srgbClr val="ED6B00"/>
                </a:solidFill>
                <a:latin typeface="Calibri"/>
                <a:ea typeface="Calibri"/>
                <a:cs typeface="Calibri"/>
                <a:sym typeface="Calibri"/>
              </a:rPr>
              <a:t>Te invito a </a:t>
            </a:r>
            <a:r>
              <a:rPr b="1" i="0" lang="en-US" sz="2099" u="none" cap="none" strike="noStrike">
                <a:solidFill>
                  <a:srgbClr val="ED6B00"/>
                </a:solidFill>
                <a:latin typeface="Calibri"/>
                <a:ea typeface="Calibri"/>
                <a:cs typeface="Calibri"/>
                <a:sym typeface="Calibri"/>
              </a:rPr>
              <a:t>compartir tus respuestas </a:t>
            </a:r>
            <a:r>
              <a:rPr b="0" i="0" lang="en-US" sz="2099" u="none" cap="none" strike="noStrike">
                <a:solidFill>
                  <a:srgbClr val="ED6B00"/>
                </a:solidFill>
                <a:latin typeface="Calibri"/>
                <a:ea typeface="Calibri"/>
                <a:cs typeface="Calibri"/>
                <a:sym typeface="Calibri"/>
              </a:rPr>
              <a:t>a través</a:t>
            </a:r>
            <a:endParaRPr/>
          </a:p>
          <a:p>
            <a:pPr indent="0" lvl="0" marL="0" marR="0" rtl="0" algn="l">
              <a:lnSpc>
                <a:spcPct val="100000"/>
              </a:lnSpc>
              <a:spcBef>
                <a:spcPts val="0"/>
              </a:spcBef>
              <a:spcAft>
                <a:spcPts val="0"/>
              </a:spcAft>
              <a:buNone/>
            </a:pPr>
            <a:r>
              <a:rPr b="0" i="0" lang="en-US" sz="2099" u="none" cap="none" strike="noStrike">
                <a:solidFill>
                  <a:srgbClr val="ED6B00"/>
                </a:solidFill>
                <a:latin typeface="Calibri"/>
                <a:ea typeface="Calibri"/>
                <a:cs typeface="Calibri"/>
                <a:sym typeface="Calibri"/>
              </a:rPr>
              <a:t>de un plenario con los demás grupos.</a:t>
            </a:r>
            <a:endParaRPr b="0" i="0" sz="2099"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099" u="none" cap="none" strike="noStrike">
                <a:solidFill>
                  <a:srgbClr val="A93501"/>
                </a:solidFill>
                <a:latin typeface="Calibri"/>
                <a:ea typeface="Calibri"/>
                <a:cs typeface="Calibri"/>
                <a:sym typeface="Calibri"/>
              </a:rPr>
              <a:t>¡Muy bien!</a:t>
            </a:r>
            <a:endParaRPr b="1" i="0" sz="2099" u="none" cap="none" strike="noStrike">
              <a:solidFill>
                <a:srgbClr val="A93501"/>
              </a:solidFill>
              <a:latin typeface="Calibri"/>
              <a:ea typeface="Calibri"/>
              <a:cs typeface="Calibri"/>
              <a:sym typeface="Calibri"/>
            </a:endParaRPr>
          </a:p>
        </p:txBody>
      </p:sp>
      <p:sp>
        <p:nvSpPr>
          <p:cNvPr id="243" name="Google Shape;243;p14"/>
          <p:cNvSpPr/>
          <p:nvPr/>
        </p:nvSpPr>
        <p:spPr>
          <a:xfrm>
            <a:off x="371602" y="1946031"/>
            <a:ext cx="5144197" cy="3767357"/>
          </a:xfrm>
          <a:prstGeom prst="roundRect">
            <a:avLst>
              <a:gd fmla="val 7270"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pic>
        <p:nvPicPr>
          <p:cNvPr id="244" name="Google Shape;244;p14"/>
          <p:cNvPicPr preferRelativeResize="0"/>
          <p:nvPr/>
        </p:nvPicPr>
        <p:blipFill rotWithShape="1">
          <a:blip r:embed="rId4">
            <a:alphaModFix/>
          </a:blip>
          <a:srcRect b="0" l="0" r="0" t="0"/>
          <a:stretch/>
        </p:blipFill>
        <p:spPr>
          <a:xfrm>
            <a:off x="5263766" y="1819665"/>
            <a:ext cx="482304" cy="482304"/>
          </a:xfrm>
          <a:prstGeom prst="rect">
            <a:avLst/>
          </a:prstGeom>
          <a:noFill/>
          <a:ln>
            <a:noFill/>
          </a:ln>
        </p:spPr>
      </p:pic>
      <p:sp>
        <p:nvSpPr>
          <p:cNvPr id="245" name="Google Shape;245;p14"/>
          <p:cNvSpPr/>
          <p:nvPr/>
        </p:nvSpPr>
        <p:spPr>
          <a:xfrm>
            <a:off x="506481" y="2195465"/>
            <a:ext cx="5144196" cy="3189015"/>
          </a:xfrm>
          <a:prstGeom prst="rect">
            <a:avLst/>
          </a:prstGeom>
          <a:noFill/>
          <a:ln>
            <a:noFill/>
          </a:ln>
        </p:spPr>
        <p:txBody>
          <a:bodyPr anchorCtr="0" anchor="b" bIns="45700" lIns="91425" spcFirstLastPara="1" rIns="91425" wrap="square" tIns="4570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De acuerdo a lo que hemos revisado, mencionen algún</a:t>
            </a:r>
            <a:endParaRPr/>
          </a:p>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rol, función, misión, característica o aspecto que hayan rescatado de las instituciones abordadas anteriormente:</a:t>
            </a:r>
            <a:endParaRPr/>
          </a:p>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Ministerio de Economía, Ministerio de Agricultura, Ministerio de Salud, Conaf, SAG.</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Te invito a que vayas reflexionando en base a la siguiente interrogante:</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599" u="none" cap="none" strike="noStrike">
                <a:solidFill>
                  <a:srgbClr val="000000"/>
                </a:solidFill>
                <a:latin typeface="Calibri"/>
                <a:ea typeface="Calibri"/>
                <a:cs typeface="Calibri"/>
                <a:sym typeface="Calibri"/>
              </a:rPr>
              <a:t>¿Cuál es la relación que logras visualizar entre los Ministerios con el comercio internacional?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5"/>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REFLEXIÓN</a:t>
            </a:r>
            <a:endParaRPr b="1" i="0" sz="3098" u="none" cap="none" strike="noStrike">
              <a:solidFill>
                <a:srgbClr val="ED6B00"/>
              </a:solidFill>
              <a:latin typeface="Calibri"/>
              <a:ea typeface="Calibri"/>
              <a:cs typeface="Calibri"/>
              <a:sym typeface="Calibri"/>
            </a:endParaRPr>
          </a:p>
        </p:txBody>
      </p:sp>
      <p:pic>
        <p:nvPicPr>
          <p:cNvPr id="251" name="Google Shape;251;p15"/>
          <p:cNvPicPr preferRelativeResize="0"/>
          <p:nvPr/>
        </p:nvPicPr>
        <p:blipFill rotWithShape="1">
          <a:blip r:embed="rId3">
            <a:alphaModFix/>
          </a:blip>
          <a:srcRect b="0" l="0" r="0" t="0"/>
          <a:stretch/>
        </p:blipFill>
        <p:spPr>
          <a:xfrm>
            <a:off x="4132612" y="1308292"/>
            <a:ext cx="7299745" cy="5582953"/>
          </a:xfrm>
          <a:prstGeom prst="rect">
            <a:avLst/>
          </a:prstGeom>
          <a:noFill/>
          <a:ln>
            <a:noFill/>
          </a:ln>
        </p:spPr>
      </p:pic>
      <p:sp>
        <p:nvSpPr>
          <p:cNvPr id="252" name="Google Shape;252;p15"/>
          <p:cNvSpPr txBox="1"/>
          <p:nvPr/>
        </p:nvSpPr>
        <p:spPr>
          <a:xfrm>
            <a:off x="506481" y="6387771"/>
            <a:ext cx="5144196" cy="319343"/>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2099" u="none" cap="none" strike="noStrike">
                <a:solidFill>
                  <a:srgbClr val="A93501"/>
                </a:solidFill>
                <a:latin typeface="Calibri"/>
                <a:ea typeface="Calibri"/>
                <a:cs typeface="Calibri"/>
                <a:sym typeface="Calibri"/>
              </a:rPr>
              <a:t>¡Muy bien!</a:t>
            </a:r>
            <a:endParaRPr b="1" i="0" sz="2099" u="none" cap="none" strike="noStrike">
              <a:solidFill>
                <a:srgbClr val="A93501"/>
              </a:solidFill>
              <a:latin typeface="Calibri"/>
              <a:ea typeface="Calibri"/>
              <a:cs typeface="Calibri"/>
              <a:sym typeface="Calibri"/>
            </a:endParaRPr>
          </a:p>
        </p:txBody>
      </p:sp>
      <p:sp>
        <p:nvSpPr>
          <p:cNvPr id="253" name="Google Shape;253;p15"/>
          <p:cNvSpPr/>
          <p:nvPr/>
        </p:nvSpPr>
        <p:spPr>
          <a:xfrm>
            <a:off x="371601" y="2256752"/>
            <a:ext cx="5515674" cy="3036277"/>
          </a:xfrm>
          <a:prstGeom prst="roundRect">
            <a:avLst>
              <a:gd fmla="val 11142"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pic>
        <p:nvPicPr>
          <p:cNvPr id="254" name="Google Shape;254;p15"/>
          <p:cNvPicPr preferRelativeResize="0"/>
          <p:nvPr/>
        </p:nvPicPr>
        <p:blipFill rotWithShape="1">
          <a:blip r:embed="rId4">
            <a:alphaModFix/>
          </a:blip>
          <a:srcRect b="0" l="0" r="0" t="0"/>
          <a:stretch/>
        </p:blipFill>
        <p:spPr>
          <a:xfrm>
            <a:off x="5575938" y="2136765"/>
            <a:ext cx="482304" cy="482304"/>
          </a:xfrm>
          <a:prstGeom prst="rect">
            <a:avLst/>
          </a:prstGeom>
          <a:noFill/>
          <a:ln>
            <a:noFill/>
          </a:ln>
        </p:spPr>
      </p:pic>
      <p:sp>
        <p:nvSpPr>
          <p:cNvPr id="255" name="Google Shape;255;p15"/>
          <p:cNvSpPr/>
          <p:nvPr/>
        </p:nvSpPr>
        <p:spPr>
          <a:xfrm>
            <a:off x="543121" y="2619069"/>
            <a:ext cx="5273969" cy="2339936"/>
          </a:xfrm>
          <a:prstGeom prst="rect">
            <a:avLst/>
          </a:prstGeom>
          <a:noFill/>
          <a:ln>
            <a:noFill/>
          </a:ln>
        </p:spPr>
        <p:txBody>
          <a:bodyPr anchorCtr="0" anchor="b" bIns="45700" lIns="91425" spcFirstLastPara="1" rIns="91425" wrap="square" tIns="4570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El comercio internacional ha existido desde tiempos inmemorables, ya que desde siempre el ser humano ha tenido la necesidad de adquirir e intercambiar productos,</a:t>
            </a:r>
            <a:endParaRPr/>
          </a:p>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si bien esto no se realizaba a la escala que vemos hoy en día, sin duda son necesarias las instituciones que han ido regulando estos procesos de intercambio, en la que cada una tendrá una función específica según el tipo de productos que se estén comercializando.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p:nvPr/>
        </p:nvSpPr>
        <p:spPr>
          <a:xfrm>
            <a:off x="451954" y="3731357"/>
            <a:ext cx="7326401" cy="2897279"/>
          </a:xfrm>
          <a:prstGeom prst="roundRect">
            <a:avLst>
              <a:gd fmla="val 10215"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1" name="Google Shape;261;p16"/>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CLÁUSULAS DE </a:t>
            </a:r>
            <a:r>
              <a:rPr b="0" i="0" lang="en-US" sz="2799" u="none" cap="none" strike="noStrike">
                <a:solidFill>
                  <a:srgbClr val="A93501"/>
                </a:solidFill>
                <a:latin typeface="Calibri"/>
                <a:ea typeface="Calibri"/>
                <a:cs typeface="Calibri"/>
                <a:sym typeface="Calibri"/>
              </a:rPr>
              <a:t>COMPRA VENTA</a:t>
            </a:r>
            <a:endParaRPr b="0" i="0" sz="3098" u="none" cap="none" strike="noStrike">
              <a:solidFill>
                <a:srgbClr val="A93501"/>
              </a:solidFill>
              <a:latin typeface="Calibri"/>
              <a:ea typeface="Calibri"/>
              <a:cs typeface="Calibri"/>
              <a:sym typeface="Calibri"/>
            </a:endParaRPr>
          </a:p>
        </p:txBody>
      </p:sp>
      <p:sp>
        <p:nvSpPr>
          <p:cNvPr id="262" name="Google Shape;262;p16"/>
          <p:cNvSpPr/>
          <p:nvPr/>
        </p:nvSpPr>
        <p:spPr>
          <a:xfrm>
            <a:off x="466024" y="2144730"/>
            <a:ext cx="7326403" cy="1390753"/>
          </a:xfrm>
          <a:prstGeom prst="roundRect">
            <a:avLst>
              <a:gd fmla="val 20904"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3" name="Google Shape;263;p16"/>
          <p:cNvSpPr txBox="1"/>
          <p:nvPr/>
        </p:nvSpPr>
        <p:spPr>
          <a:xfrm>
            <a:off x="620134" y="3369121"/>
            <a:ext cx="6613004" cy="3621750"/>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EL SERVICIO NACIONAL DE ADUANAS Y SU ROL FUNDAMENTAL </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El Servicio Nacional de Aduanas cumple funciones claves para el desarrollo del país, teniendo un rol preponderante en materia de comercio exterior, especialmente, en la facilitación y agilización de las operaciones de importación y exportación, a través de la simplificación de trámites y procesos aduaneros.</a:t>
            </a:r>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Asimismo, debe resguardar los intereses del Estado y de la ciudadanía, fiscalizando dichas operaciones, de manera oportuna y exacta, determinando los derechos e impuestos vinculados a éstas y verificando que no ingresen a nuestro país mercancías que puedan ser consideradas peligrosas.</a:t>
            </a:r>
            <a:endParaRPr/>
          </a:p>
        </p:txBody>
      </p:sp>
      <p:sp>
        <p:nvSpPr>
          <p:cNvPr id="264" name="Google Shape;264;p16"/>
          <p:cNvSpPr txBox="1"/>
          <p:nvPr/>
        </p:nvSpPr>
        <p:spPr>
          <a:xfrm>
            <a:off x="620134" y="2234299"/>
            <a:ext cx="7326402" cy="1419085"/>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Las cláusulas de compra y venta se establecen a través de leyes, mientras que se regulan por servicios como el de aduana.</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A continuación conoceremos el rol de estas instituciones.</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pic>
        <p:nvPicPr>
          <p:cNvPr id="265" name="Google Shape;265;p16"/>
          <p:cNvPicPr preferRelativeResize="0"/>
          <p:nvPr/>
        </p:nvPicPr>
        <p:blipFill rotWithShape="1">
          <a:blip r:embed="rId3">
            <a:alphaModFix/>
          </a:blip>
          <a:srcRect b="0" l="0" r="0" t="0"/>
          <a:stretch/>
        </p:blipFill>
        <p:spPr>
          <a:xfrm>
            <a:off x="8130989" y="6117726"/>
            <a:ext cx="1267080" cy="12670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7"/>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CLÁUSULAS DE </a:t>
            </a:r>
            <a:r>
              <a:rPr b="0" i="0" lang="en-US" sz="2799" u="none" cap="none" strike="noStrike">
                <a:solidFill>
                  <a:srgbClr val="A93501"/>
                </a:solidFill>
                <a:latin typeface="Calibri"/>
                <a:ea typeface="Calibri"/>
                <a:cs typeface="Calibri"/>
                <a:sym typeface="Calibri"/>
              </a:rPr>
              <a:t>COMPRA VENTA</a:t>
            </a:r>
            <a:endParaRPr b="0" i="0" sz="3098" u="none" cap="none" strike="noStrike">
              <a:solidFill>
                <a:srgbClr val="A93501"/>
              </a:solidFill>
              <a:latin typeface="Calibri"/>
              <a:ea typeface="Calibri"/>
              <a:cs typeface="Calibri"/>
              <a:sym typeface="Calibri"/>
            </a:endParaRPr>
          </a:p>
        </p:txBody>
      </p:sp>
      <p:pic>
        <p:nvPicPr>
          <p:cNvPr id="271" name="Google Shape;271;p17"/>
          <p:cNvPicPr preferRelativeResize="0"/>
          <p:nvPr/>
        </p:nvPicPr>
        <p:blipFill rotWithShape="1">
          <a:blip r:embed="rId3">
            <a:alphaModFix/>
          </a:blip>
          <a:srcRect b="0" l="0" r="0" t="0"/>
          <a:stretch/>
        </p:blipFill>
        <p:spPr>
          <a:xfrm>
            <a:off x="8130989" y="6117726"/>
            <a:ext cx="1267080" cy="1267080"/>
          </a:xfrm>
          <a:prstGeom prst="rect">
            <a:avLst/>
          </a:prstGeom>
          <a:noFill/>
          <a:ln>
            <a:noFill/>
          </a:ln>
        </p:spPr>
      </p:pic>
      <p:sp>
        <p:nvSpPr>
          <p:cNvPr id="272" name="Google Shape;272;p17"/>
          <p:cNvSpPr/>
          <p:nvPr/>
        </p:nvSpPr>
        <p:spPr>
          <a:xfrm>
            <a:off x="451954" y="2096577"/>
            <a:ext cx="8199676" cy="3725583"/>
          </a:xfrm>
          <a:prstGeom prst="roundRect">
            <a:avLst>
              <a:gd fmla="val 10215"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3" name="Google Shape;273;p17"/>
          <p:cNvSpPr txBox="1"/>
          <p:nvPr/>
        </p:nvSpPr>
        <p:spPr>
          <a:xfrm>
            <a:off x="620133" y="1734340"/>
            <a:ext cx="8031497" cy="4232705"/>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EL SERVICIO NACIONAL DE ADUANAS Y SU ROL FUNDAMENTAL </a:t>
            </a:r>
            <a:endParaRPr/>
          </a:p>
          <a:p>
            <a:pPr indent="0" lvl="0" marL="0" marR="0" rtl="0" algn="l">
              <a:lnSpc>
                <a:spcPct val="110000"/>
              </a:lnSpc>
              <a:spcBef>
                <a:spcPts val="0"/>
              </a:spcBef>
              <a:spcAft>
                <a:spcPts val="0"/>
              </a:spcAft>
              <a:buNone/>
            </a:pPr>
            <a:r>
              <a:t/>
            </a:r>
            <a:endParaRPr b="1"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EB6B1F"/>
                </a:solidFill>
                <a:latin typeface="Calibri"/>
                <a:ea typeface="Calibri"/>
                <a:cs typeface="Calibri"/>
                <a:sym typeface="Calibri"/>
              </a:rPr>
              <a:t>Leyes y Normativas que rigen el Funcionamiento de la Institución</a:t>
            </a:r>
            <a:endParaRPr/>
          </a:p>
          <a:p>
            <a:pPr indent="0" lvl="0" marL="0" marR="0" rtl="0" algn="l">
              <a:lnSpc>
                <a:spcPct val="110000"/>
              </a:lnSpc>
              <a:spcBef>
                <a:spcPts val="0"/>
              </a:spcBef>
              <a:spcAft>
                <a:spcPts val="0"/>
              </a:spcAft>
              <a:buNone/>
            </a:pPr>
            <a:br>
              <a:rPr b="0" i="0" lang="en-US" sz="1500" u="none" cap="none" strike="noStrike">
                <a:solidFill>
                  <a:srgbClr val="000000"/>
                </a:solidFill>
                <a:latin typeface="Calibri"/>
                <a:ea typeface="Calibri"/>
                <a:cs typeface="Calibri"/>
                <a:sym typeface="Calibri"/>
              </a:rPr>
            </a:br>
            <a:r>
              <a:rPr b="1" i="0" lang="en-US" sz="1500" u="none" cap="none" strike="noStrike">
                <a:solidFill>
                  <a:srgbClr val="000000"/>
                </a:solidFill>
                <a:latin typeface="Calibri"/>
                <a:ea typeface="Calibri"/>
                <a:cs typeface="Calibri"/>
                <a:sym typeface="Calibri"/>
              </a:rPr>
              <a:t>Ley Orgánica del Servicio:</a:t>
            </a:r>
            <a:br>
              <a:rPr b="0" i="0" lang="en-US" sz="1500" u="none" cap="none" strike="noStrike">
                <a:solidFill>
                  <a:srgbClr val="000000"/>
                </a:solidFill>
                <a:latin typeface="Calibri"/>
                <a:ea typeface="Calibri"/>
                <a:cs typeface="Calibri"/>
                <a:sym typeface="Calibri"/>
              </a:rPr>
            </a:br>
            <a:r>
              <a:rPr b="0" i="0" lang="en-US" sz="1500" u="none" cap="none" strike="noStrike">
                <a:solidFill>
                  <a:srgbClr val="000000"/>
                </a:solidFill>
                <a:latin typeface="Calibri"/>
                <a:ea typeface="Calibri"/>
                <a:cs typeface="Calibri"/>
                <a:sym typeface="Calibri"/>
              </a:rPr>
              <a:t>Decreto con Fuerza de Ley N° 329 de 1979, del Ministerio de Hacienda (D.O. 20.06.1979), aprueba ley orgánica del Servicio Nacional de Aduanas.</a:t>
            </a:r>
            <a:br>
              <a:rPr b="0" i="0" lang="en-US" sz="1500" u="none" cap="none" strike="noStrike">
                <a:solidFill>
                  <a:srgbClr val="000000"/>
                </a:solidFill>
                <a:latin typeface="Calibri"/>
                <a:ea typeface="Calibri"/>
                <a:cs typeface="Calibri"/>
                <a:sym typeface="Calibri"/>
              </a:rPr>
            </a:br>
            <a:br>
              <a:rPr b="0" i="0" lang="en-US" sz="1500" u="none" cap="none" strike="noStrike">
                <a:solidFill>
                  <a:srgbClr val="000000"/>
                </a:solidFill>
                <a:latin typeface="Calibri"/>
                <a:ea typeface="Calibri"/>
                <a:cs typeface="Calibri"/>
                <a:sym typeface="Calibri"/>
              </a:rPr>
            </a:br>
            <a:r>
              <a:rPr b="1" i="0" lang="en-US" sz="1500" u="none" cap="none" strike="noStrike">
                <a:solidFill>
                  <a:srgbClr val="000000"/>
                </a:solidFill>
                <a:latin typeface="Calibri"/>
                <a:ea typeface="Calibri"/>
                <a:cs typeface="Calibri"/>
                <a:sym typeface="Calibri"/>
              </a:rPr>
              <a:t>Ordenanza de Aduanas:</a:t>
            </a:r>
            <a:br>
              <a:rPr b="0" i="0" lang="en-US" sz="1500" u="none" cap="none" strike="noStrike">
                <a:solidFill>
                  <a:srgbClr val="000000"/>
                </a:solidFill>
                <a:latin typeface="Calibri"/>
                <a:ea typeface="Calibri"/>
                <a:cs typeface="Calibri"/>
                <a:sym typeface="Calibri"/>
              </a:rPr>
            </a:br>
            <a:r>
              <a:rPr b="0" i="0" lang="en-US" sz="1500" u="none" cap="none" strike="noStrike">
                <a:solidFill>
                  <a:srgbClr val="000000"/>
                </a:solidFill>
                <a:latin typeface="Calibri"/>
                <a:ea typeface="Calibri"/>
                <a:cs typeface="Calibri"/>
                <a:sym typeface="Calibri"/>
              </a:rPr>
              <a:t>Decreto con Fuerza de Ley N° 30 de 2004, del Ministerio de Hacienda (D.O. 04.06.2005), aprueba texto refundido, coordinado y sistematizado de la Ordenanza de Aduanas.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8"/>
          <p:cNvSpPr txBox="1"/>
          <p:nvPr/>
        </p:nvSpPr>
        <p:spPr>
          <a:xfrm>
            <a:off x="451954" y="1377835"/>
            <a:ext cx="9583000"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LEY ORGÁNICA Y CONSTITUCIONAL DEL BANCO CENTRAL</a:t>
            </a:r>
            <a:endParaRPr/>
          </a:p>
          <a:p>
            <a:pPr indent="0" lvl="0" marL="0" marR="0" rtl="0" algn="l">
              <a:lnSpc>
                <a:spcPct val="80000"/>
              </a:lnSpc>
              <a:spcBef>
                <a:spcPts val="0"/>
              </a:spcBef>
              <a:spcAft>
                <a:spcPts val="0"/>
              </a:spcAft>
              <a:buNone/>
            </a:pPr>
            <a:r>
              <a:rPr b="0" i="0" lang="en-US" sz="2799" u="none" cap="none" strike="noStrike">
                <a:solidFill>
                  <a:srgbClr val="A93501"/>
                </a:solidFill>
                <a:latin typeface="Calibri"/>
                <a:ea typeface="Calibri"/>
                <a:cs typeface="Calibri"/>
                <a:sym typeface="Calibri"/>
              </a:rPr>
              <a:t>(Ley N° 18.840)</a:t>
            </a:r>
            <a:endParaRPr b="0" i="0" sz="3098" u="none" cap="none" strike="noStrike">
              <a:solidFill>
                <a:srgbClr val="A93501"/>
              </a:solidFill>
              <a:latin typeface="Calibri"/>
              <a:ea typeface="Calibri"/>
              <a:cs typeface="Calibri"/>
              <a:sym typeface="Calibri"/>
            </a:endParaRPr>
          </a:p>
        </p:txBody>
      </p:sp>
      <p:sp>
        <p:nvSpPr>
          <p:cNvPr id="279" name="Google Shape;279;p18"/>
          <p:cNvSpPr/>
          <p:nvPr/>
        </p:nvSpPr>
        <p:spPr>
          <a:xfrm>
            <a:off x="466024" y="2144730"/>
            <a:ext cx="7634623" cy="3611301"/>
          </a:xfrm>
          <a:prstGeom prst="roundRect">
            <a:avLst>
              <a:gd fmla="val 7966"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0" name="Google Shape;280;p18"/>
          <p:cNvSpPr txBox="1"/>
          <p:nvPr/>
        </p:nvSpPr>
        <p:spPr>
          <a:xfrm>
            <a:off x="620134" y="2210952"/>
            <a:ext cx="7326402" cy="3322340"/>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Artículo 1°. </a:t>
            </a:r>
            <a:r>
              <a:rPr b="0" i="0" lang="en-US" sz="1500" u="none" cap="none" strike="noStrike">
                <a:solidFill>
                  <a:srgbClr val="000000"/>
                </a:solidFill>
                <a:latin typeface="Calibri"/>
                <a:ea typeface="Calibri"/>
                <a:cs typeface="Calibri"/>
                <a:sym typeface="Calibri"/>
              </a:rPr>
              <a:t>El Banco Central de Chile es un organismo autónomo, de rango constitucional, de carácter técnico, con personalidad jurídica, patrimonio propio y duración indefinida. Esta ley establece su organización, composición, funciones y atribuciones. Cada vez que en esta ley se use la expresión “Banco”, se entenderá que se alude al organismo señalado en este artículo.</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500" u="none" cap="none" strike="noStrike">
                <a:solidFill>
                  <a:srgbClr val="000000"/>
                </a:solidFill>
                <a:latin typeface="Calibri"/>
                <a:ea typeface="Calibri"/>
                <a:cs typeface="Calibri"/>
                <a:sym typeface="Calibri"/>
              </a:rPr>
              <a:t>Artículo 3°. </a:t>
            </a:r>
            <a:r>
              <a:rPr b="0" i="0" lang="en-US" sz="1500" u="none" cap="none" strike="noStrike">
                <a:solidFill>
                  <a:srgbClr val="000000"/>
                </a:solidFill>
                <a:latin typeface="Calibri"/>
                <a:ea typeface="Calibri"/>
                <a:cs typeface="Calibri"/>
                <a:sym typeface="Calibri"/>
              </a:rPr>
              <a:t>El Banco tendrá por objeto velar por la estabilidad de la moneda y el normal funcionamiento de los pagos internos y externos. Las atribuciones del Banco, para estos efectos, serán la regulación de la cantidad de dinero y de crédito en circulación, la ejecución de operaciones de crédito y cambios internacionales, como, asimismo, la pronunciación de normas en materia monetaria, crediticia, financiera y de cambios internacionales.</a:t>
            </a:r>
            <a:endParaRPr/>
          </a:p>
        </p:txBody>
      </p:sp>
      <p:pic>
        <p:nvPicPr>
          <p:cNvPr id="281" name="Google Shape;281;p18"/>
          <p:cNvPicPr preferRelativeResize="0"/>
          <p:nvPr/>
        </p:nvPicPr>
        <p:blipFill rotWithShape="1">
          <a:blip r:embed="rId3">
            <a:alphaModFix/>
          </a:blip>
          <a:srcRect b="0" l="0" r="0" t="0"/>
          <a:stretch/>
        </p:blipFill>
        <p:spPr>
          <a:xfrm>
            <a:off x="6631284" y="4865148"/>
            <a:ext cx="2464082" cy="26913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9"/>
          <p:cNvSpPr/>
          <p:nvPr/>
        </p:nvSpPr>
        <p:spPr>
          <a:xfrm>
            <a:off x="2071268" y="1697178"/>
            <a:ext cx="5603631" cy="5603631"/>
          </a:xfrm>
          <a:prstGeom prst="ellipse">
            <a:avLst/>
          </a:prstGeom>
          <a:solidFill>
            <a:srgbClr val="F6E3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7" name="Google Shape;287;p19"/>
          <p:cNvSpPr txBox="1"/>
          <p:nvPr/>
        </p:nvSpPr>
        <p:spPr>
          <a:xfrm>
            <a:off x="451954" y="1377835"/>
            <a:ext cx="9583000"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LEY ORGÁNICA Y CONSTITUCIONAL DEL BANCO CENTRAL</a:t>
            </a:r>
            <a:endParaRPr/>
          </a:p>
          <a:p>
            <a:pPr indent="0" lvl="0" marL="0" marR="0" rtl="0" algn="l">
              <a:lnSpc>
                <a:spcPct val="80000"/>
              </a:lnSpc>
              <a:spcBef>
                <a:spcPts val="0"/>
              </a:spcBef>
              <a:spcAft>
                <a:spcPts val="0"/>
              </a:spcAft>
              <a:buNone/>
            </a:pPr>
            <a:r>
              <a:rPr b="0" i="0" lang="en-US" sz="2799" u="none" cap="none" strike="noStrike">
                <a:solidFill>
                  <a:srgbClr val="A93501"/>
                </a:solidFill>
                <a:latin typeface="Calibri"/>
                <a:ea typeface="Calibri"/>
                <a:cs typeface="Calibri"/>
                <a:sym typeface="Calibri"/>
              </a:rPr>
              <a:t>(Ley N° 18.840)</a:t>
            </a:r>
            <a:endParaRPr b="0" i="0" sz="3098" u="none" cap="none" strike="noStrike">
              <a:solidFill>
                <a:srgbClr val="A93501"/>
              </a:solidFill>
              <a:latin typeface="Calibri"/>
              <a:ea typeface="Calibri"/>
              <a:cs typeface="Calibri"/>
              <a:sym typeface="Calibri"/>
            </a:endParaRPr>
          </a:p>
        </p:txBody>
      </p:sp>
      <p:sp>
        <p:nvSpPr>
          <p:cNvPr id="288" name="Google Shape;288;p19"/>
          <p:cNvSpPr/>
          <p:nvPr/>
        </p:nvSpPr>
        <p:spPr>
          <a:xfrm>
            <a:off x="4245897" y="2786092"/>
            <a:ext cx="125436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ED6B00"/>
                </a:solidFill>
                <a:latin typeface="Calibri"/>
                <a:ea typeface="Calibri"/>
                <a:cs typeface="Calibri"/>
                <a:sym typeface="Calibri"/>
              </a:rPr>
              <a:t>OBJETIVOS</a:t>
            </a:r>
            <a:endParaRPr b="0" i="0" sz="1800" u="none" cap="none" strike="noStrike">
              <a:solidFill>
                <a:srgbClr val="000000"/>
              </a:solidFill>
              <a:latin typeface="Arial"/>
              <a:ea typeface="Arial"/>
              <a:cs typeface="Arial"/>
              <a:sym typeface="Arial"/>
            </a:endParaRPr>
          </a:p>
        </p:txBody>
      </p:sp>
      <p:pic>
        <p:nvPicPr>
          <p:cNvPr id="289" name="Google Shape;289;p19"/>
          <p:cNvPicPr preferRelativeResize="0"/>
          <p:nvPr/>
        </p:nvPicPr>
        <p:blipFill rotWithShape="1">
          <a:blip r:embed="rId3">
            <a:alphaModFix/>
          </a:blip>
          <a:srcRect b="0" l="0" r="0" t="0"/>
          <a:stretch/>
        </p:blipFill>
        <p:spPr>
          <a:xfrm>
            <a:off x="3985579" y="3517586"/>
            <a:ext cx="1941635" cy="1853992"/>
          </a:xfrm>
          <a:prstGeom prst="rect">
            <a:avLst/>
          </a:prstGeom>
          <a:noFill/>
          <a:ln>
            <a:noFill/>
          </a:ln>
        </p:spPr>
      </p:pic>
      <p:sp>
        <p:nvSpPr>
          <p:cNvPr id="290" name="Google Shape;290;p19"/>
          <p:cNvSpPr/>
          <p:nvPr/>
        </p:nvSpPr>
        <p:spPr>
          <a:xfrm>
            <a:off x="2957122" y="2570603"/>
            <a:ext cx="1203721" cy="1009615"/>
          </a:xfrm>
          <a:prstGeom prst="roundRect">
            <a:avLst>
              <a:gd fmla="val 16667" name="adj"/>
            </a:avLst>
          </a:prstGeom>
          <a:solidFill>
            <a:srgbClr val="EB6B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1" name="Google Shape;291;p19"/>
          <p:cNvSpPr/>
          <p:nvPr/>
        </p:nvSpPr>
        <p:spPr>
          <a:xfrm>
            <a:off x="3030638" y="2674866"/>
            <a:ext cx="1054417"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Velar por la estabilidad</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de la moneda.</a:t>
            </a:r>
            <a:endParaRPr/>
          </a:p>
        </p:txBody>
      </p:sp>
      <p:sp>
        <p:nvSpPr>
          <p:cNvPr id="292" name="Google Shape;292;p19"/>
          <p:cNvSpPr/>
          <p:nvPr/>
        </p:nvSpPr>
        <p:spPr>
          <a:xfrm>
            <a:off x="5630643" y="2568905"/>
            <a:ext cx="1203721" cy="1009615"/>
          </a:xfrm>
          <a:prstGeom prst="roundRect">
            <a:avLst>
              <a:gd fmla="val 16667" name="adj"/>
            </a:avLst>
          </a:prstGeom>
          <a:solidFill>
            <a:srgbClr val="EB6B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3" name="Google Shape;293;p19"/>
          <p:cNvSpPr/>
          <p:nvPr/>
        </p:nvSpPr>
        <p:spPr>
          <a:xfrm>
            <a:off x="5706862" y="2745988"/>
            <a:ext cx="105441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Velar por los pagos interno</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 y externos.</a:t>
            </a:r>
            <a:endParaRPr/>
          </a:p>
        </p:txBody>
      </p:sp>
      <p:sp>
        <p:nvSpPr>
          <p:cNvPr id="294" name="Google Shape;294;p19"/>
          <p:cNvSpPr/>
          <p:nvPr/>
        </p:nvSpPr>
        <p:spPr>
          <a:xfrm>
            <a:off x="2957122" y="4009427"/>
            <a:ext cx="1203721" cy="1492248"/>
          </a:xfrm>
          <a:prstGeom prst="roundRect">
            <a:avLst>
              <a:gd fmla="val 16667" name="adj"/>
            </a:avLst>
          </a:prstGeom>
          <a:solidFill>
            <a:srgbClr val="EB6B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5" name="Google Shape;295;p19"/>
          <p:cNvSpPr/>
          <p:nvPr/>
        </p:nvSpPr>
        <p:spPr>
          <a:xfrm>
            <a:off x="3030638" y="4137136"/>
            <a:ext cx="1054417"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3% Inflación anual (+-0 la mayor parte del tiempo.)</a:t>
            </a:r>
            <a:endParaRPr/>
          </a:p>
        </p:txBody>
      </p:sp>
      <p:sp>
        <p:nvSpPr>
          <p:cNvPr id="296" name="Google Shape;296;p19"/>
          <p:cNvSpPr/>
          <p:nvPr/>
        </p:nvSpPr>
        <p:spPr>
          <a:xfrm>
            <a:off x="5630643" y="4009427"/>
            <a:ext cx="1203721" cy="1492248"/>
          </a:xfrm>
          <a:prstGeom prst="roundRect">
            <a:avLst>
              <a:gd fmla="val 16667" name="adj"/>
            </a:avLst>
          </a:prstGeom>
          <a:solidFill>
            <a:srgbClr val="EB6B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7" name="Google Shape;297;p19"/>
          <p:cNvSpPr/>
          <p:nvPr/>
        </p:nvSpPr>
        <p:spPr>
          <a:xfrm>
            <a:off x="5706862" y="4186510"/>
            <a:ext cx="1054417" cy="121026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Normal funcionamiento del sistema financiero y el sistema de pago.</a:t>
            </a:r>
            <a:endParaRPr/>
          </a:p>
        </p:txBody>
      </p:sp>
      <p:sp>
        <p:nvSpPr>
          <p:cNvPr id="298" name="Google Shape;298;p19"/>
          <p:cNvSpPr/>
          <p:nvPr/>
        </p:nvSpPr>
        <p:spPr>
          <a:xfrm>
            <a:off x="2887489" y="5940572"/>
            <a:ext cx="4160131" cy="751187"/>
          </a:xfrm>
          <a:prstGeom prst="roundRect">
            <a:avLst>
              <a:gd fmla="val 25517" name="adj"/>
            </a:avLst>
          </a:prstGeom>
          <a:solidFill>
            <a:srgbClr val="EB6B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9" name="Google Shape;299;p19"/>
          <p:cNvSpPr/>
          <p:nvPr/>
        </p:nvSpPr>
        <p:spPr>
          <a:xfrm>
            <a:off x="2964468" y="5952295"/>
            <a:ext cx="398385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200" u="none" cap="none" strike="noStrike">
                <a:solidFill>
                  <a:schemeClr val="lt1"/>
                </a:solidFill>
                <a:latin typeface="Calibri"/>
                <a:ea typeface="Calibri"/>
                <a:cs typeface="Calibri"/>
                <a:sym typeface="Calibri"/>
              </a:rPr>
              <a:t>VISIÓN</a:t>
            </a:r>
            <a:endParaRPr/>
          </a:p>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Ser una institución confiable por su carácter técnico y excelencia en el logro de los objetivos encomendados.</a:t>
            </a:r>
            <a:endParaRPr/>
          </a:p>
        </p:txBody>
      </p:sp>
      <p:sp>
        <p:nvSpPr>
          <p:cNvPr id="300" name="Google Shape;300;p19"/>
          <p:cNvSpPr/>
          <p:nvPr/>
        </p:nvSpPr>
        <p:spPr>
          <a:xfrm>
            <a:off x="1964516" y="3282108"/>
            <a:ext cx="1282249" cy="1282249"/>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1" name="Google Shape;301;p19"/>
          <p:cNvSpPr/>
          <p:nvPr/>
        </p:nvSpPr>
        <p:spPr>
          <a:xfrm>
            <a:off x="1976678" y="3777800"/>
            <a:ext cx="127791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Calibri"/>
                <a:ea typeface="Calibri"/>
                <a:cs typeface="Calibri"/>
                <a:sym typeface="Calibri"/>
              </a:rPr>
              <a:t>ATRIBUCIONES</a:t>
            </a:r>
            <a:endParaRPr b="0" i="0" sz="1400" u="none" cap="none" strike="noStrike">
              <a:solidFill>
                <a:srgbClr val="000000"/>
              </a:solidFill>
              <a:latin typeface="Arial"/>
              <a:ea typeface="Arial"/>
              <a:cs typeface="Arial"/>
              <a:sym typeface="Arial"/>
            </a:endParaRPr>
          </a:p>
        </p:txBody>
      </p:sp>
      <p:sp>
        <p:nvSpPr>
          <p:cNvPr id="302" name="Google Shape;302;p19"/>
          <p:cNvSpPr/>
          <p:nvPr/>
        </p:nvSpPr>
        <p:spPr>
          <a:xfrm>
            <a:off x="6519597" y="3282108"/>
            <a:ext cx="1282249" cy="1282249"/>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3" name="Google Shape;303;p19"/>
          <p:cNvSpPr/>
          <p:nvPr/>
        </p:nvSpPr>
        <p:spPr>
          <a:xfrm>
            <a:off x="6531759" y="3777800"/>
            <a:ext cx="127791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Calibri"/>
                <a:ea typeface="Calibri"/>
                <a:cs typeface="Calibri"/>
                <a:sym typeface="Calibri"/>
              </a:rPr>
              <a:t>ATRIBUCIONES</a:t>
            </a:r>
            <a:endParaRPr b="0" i="0" sz="1400" u="none" cap="none" strike="noStrike">
              <a:solidFill>
                <a:srgbClr val="000000"/>
              </a:solidFill>
              <a:latin typeface="Arial"/>
              <a:ea typeface="Arial"/>
              <a:cs typeface="Arial"/>
              <a:sym typeface="Arial"/>
            </a:endParaRPr>
          </a:p>
        </p:txBody>
      </p:sp>
      <p:sp>
        <p:nvSpPr>
          <p:cNvPr id="304" name="Google Shape;304;p19"/>
          <p:cNvSpPr/>
          <p:nvPr/>
        </p:nvSpPr>
        <p:spPr>
          <a:xfrm>
            <a:off x="344741" y="2178550"/>
            <a:ext cx="1282250" cy="1216317"/>
          </a:xfrm>
          <a:prstGeom prst="roundRect">
            <a:avLst>
              <a:gd fmla="val 16667" name="adj"/>
            </a:avLst>
          </a:prstGeom>
          <a:noFill/>
          <a:ln cap="flat" cmpd="sng" w="25400">
            <a:solidFill>
              <a:srgbClr val="EB6B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5" name="Google Shape;305;p19"/>
          <p:cNvSpPr/>
          <p:nvPr/>
        </p:nvSpPr>
        <p:spPr>
          <a:xfrm>
            <a:off x="383087" y="2271090"/>
            <a:ext cx="120713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EB6B1F"/>
                </a:solidFill>
                <a:latin typeface="Calibri"/>
                <a:ea typeface="Calibri"/>
                <a:cs typeface="Calibri"/>
                <a:sym typeface="Calibri"/>
              </a:rPr>
              <a:t>Regular la cantidad de dinero en circulación</a:t>
            </a:r>
            <a:endParaRPr/>
          </a:p>
          <a:p>
            <a:pPr indent="0" lvl="0" marL="0" marR="0" rtl="0" algn="ctr">
              <a:lnSpc>
                <a:spcPct val="100000"/>
              </a:lnSpc>
              <a:spcBef>
                <a:spcPts val="0"/>
              </a:spcBef>
              <a:spcAft>
                <a:spcPts val="0"/>
              </a:spcAft>
              <a:buNone/>
            </a:pPr>
            <a:r>
              <a:rPr b="0" i="0" lang="en-US" sz="1200" u="none" cap="none" strike="noStrike">
                <a:solidFill>
                  <a:srgbClr val="EB6B1F"/>
                </a:solidFill>
                <a:latin typeface="Calibri"/>
                <a:ea typeface="Calibri"/>
                <a:cs typeface="Calibri"/>
                <a:sym typeface="Calibri"/>
              </a:rPr>
              <a:t>de crédito.</a:t>
            </a:r>
            <a:endParaRPr/>
          </a:p>
        </p:txBody>
      </p:sp>
      <p:sp>
        <p:nvSpPr>
          <p:cNvPr id="306" name="Google Shape;306;p19"/>
          <p:cNvSpPr/>
          <p:nvPr/>
        </p:nvSpPr>
        <p:spPr>
          <a:xfrm>
            <a:off x="231567" y="3570221"/>
            <a:ext cx="1501979" cy="1752533"/>
          </a:xfrm>
          <a:prstGeom prst="roundRect">
            <a:avLst>
              <a:gd fmla="val 16667" name="adj"/>
            </a:avLst>
          </a:prstGeom>
          <a:noFill/>
          <a:ln cap="flat" cmpd="sng" w="25400">
            <a:solidFill>
              <a:srgbClr val="EB6B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7" name="Google Shape;307;p19"/>
          <p:cNvSpPr/>
          <p:nvPr/>
        </p:nvSpPr>
        <p:spPr>
          <a:xfrm>
            <a:off x="305083" y="3721376"/>
            <a:ext cx="1372482"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EB6B1F"/>
                </a:solidFill>
                <a:latin typeface="Calibri"/>
                <a:ea typeface="Calibri"/>
                <a:cs typeface="Calibri"/>
                <a:sym typeface="Calibri"/>
              </a:rPr>
              <a:t>Compilar y publicar oportunamente los principales estadísticos macroeconómicos nacionales.</a:t>
            </a:r>
            <a:endParaRPr/>
          </a:p>
        </p:txBody>
      </p:sp>
      <p:sp>
        <p:nvSpPr>
          <p:cNvPr id="308" name="Google Shape;308;p19"/>
          <p:cNvSpPr/>
          <p:nvPr/>
        </p:nvSpPr>
        <p:spPr>
          <a:xfrm>
            <a:off x="344741" y="5504721"/>
            <a:ext cx="1282250" cy="1122337"/>
          </a:xfrm>
          <a:prstGeom prst="roundRect">
            <a:avLst>
              <a:gd fmla="val 16667" name="adj"/>
            </a:avLst>
          </a:prstGeom>
          <a:noFill/>
          <a:ln cap="flat" cmpd="sng" w="25400">
            <a:solidFill>
              <a:srgbClr val="EB6B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9" name="Google Shape;309;p19"/>
          <p:cNvSpPr/>
          <p:nvPr/>
        </p:nvSpPr>
        <p:spPr>
          <a:xfrm>
            <a:off x="383087" y="5632430"/>
            <a:ext cx="120713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EB6B1F"/>
                </a:solidFill>
                <a:latin typeface="Calibri"/>
                <a:ea typeface="Calibri"/>
                <a:cs typeface="Calibri"/>
                <a:sym typeface="Calibri"/>
              </a:rPr>
              <a:t>Participa en organismos financieros e internacionales.</a:t>
            </a:r>
            <a:endParaRPr/>
          </a:p>
        </p:txBody>
      </p:sp>
      <p:sp>
        <p:nvSpPr>
          <p:cNvPr id="310" name="Google Shape;310;p19"/>
          <p:cNvSpPr/>
          <p:nvPr/>
        </p:nvSpPr>
        <p:spPr>
          <a:xfrm>
            <a:off x="8096512" y="1874302"/>
            <a:ext cx="1282250" cy="916670"/>
          </a:xfrm>
          <a:prstGeom prst="roundRect">
            <a:avLst>
              <a:gd fmla="val 16667" name="adj"/>
            </a:avLst>
          </a:prstGeom>
          <a:noFill/>
          <a:ln cap="flat" cmpd="sng" w="25400">
            <a:solidFill>
              <a:srgbClr val="EB6B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1" name="Google Shape;311;p19"/>
          <p:cNvSpPr/>
          <p:nvPr/>
        </p:nvSpPr>
        <p:spPr>
          <a:xfrm>
            <a:off x="8134858" y="2009471"/>
            <a:ext cx="120713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EB6B1F"/>
                </a:solidFill>
                <a:latin typeface="Calibri"/>
                <a:ea typeface="Calibri"/>
                <a:cs typeface="Calibri"/>
                <a:sym typeface="Calibri"/>
              </a:rPr>
              <a:t>Emitir billetes y acuñar monedas.</a:t>
            </a:r>
            <a:endParaRPr/>
          </a:p>
        </p:txBody>
      </p:sp>
      <p:sp>
        <p:nvSpPr>
          <p:cNvPr id="312" name="Google Shape;312;p19"/>
          <p:cNvSpPr/>
          <p:nvPr/>
        </p:nvSpPr>
        <p:spPr>
          <a:xfrm>
            <a:off x="7983338" y="4420661"/>
            <a:ext cx="1501979" cy="1388549"/>
          </a:xfrm>
          <a:prstGeom prst="roundRect">
            <a:avLst>
              <a:gd fmla="val 16667" name="adj"/>
            </a:avLst>
          </a:prstGeom>
          <a:noFill/>
          <a:ln cap="flat" cmpd="sng" w="25400">
            <a:solidFill>
              <a:srgbClr val="EB6B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EB6B1F"/>
              </a:solidFill>
              <a:latin typeface="Arial"/>
              <a:ea typeface="Arial"/>
              <a:cs typeface="Arial"/>
              <a:sym typeface="Arial"/>
            </a:endParaRPr>
          </a:p>
        </p:txBody>
      </p:sp>
      <p:sp>
        <p:nvSpPr>
          <p:cNvPr id="313" name="Google Shape;313;p19"/>
          <p:cNvSpPr/>
          <p:nvPr/>
        </p:nvSpPr>
        <p:spPr>
          <a:xfrm>
            <a:off x="8056854" y="4571816"/>
            <a:ext cx="137248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EB6B1F"/>
                </a:solidFill>
                <a:latin typeface="Calibri"/>
                <a:ea typeface="Calibri"/>
                <a:cs typeface="Calibri"/>
                <a:sym typeface="Calibri"/>
              </a:rPr>
              <a:t>Administrar reservas internacionales y actuar como agente fiscal.</a:t>
            </a:r>
            <a:endParaRPr/>
          </a:p>
        </p:txBody>
      </p:sp>
      <p:sp>
        <p:nvSpPr>
          <p:cNvPr id="314" name="Google Shape;314;p19"/>
          <p:cNvSpPr/>
          <p:nvPr/>
        </p:nvSpPr>
        <p:spPr>
          <a:xfrm>
            <a:off x="8096512" y="5960873"/>
            <a:ext cx="1282250" cy="1122337"/>
          </a:xfrm>
          <a:prstGeom prst="roundRect">
            <a:avLst>
              <a:gd fmla="val 16667" name="adj"/>
            </a:avLst>
          </a:prstGeom>
          <a:noFill/>
          <a:ln cap="flat" cmpd="sng" w="25400">
            <a:solidFill>
              <a:srgbClr val="EB6B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EB6B1F"/>
              </a:solidFill>
              <a:latin typeface="Arial"/>
              <a:ea typeface="Arial"/>
              <a:cs typeface="Arial"/>
              <a:sym typeface="Arial"/>
            </a:endParaRPr>
          </a:p>
        </p:txBody>
      </p:sp>
      <p:sp>
        <p:nvSpPr>
          <p:cNvPr id="315" name="Google Shape;315;p19"/>
          <p:cNvSpPr/>
          <p:nvPr/>
        </p:nvSpPr>
        <p:spPr>
          <a:xfrm>
            <a:off x="8134858" y="6123751"/>
            <a:ext cx="1207130"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EB6B1F"/>
                </a:solidFill>
                <a:latin typeface="Calibri"/>
                <a:ea typeface="Calibri"/>
                <a:cs typeface="Calibri"/>
                <a:sym typeface="Calibri"/>
              </a:rPr>
              <a:t>Regular las operaciones en moneda extranjera.</a:t>
            </a:r>
            <a:endParaRPr/>
          </a:p>
        </p:txBody>
      </p:sp>
      <p:sp>
        <p:nvSpPr>
          <p:cNvPr id="316" name="Google Shape;316;p19"/>
          <p:cNvSpPr/>
          <p:nvPr/>
        </p:nvSpPr>
        <p:spPr>
          <a:xfrm>
            <a:off x="8096512" y="2963298"/>
            <a:ext cx="1282250" cy="1282249"/>
          </a:xfrm>
          <a:prstGeom prst="roundRect">
            <a:avLst>
              <a:gd fmla="val 16667" name="adj"/>
            </a:avLst>
          </a:prstGeom>
          <a:noFill/>
          <a:ln cap="flat" cmpd="sng" w="25400">
            <a:solidFill>
              <a:srgbClr val="EB6B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EB6B1F"/>
              </a:solidFill>
              <a:latin typeface="Arial"/>
              <a:ea typeface="Arial"/>
              <a:cs typeface="Arial"/>
              <a:sym typeface="Arial"/>
            </a:endParaRPr>
          </a:p>
        </p:txBody>
      </p:sp>
      <p:sp>
        <p:nvSpPr>
          <p:cNvPr id="317" name="Google Shape;317;p19"/>
          <p:cNvSpPr/>
          <p:nvPr/>
        </p:nvSpPr>
        <p:spPr>
          <a:xfrm>
            <a:off x="8134858" y="3096590"/>
            <a:ext cx="120713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EB6B1F"/>
                </a:solidFill>
                <a:latin typeface="Calibri"/>
                <a:ea typeface="Calibri"/>
                <a:cs typeface="Calibri"/>
                <a:sym typeface="Calibri"/>
              </a:rPr>
              <a:t>Regulación del sistema financiero y mercado de Capitales.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nvSpPr>
        <p:spPr>
          <a:xfrm>
            <a:off x="365423" y="2049137"/>
            <a:ext cx="1444329" cy="369405"/>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2</a:t>
            </a:r>
            <a:endParaRPr b="0" i="0" sz="1400" u="none" cap="none" strike="noStrike">
              <a:solidFill>
                <a:srgbClr val="000000"/>
              </a:solidFill>
              <a:latin typeface="Arial"/>
              <a:ea typeface="Arial"/>
              <a:cs typeface="Arial"/>
              <a:sym typeface="Arial"/>
            </a:endParaRPr>
          </a:p>
        </p:txBody>
      </p:sp>
      <p:sp>
        <p:nvSpPr>
          <p:cNvPr id="90" name="Google Shape;90;p2"/>
          <p:cNvSpPr txBox="1"/>
          <p:nvPr/>
        </p:nvSpPr>
        <p:spPr>
          <a:xfrm>
            <a:off x="403522" y="2268848"/>
            <a:ext cx="8130878" cy="1740443"/>
          </a:xfrm>
          <a:prstGeom prst="rect">
            <a:avLst/>
          </a:prstGeom>
          <a:noFill/>
          <a:ln>
            <a:noFill/>
          </a:ln>
        </p:spPr>
        <p:txBody>
          <a:bodyPr anchorCtr="0" anchor="ctr" bIns="91375" lIns="91375" spcFirstLastPara="1" rIns="91375" wrap="square" tIns="9137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COMERCIO INTERNACIONAL Y LOS FACTORES QUE INCIDEN EN</a:t>
            </a:r>
            <a:endParaRPr/>
          </a:p>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SU ENTORNO</a:t>
            </a:r>
            <a:endParaRPr b="0" i="0" sz="1400" u="none" cap="none" strike="noStrike">
              <a:solidFill>
                <a:srgbClr val="000000"/>
              </a:solidFill>
              <a:latin typeface="Calibri"/>
              <a:ea typeface="Calibri"/>
              <a:cs typeface="Calibri"/>
              <a:sym typeface="Calibri"/>
            </a:endParaRPr>
          </a:p>
        </p:txBody>
      </p:sp>
      <p:sp>
        <p:nvSpPr>
          <p:cNvPr id="91" name="Google Shape;91;p2"/>
          <p:cNvSpPr txBox="1"/>
          <p:nvPr/>
        </p:nvSpPr>
        <p:spPr>
          <a:xfrm>
            <a:off x="1139098" y="834800"/>
            <a:ext cx="5685772" cy="339663"/>
          </a:xfrm>
          <a:prstGeom prst="rect">
            <a:avLst/>
          </a:prstGeom>
          <a:noFill/>
          <a:ln>
            <a:noFill/>
          </a:ln>
        </p:spPr>
        <p:txBody>
          <a:bodyPr anchorCtr="0" anchor="t" bIns="91375" lIns="91375" spcFirstLastPara="1" rIns="91375" wrap="square" tIns="91375">
            <a:noAutofit/>
          </a:bodyPr>
          <a:lstStyle/>
          <a:p>
            <a:pPr indent="0" lvl="0" marL="0" marR="0" rtl="0" algn="l">
              <a:lnSpc>
                <a:spcPct val="100000"/>
              </a:lnSpc>
              <a:spcBef>
                <a:spcPts val="0"/>
              </a:spcBef>
              <a:spcAft>
                <a:spcPts val="0"/>
              </a:spcAft>
              <a:buNone/>
            </a:pPr>
            <a:r>
              <a:rPr b="1" i="0" lang="en-US" sz="1200" u="none" cap="none" strike="noStrike">
                <a:solidFill>
                  <a:srgbClr val="ED6B00"/>
                </a:solidFill>
                <a:latin typeface="Calibri"/>
                <a:ea typeface="Calibri"/>
                <a:cs typeface="Calibri"/>
                <a:sym typeface="Calibri"/>
              </a:rPr>
              <a:t>MÓDULO 2 </a:t>
            </a:r>
            <a:r>
              <a:rPr b="0" i="0" lang="en-US" sz="1200" u="none" cap="none" strike="noStrike">
                <a:solidFill>
                  <a:srgbClr val="ED6B00"/>
                </a:solidFill>
                <a:latin typeface="Calibri"/>
                <a:ea typeface="Calibri"/>
                <a:cs typeface="Calibri"/>
                <a:sym typeface="Calibri"/>
              </a:rPr>
              <a:t>| GESTIÓN COMERCIAL TRIBUTARIA</a:t>
            </a:r>
            <a:endParaRPr b="0" i="0" sz="1200" u="none" cap="none" strike="noStrike">
              <a:solidFill>
                <a:srgbClr val="000000"/>
              </a:solidFill>
              <a:latin typeface="Arial"/>
              <a:ea typeface="Arial"/>
              <a:cs typeface="Arial"/>
              <a:sym typeface="Arial"/>
            </a:endParaRPr>
          </a:p>
        </p:txBody>
      </p:sp>
      <p:pic>
        <p:nvPicPr>
          <p:cNvPr id="92" name="Google Shape;92;p2"/>
          <p:cNvPicPr preferRelativeResize="0"/>
          <p:nvPr/>
        </p:nvPicPr>
        <p:blipFill rotWithShape="1">
          <a:blip r:embed="rId3">
            <a:alphaModFix/>
          </a:blip>
          <a:srcRect b="0" l="0" r="0" t="0"/>
          <a:stretch/>
        </p:blipFill>
        <p:spPr>
          <a:xfrm>
            <a:off x="1676527" y="2848708"/>
            <a:ext cx="6196125" cy="478791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0"/>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REFLEXIONEMOS</a:t>
            </a:r>
            <a:endParaRPr b="1" i="0" sz="3098" u="none" cap="none" strike="noStrike">
              <a:solidFill>
                <a:srgbClr val="ED6B00"/>
              </a:solidFill>
              <a:latin typeface="Calibri"/>
              <a:ea typeface="Calibri"/>
              <a:cs typeface="Calibri"/>
              <a:sym typeface="Calibri"/>
            </a:endParaRPr>
          </a:p>
        </p:txBody>
      </p:sp>
      <p:sp>
        <p:nvSpPr>
          <p:cNvPr id="323" name="Google Shape;323;p20"/>
          <p:cNvSpPr txBox="1"/>
          <p:nvPr/>
        </p:nvSpPr>
        <p:spPr>
          <a:xfrm>
            <a:off x="366271" y="1219767"/>
            <a:ext cx="4698097" cy="153525"/>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1399" u="none" cap="none" strike="noStrike">
                <a:solidFill>
                  <a:srgbClr val="000000"/>
                </a:solidFill>
                <a:latin typeface="Calibri"/>
                <a:ea typeface="Calibri"/>
                <a:cs typeface="Calibri"/>
                <a:sym typeface="Calibri"/>
              </a:rPr>
              <a:t>REALICEMOS UNA PAUSA</a:t>
            </a:r>
            <a:endParaRPr/>
          </a:p>
          <a:p>
            <a:pPr indent="0" lvl="0" marL="0" marR="0" rtl="0" algn="l">
              <a:lnSpc>
                <a:spcPct val="100000"/>
              </a:lnSpc>
              <a:spcBef>
                <a:spcPts val="0"/>
              </a:spcBef>
              <a:spcAft>
                <a:spcPts val="0"/>
              </a:spcAft>
              <a:buNone/>
            </a:pPr>
            <a:r>
              <a:t/>
            </a:r>
            <a:endParaRPr b="1" i="0" sz="1399" u="none" cap="none" strike="noStrike">
              <a:solidFill>
                <a:srgbClr val="000000"/>
              </a:solidFill>
              <a:latin typeface="Calibri"/>
              <a:ea typeface="Calibri"/>
              <a:cs typeface="Calibri"/>
              <a:sym typeface="Calibri"/>
            </a:endParaRPr>
          </a:p>
        </p:txBody>
      </p:sp>
      <p:pic>
        <p:nvPicPr>
          <p:cNvPr id="324" name="Google Shape;324;p20"/>
          <p:cNvPicPr preferRelativeResize="0"/>
          <p:nvPr/>
        </p:nvPicPr>
        <p:blipFill rotWithShape="1">
          <a:blip r:embed="rId3">
            <a:alphaModFix/>
          </a:blip>
          <a:srcRect b="0" l="0" r="0" t="0"/>
          <a:stretch/>
        </p:blipFill>
        <p:spPr>
          <a:xfrm>
            <a:off x="5941281" y="1566616"/>
            <a:ext cx="2955944" cy="5246084"/>
          </a:xfrm>
          <a:prstGeom prst="rect">
            <a:avLst/>
          </a:prstGeom>
          <a:noFill/>
          <a:ln>
            <a:noFill/>
          </a:ln>
        </p:spPr>
      </p:pic>
      <p:sp>
        <p:nvSpPr>
          <p:cNvPr id="325" name="Google Shape;325;p20"/>
          <p:cNvSpPr txBox="1"/>
          <p:nvPr/>
        </p:nvSpPr>
        <p:spPr>
          <a:xfrm>
            <a:off x="506481" y="5820342"/>
            <a:ext cx="5144196" cy="319343"/>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2099" u="none" cap="none" strike="noStrike">
                <a:solidFill>
                  <a:srgbClr val="ED6B00"/>
                </a:solidFill>
                <a:latin typeface="Calibri"/>
                <a:ea typeface="Calibri"/>
                <a:cs typeface="Calibri"/>
                <a:sym typeface="Calibri"/>
              </a:rPr>
              <a:t>Te invito a </a:t>
            </a:r>
            <a:r>
              <a:rPr b="1" i="0" lang="en-US" sz="2099" u="none" cap="none" strike="noStrike">
                <a:solidFill>
                  <a:srgbClr val="ED6B00"/>
                </a:solidFill>
                <a:latin typeface="Calibri"/>
                <a:ea typeface="Calibri"/>
                <a:cs typeface="Calibri"/>
                <a:sym typeface="Calibri"/>
              </a:rPr>
              <a:t>compartir tus respuestas </a:t>
            </a:r>
            <a:r>
              <a:rPr b="0" i="0" lang="en-US" sz="2099" u="none" cap="none" strike="noStrike">
                <a:solidFill>
                  <a:srgbClr val="ED6B00"/>
                </a:solidFill>
                <a:latin typeface="Calibri"/>
                <a:ea typeface="Calibri"/>
                <a:cs typeface="Calibri"/>
                <a:sym typeface="Calibri"/>
              </a:rPr>
              <a:t>a través</a:t>
            </a:r>
            <a:endParaRPr/>
          </a:p>
          <a:p>
            <a:pPr indent="0" lvl="0" marL="0" marR="0" rtl="0" algn="l">
              <a:lnSpc>
                <a:spcPct val="100000"/>
              </a:lnSpc>
              <a:spcBef>
                <a:spcPts val="0"/>
              </a:spcBef>
              <a:spcAft>
                <a:spcPts val="0"/>
              </a:spcAft>
              <a:buNone/>
            </a:pPr>
            <a:r>
              <a:rPr b="0" i="0" lang="en-US" sz="2099" u="none" cap="none" strike="noStrike">
                <a:solidFill>
                  <a:srgbClr val="ED6B00"/>
                </a:solidFill>
                <a:latin typeface="Calibri"/>
                <a:ea typeface="Calibri"/>
                <a:cs typeface="Calibri"/>
                <a:sym typeface="Calibri"/>
              </a:rPr>
              <a:t>de un plenario con los demás grupos.</a:t>
            </a:r>
            <a:endParaRPr b="0" i="0" sz="2099"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099" u="none" cap="none" strike="noStrike">
                <a:solidFill>
                  <a:srgbClr val="A93501"/>
                </a:solidFill>
                <a:latin typeface="Calibri"/>
                <a:ea typeface="Calibri"/>
                <a:cs typeface="Calibri"/>
                <a:sym typeface="Calibri"/>
              </a:rPr>
              <a:t>¡Muy bien!</a:t>
            </a:r>
            <a:endParaRPr b="1" i="0" sz="2099" u="none" cap="none" strike="noStrike">
              <a:solidFill>
                <a:srgbClr val="A93501"/>
              </a:solidFill>
              <a:latin typeface="Calibri"/>
              <a:ea typeface="Calibri"/>
              <a:cs typeface="Calibri"/>
              <a:sym typeface="Calibri"/>
            </a:endParaRPr>
          </a:p>
        </p:txBody>
      </p:sp>
      <p:sp>
        <p:nvSpPr>
          <p:cNvPr id="326" name="Google Shape;326;p20"/>
          <p:cNvSpPr/>
          <p:nvPr/>
        </p:nvSpPr>
        <p:spPr>
          <a:xfrm>
            <a:off x="371602" y="2258294"/>
            <a:ext cx="5144197" cy="2551099"/>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pic>
        <p:nvPicPr>
          <p:cNvPr id="327" name="Google Shape;327;p20"/>
          <p:cNvPicPr preferRelativeResize="0"/>
          <p:nvPr/>
        </p:nvPicPr>
        <p:blipFill rotWithShape="1">
          <a:blip r:embed="rId4">
            <a:alphaModFix/>
          </a:blip>
          <a:srcRect b="0" l="0" r="0" t="0"/>
          <a:stretch/>
        </p:blipFill>
        <p:spPr>
          <a:xfrm>
            <a:off x="5263766" y="2055566"/>
            <a:ext cx="482304" cy="482304"/>
          </a:xfrm>
          <a:prstGeom prst="rect">
            <a:avLst/>
          </a:prstGeom>
          <a:noFill/>
          <a:ln>
            <a:noFill/>
          </a:ln>
        </p:spPr>
      </p:pic>
      <p:sp>
        <p:nvSpPr>
          <p:cNvPr id="328" name="Google Shape;328;p20"/>
          <p:cNvSpPr/>
          <p:nvPr/>
        </p:nvSpPr>
        <p:spPr>
          <a:xfrm>
            <a:off x="639695" y="2623455"/>
            <a:ext cx="4973710" cy="1773884"/>
          </a:xfrm>
          <a:prstGeom prst="rect">
            <a:avLst/>
          </a:prstGeom>
          <a:noFill/>
          <a:ln>
            <a:noFill/>
          </a:ln>
        </p:spPr>
        <p:txBody>
          <a:bodyPr anchorCtr="0" anchor="b" bIns="45700" lIns="91425" spcFirstLastPara="1" rIns="91425" wrap="square" tIns="4570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Según lo que hemos revisado, con tus palabras, podrías responder:</a:t>
            </a:r>
            <a:endParaRPr/>
          </a:p>
          <a:p>
            <a:pPr indent="0" lvl="0" marL="0" marR="0" rtl="0" algn="l">
              <a:lnSpc>
                <a:spcPct val="115000"/>
              </a:lnSpc>
              <a:spcBef>
                <a:spcPts val="0"/>
              </a:spcBef>
              <a:spcAft>
                <a:spcPts val="0"/>
              </a:spcAft>
              <a:buNone/>
            </a:pPr>
            <a:r>
              <a:t/>
            </a:r>
            <a:endParaRPr b="1" i="0" sz="1599"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599" u="none" cap="none" strike="noStrike">
                <a:solidFill>
                  <a:srgbClr val="000000"/>
                </a:solidFill>
                <a:latin typeface="Calibri"/>
                <a:ea typeface="Calibri"/>
                <a:cs typeface="Calibri"/>
                <a:sym typeface="Calibri"/>
              </a:rPr>
              <a:t>¿Qué es la ley orgánica del servicio?</a:t>
            </a:r>
            <a:endParaRPr/>
          </a:p>
          <a:p>
            <a:pPr indent="0" lvl="0" marL="0" marR="0" rtl="0" algn="l">
              <a:lnSpc>
                <a:spcPct val="115000"/>
              </a:lnSpc>
              <a:spcBef>
                <a:spcPts val="0"/>
              </a:spcBef>
              <a:spcAft>
                <a:spcPts val="0"/>
              </a:spcAft>
              <a:buNone/>
            </a:pPr>
            <a:r>
              <a:t/>
            </a:r>
            <a:endParaRPr b="1" i="0" sz="1599"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599" u="none" cap="none" strike="noStrike">
                <a:solidFill>
                  <a:srgbClr val="000000"/>
                </a:solidFill>
                <a:latin typeface="Calibri"/>
                <a:ea typeface="Calibri"/>
                <a:cs typeface="Calibri"/>
                <a:sym typeface="Calibri"/>
              </a:rPr>
              <a:t>¿Para qué se utiliza la ordenanza de aduanas?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1"/>
          <p:cNvSpPr/>
          <p:nvPr/>
        </p:nvSpPr>
        <p:spPr>
          <a:xfrm flipH="1">
            <a:off x="535962" y="2415643"/>
            <a:ext cx="8678376" cy="3921089"/>
          </a:xfrm>
          <a:prstGeom prst="roundRect">
            <a:avLst>
              <a:gd fmla="val 9839" name="adj"/>
            </a:avLst>
          </a:prstGeom>
          <a:solidFill>
            <a:srgbClr val="F7E3D1"/>
          </a:solid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
        <p:nvSpPr>
          <p:cNvPr id="334" name="Google Shape;334;p21"/>
          <p:cNvSpPr txBox="1"/>
          <p:nvPr/>
        </p:nvSpPr>
        <p:spPr>
          <a:xfrm>
            <a:off x="748800" y="3392615"/>
            <a:ext cx="8430738" cy="1847600"/>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1" i="0" lang="en-US" sz="1500" u="none" cap="none" strike="noStrike">
                <a:solidFill>
                  <a:srgbClr val="EB6B1F"/>
                </a:solidFill>
                <a:latin typeface="Calibri"/>
                <a:ea typeface="Calibri"/>
                <a:cs typeface="Calibri"/>
                <a:sym typeface="Calibri"/>
              </a:rPr>
              <a:t>Según lo que hemos revisado, con tus palabras, podrías responder:</a:t>
            </a:r>
            <a:endParaRPr/>
          </a:p>
          <a:p>
            <a:pPr indent="0" lvl="0" marL="0" marR="0" rtl="0" algn="l">
              <a:lnSpc>
                <a:spcPct val="115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500" u="none" cap="none" strike="noStrike">
                <a:solidFill>
                  <a:srgbClr val="000000"/>
                </a:solidFill>
                <a:latin typeface="Calibri"/>
                <a:ea typeface="Calibri"/>
                <a:cs typeface="Calibri"/>
                <a:sym typeface="Calibri"/>
              </a:rPr>
              <a:t>¿Qué es la ley orgánica del servicio?</a:t>
            </a:r>
            <a:endParaRPr/>
          </a:p>
          <a:p>
            <a:pPr indent="0" lvl="0" marL="0" marR="0" rtl="0" algn="l">
              <a:lnSpc>
                <a:spcPct val="115000"/>
              </a:lnSpc>
              <a:spcBef>
                <a:spcPts val="0"/>
              </a:spcBef>
              <a:spcAft>
                <a:spcPts val="0"/>
              </a:spcAft>
              <a:buNone/>
            </a:pPr>
            <a:r>
              <a:rPr b="0" i="0" lang="en-US" sz="1500" u="none" cap="none" strike="noStrike">
                <a:solidFill>
                  <a:srgbClr val="000000"/>
                </a:solidFill>
                <a:latin typeface="Calibri"/>
                <a:ea typeface="Calibri"/>
                <a:cs typeface="Calibri"/>
                <a:sym typeface="Calibri"/>
              </a:rPr>
              <a:t>Es el instrumento legal por medio del cual se dan las directrices con las cuales debe funcionar el servicio de aduanas, desde el director de la institución hasta los funcionarios que la componen, además, reglamenta las funciones y servicios que prestar</a:t>
            </a:r>
            <a:r>
              <a:rPr lang="en-US" sz="1500">
                <a:latin typeface="Calibri"/>
                <a:ea typeface="Calibri"/>
                <a:cs typeface="Calibri"/>
                <a:sym typeface="Calibri"/>
              </a:rPr>
              <a:t>á</a:t>
            </a:r>
            <a:r>
              <a:rPr b="0" i="0" lang="en-US" sz="1500" u="none" cap="none" strike="noStrike">
                <a:solidFill>
                  <a:srgbClr val="000000"/>
                </a:solidFill>
                <a:latin typeface="Calibri"/>
                <a:ea typeface="Calibri"/>
                <a:cs typeface="Calibri"/>
                <a:sym typeface="Calibri"/>
              </a:rPr>
              <a:t> a la comunidad.</a:t>
            </a:r>
            <a:endParaRPr/>
          </a:p>
          <a:p>
            <a:pPr indent="0" lvl="0" marL="0" marR="0" rtl="0" algn="l">
              <a:lnSpc>
                <a:spcPct val="115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500" u="none" cap="none" strike="noStrike">
                <a:solidFill>
                  <a:srgbClr val="000000"/>
                </a:solidFill>
                <a:latin typeface="Calibri"/>
                <a:ea typeface="Calibri"/>
                <a:cs typeface="Calibri"/>
                <a:sym typeface="Calibri"/>
              </a:rPr>
              <a:t>¿Para qué se utiliza la ordenanza de aduanas?</a:t>
            </a:r>
            <a:endParaRPr/>
          </a:p>
          <a:p>
            <a:pPr indent="0" lvl="0" marL="0" marR="0" rtl="0" algn="l">
              <a:lnSpc>
                <a:spcPct val="115000"/>
              </a:lnSpc>
              <a:spcBef>
                <a:spcPts val="0"/>
              </a:spcBef>
              <a:spcAft>
                <a:spcPts val="0"/>
              </a:spcAft>
              <a:buNone/>
            </a:pPr>
            <a:r>
              <a:rPr b="0" i="0" lang="en-US" sz="1500" u="none" cap="none" strike="noStrike">
                <a:solidFill>
                  <a:srgbClr val="000000"/>
                </a:solidFill>
                <a:latin typeface="Calibri"/>
                <a:ea typeface="Calibri"/>
                <a:cs typeface="Calibri"/>
                <a:sym typeface="Calibri"/>
              </a:rPr>
              <a:t> Este instrumento corresponde a la actualización del código jurídico que contiene las disposiciones que permiten que las aduanas ejerzan de modo objetivo su función fiscalizadora y facilitadora, con respecto a los derechos de los usuarios y en el marco de la creciente centralidad que corresponde al Servicio de Aduanas en el comercio internacional.</a:t>
            </a:r>
            <a:endParaRPr/>
          </a:p>
        </p:txBody>
      </p:sp>
      <p:sp>
        <p:nvSpPr>
          <p:cNvPr id="335" name="Google Shape;335;p21"/>
          <p:cNvSpPr txBox="1"/>
          <p:nvPr/>
        </p:nvSpPr>
        <p:spPr>
          <a:xfrm>
            <a:off x="375791" y="1319126"/>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REFLEXIONEMOS</a:t>
            </a:r>
            <a:endParaRPr b="1" i="0" sz="3098" u="none" cap="none" strike="noStrike">
              <a:solidFill>
                <a:srgbClr val="ED6B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2"/>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REFLEXIÓN</a:t>
            </a:r>
            <a:endParaRPr b="1" i="0" sz="3098" u="none" cap="none" strike="noStrike">
              <a:solidFill>
                <a:srgbClr val="ED6B00"/>
              </a:solidFill>
              <a:latin typeface="Calibri"/>
              <a:ea typeface="Calibri"/>
              <a:cs typeface="Calibri"/>
              <a:sym typeface="Calibri"/>
            </a:endParaRPr>
          </a:p>
        </p:txBody>
      </p:sp>
      <p:pic>
        <p:nvPicPr>
          <p:cNvPr id="341" name="Google Shape;341;p22"/>
          <p:cNvPicPr preferRelativeResize="0"/>
          <p:nvPr/>
        </p:nvPicPr>
        <p:blipFill rotWithShape="1">
          <a:blip r:embed="rId3">
            <a:alphaModFix/>
          </a:blip>
          <a:srcRect b="0" l="0" r="0" t="0"/>
          <a:stretch/>
        </p:blipFill>
        <p:spPr>
          <a:xfrm>
            <a:off x="4132612" y="1308292"/>
            <a:ext cx="7299745" cy="5582953"/>
          </a:xfrm>
          <a:prstGeom prst="rect">
            <a:avLst/>
          </a:prstGeom>
          <a:noFill/>
          <a:ln>
            <a:noFill/>
          </a:ln>
        </p:spPr>
      </p:pic>
      <p:sp>
        <p:nvSpPr>
          <p:cNvPr id="342" name="Google Shape;342;p22"/>
          <p:cNvSpPr txBox="1"/>
          <p:nvPr/>
        </p:nvSpPr>
        <p:spPr>
          <a:xfrm>
            <a:off x="506481" y="6139686"/>
            <a:ext cx="5144196" cy="319343"/>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2099" u="none" cap="none" strike="noStrike">
                <a:solidFill>
                  <a:srgbClr val="A93501"/>
                </a:solidFill>
                <a:latin typeface="Calibri"/>
                <a:ea typeface="Calibri"/>
                <a:cs typeface="Calibri"/>
                <a:sym typeface="Calibri"/>
              </a:rPr>
              <a:t>¡Muy bien!</a:t>
            </a:r>
            <a:endParaRPr b="1" i="0" sz="2099" u="none" cap="none" strike="noStrike">
              <a:solidFill>
                <a:srgbClr val="A93501"/>
              </a:solidFill>
              <a:latin typeface="Calibri"/>
              <a:ea typeface="Calibri"/>
              <a:cs typeface="Calibri"/>
              <a:sym typeface="Calibri"/>
            </a:endParaRPr>
          </a:p>
        </p:txBody>
      </p:sp>
      <p:sp>
        <p:nvSpPr>
          <p:cNvPr id="343" name="Google Shape;343;p22"/>
          <p:cNvSpPr/>
          <p:nvPr/>
        </p:nvSpPr>
        <p:spPr>
          <a:xfrm>
            <a:off x="371602" y="2270163"/>
            <a:ext cx="5144197" cy="2456196"/>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pic>
        <p:nvPicPr>
          <p:cNvPr id="344" name="Google Shape;344;p22"/>
          <p:cNvPicPr preferRelativeResize="0"/>
          <p:nvPr/>
        </p:nvPicPr>
        <p:blipFill rotWithShape="1">
          <a:blip r:embed="rId4">
            <a:alphaModFix/>
          </a:blip>
          <a:srcRect b="0" l="0" r="0" t="0"/>
          <a:stretch/>
        </p:blipFill>
        <p:spPr>
          <a:xfrm>
            <a:off x="5263766" y="2055566"/>
            <a:ext cx="482304" cy="482304"/>
          </a:xfrm>
          <a:prstGeom prst="rect">
            <a:avLst/>
          </a:prstGeom>
          <a:noFill/>
          <a:ln>
            <a:noFill/>
          </a:ln>
        </p:spPr>
      </p:pic>
      <p:sp>
        <p:nvSpPr>
          <p:cNvPr id="345" name="Google Shape;345;p22"/>
          <p:cNvSpPr/>
          <p:nvPr/>
        </p:nvSpPr>
        <p:spPr>
          <a:xfrm>
            <a:off x="672060" y="2611319"/>
            <a:ext cx="4543278" cy="1773884"/>
          </a:xfrm>
          <a:prstGeom prst="rect">
            <a:avLst/>
          </a:prstGeom>
          <a:noFill/>
          <a:ln>
            <a:noFill/>
          </a:ln>
        </p:spPr>
        <p:txBody>
          <a:bodyPr anchorCtr="0" anchor="b" bIns="45700" lIns="91425" spcFirstLastPara="1" rIns="91425" wrap="square" tIns="4570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El </a:t>
            </a:r>
            <a:r>
              <a:rPr b="1" i="0" lang="en-US" sz="1599" u="none" cap="none" strike="noStrike">
                <a:solidFill>
                  <a:srgbClr val="EB6B1F"/>
                </a:solidFill>
                <a:latin typeface="Calibri"/>
                <a:ea typeface="Calibri"/>
                <a:cs typeface="Calibri"/>
                <a:sym typeface="Calibri"/>
              </a:rPr>
              <a:t>Banco Central </a:t>
            </a:r>
            <a:r>
              <a:rPr b="0" i="0" lang="en-US" sz="1599" u="none" cap="none" strike="noStrike">
                <a:solidFill>
                  <a:srgbClr val="000000"/>
                </a:solidFill>
                <a:latin typeface="Calibri"/>
                <a:ea typeface="Calibri"/>
                <a:cs typeface="Calibri"/>
                <a:sym typeface="Calibri"/>
              </a:rPr>
              <a:t>es una de la principales instituciones que intervienen en el proceso de comercio internacional, ya que este es el principal regulador del tipo de cambio monetario en nuestro país. Su rol y dinámica es fundamental para la estabilidad económica.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grpSp>
        <p:nvGrpSpPr>
          <p:cNvPr id="350" name="Google Shape;350;p23"/>
          <p:cNvGrpSpPr/>
          <p:nvPr/>
        </p:nvGrpSpPr>
        <p:grpSpPr>
          <a:xfrm>
            <a:off x="2034281" y="2788358"/>
            <a:ext cx="6996241" cy="3181014"/>
            <a:chOff x="4461133" y="2823838"/>
            <a:chExt cx="4657800" cy="1799862"/>
          </a:xfrm>
        </p:grpSpPr>
        <p:sp>
          <p:nvSpPr>
            <p:cNvPr id="351" name="Google Shape;351;p23"/>
            <p:cNvSpPr/>
            <p:nvPr/>
          </p:nvSpPr>
          <p:spPr>
            <a:xfrm>
              <a:off x="4461133" y="2823838"/>
              <a:ext cx="4657800" cy="179986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
          <p:nvSpPr>
            <p:cNvPr id="352" name="Google Shape;352;p23"/>
            <p:cNvSpPr txBox="1"/>
            <p:nvPr/>
          </p:nvSpPr>
          <p:spPr>
            <a:xfrm>
              <a:off x="5331311" y="3481735"/>
              <a:ext cx="3434912" cy="438026"/>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0" i="0" lang="en-US" sz="1999" u="none" cap="none" strike="noStrike">
                  <a:solidFill>
                    <a:srgbClr val="A93501"/>
                  </a:solidFill>
                  <a:latin typeface="Calibri"/>
                  <a:ea typeface="Calibri"/>
                  <a:cs typeface="Calibri"/>
                  <a:sym typeface="Calibri"/>
                </a:rPr>
                <a:t>COMERCIO INTERNACIONAL Y LOS FACTORES </a:t>
              </a:r>
              <a:r>
                <a:rPr b="1" i="0" lang="en-US" sz="1999" u="none" cap="none" strike="noStrike">
                  <a:solidFill>
                    <a:srgbClr val="EB6B1F"/>
                  </a:solidFill>
                  <a:latin typeface="Calibri"/>
                  <a:ea typeface="Calibri"/>
                  <a:cs typeface="Calibri"/>
                  <a:sym typeface="Calibri"/>
                </a:rPr>
                <a:t>QUE INCIDEN EN </a:t>
              </a:r>
              <a:r>
                <a:rPr b="1" i="0" lang="en-US" sz="1999" u="none" cap="none" strike="noStrike">
                  <a:solidFill>
                    <a:srgbClr val="ED6B00"/>
                  </a:solidFill>
                  <a:latin typeface="Calibri"/>
                  <a:ea typeface="Calibri"/>
                  <a:cs typeface="Calibri"/>
                  <a:sym typeface="Calibri"/>
                </a:rPr>
                <a:t>SU ENTORNO</a:t>
              </a:r>
              <a:endParaRPr b="0" i="0" sz="1399"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Los invito a reunirse en grupo de cuatro personas y organizarse cómo participarán en la </a:t>
              </a:r>
              <a:r>
                <a:rPr b="1" i="0" lang="en-US" sz="1599" u="none" cap="none" strike="noStrike">
                  <a:solidFill>
                    <a:srgbClr val="000000"/>
                  </a:solidFill>
                  <a:latin typeface="Calibri"/>
                  <a:ea typeface="Calibri"/>
                  <a:cs typeface="Calibri"/>
                  <a:sym typeface="Calibri"/>
                </a:rPr>
                <a:t>actividad de juego “Kahoot!”, </a:t>
              </a:r>
              <a:r>
                <a:rPr b="0" i="0" lang="en-US" sz="1599" u="none" cap="none" strike="noStrike">
                  <a:solidFill>
                    <a:srgbClr val="000000"/>
                  </a:solidFill>
                  <a:latin typeface="Calibri"/>
                  <a:ea typeface="Calibri"/>
                  <a:cs typeface="Calibri"/>
                  <a:sym typeface="Calibri"/>
                </a:rPr>
                <a:t>en el que deberán responder las preguntas que se irán dando en los enunciados, teniendo un tiempo determinado para el desarrollo de dicha actividad. </a:t>
              </a:r>
              <a:endParaRPr/>
            </a:p>
          </p:txBody>
        </p:sp>
      </p:grpSp>
      <p:sp>
        <p:nvSpPr>
          <p:cNvPr id="353" name="Google Shape;353;p23"/>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¿CUÁNTO APRENDIMOS?</a:t>
            </a:r>
            <a:endParaRPr b="1" i="0" sz="3098" u="none" cap="none" strike="noStrike">
              <a:solidFill>
                <a:srgbClr val="ED6B00"/>
              </a:solidFill>
              <a:latin typeface="Calibri"/>
              <a:ea typeface="Calibri"/>
              <a:cs typeface="Calibri"/>
              <a:sym typeface="Calibri"/>
            </a:endParaRPr>
          </a:p>
        </p:txBody>
      </p:sp>
      <p:sp>
        <p:nvSpPr>
          <p:cNvPr id="354" name="Google Shape;354;p23"/>
          <p:cNvSpPr txBox="1"/>
          <p:nvPr/>
        </p:nvSpPr>
        <p:spPr>
          <a:xfrm>
            <a:off x="366271" y="1229594"/>
            <a:ext cx="4698097" cy="153525"/>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1399" u="none" cap="none" strike="noStrike">
                <a:solidFill>
                  <a:srgbClr val="000000"/>
                </a:solidFill>
                <a:latin typeface="Calibri"/>
                <a:ea typeface="Calibri"/>
                <a:cs typeface="Calibri"/>
                <a:sym typeface="Calibri"/>
              </a:rPr>
              <a:t>REVISEMOS</a:t>
            </a:r>
            <a:endParaRPr b="0" i="0" sz="1399"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399" u="none" cap="none" strike="noStrike">
              <a:solidFill>
                <a:srgbClr val="000000"/>
              </a:solidFill>
              <a:latin typeface="Calibri"/>
              <a:ea typeface="Calibri"/>
              <a:cs typeface="Calibri"/>
              <a:sym typeface="Calibri"/>
            </a:endParaRPr>
          </a:p>
        </p:txBody>
      </p:sp>
      <p:pic>
        <p:nvPicPr>
          <p:cNvPr id="355" name="Google Shape;355;p23"/>
          <p:cNvPicPr preferRelativeResize="0"/>
          <p:nvPr/>
        </p:nvPicPr>
        <p:blipFill rotWithShape="1">
          <a:blip r:embed="rId3">
            <a:alphaModFix/>
          </a:blip>
          <a:srcRect b="0" l="0" r="0" t="0"/>
          <a:stretch/>
        </p:blipFill>
        <p:spPr>
          <a:xfrm>
            <a:off x="530682" y="2714147"/>
            <a:ext cx="2810648" cy="3181013"/>
          </a:xfrm>
          <a:prstGeom prst="rect">
            <a:avLst/>
          </a:prstGeom>
          <a:noFill/>
          <a:ln>
            <a:noFill/>
          </a:ln>
        </p:spPr>
      </p:pic>
      <p:pic>
        <p:nvPicPr>
          <p:cNvPr id="356" name="Google Shape;356;p23"/>
          <p:cNvPicPr preferRelativeResize="0"/>
          <p:nvPr/>
        </p:nvPicPr>
        <p:blipFill rotWithShape="1">
          <a:blip r:embed="rId4">
            <a:alphaModFix/>
          </a:blip>
          <a:srcRect b="0" l="0" r="0" t="0"/>
          <a:stretch/>
        </p:blipFill>
        <p:spPr>
          <a:xfrm>
            <a:off x="7224582" y="5424812"/>
            <a:ext cx="1704184" cy="1271623"/>
          </a:xfrm>
          <a:prstGeom prst="rect">
            <a:avLst/>
          </a:prstGeom>
          <a:noFill/>
          <a:ln>
            <a:noFill/>
          </a:ln>
        </p:spPr>
      </p:pic>
      <p:pic>
        <p:nvPicPr>
          <p:cNvPr id="357" name="Google Shape;357;p23"/>
          <p:cNvPicPr preferRelativeResize="0"/>
          <p:nvPr/>
        </p:nvPicPr>
        <p:blipFill rotWithShape="1">
          <a:blip r:embed="rId5">
            <a:alphaModFix/>
          </a:blip>
          <a:srcRect b="0" l="0" r="0" t="0"/>
          <a:stretch/>
        </p:blipFill>
        <p:spPr>
          <a:xfrm>
            <a:off x="5471762" y="5750062"/>
            <a:ext cx="1651064" cy="884081"/>
          </a:xfrm>
          <a:prstGeom prst="rect">
            <a:avLst/>
          </a:prstGeom>
          <a:noFill/>
          <a:ln>
            <a:noFill/>
          </a:ln>
        </p:spPr>
      </p:pic>
      <p:sp>
        <p:nvSpPr>
          <p:cNvPr id="358" name="Google Shape;358;p23"/>
          <p:cNvSpPr txBox="1"/>
          <p:nvPr/>
        </p:nvSpPr>
        <p:spPr>
          <a:xfrm>
            <a:off x="4123154" y="1183882"/>
            <a:ext cx="466263" cy="520843"/>
          </a:xfrm>
          <a:prstGeom prst="rect">
            <a:avLst/>
          </a:prstGeom>
          <a:noFill/>
          <a:ln>
            <a:noFill/>
          </a:ln>
        </p:spPr>
        <p:txBody>
          <a:bodyPr anchorCtr="0" anchor="ctr" bIns="91375" lIns="91375" spcFirstLastPara="1" rIns="91375" wrap="square" tIns="91375">
            <a:noAutofit/>
          </a:bodyPr>
          <a:lstStyle/>
          <a:p>
            <a:pPr indent="0" lvl="0" marL="0" marR="0" rtl="0" algn="r">
              <a:lnSpc>
                <a:spcPct val="90000"/>
              </a:lnSpc>
              <a:spcBef>
                <a:spcPts val="0"/>
              </a:spcBef>
              <a:spcAft>
                <a:spcPts val="0"/>
              </a:spcAft>
              <a:buNone/>
            </a:pPr>
            <a:r>
              <a:rPr b="0" i="0" lang="en-US" sz="4998" u="none" cap="none" strike="noStrike">
                <a:solidFill>
                  <a:srgbClr val="FFB375"/>
                </a:solidFill>
                <a:latin typeface="Calibri"/>
                <a:ea typeface="Calibri"/>
                <a:cs typeface="Calibri"/>
                <a:sym typeface="Calibri"/>
              </a:rPr>
              <a:t>2</a:t>
            </a:r>
            <a:endParaRPr b="0" i="0" sz="4998" u="none" cap="none" strike="noStrike">
              <a:solidFill>
                <a:srgbClr val="FFB375"/>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4"/>
          <p:cNvSpPr txBox="1"/>
          <p:nvPr/>
        </p:nvSpPr>
        <p:spPr>
          <a:xfrm>
            <a:off x="366450" y="1110796"/>
            <a:ext cx="4700400" cy="372208"/>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b="0" i="0" sz="1400" u="none" cap="none" strike="noStrike">
              <a:solidFill>
                <a:srgbClr val="000000"/>
              </a:solidFill>
              <a:latin typeface="Arial"/>
              <a:ea typeface="Arial"/>
              <a:cs typeface="Arial"/>
              <a:sym typeface="Arial"/>
            </a:endParaRPr>
          </a:p>
        </p:txBody>
      </p:sp>
      <p:sp>
        <p:nvSpPr>
          <p:cNvPr id="364" name="Google Shape;364;p24"/>
          <p:cNvSpPr txBox="1"/>
          <p:nvPr/>
        </p:nvSpPr>
        <p:spPr>
          <a:xfrm>
            <a:off x="375977" y="1283910"/>
            <a:ext cx="7017881" cy="536166"/>
          </a:xfrm>
          <a:prstGeom prst="rect">
            <a:avLst/>
          </a:prstGeom>
          <a:noFill/>
          <a:ln>
            <a:noFill/>
          </a:ln>
        </p:spPr>
        <p:txBody>
          <a:bodyPr anchorCtr="0" anchor="ctr" bIns="91400" lIns="91400" spcFirstLastPara="1" rIns="91400" wrap="square" tIns="91400">
            <a:no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0" i="0" sz="1400" u="none" cap="none" strike="noStrike">
              <a:solidFill>
                <a:srgbClr val="000000"/>
              </a:solidFill>
              <a:latin typeface="Arial"/>
              <a:ea typeface="Arial"/>
              <a:cs typeface="Arial"/>
              <a:sym typeface="Arial"/>
            </a:endParaRPr>
          </a:p>
        </p:txBody>
      </p:sp>
      <p:grpSp>
        <p:nvGrpSpPr>
          <p:cNvPr id="365" name="Google Shape;365;p24"/>
          <p:cNvGrpSpPr/>
          <p:nvPr/>
        </p:nvGrpSpPr>
        <p:grpSpPr>
          <a:xfrm>
            <a:off x="-4659" y="4568179"/>
            <a:ext cx="9109189" cy="783012"/>
            <a:chOff x="-3" y="-3"/>
            <a:chExt cx="9109187" cy="783011"/>
          </a:xfrm>
        </p:grpSpPr>
        <p:sp>
          <p:nvSpPr>
            <p:cNvPr id="366" name="Google Shape;366;p24"/>
            <p:cNvSpPr txBox="1"/>
            <p:nvPr/>
          </p:nvSpPr>
          <p:spPr>
            <a:xfrm>
              <a:off x="1334832" y="222245"/>
              <a:ext cx="7774352"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400" u="none" cap="none" strike="noStrike">
                <a:solidFill>
                  <a:srgbClr val="000000"/>
                </a:solidFill>
                <a:latin typeface="Arial"/>
                <a:ea typeface="Arial"/>
                <a:cs typeface="Arial"/>
                <a:sym typeface="Arial"/>
              </a:endParaRPr>
            </a:p>
          </p:txBody>
        </p:sp>
        <p:grpSp>
          <p:nvGrpSpPr>
            <p:cNvPr id="367" name="Google Shape;367;p24"/>
            <p:cNvGrpSpPr/>
            <p:nvPr/>
          </p:nvGrpSpPr>
          <p:grpSpPr>
            <a:xfrm>
              <a:off x="-3" y="-3"/>
              <a:ext cx="1135372" cy="783011"/>
              <a:chOff x="-1" y="-1"/>
              <a:chExt cx="1135370" cy="783010"/>
            </a:xfrm>
          </p:grpSpPr>
          <p:sp>
            <p:nvSpPr>
              <p:cNvPr id="368" name="Google Shape;368;p24"/>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38;p40" id="369" name="Google Shape;369;p24"/>
              <p:cNvPicPr preferRelativeResize="0"/>
              <p:nvPr/>
            </p:nvPicPr>
            <p:blipFill rotWithShape="1">
              <a:blip r:embed="rId3">
                <a:alphaModFix/>
              </a:blip>
              <a:srcRect b="0" l="0" r="0" t="0"/>
              <a:stretch/>
            </p:blipFill>
            <p:spPr>
              <a:xfrm>
                <a:off x="286450" y="103502"/>
                <a:ext cx="683389" cy="576004"/>
              </a:xfrm>
              <a:prstGeom prst="rect">
                <a:avLst/>
              </a:prstGeom>
              <a:noFill/>
              <a:ln>
                <a:noFill/>
              </a:ln>
            </p:spPr>
          </p:pic>
        </p:grpSp>
      </p:grpSp>
      <p:grpSp>
        <p:nvGrpSpPr>
          <p:cNvPr id="370" name="Google Shape;370;p24"/>
          <p:cNvGrpSpPr/>
          <p:nvPr/>
        </p:nvGrpSpPr>
        <p:grpSpPr>
          <a:xfrm>
            <a:off x="-4659" y="3697443"/>
            <a:ext cx="6615376" cy="783012"/>
            <a:chOff x="-3" y="-3"/>
            <a:chExt cx="6615374" cy="783011"/>
          </a:xfrm>
        </p:grpSpPr>
        <p:sp>
          <p:nvSpPr>
            <p:cNvPr id="371" name="Google Shape;371;p24"/>
            <p:cNvSpPr txBox="1"/>
            <p:nvPr/>
          </p:nvSpPr>
          <p:spPr>
            <a:xfrm>
              <a:off x="1334834" y="94428"/>
              <a:ext cx="5280537" cy="554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372" name="Google Shape;372;p24"/>
            <p:cNvGrpSpPr/>
            <p:nvPr/>
          </p:nvGrpSpPr>
          <p:grpSpPr>
            <a:xfrm>
              <a:off x="-3" y="-3"/>
              <a:ext cx="1135373" cy="783011"/>
              <a:chOff x="-1" y="-1"/>
              <a:chExt cx="1135372" cy="783010"/>
            </a:xfrm>
          </p:grpSpPr>
          <p:sp>
            <p:nvSpPr>
              <p:cNvPr id="373" name="Google Shape;373;p24"/>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43;p40" id="374" name="Google Shape;374;p24"/>
              <p:cNvPicPr preferRelativeResize="0"/>
              <p:nvPr/>
            </p:nvPicPr>
            <p:blipFill rotWithShape="1">
              <a:blip r:embed="rId4">
                <a:alphaModFix/>
              </a:blip>
              <a:srcRect b="0" l="0" r="0" t="0"/>
              <a:stretch/>
            </p:blipFill>
            <p:spPr>
              <a:xfrm>
                <a:off x="286451" y="103502"/>
                <a:ext cx="683389" cy="576004"/>
              </a:xfrm>
              <a:prstGeom prst="rect">
                <a:avLst/>
              </a:prstGeom>
              <a:noFill/>
              <a:ln>
                <a:noFill/>
              </a:ln>
            </p:spPr>
          </p:pic>
        </p:grpSp>
      </p:grpSp>
      <p:grpSp>
        <p:nvGrpSpPr>
          <p:cNvPr id="375" name="Google Shape;375;p24"/>
          <p:cNvGrpSpPr/>
          <p:nvPr/>
        </p:nvGrpSpPr>
        <p:grpSpPr>
          <a:xfrm>
            <a:off x="-4659" y="1955974"/>
            <a:ext cx="9178017" cy="783012"/>
            <a:chOff x="-3" y="-3"/>
            <a:chExt cx="9178015" cy="783011"/>
          </a:xfrm>
        </p:grpSpPr>
        <p:sp>
          <p:nvSpPr>
            <p:cNvPr id="376" name="Google Shape;376;p24"/>
            <p:cNvSpPr txBox="1"/>
            <p:nvPr/>
          </p:nvSpPr>
          <p:spPr>
            <a:xfrm>
              <a:off x="1334833" y="222245"/>
              <a:ext cx="7843179"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400" u="none" cap="none" strike="noStrike">
                <a:solidFill>
                  <a:srgbClr val="000000"/>
                </a:solidFill>
                <a:latin typeface="Arial"/>
                <a:ea typeface="Arial"/>
                <a:cs typeface="Arial"/>
                <a:sym typeface="Arial"/>
              </a:endParaRPr>
            </a:p>
          </p:txBody>
        </p:sp>
        <p:grpSp>
          <p:nvGrpSpPr>
            <p:cNvPr id="377" name="Google Shape;377;p24"/>
            <p:cNvGrpSpPr/>
            <p:nvPr/>
          </p:nvGrpSpPr>
          <p:grpSpPr>
            <a:xfrm>
              <a:off x="-3" y="-3"/>
              <a:ext cx="1135372" cy="783011"/>
              <a:chOff x="-1" y="-1"/>
              <a:chExt cx="1135370" cy="783010"/>
            </a:xfrm>
          </p:grpSpPr>
          <p:sp>
            <p:nvSpPr>
              <p:cNvPr id="378" name="Google Shape;378;p24"/>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48;p40" id="379" name="Google Shape;379;p24"/>
              <p:cNvPicPr preferRelativeResize="0"/>
              <p:nvPr/>
            </p:nvPicPr>
            <p:blipFill rotWithShape="1">
              <a:blip r:embed="rId5">
                <a:alphaModFix/>
              </a:blip>
              <a:srcRect b="0" l="0" r="0" t="0"/>
              <a:stretch/>
            </p:blipFill>
            <p:spPr>
              <a:xfrm>
                <a:off x="262214" y="83074"/>
                <a:ext cx="731862" cy="616860"/>
              </a:xfrm>
              <a:prstGeom prst="rect">
                <a:avLst/>
              </a:prstGeom>
              <a:noFill/>
              <a:ln>
                <a:noFill/>
              </a:ln>
            </p:spPr>
          </p:pic>
        </p:grpSp>
      </p:grpSp>
      <p:grpSp>
        <p:nvGrpSpPr>
          <p:cNvPr id="380" name="Google Shape;380;p24"/>
          <p:cNvGrpSpPr/>
          <p:nvPr/>
        </p:nvGrpSpPr>
        <p:grpSpPr>
          <a:xfrm>
            <a:off x="-4660" y="2826708"/>
            <a:ext cx="8912547" cy="783012"/>
            <a:chOff x="-3" y="-3"/>
            <a:chExt cx="8912545" cy="783011"/>
          </a:xfrm>
        </p:grpSpPr>
        <p:sp>
          <p:nvSpPr>
            <p:cNvPr id="381" name="Google Shape;381;p24"/>
            <p:cNvSpPr txBox="1"/>
            <p:nvPr/>
          </p:nvSpPr>
          <p:spPr>
            <a:xfrm>
              <a:off x="1334833" y="222245"/>
              <a:ext cx="7577709"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400" u="none" cap="none" strike="noStrike">
                <a:solidFill>
                  <a:srgbClr val="000000"/>
                </a:solidFill>
                <a:latin typeface="Arial"/>
                <a:ea typeface="Arial"/>
                <a:cs typeface="Arial"/>
                <a:sym typeface="Arial"/>
              </a:endParaRPr>
            </a:p>
          </p:txBody>
        </p:sp>
        <p:grpSp>
          <p:nvGrpSpPr>
            <p:cNvPr id="382" name="Google Shape;382;p24"/>
            <p:cNvGrpSpPr/>
            <p:nvPr/>
          </p:nvGrpSpPr>
          <p:grpSpPr>
            <a:xfrm>
              <a:off x="-3" y="-3"/>
              <a:ext cx="1135373" cy="783011"/>
              <a:chOff x="-1" y="-1"/>
              <a:chExt cx="1135372" cy="783010"/>
            </a:xfrm>
          </p:grpSpPr>
          <p:sp>
            <p:nvSpPr>
              <p:cNvPr id="383" name="Google Shape;383;p24"/>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53;p40" id="384" name="Google Shape;384;p24"/>
              <p:cNvPicPr preferRelativeResize="0"/>
              <p:nvPr/>
            </p:nvPicPr>
            <p:blipFill rotWithShape="1">
              <a:blip r:embed="rId6">
                <a:alphaModFix/>
              </a:blip>
              <a:srcRect b="0" l="0" r="0" t="0"/>
              <a:stretch/>
            </p:blipFill>
            <p:spPr>
              <a:xfrm>
                <a:off x="286451" y="103502"/>
                <a:ext cx="683389" cy="576004"/>
              </a:xfrm>
              <a:prstGeom prst="rect">
                <a:avLst/>
              </a:prstGeom>
              <a:noFill/>
              <a:ln>
                <a:noFill/>
              </a:ln>
            </p:spPr>
          </p:pic>
        </p:grpSp>
      </p:grpSp>
      <p:grpSp>
        <p:nvGrpSpPr>
          <p:cNvPr id="385" name="Google Shape;385;p24"/>
          <p:cNvGrpSpPr/>
          <p:nvPr/>
        </p:nvGrpSpPr>
        <p:grpSpPr>
          <a:xfrm>
            <a:off x="-4659" y="5438912"/>
            <a:ext cx="6861181" cy="783012"/>
            <a:chOff x="-3" y="-3"/>
            <a:chExt cx="6861179" cy="783011"/>
          </a:xfrm>
        </p:grpSpPr>
        <p:sp>
          <p:nvSpPr>
            <p:cNvPr id="386" name="Google Shape;386;p24"/>
            <p:cNvSpPr txBox="1"/>
            <p:nvPr/>
          </p:nvSpPr>
          <p:spPr>
            <a:xfrm>
              <a:off x="1334832" y="123924"/>
              <a:ext cx="5526344" cy="554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b="0" i="0" sz="1400" u="none" cap="none" strike="noStrike">
                <a:solidFill>
                  <a:srgbClr val="000000"/>
                </a:solidFill>
                <a:latin typeface="Arial"/>
                <a:ea typeface="Arial"/>
                <a:cs typeface="Arial"/>
                <a:sym typeface="Arial"/>
              </a:endParaRPr>
            </a:p>
          </p:txBody>
        </p:sp>
        <p:grpSp>
          <p:nvGrpSpPr>
            <p:cNvPr id="387" name="Google Shape;387;p24"/>
            <p:cNvGrpSpPr/>
            <p:nvPr/>
          </p:nvGrpSpPr>
          <p:grpSpPr>
            <a:xfrm>
              <a:off x="-3" y="-3"/>
              <a:ext cx="1135373" cy="783011"/>
              <a:chOff x="-1" y="-1"/>
              <a:chExt cx="1135372" cy="783010"/>
            </a:xfrm>
          </p:grpSpPr>
          <p:sp>
            <p:nvSpPr>
              <p:cNvPr id="388" name="Google Shape;388;p24"/>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58;p40" id="389" name="Google Shape;389;p24"/>
              <p:cNvPicPr preferRelativeResize="0"/>
              <p:nvPr/>
            </p:nvPicPr>
            <p:blipFill rotWithShape="1">
              <a:blip r:embed="rId7">
                <a:alphaModFix/>
              </a:blip>
              <a:srcRect b="0" l="0" r="0" t="0"/>
              <a:stretch/>
            </p:blipFill>
            <p:spPr>
              <a:xfrm>
                <a:off x="286450" y="103502"/>
                <a:ext cx="683392" cy="576004"/>
              </a:xfrm>
              <a:prstGeom prst="rect">
                <a:avLst/>
              </a:prstGeom>
              <a:noFill/>
              <a:ln>
                <a:noFill/>
              </a:ln>
            </p:spPr>
          </p:pic>
        </p:grpSp>
      </p:grpSp>
      <p:pic>
        <p:nvPicPr>
          <p:cNvPr descr="Google Shape;559;p40" id="390" name="Google Shape;390;p24"/>
          <p:cNvPicPr preferRelativeResize="0"/>
          <p:nvPr/>
        </p:nvPicPr>
        <p:blipFill rotWithShape="1">
          <a:blip r:embed="rId8">
            <a:alphaModFix/>
          </a:blip>
          <a:srcRect b="0" l="0" r="0" t="0"/>
          <a:stretch/>
        </p:blipFill>
        <p:spPr>
          <a:xfrm>
            <a:off x="5639332" y="1565094"/>
            <a:ext cx="3816535" cy="60061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5"/>
          <p:cNvSpPr txBox="1"/>
          <p:nvPr/>
        </p:nvSpPr>
        <p:spPr>
          <a:xfrm>
            <a:off x="375973" y="1323980"/>
            <a:ext cx="8950504" cy="536166"/>
          </a:xfrm>
          <a:prstGeom prst="rect">
            <a:avLst/>
          </a:prstGeom>
          <a:noFill/>
          <a:ln>
            <a:noFill/>
          </a:ln>
        </p:spPr>
        <p:txBody>
          <a:bodyPr anchorCtr="0" anchor="ctr" bIns="91400" lIns="91400" spcFirstLastPara="1" rIns="91400" wrap="square" tIns="91400">
            <a:no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b="0" i="0" sz="1400" u="none" cap="none" strike="noStrike">
              <a:solidFill>
                <a:srgbClr val="000000"/>
              </a:solidFill>
              <a:latin typeface="Arial"/>
              <a:ea typeface="Arial"/>
              <a:cs typeface="Arial"/>
              <a:sym typeface="Arial"/>
            </a:endParaRPr>
          </a:p>
        </p:txBody>
      </p:sp>
      <p:grpSp>
        <p:nvGrpSpPr>
          <p:cNvPr id="396" name="Google Shape;396;p25"/>
          <p:cNvGrpSpPr/>
          <p:nvPr/>
        </p:nvGrpSpPr>
        <p:grpSpPr>
          <a:xfrm>
            <a:off x="375972" y="2370244"/>
            <a:ext cx="8839207" cy="3238199"/>
            <a:chOff x="-1" y="-1"/>
            <a:chExt cx="8839205" cy="3238197"/>
          </a:xfrm>
        </p:grpSpPr>
        <p:sp>
          <p:nvSpPr>
            <p:cNvPr id="397" name="Google Shape;397;p25"/>
            <p:cNvSpPr/>
            <p:nvPr/>
          </p:nvSpPr>
          <p:spPr>
            <a:xfrm>
              <a:off x="-1" y="-1"/>
              <a:ext cx="8839205" cy="3238197"/>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5"/>
            <p:cNvSpPr txBox="1"/>
            <p:nvPr/>
          </p:nvSpPr>
          <p:spPr>
            <a:xfrm>
              <a:off x="162838" y="1428979"/>
              <a:ext cx="8513528" cy="380233"/>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99" name="Google Shape;399;p25"/>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0" name="Google Shape;400;p25"/>
          <p:cNvSpPr txBox="1"/>
          <p:nvPr/>
        </p:nvSpPr>
        <p:spPr>
          <a:xfrm>
            <a:off x="366450" y="1110796"/>
            <a:ext cx="4700400" cy="372208"/>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b="0" i="0" sz="1400" u="none" cap="none" strike="noStrike">
              <a:solidFill>
                <a:srgbClr val="000000"/>
              </a:solidFill>
              <a:latin typeface="Arial"/>
              <a:ea typeface="Arial"/>
              <a:cs typeface="Arial"/>
              <a:sym typeface="Arial"/>
            </a:endParaRPr>
          </a:p>
        </p:txBody>
      </p:sp>
      <p:sp>
        <p:nvSpPr>
          <p:cNvPr id="401" name="Google Shape;401;p25"/>
          <p:cNvSpPr txBox="1"/>
          <p:nvPr/>
        </p:nvSpPr>
        <p:spPr>
          <a:xfrm>
            <a:off x="958645" y="3227739"/>
            <a:ext cx="6297940" cy="2106259"/>
          </a:xfrm>
          <a:prstGeom prst="rect">
            <a:avLst/>
          </a:prstGeom>
          <a:noFill/>
          <a:ln>
            <a:noFill/>
          </a:ln>
        </p:spPr>
        <p:txBody>
          <a:bodyPr anchorCtr="0" anchor="ctr" bIns="91400" lIns="91400" spcFirstLastPara="1" rIns="91400" wrap="square" tIns="91400">
            <a:no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COMERCIO INTERNACIONAL Y LOS FACTORES</a:t>
            </a:r>
            <a:endParaRPr/>
          </a:p>
          <a:p>
            <a:pPr indent="0" lvl="0" marL="0" marR="0" rtl="0" algn="l">
              <a:lnSpc>
                <a:spcPct val="115000"/>
              </a:lnSpc>
              <a:spcBef>
                <a:spcPts val="0"/>
              </a:spcBef>
              <a:spcAft>
                <a:spcPts val="0"/>
              </a:spcAft>
              <a:buClr>
                <a:srgbClr val="A93501"/>
              </a:buClr>
              <a:buSzPts val="2000"/>
              <a:buFont typeface="Calibri"/>
              <a:buNone/>
            </a:pPr>
            <a:r>
              <a:rPr b="1" i="0" lang="en-US" sz="2000" u="none" cap="none" strike="noStrike">
                <a:solidFill>
                  <a:srgbClr val="EB6B1F"/>
                </a:solidFill>
                <a:latin typeface="Calibri"/>
                <a:ea typeface="Calibri"/>
                <a:cs typeface="Calibri"/>
                <a:sym typeface="Calibri"/>
              </a:rPr>
              <a:t>QUE INCIDEN EN </a:t>
            </a:r>
            <a:r>
              <a:rPr b="1" i="0" lang="en-US" sz="2000" u="none" cap="none" strike="noStrike">
                <a:solidFill>
                  <a:srgbClr val="ED6B00"/>
                </a:solidFill>
                <a:latin typeface="Calibri"/>
                <a:ea typeface="Calibri"/>
                <a:cs typeface="Calibri"/>
                <a:sym typeface="Calibri"/>
              </a:rPr>
              <a:t>SU ENTORNO</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práctica. Utilice el archivo</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Actividad Práctica </a:t>
            </a:r>
            <a:r>
              <a:rPr b="0" i="0" lang="en-US" sz="1600" u="none" cap="none" strike="noStrike">
                <a:solidFill>
                  <a:srgbClr val="000000"/>
                </a:solidFill>
                <a:latin typeface="Calibri"/>
                <a:ea typeface="Calibri"/>
                <a:cs typeface="Calibri"/>
                <a:sym typeface="Calibri"/>
              </a:rPr>
              <a:t>sigue las instrucciones señaladas.</a:t>
            </a: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ED6B00"/>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21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ED6B00"/>
              </a:buClr>
              <a:buSzPts val="16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02" name="Google Shape;402;p25"/>
          <p:cNvSpPr txBox="1"/>
          <p:nvPr/>
        </p:nvSpPr>
        <p:spPr>
          <a:xfrm>
            <a:off x="3670560" y="943279"/>
            <a:ext cx="559358" cy="941774"/>
          </a:xfrm>
          <a:prstGeom prst="rect">
            <a:avLst/>
          </a:prstGeom>
          <a:noFill/>
          <a:ln>
            <a:noFill/>
          </a:ln>
        </p:spPr>
        <p:txBody>
          <a:bodyPr anchorCtr="0" anchor="ctr" bIns="91400" lIns="91400" spcFirstLastPara="1" rIns="91400" wrap="square" tIns="91400">
            <a:no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pic>
        <p:nvPicPr>
          <p:cNvPr descr="Google Shape;515;p38" id="403" name="Google Shape;403;p25"/>
          <p:cNvPicPr preferRelativeResize="0"/>
          <p:nvPr/>
        </p:nvPicPr>
        <p:blipFill rotWithShape="1">
          <a:blip r:embed="rId3">
            <a:alphaModFix/>
          </a:blip>
          <a:srcRect b="0" l="0" r="0" t="0"/>
          <a:stretch/>
        </p:blipFill>
        <p:spPr>
          <a:xfrm>
            <a:off x="2716054" y="3978569"/>
            <a:ext cx="6899894" cy="3974397"/>
          </a:xfrm>
          <a:prstGeom prst="rect">
            <a:avLst/>
          </a:prstGeom>
          <a:noFill/>
          <a:ln>
            <a:noFill/>
          </a:ln>
        </p:spPr>
      </p:pic>
      <p:sp>
        <p:nvSpPr>
          <p:cNvPr id="404" name="Google Shape;404;p25"/>
          <p:cNvSpPr txBox="1"/>
          <p:nvPr/>
        </p:nvSpPr>
        <p:spPr>
          <a:xfrm>
            <a:off x="2710005" y="6881800"/>
            <a:ext cx="1639637" cy="317116"/>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grpSp>
        <p:nvGrpSpPr>
          <p:cNvPr id="409" name="Google Shape;409;p26"/>
          <p:cNvGrpSpPr/>
          <p:nvPr/>
        </p:nvGrpSpPr>
        <p:grpSpPr>
          <a:xfrm>
            <a:off x="431621" y="2372797"/>
            <a:ext cx="8839207" cy="3238199"/>
            <a:chOff x="-1" y="-1"/>
            <a:chExt cx="8839205" cy="3238197"/>
          </a:xfrm>
        </p:grpSpPr>
        <p:sp>
          <p:nvSpPr>
            <p:cNvPr id="410" name="Google Shape;410;p26"/>
            <p:cNvSpPr/>
            <p:nvPr/>
          </p:nvSpPr>
          <p:spPr>
            <a:xfrm>
              <a:off x="-1" y="-1"/>
              <a:ext cx="8839205" cy="3238197"/>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26"/>
            <p:cNvSpPr txBox="1"/>
            <p:nvPr/>
          </p:nvSpPr>
          <p:spPr>
            <a:xfrm>
              <a:off x="162838" y="1428979"/>
              <a:ext cx="8513528" cy="380233"/>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412" name="Google Shape;412;p26"/>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25;p39" id="413" name="Google Shape;413;p26"/>
          <p:cNvPicPr preferRelativeResize="0"/>
          <p:nvPr/>
        </p:nvPicPr>
        <p:blipFill rotWithShape="1">
          <a:blip r:embed="rId3">
            <a:alphaModFix/>
          </a:blip>
          <a:srcRect b="0" l="0" r="0" t="0"/>
          <a:stretch/>
        </p:blipFill>
        <p:spPr>
          <a:xfrm>
            <a:off x="6006376" y="2890682"/>
            <a:ext cx="2963594" cy="4629223"/>
          </a:xfrm>
          <a:prstGeom prst="rect">
            <a:avLst/>
          </a:prstGeom>
          <a:noFill/>
          <a:ln>
            <a:noFill/>
          </a:ln>
        </p:spPr>
      </p:pic>
      <p:sp>
        <p:nvSpPr>
          <p:cNvPr id="414" name="Google Shape;414;p26"/>
          <p:cNvSpPr txBox="1"/>
          <p:nvPr/>
        </p:nvSpPr>
        <p:spPr>
          <a:xfrm>
            <a:off x="958644" y="3016380"/>
            <a:ext cx="6438617" cy="2329375"/>
          </a:xfrm>
          <a:prstGeom prst="rect">
            <a:avLst/>
          </a:prstGeom>
          <a:noFill/>
          <a:ln>
            <a:noFill/>
          </a:ln>
        </p:spPr>
        <p:txBody>
          <a:bodyPr anchorCtr="0" anchor="ctr" bIns="91400" lIns="91400" spcFirstLastPara="1" rIns="91400" wrap="square" tIns="91400">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COMERCIO INTERNACIONAL Y LOS FACTORES</a:t>
            </a:r>
            <a:endParaRPr/>
          </a:p>
          <a:p>
            <a:pPr indent="0" lvl="0" marL="0" marR="0" rtl="0" algn="l">
              <a:lnSpc>
                <a:spcPct val="115000"/>
              </a:lnSpc>
              <a:spcBef>
                <a:spcPts val="0"/>
              </a:spcBef>
              <a:spcAft>
                <a:spcPts val="0"/>
              </a:spcAft>
              <a:buNone/>
            </a:pPr>
            <a:r>
              <a:rPr b="1" i="0" lang="en-US" sz="2000" u="none" cap="none" strike="noStrike">
                <a:solidFill>
                  <a:srgbClr val="EB6B1F"/>
                </a:solidFill>
                <a:latin typeface="Calibri"/>
                <a:ea typeface="Calibri"/>
                <a:cs typeface="Calibri"/>
                <a:sym typeface="Calibri"/>
              </a:rPr>
              <a:t>QUE INCIDEN EN </a:t>
            </a:r>
            <a:r>
              <a:rPr b="1" i="0" lang="en-US" sz="2000" u="none" cap="none" strike="noStrike">
                <a:solidFill>
                  <a:srgbClr val="ED6B00"/>
                </a:solidFill>
                <a:latin typeface="Calibri"/>
                <a:ea typeface="Calibri"/>
                <a:cs typeface="Calibri"/>
                <a:sym typeface="Calibri"/>
              </a:rPr>
              <a:t>SU ENTORNO</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Google Shape;527;p39" id="415" name="Google Shape;415;p26"/>
          <p:cNvPicPr preferRelativeResize="0"/>
          <p:nvPr/>
        </p:nvPicPr>
        <p:blipFill rotWithShape="1">
          <a:blip r:embed="rId4">
            <a:alphaModFix/>
          </a:blip>
          <a:srcRect b="0" l="0" r="0" t="0"/>
          <a:stretch/>
        </p:blipFill>
        <p:spPr>
          <a:xfrm>
            <a:off x="3220622" y="4175682"/>
            <a:ext cx="673178" cy="603723"/>
          </a:xfrm>
          <a:prstGeom prst="rect">
            <a:avLst/>
          </a:prstGeom>
          <a:noFill/>
          <a:ln>
            <a:noFill/>
          </a:ln>
        </p:spPr>
      </p:pic>
      <p:sp>
        <p:nvSpPr>
          <p:cNvPr id="416" name="Google Shape;416;p26"/>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417" name="Google Shape;417;p26"/>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p:nvPr/>
        </p:nvSpPr>
        <p:spPr>
          <a:xfrm>
            <a:off x="103238" y="825908"/>
            <a:ext cx="9497963" cy="1401099"/>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8" name="Google Shape;98;p3"/>
          <p:cNvSpPr txBox="1"/>
          <p:nvPr/>
        </p:nvSpPr>
        <p:spPr>
          <a:xfrm>
            <a:off x="351409" y="2358773"/>
            <a:ext cx="2847481"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chemeClr val="dk1"/>
                </a:solidFill>
                <a:latin typeface="Calibri"/>
                <a:ea typeface="Calibri"/>
                <a:cs typeface="Calibri"/>
                <a:sym typeface="Calibri"/>
              </a:rPr>
              <a:t>OA 1 </a:t>
            </a:r>
            <a:r>
              <a:rPr b="0" i="0" lang="en-US" sz="1400" u="none" cap="none" strike="noStrike">
                <a:solidFill>
                  <a:srgbClr val="000000"/>
                </a:solidFill>
                <a:latin typeface="Calibri"/>
                <a:ea typeface="Calibri"/>
                <a:cs typeface="Calibri"/>
                <a:sym typeface="Calibri"/>
              </a:rPr>
              <a:t>Leer y utilizar información contable básica acerca de la marcha de la empresa, incluida información sobre importaciones y/o exportaciones, de acuerdo a las normas internacionales de contabilidad (NIC) y de información financiera (NIIF).</a:t>
            </a:r>
            <a:endParaRPr/>
          </a:p>
          <a:p>
            <a:pPr indent="0" lvl="0" marL="0" marR="0" rtl="0" algn="l">
              <a:lnSpc>
                <a:spcPct val="115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B - C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99" name="Google Shape;99;p3"/>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358671" y="199411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101" name="Google Shape;101;p3"/>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102" name="Google Shape;102;p3"/>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3561634" y="2394094"/>
            <a:ext cx="278109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Gestiona la documentación mercantil de las importaciones  y/o exportaciones conforme a las disposiciones contables y tributarias vigentes. </a:t>
            </a:r>
            <a:endParaRPr/>
          </a:p>
        </p:txBody>
      </p:sp>
      <p:sp>
        <p:nvSpPr>
          <p:cNvPr id="104" name="Google Shape;104;p3"/>
          <p:cNvSpPr txBox="1"/>
          <p:nvPr/>
        </p:nvSpPr>
        <p:spPr>
          <a:xfrm>
            <a:off x="3561636" y="1994111"/>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105" name="Google Shape;105;p3"/>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106" name="Google Shape;106;p3"/>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7" name="Google Shape;107;p3"/>
          <p:cNvSpPr txBox="1"/>
          <p:nvPr/>
        </p:nvSpPr>
        <p:spPr>
          <a:xfrm>
            <a:off x="6656439" y="2394094"/>
            <a:ext cx="2684206" cy="39572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1.1</a:t>
            </a:r>
            <a:r>
              <a:rPr b="0" i="0" lang="en-US" sz="1400" u="none" cap="none" strike="noStrike">
                <a:solidFill>
                  <a:srgbClr val="000000"/>
                </a:solidFill>
                <a:latin typeface="Calibri"/>
                <a:ea typeface="Calibri"/>
                <a:cs typeface="Calibri"/>
                <a:sym typeface="Calibri"/>
              </a:rPr>
              <a:t> Organiza los antecedentes y documentos mercantiles que</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respaldan el comercio internacional de bienes y servicios</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según la normativa legal y a los requerimientos de su</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jefatura.</a:t>
            </a:r>
            <a:br>
              <a:rPr b="0" i="0" lang="en-US" sz="1400" u="none" cap="none" strike="noStrike">
                <a:solidFill>
                  <a:srgbClr val="FF0000"/>
                </a:solidFill>
                <a:latin typeface="Calibri"/>
                <a:ea typeface="Calibri"/>
                <a:cs typeface="Calibri"/>
                <a:sym typeface="Calibri"/>
              </a:rPr>
            </a:br>
            <a:endParaRPr b="1" i="0" sz="1400" u="none" cap="none" strike="noStrike">
              <a:solidFill>
                <a:srgbClr val="76384D"/>
              </a:solidFill>
              <a:latin typeface="Calibri"/>
              <a:ea typeface="Calibri"/>
              <a:cs typeface="Calibri"/>
              <a:sym typeface="Calibri"/>
            </a:endParaRPr>
          </a:p>
        </p:txBody>
      </p:sp>
      <p:sp>
        <p:nvSpPr>
          <p:cNvPr id="108" name="Google Shape;108;p3"/>
          <p:cNvSpPr txBox="1"/>
          <p:nvPr/>
        </p:nvSpPr>
        <p:spPr>
          <a:xfrm>
            <a:off x="6554516" y="1994111"/>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109" name="Google Shape;109;p3"/>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110" name="Google Shape;110;p3"/>
          <p:cNvPicPr preferRelativeResize="0"/>
          <p:nvPr/>
        </p:nvPicPr>
        <p:blipFill rotWithShape="1">
          <a:blip r:embed="rId6">
            <a:alphaModFix/>
          </a:blip>
          <a:srcRect b="0" l="0" r="0" t="0"/>
          <a:stretch/>
        </p:blipFill>
        <p:spPr>
          <a:xfrm flipH="1">
            <a:off x="757188" y="4526552"/>
            <a:ext cx="2917133" cy="2317913"/>
          </a:xfrm>
          <a:prstGeom prst="rect">
            <a:avLst/>
          </a:prstGeom>
          <a:noFill/>
          <a:ln>
            <a:noFill/>
          </a:ln>
        </p:spPr>
      </p:pic>
      <p:pic>
        <p:nvPicPr>
          <p:cNvPr id="111" name="Google Shape;111;p3"/>
          <p:cNvPicPr preferRelativeResize="0"/>
          <p:nvPr/>
        </p:nvPicPr>
        <p:blipFill rotWithShape="1">
          <a:blip r:embed="rId7">
            <a:alphaModFix/>
          </a:blip>
          <a:srcRect b="0" l="0" r="0" t="0"/>
          <a:stretch/>
        </p:blipFill>
        <p:spPr>
          <a:xfrm flipH="1">
            <a:off x="3588297" y="3757726"/>
            <a:ext cx="3025211" cy="40823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4"/>
          <p:cNvGrpSpPr/>
          <p:nvPr/>
        </p:nvGrpSpPr>
        <p:grpSpPr>
          <a:xfrm>
            <a:off x="386362" y="3814623"/>
            <a:ext cx="4843526" cy="883217"/>
            <a:chOff x="386551" y="4102397"/>
            <a:chExt cx="4845900" cy="883650"/>
          </a:xfrm>
        </p:grpSpPr>
        <p:sp>
          <p:nvSpPr>
            <p:cNvPr id="117" name="Google Shape;117;p4"/>
            <p:cNvSpPr/>
            <p:nvPr/>
          </p:nvSpPr>
          <p:spPr>
            <a:xfrm>
              <a:off x="574651" y="4102397"/>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grpSp>
          <p:nvGrpSpPr>
            <p:cNvPr id="118" name="Google Shape;118;p4"/>
            <p:cNvGrpSpPr/>
            <p:nvPr/>
          </p:nvGrpSpPr>
          <p:grpSpPr>
            <a:xfrm>
              <a:off x="386551" y="4346560"/>
              <a:ext cx="391110" cy="395325"/>
              <a:chOff x="375767" y="3437085"/>
              <a:chExt cx="376200" cy="395325"/>
            </a:xfrm>
          </p:grpSpPr>
          <p:sp>
            <p:nvSpPr>
              <p:cNvPr id="119" name="Google Shape;119;p4"/>
              <p:cNvSpPr/>
              <p:nvPr/>
            </p:nvSpPr>
            <p:spPr>
              <a:xfrm>
                <a:off x="375767" y="3446610"/>
                <a:ext cx="376200" cy="385800"/>
              </a:xfrm>
              <a:prstGeom prst="roundRect">
                <a:avLst>
                  <a:gd fmla="val 16667" name="adj"/>
                </a:avLst>
              </a:prstGeom>
              <a:solidFill>
                <a:srgbClr val="ED6B00"/>
              </a:solid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t/>
                </a:r>
                <a:endParaRPr b="0" i="0" sz="1399" u="none" cap="none" strike="noStrike">
                  <a:solidFill>
                    <a:srgbClr val="000000"/>
                  </a:solidFill>
                  <a:latin typeface="Arial"/>
                  <a:ea typeface="Arial"/>
                  <a:cs typeface="Arial"/>
                  <a:sym typeface="Arial"/>
                </a:endParaRPr>
              </a:p>
            </p:txBody>
          </p:sp>
          <p:sp>
            <p:nvSpPr>
              <p:cNvPr id="120" name="Google Shape;120;p4"/>
              <p:cNvSpPr txBox="1"/>
              <p:nvPr/>
            </p:nvSpPr>
            <p:spPr>
              <a:xfrm>
                <a:off x="385292" y="3437085"/>
                <a:ext cx="300300" cy="385800"/>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2799" u="none" cap="none" strike="noStrike">
                    <a:solidFill>
                      <a:srgbClr val="FFFFFF"/>
                    </a:solidFill>
                    <a:latin typeface="Calibri"/>
                    <a:ea typeface="Calibri"/>
                    <a:cs typeface="Calibri"/>
                    <a:sym typeface="Calibri"/>
                  </a:rPr>
                  <a:t>2</a:t>
                </a:r>
                <a:endParaRPr b="1" i="0" sz="2799" u="none" cap="none" strike="noStrike">
                  <a:solidFill>
                    <a:srgbClr val="FFFFFF"/>
                  </a:solidFill>
                  <a:latin typeface="Calibri"/>
                  <a:ea typeface="Calibri"/>
                  <a:cs typeface="Calibri"/>
                  <a:sym typeface="Calibri"/>
                </a:endParaRPr>
              </a:p>
            </p:txBody>
          </p:sp>
        </p:grpSp>
        <p:sp>
          <p:nvSpPr>
            <p:cNvPr id="121" name="Google Shape;121;p4"/>
            <p:cNvSpPr txBox="1"/>
            <p:nvPr/>
          </p:nvSpPr>
          <p:spPr>
            <a:xfrm>
              <a:off x="949350" y="4275122"/>
              <a:ext cx="4117499" cy="538200"/>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Identificamos los aspectos básicos del comercio internacional.</a:t>
              </a:r>
              <a:endParaRPr/>
            </a:p>
          </p:txBody>
        </p:sp>
      </p:grpSp>
      <p:grpSp>
        <p:nvGrpSpPr>
          <p:cNvPr id="122" name="Google Shape;122;p4"/>
          <p:cNvGrpSpPr/>
          <p:nvPr/>
        </p:nvGrpSpPr>
        <p:grpSpPr>
          <a:xfrm>
            <a:off x="375791" y="2842014"/>
            <a:ext cx="4843526" cy="883217"/>
            <a:chOff x="375767" y="3098701"/>
            <a:chExt cx="4845900" cy="883650"/>
          </a:xfrm>
        </p:grpSpPr>
        <p:sp>
          <p:nvSpPr>
            <p:cNvPr id="123" name="Google Shape;123;p4"/>
            <p:cNvSpPr/>
            <p:nvPr/>
          </p:nvSpPr>
          <p:spPr>
            <a:xfrm>
              <a:off x="563867" y="3098701"/>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grpSp>
          <p:nvGrpSpPr>
            <p:cNvPr id="124" name="Google Shape;124;p4"/>
            <p:cNvGrpSpPr/>
            <p:nvPr/>
          </p:nvGrpSpPr>
          <p:grpSpPr>
            <a:xfrm>
              <a:off x="375767" y="3342864"/>
              <a:ext cx="376200" cy="395325"/>
              <a:chOff x="375767" y="3437085"/>
              <a:chExt cx="376200" cy="395325"/>
            </a:xfrm>
          </p:grpSpPr>
          <p:sp>
            <p:nvSpPr>
              <p:cNvPr id="125" name="Google Shape;125;p4"/>
              <p:cNvSpPr/>
              <p:nvPr/>
            </p:nvSpPr>
            <p:spPr>
              <a:xfrm>
                <a:off x="375767" y="3446610"/>
                <a:ext cx="376200" cy="385800"/>
              </a:xfrm>
              <a:prstGeom prst="roundRect">
                <a:avLst>
                  <a:gd fmla="val 16667" name="adj"/>
                </a:avLst>
              </a:prstGeom>
              <a:solidFill>
                <a:srgbClr val="ED6B00"/>
              </a:solid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t/>
                </a:r>
                <a:endParaRPr b="0" i="0" sz="1399" u="none" cap="none" strike="noStrike">
                  <a:solidFill>
                    <a:srgbClr val="000000"/>
                  </a:solidFill>
                  <a:latin typeface="Arial"/>
                  <a:ea typeface="Arial"/>
                  <a:cs typeface="Arial"/>
                  <a:sym typeface="Arial"/>
                </a:endParaRPr>
              </a:p>
            </p:txBody>
          </p:sp>
          <p:sp>
            <p:nvSpPr>
              <p:cNvPr id="126" name="Google Shape;126;p4"/>
              <p:cNvSpPr txBox="1"/>
              <p:nvPr/>
            </p:nvSpPr>
            <p:spPr>
              <a:xfrm>
                <a:off x="385292" y="3437085"/>
                <a:ext cx="300300" cy="385800"/>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2799" u="none" cap="none" strike="noStrike">
                    <a:solidFill>
                      <a:srgbClr val="FFFFFF"/>
                    </a:solidFill>
                    <a:latin typeface="Calibri"/>
                    <a:ea typeface="Calibri"/>
                    <a:cs typeface="Calibri"/>
                    <a:sym typeface="Calibri"/>
                  </a:rPr>
                  <a:t>1</a:t>
                </a:r>
                <a:endParaRPr b="1" i="0" sz="2799" u="none" cap="none" strike="noStrike">
                  <a:solidFill>
                    <a:srgbClr val="FFFFFF"/>
                  </a:solidFill>
                  <a:latin typeface="Calibri"/>
                  <a:ea typeface="Calibri"/>
                  <a:cs typeface="Calibri"/>
                  <a:sym typeface="Calibri"/>
                </a:endParaRPr>
              </a:p>
            </p:txBody>
          </p:sp>
        </p:grpSp>
        <p:sp>
          <p:nvSpPr>
            <p:cNvPr id="127" name="Google Shape;127;p4"/>
            <p:cNvSpPr txBox="1"/>
            <p:nvPr/>
          </p:nvSpPr>
          <p:spPr>
            <a:xfrm>
              <a:off x="938567" y="3271426"/>
              <a:ext cx="3960526" cy="538200"/>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Conocimos qué es el comercio internacional. </a:t>
              </a:r>
              <a:endParaRPr/>
            </a:p>
          </p:txBody>
        </p:sp>
      </p:grpSp>
      <p:sp>
        <p:nvSpPr>
          <p:cNvPr id="128" name="Google Shape;128;p4"/>
          <p:cNvSpPr/>
          <p:nvPr/>
        </p:nvSpPr>
        <p:spPr>
          <a:xfrm>
            <a:off x="5024154" y="3628646"/>
            <a:ext cx="696194" cy="69619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99" u="none" cap="none" strike="noStrike">
              <a:solidFill>
                <a:schemeClr val="lt1"/>
              </a:solidFill>
              <a:latin typeface="Arial"/>
              <a:ea typeface="Arial"/>
              <a:cs typeface="Arial"/>
              <a:sym typeface="Arial"/>
            </a:endParaRPr>
          </a:p>
        </p:txBody>
      </p:sp>
      <p:sp>
        <p:nvSpPr>
          <p:cNvPr id="129" name="Google Shape;129;p4"/>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¿QUÉ APRENDIMOS LA ACTIVIDAD ANTERIOR?</a:t>
            </a:r>
            <a:endParaRPr b="1" i="0" sz="3098" u="none" cap="none" strike="noStrike">
              <a:solidFill>
                <a:srgbClr val="ED6B00"/>
              </a:solidFill>
              <a:latin typeface="Calibri"/>
              <a:ea typeface="Calibri"/>
              <a:cs typeface="Calibri"/>
              <a:sym typeface="Calibri"/>
            </a:endParaRPr>
          </a:p>
        </p:txBody>
      </p:sp>
      <p:sp>
        <p:nvSpPr>
          <p:cNvPr id="130" name="Google Shape;130;p4"/>
          <p:cNvSpPr txBox="1"/>
          <p:nvPr/>
        </p:nvSpPr>
        <p:spPr>
          <a:xfrm>
            <a:off x="574370" y="2260286"/>
            <a:ext cx="6178122" cy="409299"/>
          </a:xfrm>
          <a:prstGeom prst="rect">
            <a:avLst/>
          </a:prstGeom>
          <a:noFill/>
          <a:ln>
            <a:noFill/>
          </a:ln>
        </p:spPr>
        <p:txBody>
          <a:bodyPr anchorCtr="0" anchor="ctr" bIns="91375" lIns="91375" spcFirstLastPara="1" rIns="91375" wrap="square" tIns="91375">
            <a:noAutofit/>
          </a:bodyPr>
          <a:lstStyle/>
          <a:p>
            <a:pPr indent="0" lvl="0" marL="0" marR="0" rtl="0" algn="l">
              <a:lnSpc>
                <a:spcPct val="90000"/>
              </a:lnSpc>
              <a:spcBef>
                <a:spcPts val="0"/>
              </a:spcBef>
              <a:spcAft>
                <a:spcPts val="0"/>
              </a:spcAft>
              <a:buNone/>
            </a:pPr>
            <a:r>
              <a:rPr b="1" i="0" lang="en-US" sz="1799" u="none" cap="none" strike="noStrike">
                <a:solidFill>
                  <a:srgbClr val="ED6B00"/>
                </a:solidFill>
                <a:latin typeface="Calibri"/>
                <a:ea typeface="Calibri"/>
                <a:cs typeface="Calibri"/>
                <a:sym typeface="Calibri"/>
              </a:rPr>
              <a:t>COMERCIO INTERNACIONAL EN EL MUNDO:</a:t>
            </a:r>
            <a:endParaRPr b="0" i="0" sz="1799" u="none" cap="none" strike="noStrike">
              <a:solidFill>
                <a:srgbClr val="ED6B00"/>
              </a:solidFill>
              <a:latin typeface="Calibri"/>
              <a:ea typeface="Calibri"/>
              <a:cs typeface="Calibri"/>
              <a:sym typeface="Calibri"/>
            </a:endParaRPr>
          </a:p>
        </p:txBody>
      </p:sp>
      <p:sp>
        <p:nvSpPr>
          <p:cNvPr id="131" name="Google Shape;131;p4"/>
          <p:cNvSpPr txBox="1"/>
          <p:nvPr/>
        </p:nvSpPr>
        <p:spPr>
          <a:xfrm>
            <a:off x="366271" y="1219767"/>
            <a:ext cx="4698097" cy="153525"/>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1399" u="none" cap="none" strike="noStrike">
                <a:solidFill>
                  <a:srgbClr val="000000"/>
                </a:solidFill>
                <a:latin typeface="Calibri"/>
                <a:ea typeface="Calibri"/>
                <a:cs typeface="Calibri"/>
                <a:sym typeface="Calibri"/>
              </a:rPr>
              <a:t>RECORDEMOS</a:t>
            </a:r>
            <a:endParaRPr b="1" i="0" sz="13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399" u="none" cap="none" strike="noStrike">
              <a:solidFill>
                <a:srgbClr val="000000"/>
              </a:solidFill>
              <a:latin typeface="Calibri"/>
              <a:ea typeface="Calibri"/>
              <a:cs typeface="Calibri"/>
              <a:sym typeface="Calibri"/>
            </a:endParaRPr>
          </a:p>
        </p:txBody>
      </p:sp>
      <p:grpSp>
        <p:nvGrpSpPr>
          <p:cNvPr id="132" name="Google Shape;132;p4"/>
          <p:cNvGrpSpPr/>
          <p:nvPr/>
        </p:nvGrpSpPr>
        <p:grpSpPr>
          <a:xfrm>
            <a:off x="394479" y="4787232"/>
            <a:ext cx="4843526" cy="883217"/>
            <a:chOff x="394672" y="5057485"/>
            <a:chExt cx="4845900" cy="883650"/>
          </a:xfrm>
        </p:grpSpPr>
        <p:sp>
          <p:nvSpPr>
            <p:cNvPr id="133" name="Google Shape;133;p4"/>
            <p:cNvSpPr/>
            <p:nvPr/>
          </p:nvSpPr>
          <p:spPr>
            <a:xfrm>
              <a:off x="582772" y="5057485"/>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grpSp>
          <p:nvGrpSpPr>
            <p:cNvPr id="134" name="Google Shape;134;p4"/>
            <p:cNvGrpSpPr/>
            <p:nvPr/>
          </p:nvGrpSpPr>
          <p:grpSpPr>
            <a:xfrm>
              <a:off x="394672" y="5301648"/>
              <a:ext cx="376200" cy="395325"/>
              <a:chOff x="375767" y="3437085"/>
              <a:chExt cx="376200" cy="395325"/>
            </a:xfrm>
          </p:grpSpPr>
          <p:sp>
            <p:nvSpPr>
              <p:cNvPr id="135" name="Google Shape;135;p4"/>
              <p:cNvSpPr/>
              <p:nvPr/>
            </p:nvSpPr>
            <p:spPr>
              <a:xfrm>
                <a:off x="375767" y="3446610"/>
                <a:ext cx="376200" cy="385800"/>
              </a:xfrm>
              <a:prstGeom prst="roundRect">
                <a:avLst>
                  <a:gd fmla="val 16667" name="adj"/>
                </a:avLst>
              </a:prstGeom>
              <a:solidFill>
                <a:srgbClr val="ED6B00"/>
              </a:solid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t/>
                </a:r>
                <a:endParaRPr b="0" i="0" sz="1399" u="none" cap="none" strike="noStrike">
                  <a:solidFill>
                    <a:srgbClr val="000000"/>
                  </a:solidFill>
                  <a:latin typeface="Arial"/>
                  <a:ea typeface="Arial"/>
                  <a:cs typeface="Arial"/>
                  <a:sym typeface="Arial"/>
                </a:endParaRPr>
              </a:p>
            </p:txBody>
          </p:sp>
          <p:sp>
            <p:nvSpPr>
              <p:cNvPr id="136" name="Google Shape;136;p4"/>
              <p:cNvSpPr txBox="1"/>
              <p:nvPr/>
            </p:nvSpPr>
            <p:spPr>
              <a:xfrm>
                <a:off x="385292" y="3437085"/>
                <a:ext cx="300300" cy="385800"/>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2799" u="none" cap="none" strike="noStrike">
                    <a:solidFill>
                      <a:srgbClr val="FFFFFF"/>
                    </a:solidFill>
                    <a:latin typeface="Calibri"/>
                    <a:ea typeface="Calibri"/>
                    <a:cs typeface="Calibri"/>
                    <a:sym typeface="Calibri"/>
                  </a:rPr>
                  <a:t>3</a:t>
                </a:r>
                <a:endParaRPr b="1" i="0" sz="2799" u="none" cap="none" strike="noStrike">
                  <a:solidFill>
                    <a:srgbClr val="FFFFFF"/>
                  </a:solidFill>
                  <a:latin typeface="Calibri"/>
                  <a:ea typeface="Calibri"/>
                  <a:cs typeface="Calibri"/>
                  <a:sym typeface="Calibri"/>
                </a:endParaRPr>
              </a:p>
            </p:txBody>
          </p:sp>
        </p:grpSp>
        <p:sp>
          <p:nvSpPr>
            <p:cNvPr id="137" name="Google Shape;137;p4"/>
            <p:cNvSpPr txBox="1"/>
            <p:nvPr/>
          </p:nvSpPr>
          <p:spPr>
            <a:xfrm>
              <a:off x="957472" y="5230210"/>
              <a:ext cx="3960526" cy="538200"/>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Calibri"/>
                  <a:ea typeface="Calibri"/>
                  <a:cs typeface="Calibri"/>
                  <a:sym typeface="Calibri"/>
                </a:rPr>
                <a:t>Conocimos la relación de las instituciones chilenas en el ámbito del comercio exterior.</a:t>
              </a:r>
              <a:endParaRPr/>
            </a:p>
          </p:txBody>
        </p:sp>
      </p:grpSp>
      <p:pic>
        <p:nvPicPr>
          <p:cNvPr id="138" name="Google Shape;138;p4"/>
          <p:cNvPicPr preferRelativeResize="0"/>
          <p:nvPr/>
        </p:nvPicPr>
        <p:blipFill rotWithShape="1">
          <a:blip r:embed="rId3">
            <a:alphaModFix/>
          </a:blip>
          <a:srcRect b="0" l="0" r="0" t="0"/>
          <a:stretch/>
        </p:blipFill>
        <p:spPr>
          <a:xfrm>
            <a:off x="4868132" y="2512185"/>
            <a:ext cx="4825962" cy="45722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p5"/>
          <p:cNvGrpSpPr/>
          <p:nvPr/>
        </p:nvGrpSpPr>
        <p:grpSpPr>
          <a:xfrm>
            <a:off x="536221" y="2581533"/>
            <a:ext cx="8009901" cy="3601675"/>
            <a:chOff x="-1" y="-1"/>
            <a:chExt cx="5390405" cy="2790748"/>
          </a:xfrm>
        </p:grpSpPr>
        <p:grpSp>
          <p:nvGrpSpPr>
            <p:cNvPr id="144" name="Google Shape;144;p5"/>
            <p:cNvGrpSpPr/>
            <p:nvPr/>
          </p:nvGrpSpPr>
          <p:grpSpPr>
            <a:xfrm>
              <a:off x="-1" y="-1"/>
              <a:ext cx="4657806" cy="2790748"/>
              <a:chOff x="-1" y="-1"/>
              <a:chExt cx="4657805" cy="2790747"/>
            </a:xfrm>
          </p:grpSpPr>
          <p:sp>
            <p:nvSpPr>
              <p:cNvPr id="145" name="Google Shape;145;p5"/>
              <p:cNvSpPr/>
              <p:nvPr/>
            </p:nvSpPr>
            <p:spPr>
              <a:xfrm flipH="1">
                <a:off x="-1" y="-1"/>
                <a:ext cx="4657805" cy="2790747"/>
              </a:xfrm>
              <a:prstGeom prst="roundRect">
                <a:avLst>
                  <a:gd fmla="val 10521"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
              <p:cNvSpPr txBox="1"/>
              <p:nvPr/>
            </p:nvSpPr>
            <p:spPr>
              <a:xfrm>
                <a:off x="136233" y="1205254"/>
                <a:ext cx="4385338" cy="380233"/>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47" name="Google Shape;147;p5"/>
            <p:cNvSpPr/>
            <p:nvPr/>
          </p:nvSpPr>
          <p:spPr>
            <a:xfrm flipH="1" rot="7028958">
              <a:off x="4620441" y="1630532"/>
              <a:ext cx="432621" cy="1022559"/>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48" name="Google Shape;148;p5"/>
          <p:cNvSpPr txBox="1"/>
          <p:nvPr/>
        </p:nvSpPr>
        <p:spPr>
          <a:xfrm>
            <a:off x="733610" y="3057048"/>
            <a:ext cx="6140229" cy="2633790"/>
          </a:xfrm>
          <a:prstGeom prst="rect">
            <a:avLst/>
          </a:prstGeom>
          <a:noFill/>
          <a:ln>
            <a:noFill/>
          </a:ln>
        </p:spPr>
        <p:txBody>
          <a:bodyPr anchorCtr="0" anchor="ctr" bIns="91400" lIns="91400" spcFirstLastPara="1" rIns="91400" wrap="square" tIns="91400">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Como ya vieron en el tema anterior, existen varias instituciones como el SII, Pro Chile, Aduana, entre otras, que participan del proceso de comercio internacional, sin embargo, existen otras instituciones gubernamentales que también participan de este proceso. </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600" u="none" cap="none" strike="noStrike">
                <a:solidFill>
                  <a:srgbClr val="000000"/>
                </a:solidFill>
                <a:latin typeface="Calibri"/>
                <a:ea typeface="Calibri"/>
                <a:cs typeface="Calibri"/>
                <a:sym typeface="Calibri"/>
              </a:rPr>
              <a:t>Para revisar los aprendizajes trabajados en actividad anterior, </a:t>
            </a:r>
            <a:r>
              <a:rPr b="0" i="0" lang="en-US" sz="1600" u="none" cap="none" strike="noStrike">
                <a:solidFill>
                  <a:srgbClr val="000000"/>
                </a:solidFill>
                <a:latin typeface="Calibri"/>
                <a:ea typeface="Calibri"/>
                <a:cs typeface="Calibri"/>
                <a:sym typeface="Calibri"/>
              </a:rPr>
              <a:t>te invito a que hagas  grupos de trabajo de 3 integrantes y clasifiquen los productos que se te presentarán en la guía de trabajo de conocimientos previos, identificando cuáles se importan a nuestro país y cuáles se exportan, y al finalizar, realizaremos un plenario en el que deberán exponer los productos que salieron como resultado del trabajo. </a:t>
            </a:r>
            <a:endParaRPr/>
          </a:p>
        </p:txBody>
      </p:sp>
      <p:pic>
        <p:nvPicPr>
          <p:cNvPr descr="Google Shape;133;p12" id="149" name="Google Shape;149;p5"/>
          <p:cNvPicPr preferRelativeResize="0"/>
          <p:nvPr/>
        </p:nvPicPr>
        <p:blipFill rotWithShape="1">
          <a:blip r:embed="rId3">
            <a:alphaModFix/>
          </a:blip>
          <a:srcRect b="0" l="0" r="0" t="0"/>
          <a:stretch/>
        </p:blipFill>
        <p:spPr>
          <a:xfrm>
            <a:off x="6426119" y="4188828"/>
            <a:ext cx="3682438" cy="3488833"/>
          </a:xfrm>
          <a:prstGeom prst="rect">
            <a:avLst/>
          </a:prstGeom>
          <a:noFill/>
          <a:ln>
            <a:noFill/>
          </a:ln>
        </p:spPr>
      </p:pic>
      <p:sp>
        <p:nvSpPr>
          <p:cNvPr id="150" name="Google Shape;150;p5"/>
          <p:cNvSpPr txBox="1"/>
          <p:nvPr/>
        </p:nvSpPr>
        <p:spPr>
          <a:xfrm>
            <a:off x="375791" y="1373292"/>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¿QUÉ APRENDIMOS LA ACTIVIDAD ANTERIOR?</a:t>
            </a:r>
            <a:endParaRPr b="1" i="0" sz="3098" u="none" cap="none" strike="noStrike">
              <a:solidFill>
                <a:srgbClr val="ED6B00"/>
              </a:solidFill>
              <a:latin typeface="Calibri"/>
              <a:ea typeface="Calibri"/>
              <a:cs typeface="Calibri"/>
              <a:sym typeface="Calibri"/>
            </a:endParaRPr>
          </a:p>
        </p:txBody>
      </p:sp>
      <p:sp>
        <p:nvSpPr>
          <p:cNvPr id="151" name="Google Shape;151;p5"/>
          <p:cNvSpPr txBox="1"/>
          <p:nvPr/>
        </p:nvSpPr>
        <p:spPr>
          <a:xfrm>
            <a:off x="366271" y="1219767"/>
            <a:ext cx="4698097" cy="153525"/>
          </a:xfrm>
          <a:prstGeom prst="rect">
            <a:avLst/>
          </a:prstGeom>
          <a:no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1" i="0" lang="en-US" sz="1399" u="none" cap="none" strike="noStrike">
                <a:solidFill>
                  <a:srgbClr val="000000"/>
                </a:solidFill>
                <a:latin typeface="Calibri"/>
                <a:ea typeface="Calibri"/>
                <a:cs typeface="Calibri"/>
                <a:sym typeface="Calibri"/>
              </a:rPr>
              <a:t>RECORDEMOS</a:t>
            </a:r>
            <a:endParaRPr b="1" i="0" sz="1399"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399"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INTRODUCCIÓN AL MÓDULO</a:t>
            </a:r>
            <a:endParaRPr b="1" i="0" sz="3100" u="none" cap="none" strike="noStrike">
              <a:solidFill>
                <a:srgbClr val="ED6B00"/>
              </a:solidFill>
              <a:latin typeface="Calibri"/>
              <a:ea typeface="Calibri"/>
              <a:cs typeface="Calibri"/>
              <a:sym typeface="Calibri"/>
            </a:endParaRPr>
          </a:p>
        </p:txBody>
      </p:sp>
      <p:sp>
        <p:nvSpPr>
          <p:cNvPr id="157" name="Google Shape;157;p6"/>
          <p:cNvSpPr/>
          <p:nvPr/>
        </p:nvSpPr>
        <p:spPr>
          <a:xfrm flipH="1">
            <a:off x="535962" y="2415644"/>
            <a:ext cx="8678376" cy="3094202"/>
          </a:xfrm>
          <a:prstGeom prst="roundRect">
            <a:avLst>
              <a:gd fmla="val 10396" name="adj"/>
            </a:avLst>
          </a:prstGeom>
          <a:solidFill>
            <a:srgbClr val="F7E3D1"/>
          </a:solidFill>
          <a:ln>
            <a:noFill/>
          </a:ln>
        </p:spPr>
        <p:txBody>
          <a:bodyPr anchorCtr="0" anchor="ctr" bIns="91375" lIns="91375" spcFirstLastPara="1" rIns="91375" wrap="square" tIns="91375">
            <a:noAutofit/>
          </a:bodyPr>
          <a:lstStyle/>
          <a:p>
            <a:pPr indent="0" lvl="0" marL="0" marR="0" rtl="0" algn="l">
              <a:lnSpc>
                <a:spcPct val="100000"/>
              </a:lnSpc>
              <a:spcBef>
                <a:spcPts val="0"/>
              </a:spcBef>
              <a:spcAft>
                <a:spcPts val="0"/>
              </a:spcAft>
              <a:buNone/>
            </a:pPr>
            <a:r>
              <a:rPr b="0" i="0" lang="en-US" sz="1399" u="none" cap="none" strike="noStrike">
                <a:solidFill>
                  <a:srgbClr val="000000"/>
                </a:solidFill>
                <a:latin typeface="Arial"/>
                <a:ea typeface="Arial"/>
                <a:cs typeface="Arial"/>
                <a:sym typeface="Arial"/>
              </a:rPr>
              <a:t>    </a:t>
            </a:r>
            <a:endParaRPr b="0" i="0" sz="1399" u="none" cap="none" strike="noStrike">
              <a:solidFill>
                <a:srgbClr val="000000"/>
              </a:solidFill>
              <a:latin typeface="Arial"/>
              <a:ea typeface="Arial"/>
              <a:cs typeface="Arial"/>
              <a:sym typeface="Arial"/>
            </a:endParaRPr>
          </a:p>
        </p:txBody>
      </p:sp>
      <p:sp>
        <p:nvSpPr>
          <p:cNvPr id="158" name="Google Shape;158;p6"/>
          <p:cNvSpPr txBox="1"/>
          <p:nvPr/>
        </p:nvSpPr>
        <p:spPr>
          <a:xfrm>
            <a:off x="748800" y="3040924"/>
            <a:ext cx="8430738" cy="1847600"/>
          </a:xfrm>
          <a:prstGeom prst="rect">
            <a:avLst/>
          </a:prstGeom>
          <a:noFill/>
          <a:ln>
            <a:noFill/>
          </a:ln>
        </p:spPr>
        <p:txBody>
          <a:bodyPr anchorCtr="0" anchor="ctr" bIns="91375" lIns="91375" spcFirstLastPara="1" rIns="91375" wrap="square" tIns="91375">
            <a:noAutofit/>
          </a:bodyPr>
          <a:lstStyle/>
          <a:p>
            <a:pPr indent="0" lvl="0" marL="0" marR="0" rtl="0" algn="l">
              <a:lnSpc>
                <a:spcPct val="115000"/>
              </a:lnSpc>
              <a:spcBef>
                <a:spcPts val="0"/>
              </a:spcBef>
              <a:spcAft>
                <a:spcPts val="0"/>
              </a:spcAft>
              <a:buNone/>
            </a:pPr>
            <a:r>
              <a:rPr b="0" i="0" lang="en-US" sz="1500" u="none" cap="none" strike="noStrike">
                <a:solidFill>
                  <a:srgbClr val="000000"/>
                </a:solidFill>
                <a:latin typeface="Calibri"/>
                <a:ea typeface="Calibri"/>
                <a:cs typeface="Calibri"/>
                <a:sym typeface="Calibri"/>
              </a:rPr>
              <a:t>En este nuevo tema, nos introduciremos en el comercio internacional y los factores que influyen en el proceso, además de conocer las cláusulas que se ven involucradas en el proceso de compra venta de bienes en el extranjero. Como podemos ver, estos temas son de vital relevancia en el proceso de importación de mercancías a nuestro país, por los que nos resulta prioritario conocer a fondo su importancia.</a:t>
            </a:r>
            <a:endParaRPr/>
          </a:p>
          <a:p>
            <a:pPr indent="0" lvl="0" marL="0" marR="0" rtl="0" algn="l">
              <a:lnSpc>
                <a:spcPct val="115000"/>
              </a:lnSpc>
              <a:spcBef>
                <a:spcPts val="0"/>
              </a:spcBef>
              <a:spcAft>
                <a:spcPts val="0"/>
              </a:spcAft>
              <a:buNone/>
            </a:pPr>
            <a:r>
              <a:t/>
            </a:r>
            <a:endParaRPr b="1" i="0" sz="15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1" i="0" lang="en-US" sz="1500" u="none" cap="none" strike="noStrike">
                <a:solidFill>
                  <a:srgbClr val="000000"/>
                </a:solidFill>
                <a:latin typeface="Calibri"/>
                <a:ea typeface="Calibri"/>
                <a:cs typeface="Calibri"/>
                <a:sym typeface="Calibri"/>
              </a:rPr>
              <a:t>¿Conoces alguna noticia nacional o internacional que esté relacionada con cláusulas de proceso de compra y venta de bienes en el extranjero o transgresión a estas cláusulas?</a:t>
            </a:r>
            <a:endParaRPr/>
          </a:p>
          <a:p>
            <a:pPr indent="0" lvl="0" marL="0" marR="0" rtl="0" algn="l">
              <a:lnSpc>
                <a:spcPct val="115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sp>
        <p:nvSpPr>
          <p:cNvPr id="159" name="Google Shape;159;p6"/>
          <p:cNvSpPr txBox="1"/>
          <p:nvPr/>
        </p:nvSpPr>
        <p:spPr>
          <a:xfrm>
            <a:off x="856788" y="6170050"/>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A9350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7"/>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txBox="1"/>
          <p:nvPr/>
        </p:nvSpPr>
        <p:spPr>
          <a:xfrm>
            <a:off x="4063852" y="266493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66" name="Google Shape;166;p7"/>
          <p:cNvSpPr/>
          <p:nvPr/>
        </p:nvSpPr>
        <p:spPr>
          <a:xfrm>
            <a:off x="4063852" y="3185653"/>
            <a:ext cx="5081308" cy="3106992"/>
          </a:xfrm>
          <a:prstGeom prst="roundRect">
            <a:avLst>
              <a:gd fmla="val 674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7" name="Google Shape;167;p7"/>
          <p:cNvSpPr txBox="1"/>
          <p:nvPr/>
        </p:nvSpPr>
        <p:spPr>
          <a:xfrm>
            <a:off x="4578913" y="3695652"/>
            <a:ext cx="4458203"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Identificar las funciones de las instituciones gubernamentales nacionales que están relacionadas con el Comercio Internacional.</a:t>
            </a:r>
            <a:endParaRPr/>
          </a:p>
        </p:txBody>
      </p:sp>
      <p:grpSp>
        <p:nvGrpSpPr>
          <p:cNvPr id="168" name="Google Shape;168;p7"/>
          <p:cNvGrpSpPr/>
          <p:nvPr/>
        </p:nvGrpSpPr>
        <p:grpSpPr>
          <a:xfrm>
            <a:off x="3895220" y="3922348"/>
            <a:ext cx="375438" cy="362157"/>
            <a:chOff x="8933845" y="4538850"/>
            <a:chExt cx="376200" cy="385800"/>
          </a:xfrm>
        </p:grpSpPr>
        <p:sp>
          <p:nvSpPr>
            <p:cNvPr id="169" name="Google Shape;169;p7"/>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7"/>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71" name="Google Shape;171;p7"/>
          <p:cNvSpPr txBox="1"/>
          <p:nvPr/>
        </p:nvSpPr>
        <p:spPr>
          <a:xfrm>
            <a:off x="375974" y="1771953"/>
            <a:ext cx="9157875"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COMERCIO INTERNACIONAL Y LOS FACTORES</a:t>
            </a:r>
            <a:endParaRPr/>
          </a:p>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ED6B00"/>
                </a:solidFill>
                <a:latin typeface="Calibri"/>
                <a:ea typeface="Calibri"/>
                <a:cs typeface="Calibri"/>
                <a:sym typeface="Calibri"/>
              </a:rPr>
              <a:t>QUE INCIDEN EN SU ENTORNO</a:t>
            </a:r>
            <a:endParaRPr b="1" i="0" sz="2000" u="none" cap="none" strike="noStrike">
              <a:solidFill>
                <a:srgbClr val="ED6B00"/>
              </a:solidFill>
              <a:latin typeface="Calibri"/>
              <a:ea typeface="Calibri"/>
              <a:cs typeface="Calibri"/>
              <a:sym typeface="Calibri"/>
            </a:endParaRPr>
          </a:p>
        </p:txBody>
      </p:sp>
      <p:sp>
        <p:nvSpPr>
          <p:cNvPr id="172" name="Google Shape;172;p7"/>
          <p:cNvSpPr txBox="1"/>
          <p:nvPr/>
        </p:nvSpPr>
        <p:spPr>
          <a:xfrm>
            <a:off x="401701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2</a:t>
            </a:r>
            <a:endParaRPr b="0" i="0" sz="5000" u="none" cap="none" strike="noStrike">
              <a:solidFill>
                <a:srgbClr val="FFB375"/>
              </a:solidFill>
              <a:latin typeface="Calibri"/>
              <a:ea typeface="Calibri"/>
              <a:cs typeface="Calibri"/>
              <a:sym typeface="Calibri"/>
            </a:endParaRPr>
          </a:p>
        </p:txBody>
      </p:sp>
      <p:pic>
        <p:nvPicPr>
          <p:cNvPr id="173" name="Google Shape;173;p7"/>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74" name="Google Shape;174;p7"/>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75" name="Google Shape;175;p7"/>
          <p:cNvSpPr txBox="1"/>
          <p:nvPr/>
        </p:nvSpPr>
        <p:spPr>
          <a:xfrm>
            <a:off x="4576406" y="4951597"/>
            <a:ext cx="4014476"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Conocer el rol del Servicio de Aduana y del Banco Central en el ámbito del Comercio Internacional.</a:t>
            </a:r>
            <a:endParaRPr/>
          </a:p>
        </p:txBody>
      </p:sp>
      <p:grpSp>
        <p:nvGrpSpPr>
          <p:cNvPr id="176" name="Google Shape;176;p7"/>
          <p:cNvGrpSpPr/>
          <p:nvPr/>
        </p:nvGrpSpPr>
        <p:grpSpPr>
          <a:xfrm>
            <a:off x="3895257" y="5173599"/>
            <a:ext cx="375438" cy="362157"/>
            <a:chOff x="8933845" y="4538850"/>
            <a:chExt cx="376200" cy="385800"/>
          </a:xfrm>
        </p:grpSpPr>
        <p:sp>
          <p:nvSpPr>
            <p:cNvPr id="177" name="Google Shape;177;p7"/>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7"/>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79" name="Google Shape;179;p7"/>
          <p:cNvSpPr txBox="1"/>
          <p:nvPr/>
        </p:nvSpPr>
        <p:spPr>
          <a:xfrm>
            <a:off x="-832338" y="3094892"/>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181" name="Google Shape;181;p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pSp>
        <p:nvGrpSpPr>
          <p:cNvPr id="186" name="Google Shape;186;p8"/>
          <p:cNvGrpSpPr/>
          <p:nvPr/>
        </p:nvGrpSpPr>
        <p:grpSpPr>
          <a:xfrm>
            <a:off x="702780" y="2624741"/>
            <a:ext cx="5545620" cy="2275506"/>
            <a:chOff x="-122098" y="56471"/>
            <a:chExt cx="7406614" cy="1788655"/>
          </a:xfrm>
        </p:grpSpPr>
        <p:sp>
          <p:nvSpPr>
            <p:cNvPr id="187" name="Google Shape;187;p8"/>
            <p:cNvSpPr/>
            <p:nvPr/>
          </p:nvSpPr>
          <p:spPr>
            <a:xfrm>
              <a:off x="-122098" y="56471"/>
              <a:ext cx="7406614" cy="1788655"/>
            </a:xfrm>
            <a:prstGeom prst="roundRect">
              <a:avLst>
                <a:gd fmla="val 12341"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8"/>
            <p:cNvSpPr txBox="1"/>
            <p:nvPr/>
          </p:nvSpPr>
          <p:spPr>
            <a:xfrm>
              <a:off x="53843" y="752073"/>
              <a:ext cx="7230673" cy="380232"/>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189" name="Google Shape;189;p8"/>
          <p:cNvSpPr txBox="1"/>
          <p:nvPr/>
        </p:nvSpPr>
        <p:spPr>
          <a:xfrm>
            <a:off x="977070" y="2917870"/>
            <a:ext cx="4732067" cy="2852137"/>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Existen distintas instituciones en Chile y en el mundo que tienen roles claves en el comercio internacional.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 continuación presentaremos las funciones de instituciones gubernamentales, tanto </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ministerios como otras claves.</a:t>
            </a:r>
            <a:endParaRPr/>
          </a:p>
        </p:txBody>
      </p:sp>
      <p:pic>
        <p:nvPicPr>
          <p:cNvPr descr="Google Shape;199;p15" id="190" name="Google Shape;190;p8"/>
          <p:cNvPicPr preferRelativeResize="0"/>
          <p:nvPr/>
        </p:nvPicPr>
        <p:blipFill rotWithShape="1">
          <a:blip r:embed="rId3">
            <a:alphaModFix/>
          </a:blip>
          <a:srcRect b="0" l="0" r="0" t="0"/>
          <a:stretch/>
        </p:blipFill>
        <p:spPr>
          <a:xfrm>
            <a:off x="5945477" y="2472909"/>
            <a:ext cx="500376" cy="477100"/>
          </a:xfrm>
          <a:prstGeom prst="rect">
            <a:avLst/>
          </a:prstGeom>
          <a:noFill/>
          <a:ln>
            <a:noFill/>
          </a:ln>
        </p:spPr>
      </p:pic>
      <p:sp>
        <p:nvSpPr>
          <p:cNvPr id="191" name="Google Shape;191;p8"/>
          <p:cNvSpPr txBox="1"/>
          <p:nvPr/>
        </p:nvSpPr>
        <p:spPr>
          <a:xfrm>
            <a:off x="452173" y="1269910"/>
            <a:ext cx="8950504" cy="536167"/>
          </a:xfrm>
          <a:prstGeom prst="rect">
            <a:avLst/>
          </a:prstGeom>
          <a:noFill/>
          <a:ln>
            <a:noFill/>
          </a:ln>
        </p:spPr>
        <p:txBody>
          <a:bodyPr anchorCtr="0" anchor="ctr" bIns="91400" lIns="91400" spcFirstLastPara="1" rIns="91400" wrap="square" tIns="91400">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FUNCIONES DE LAS INSTITUCIONES GUBERNAMENTALES</a:t>
            </a:r>
            <a:endParaRPr/>
          </a:p>
          <a:p>
            <a:pPr indent="0" lvl="0" marL="0" marR="0" rtl="0" algn="l">
              <a:lnSpc>
                <a:spcPct val="80000"/>
              </a:lnSpc>
              <a:spcBef>
                <a:spcPts val="0"/>
              </a:spcBef>
              <a:spcAft>
                <a:spcPts val="0"/>
              </a:spcAft>
              <a:buNone/>
            </a:pPr>
            <a:r>
              <a:rPr b="0" i="0" lang="en-US" sz="2800" u="none" cap="none" strike="noStrike">
                <a:solidFill>
                  <a:srgbClr val="A93501"/>
                </a:solidFill>
                <a:latin typeface="Calibri"/>
                <a:ea typeface="Calibri"/>
                <a:cs typeface="Calibri"/>
                <a:sym typeface="Calibri"/>
              </a:rPr>
              <a:t>EN EL COMERCIO INTERNACIONAL</a:t>
            </a:r>
            <a:endParaRPr b="0" i="0" sz="1400" u="none" cap="none" strike="noStrike">
              <a:solidFill>
                <a:srgbClr val="000000"/>
              </a:solidFill>
              <a:latin typeface="Arial"/>
              <a:ea typeface="Arial"/>
              <a:cs typeface="Arial"/>
              <a:sym typeface="Arial"/>
            </a:endParaRPr>
          </a:p>
        </p:txBody>
      </p:sp>
      <p:sp>
        <p:nvSpPr>
          <p:cNvPr id="192" name="Google Shape;192;p8"/>
          <p:cNvSpPr/>
          <p:nvPr/>
        </p:nvSpPr>
        <p:spPr>
          <a:xfrm>
            <a:off x="5227516" y="2900974"/>
            <a:ext cx="4162668" cy="416266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93" name="Google Shape;193;p8"/>
          <p:cNvPicPr preferRelativeResize="0"/>
          <p:nvPr/>
        </p:nvPicPr>
        <p:blipFill rotWithShape="1">
          <a:blip r:embed="rId4">
            <a:alphaModFix/>
          </a:blip>
          <a:srcRect b="0" l="0" r="0" t="0"/>
          <a:stretch/>
        </p:blipFill>
        <p:spPr>
          <a:xfrm>
            <a:off x="4359034" y="3041436"/>
            <a:ext cx="5629028" cy="38403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9"/>
          <p:cNvSpPr txBox="1"/>
          <p:nvPr/>
        </p:nvSpPr>
        <p:spPr>
          <a:xfrm>
            <a:off x="451954" y="1377835"/>
            <a:ext cx="8946115" cy="319343"/>
          </a:xfrm>
          <a:prstGeom prst="rect">
            <a:avLst/>
          </a:prstGeom>
          <a:noFill/>
          <a:ln>
            <a:noFill/>
          </a:ln>
        </p:spPr>
        <p:txBody>
          <a:bodyPr anchorCtr="0" anchor="ctr" bIns="91375" lIns="91375" spcFirstLastPara="1" rIns="91375" wrap="square" tIns="91375">
            <a:noAutofit/>
          </a:bodyPr>
          <a:lstStyle/>
          <a:p>
            <a:pPr indent="0" lvl="0" marL="0" marR="0" rtl="0" algn="l">
              <a:lnSpc>
                <a:spcPct val="80000"/>
              </a:lnSpc>
              <a:spcBef>
                <a:spcPts val="0"/>
              </a:spcBef>
              <a:spcAft>
                <a:spcPts val="0"/>
              </a:spcAft>
              <a:buNone/>
            </a:pPr>
            <a:r>
              <a:rPr b="1" i="0" lang="en-US" sz="2799" u="none" cap="none" strike="noStrike">
                <a:solidFill>
                  <a:srgbClr val="ED6B00"/>
                </a:solidFill>
                <a:latin typeface="Calibri"/>
                <a:ea typeface="Calibri"/>
                <a:cs typeface="Calibri"/>
                <a:sym typeface="Calibri"/>
              </a:rPr>
              <a:t>MINISTERIO DE </a:t>
            </a:r>
            <a:r>
              <a:rPr b="0" i="0" lang="en-US" sz="2799" u="none" cap="none" strike="noStrike">
                <a:solidFill>
                  <a:srgbClr val="A93501"/>
                </a:solidFill>
                <a:latin typeface="Calibri"/>
                <a:ea typeface="Calibri"/>
                <a:cs typeface="Calibri"/>
                <a:sym typeface="Calibri"/>
              </a:rPr>
              <a:t>ECONOMÍA</a:t>
            </a:r>
            <a:endParaRPr b="0" i="0" sz="3098" u="none" cap="none" strike="noStrike">
              <a:solidFill>
                <a:srgbClr val="A93501"/>
              </a:solidFill>
              <a:latin typeface="Calibri"/>
              <a:ea typeface="Calibri"/>
              <a:cs typeface="Calibri"/>
              <a:sym typeface="Calibri"/>
            </a:endParaRPr>
          </a:p>
        </p:txBody>
      </p:sp>
      <p:pic>
        <p:nvPicPr>
          <p:cNvPr id="199" name="Google Shape;199;p9"/>
          <p:cNvPicPr preferRelativeResize="0"/>
          <p:nvPr/>
        </p:nvPicPr>
        <p:blipFill rotWithShape="1">
          <a:blip r:embed="rId3">
            <a:alphaModFix/>
          </a:blip>
          <a:srcRect b="0" l="0" r="0" t="0"/>
          <a:stretch/>
        </p:blipFill>
        <p:spPr>
          <a:xfrm>
            <a:off x="8100646" y="6119445"/>
            <a:ext cx="1399713" cy="1267079"/>
          </a:xfrm>
          <a:prstGeom prst="rect">
            <a:avLst/>
          </a:prstGeom>
          <a:noFill/>
          <a:ln>
            <a:noFill/>
          </a:ln>
        </p:spPr>
      </p:pic>
      <p:sp>
        <p:nvSpPr>
          <p:cNvPr id="200" name="Google Shape;200;p9"/>
          <p:cNvSpPr/>
          <p:nvPr/>
        </p:nvSpPr>
        <p:spPr>
          <a:xfrm>
            <a:off x="466023" y="2007108"/>
            <a:ext cx="8642808" cy="2857969"/>
          </a:xfrm>
          <a:prstGeom prst="roundRect">
            <a:avLst>
              <a:gd fmla="val 11061"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1" name="Google Shape;201;p9"/>
          <p:cNvSpPr txBox="1"/>
          <p:nvPr/>
        </p:nvSpPr>
        <p:spPr>
          <a:xfrm>
            <a:off x="774243" y="2007106"/>
            <a:ext cx="8006342" cy="3115879"/>
          </a:xfrm>
          <a:prstGeom prst="rect">
            <a:avLst/>
          </a:prstGeom>
          <a:noFill/>
          <a:ln>
            <a:noFill/>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None/>
            </a:pPr>
            <a:r>
              <a:rPr b="0" i="0" lang="en-US" sz="1500" u="none" cap="none" strike="noStrike">
                <a:solidFill>
                  <a:srgbClr val="000000"/>
                </a:solidFill>
                <a:latin typeface="Calibri"/>
                <a:ea typeface="Calibri"/>
                <a:cs typeface="Calibri"/>
                <a:sym typeface="Calibri"/>
              </a:rPr>
              <a:t>La misión del Ministerio de Economía, es promover la modernización y competitividad de la estructura productiva del país, la iniciativa privada y la acción eficiente de los mercados, el desarrollo de la innovación y la consolidación de la inserción internacional de la economía del país a fin de lograr un crecimiento sostenido, sustentable y con equidad, mediante la formulación de políticas, programas e instrumentos que faciliten la actividad de las unidades productivas del país y sus organizaciones corporativas y las instituciones relacionadas con el desarrollo productivo y tecnológico del país, tanto públicas y privadas, nacionales y extranjeras.</a:t>
            </a:r>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