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1245">
          <p15:clr>
            <a:srgbClr val="A4A3A4"/>
          </p15:clr>
        </p15:guide>
        <p15:guide id="4" pos="34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iErmb9jMuWOs1J3yX7R2FW9cjJI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Daniella Toled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pos="1245" orient="horz"/>
        <p:guide pos="34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1-12T13:21:52.104">
    <p:pos x="6000" y="0"/>
    <p:text>Recordar cambiar el número de la actividad. El número verde no cambia.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HQMen-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4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4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4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4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4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4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C4D7CD">
              <a:alpha val="8784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Instalaciones Eléctricas Industriales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Instalaciones Eléctricas Industriales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0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Instalaciones Eléctricas Industriales 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Relationship Id="rId4" Type="http://schemas.openxmlformats.org/officeDocument/2006/relationships/image" Target="../media/image27.png"/><Relationship Id="rId5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11" Type="http://schemas.openxmlformats.org/officeDocument/2006/relationships/image" Target="../media/image35.png"/><Relationship Id="rId10" Type="http://schemas.openxmlformats.org/officeDocument/2006/relationships/image" Target="../media/image31.png"/><Relationship Id="rId9" Type="http://schemas.openxmlformats.org/officeDocument/2006/relationships/image" Target="../media/image36.png"/><Relationship Id="rId5" Type="http://schemas.openxmlformats.org/officeDocument/2006/relationships/image" Target="../media/image29.png"/><Relationship Id="rId6" Type="http://schemas.openxmlformats.org/officeDocument/2006/relationships/image" Target="../media/image25.png"/><Relationship Id="rId7" Type="http://schemas.openxmlformats.org/officeDocument/2006/relationships/image" Target="../media/image33.png"/><Relationship Id="rId8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3622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360362" y="2242106"/>
            <a:ext cx="8605837" cy="946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INSTALACIONES </a:t>
            </a:r>
            <a:br>
              <a:rPr b="1" i="0" lang="en-US" sz="3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ELÉCTRICAS INDUSTRIALES </a:t>
            </a:r>
            <a:endParaRPr b="1" i="0" sz="3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ortadaMODULO6.png" id="62" name="Google Shape;62;p1"/>
          <p:cNvPicPr preferRelativeResize="0"/>
          <p:nvPr/>
        </p:nvPicPr>
        <p:blipFill rotWithShape="1">
          <a:blip r:embed="rId3">
            <a:alphaModFix/>
          </a:blip>
          <a:srcRect b="19502" l="0" r="0" t="0"/>
          <a:stretch/>
        </p:blipFill>
        <p:spPr>
          <a:xfrm>
            <a:off x="1803400" y="2768600"/>
            <a:ext cx="7277781" cy="36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3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3"/>
          <p:cNvSpPr txBox="1"/>
          <p:nvPr/>
        </p:nvSpPr>
        <p:spPr>
          <a:xfrm>
            <a:off x="698500" y="3939616"/>
            <a:ext cx="105156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3"/>
          <p:cNvSpPr/>
          <p:nvPr/>
        </p:nvSpPr>
        <p:spPr>
          <a:xfrm>
            <a:off x="447681" y="1214386"/>
            <a:ext cx="903078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SIMULACIÓN EN PROTEUS</a:t>
            </a:r>
            <a:endParaRPr/>
          </a:p>
        </p:txBody>
      </p:sp>
      <p:pic>
        <p:nvPicPr>
          <p:cNvPr id="175" name="Google Shape;17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8001" y="2600110"/>
            <a:ext cx="6340658" cy="359246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3"/>
          <p:cNvSpPr txBox="1"/>
          <p:nvPr/>
        </p:nvSpPr>
        <p:spPr>
          <a:xfrm>
            <a:off x="482600" y="1897063"/>
            <a:ext cx="3648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Creación de archivo:</a:t>
            </a:r>
            <a:endParaRPr b="0" i="0" sz="20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4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4"/>
          <p:cNvSpPr txBox="1"/>
          <p:nvPr/>
        </p:nvSpPr>
        <p:spPr>
          <a:xfrm>
            <a:off x="698500" y="3939616"/>
            <a:ext cx="105156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4"/>
          <p:cNvSpPr/>
          <p:nvPr/>
        </p:nvSpPr>
        <p:spPr>
          <a:xfrm>
            <a:off x="447681" y="1214386"/>
            <a:ext cx="903078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SIMULACIÓN EN PROTEUS</a:t>
            </a:r>
            <a:endParaRPr/>
          </a:p>
        </p:txBody>
      </p:sp>
      <p:sp>
        <p:nvSpPr>
          <p:cNvPr id="184" name="Google Shape;184;p44"/>
          <p:cNvSpPr txBox="1"/>
          <p:nvPr/>
        </p:nvSpPr>
        <p:spPr>
          <a:xfrm>
            <a:off x="482600" y="1897063"/>
            <a:ext cx="3530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Elaboración del esquema eléctrico: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4"/>
          <p:cNvSpPr txBox="1"/>
          <p:nvPr/>
        </p:nvSpPr>
        <p:spPr>
          <a:xfrm>
            <a:off x="1590675" y="3380256"/>
            <a:ext cx="60651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100" y="2959636"/>
            <a:ext cx="2846412" cy="206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4"/>
          <p:cNvPicPr preferRelativeResize="0"/>
          <p:nvPr/>
        </p:nvPicPr>
        <p:blipFill rotWithShape="1">
          <a:blip r:embed="rId4">
            <a:alphaModFix/>
          </a:blip>
          <a:srcRect b="0" l="0" r="9471" t="0"/>
          <a:stretch/>
        </p:blipFill>
        <p:spPr>
          <a:xfrm>
            <a:off x="4635166" y="2002189"/>
            <a:ext cx="4703059" cy="342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1698" y="3381028"/>
            <a:ext cx="2802566" cy="3308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5"/>
          <p:cNvSpPr/>
          <p:nvPr/>
        </p:nvSpPr>
        <p:spPr>
          <a:xfrm>
            <a:off x="447681" y="1214386"/>
            <a:ext cx="903078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SIMULACIÓN EN PROTEUS</a:t>
            </a:r>
            <a:endParaRPr/>
          </a:p>
        </p:txBody>
      </p:sp>
      <p:sp>
        <p:nvSpPr>
          <p:cNvPr id="195" name="Google Shape;195;p45"/>
          <p:cNvSpPr txBox="1"/>
          <p:nvPr/>
        </p:nvSpPr>
        <p:spPr>
          <a:xfrm>
            <a:off x="482600" y="1897063"/>
            <a:ext cx="3530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Instalación de instrumentos de medición y análisis</a:t>
            </a:r>
            <a:endParaRPr b="0" i="0" sz="20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5"/>
          <p:cNvSpPr txBox="1"/>
          <p:nvPr/>
        </p:nvSpPr>
        <p:spPr>
          <a:xfrm>
            <a:off x="1590675" y="3380256"/>
            <a:ext cx="60651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100" y="3073718"/>
            <a:ext cx="5612130" cy="317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5"/>
          <p:cNvPicPr preferRelativeResize="0"/>
          <p:nvPr/>
        </p:nvPicPr>
        <p:blipFill rotWithShape="1">
          <a:blip r:embed="rId4">
            <a:alphaModFix/>
          </a:blip>
          <a:srcRect b="0" l="0" r="11031" t="0"/>
          <a:stretch/>
        </p:blipFill>
        <p:spPr>
          <a:xfrm>
            <a:off x="6351589" y="2382838"/>
            <a:ext cx="3008312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6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6"/>
          <p:cNvSpPr/>
          <p:nvPr/>
        </p:nvSpPr>
        <p:spPr>
          <a:xfrm>
            <a:off x="447681" y="1214386"/>
            <a:ext cx="903078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SIMULACIÓN EN PROTEUS</a:t>
            </a:r>
            <a:endParaRPr/>
          </a:p>
        </p:txBody>
      </p:sp>
      <p:sp>
        <p:nvSpPr>
          <p:cNvPr id="205" name="Google Shape;205;p46"/>
          <p:cNvSpPr txBox="1"/>
          <p:nvPr/>
        </p:nvSpPr>
        <p:spPr>
          <a:xfrm>
            <a:off x="482600" y="1897063"/>
            <a:ext cx="50038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Simulación, iniciación-activación. </a:t>
            </a:r>
            <a:endParaRPr b="0" i="0" sz="20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6"/>
          <p:cNvSpPr txBox="1"/>
          <p:nvPr/>
        </p:nvSpPr>
        <p:spPr>
          <a:xfrm>
            <a:off x="1590675" y="3380256"/>
            <a:ext cx="60651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6"/>
          <p:cNvSpPr txBox="1"/>
          <p:nvPr/>
        </p:nvSpPr>
        <p:spPr>
          <a:xfrm>
            <a:off x="4054474" y="637056"/>
            <a:ext cx="92520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175" y="2613919"/>
            <a:ext cx="5645804" cy="336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7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7"/>
          <p:cNvSpPr/>
          <p:nvPr/>
        </p:nvSpPr>
        <p:spPr>
          <a:xfrm>
            <a:off x="447681" y="1214386"/>
            <a:ext cx="903078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SIMULACIÓN EN PROTEUS</a:t>
            </a:r>
            <a:endParaRPr/>
          </a:p>
        </p:txBody>
      </p:sp>
      <p:sp>
        <p:nvSpPr>
          <p:cNvPr id="215" name="Google Shape;215;p47"/>
          <p:cNvSpPr txBox="1"/>
          <p:nvPr/>
        </p:nvSpPr>
        <p:spPr>
          <a:xfrm>
            <a:off x="4054474" y="637056"/>
            <a:ext cx="92520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7"/>
          <p:cNvSpPr txBox="1"/>
          <p:nvPr/>
        </p:nvSpPr>
        <p:spPr>
          <a:xfrm>
            <a:off x="495300" y="1849438"/>
            <a:ext cx="47703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 de resultados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¿Qué nos dicen los resultados?</a:t>
            </a:r>
            <a:endParaRPr b="0" i="0" sz="20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la - Iconos gratis de formas" id="217" name="Google Shape;217;p47"/>
          <p:cNvPicPr preferRelativeResize="0"/>
          <p:nvPr/>
        </p:nvPicPr>
        <p:blipFill rotWithShape="1">
          <a:blip r:embed="rId3">
            <a:alphaModFix/>
          </a:blip>
          <a:srcRect b="8275" l="0" r="0" t="8953"/>
          <a:stretch/>
        </p:blipFill>
        <p:spPr>
          <a:xfrm>
            <a:off x="3340100" y="3330819"/>
            <a:ext cx="3222178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2035277" y="2911885"/>
            <a:ext cx="6999671" cy="269655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8"/>
          <p:cNvSpPr txBox="1"/>
          <p:nvPr/>
        </p:nvSpPr>
        <p:spPr>
          <a:xfrm>
            <a:off x="42140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024" y="2473197"/>
            <a:ext cx="3856770" cy="3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317" y="5056194"/>
            <a:ext cx="1806825" cy="134821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8"/>
          <p:cNvSpPr txBox="1"/>
          <p:nvPr/>
        </p:nvSpPr>
        <p:spPr>
          <a:xfrm>
            <a:off x="5989638" y="1176338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3332162" y="3204849"/>
            <a:ext cx="4960938" cy="2037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SIMULACIÓN DE CIRCUITOS AC </a:t>
            </a:r>
            <a:b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 PROTEUS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realizaremos una actividad que resume todo lo que hemos visto! </a:t>
            </a:r>
            <a:r>
              <a:rPr b="1" i="0" lang="en-US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¡Atentos, atentas!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8"/>
          <p:cNvSpPr txBox="1"/>
          <p:nvPr/>
        </p:nvSpPr>
        <p:spPr>
          <a:xfrm>
            <a:off x="5608638" y="1201738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9"/>
          <p:cNvGrpSpPr/>
          <p:nvPr/>
        </p:nvGrpSpPr>
        <p:grpSpPr>
          <a:xfrm>
            <a:off x="24834" y="2705494"/>
            <a:ext cx="5835185" cy="1156253"/>
            <a:chOff x="-4655" y="2600094"/>
            <a:chExt cx="5835185" cy="1156253"/>
          </a:xfrm>
        </p:grpSpPr>
        <p:sp>
          <p:nvSpPr>
            <p:cNvPr id="237" name="Google Shape;237;p19"/>
            <p:cNvSpPr txBox="1"/>
            <p:nvPr/>
          </p:nvSpPr>
          <p:spPr>
            <a:xfrm>
              <a:off x="1238190" y="2992823"/>
              <a:ext cx="459234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cuidadosamente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8" name="Google Shape;238;p19"/>
            <p:cNvGrpSpPr/>
            <p:nvPr/>
          </p:nvGrpSpPr>
          <p:grpSpPr>
            <a:xfrm>
              <a:off x="-4655" y="2600094"/>
              <a:ext cx="1193246" cy="1156253"/>
              <a:chOff x="-4655" y="5117148"/>
              <a:chExt cx="1193246" cy="1156253"/>
            </a:xfrm>
          </p:grpSpPr>
          <p:sp>
            <p:nvSpPr>
              <p:cNvPr id="239" name="Google Shape;239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0" name="Google Shape;240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-2193866">
                <a:off x="141403" y="5312405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41" name="Google Shape;241;p19"/>
          <p:cNvGrpSpPr/>
          <p:nvPr/>
        </p:nvGrpSpPr>
        <p:grpSpPr>
          <a:xfrm>
            <a:off x="24834" y="5827421"/>
            <a:ext cx="5833478" cy="783005"/>
            <a:chOff x="-4655" y="5414468"/>
            <a:chExt cx="5833478" cy="783005"/>
          </a:xfrm>
        </p:grpSpPr>
        <p:grpSp>
          <p:nvGrpSpPr>
            <p:cNvPr id="242" name="Google Shape;242;p19"/>
            <p:cNvGrpSpPr/>
            <p:nvPr/>
          </p:nvGrpSpPr>
          <p:grpSpPr>
            <a:xfrm>
              <a:off x="-4655" y="5414468"/>
              <a:ext cx="1135367" cy="783005"/>
              <a:chOff x="-4655" y="6167965"/>
              <a:chExt cx="1135367" cy="783005"/>
            </a:xfrm>
          </p:grpSpPr>
          <p:sp>
            <p:nvSpPr>
              <p:cNvPr id="243" name="Google Shape;243;p19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4" name="Google Shape;244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45" name="Google Shape;245;p19"/>
            <p:cNvSpPr txBox="1"/>
            <p:nvPr/>
          </p:nvSpPr>
          <p:spPr>
            <a:xfrm>
              <a:off x="1267686" y="5513603"/>
              <a:ext cx="4561137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actividad debe desarrollarse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 supervisión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laboratorio.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19"/>
          <p:cNvGrpSpPr/>
          <p:nvPr/>
        </p:nvGrpSpPr>
        <p:grpSpPr>
          <a:xfrm>
            <a:off x="-4662" y="1887157"/>
            <a:ext cx="9305977" cy="783005"/>
            <a:chOff x="-4662" y="1887157"/>
            <a:chExt cx="9305977" cy="783005"/>
          </a:xfrm>
        </p:grpSpPr>
        <p:sp>
          <p:nvSpPr>
            <p:cNvPr id="247" name="Google Shape;247;p19"/>
            <p:cNvSpPr/>
            <p:nvPr/>
          </p:nvSpPr>
          <p:spPr>
            <a:xfrm rot="5400000">
              <a:off x="4256824" y="-2374329"/>
              <a:ext cx="783005" cy="930597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9"/>
            <p:cNvSpPr txBox="1"/>
            <p:nvPr/>
          </p:nvSpPr>
          <p:spPr>
            <a:xfrm>
              <a:off x="4015218" y="2109402"/>
              <a:ext cx="2975521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EPPs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9" name="Google Shape;249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4140" y="2008659"/>
              <a:ext cx="640678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7737" y="2008960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30621" y="2024809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35897" y="20215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3" name="Google Shape;253;p19"/>
          <p:cNvGrpSpPr/>
          <p:nvPr/>
        </p:nvGrpSpPr>
        <p:grpSpPr>
          <a:xfrm>
            <a:off x="24834" y="4846110"/>
            <a:ext cx="5764508" cy="783005"/>
            <a:chOff x="-4655" y="3650215"/>
            <a:chExt cx="5764508" cy="783005"/>
          </a:xfrm>
        </p:grpSpPr>
        <p:sp>
          <p:nvSpPr>
            <p:cNvPr id="254" name="Google Shape;254;p19"/>
            <p:cNvSpPr txBox="1"/>
            <p:nvPr/>
          </p:nvSpPr>
          <p:spPr>
            <a:xfrm>
              <a:off x="1267686" y="3872460"/>
              <a:ext cx="4492167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5" name="Google Shape;255;p19"/>
            <p:cNvGrpSpPr/>
            <p:nvPr/>
          </p:nvGrpSpPr>
          <p:grpSpPr>
            <a:xfrm>
              <a:off x="-4655" y="3650215"/>
              <a:ext cx="1135367" cy="783005"/>
              <a:chOff x="-4655" y="4407300"/>
              <a:chExt cx="1135367" cy="783005"/>
            </a:xfrm>
          </p:grpSpPr>
          <p:sp>
            <p:nvSpPr>
              <p:cNvPr id="256" name="Google Shape;256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57" name="Google Shape;257;p19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97313" y="4517616"/>
                <a:ext cx="683390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58" name="Google Shape;258;p19"/>
          <p:cNvGrpSpPr/>
          <p:nvPr/>
        </p:nvGrpSpPr>
        <p:grpSpPr>
          <a:xfrm>
            <a:off x="24834" y="3864798"/>
            <a:ext cx="6503786" cy="783005"/>
            <a:chOff x="2481" y="4582469"/>
            <a:chExt cx="6503786" cy="783005"/>
          </a:xfrm>
        </p:grpSpPr>
        <p:sp>
          <p:nvSpPr>
            <p:cNvPr id="259" name="Google Shape;259;p19"/>
            <p:cNvSpPr txBox="1"/>
            <p:nvPr/>
          </p:nvSpPr>
          <p:spPr>
            <a:xfrm>
              <a:off x="1267687" y="4681604"/>
              <a:ext cx="52385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9"/>
            <p:cNvGrpSpPr/>
            <p:nvPr/>
          </p:nvGrpSpPr>
          <p:grpSpPr>
            <a:xfrm>
              <a:off x="2481" y="4582469"/>
              <a:ext cx="1135367" cy="783005"/>
              <a:chOff x="2481" y="5287632"/>
              <a:chExt cx="1135367" cy="783005"/>
            </a:xfrm>
          </p:grpSpPr>
          <p:sp>
            <p:nvSpPr>
              <p:cNvPr id="261" name="Google Shape;261;p19"/>
              <p:cNvSpPr/>
              <p:nvPr/>
            </p:nvSpPr>
            <p:spPr>
              <a:xfrm rot="5400000">
                <a:off x="178662" y="5111451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62" name="Google Shape;262;p19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54788" y="5365345"/>
                <a:ext cx="740725" cy="624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63" name="Google Shape;263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36197" y="3780266"/>
            <a:ext cx="3760094" cy="377940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9"/>
          <p:cNvSpPr txBox="1"/>
          <p:nvPr/>
        </p:nvSpPr>
        <p:spPr>
          <a:xfrm>
            <a:off x="375975" y="1373700"/>
            <a:ext cx="469087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1"/>
          <p:cNvSpPr txBox="1"/>
          <p:nvPr/>
        </p:nvSpPr>
        <p:spPr>
          <a:xfrm>
            <a:off x="958647" y="41063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793" y="4475463"/>
            <a:ext cx="674379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7318" y="3028336"/>
            <a:ext cx="2663305" cy="41688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1"/>
          <p:cNvSpPr txBox="1"/>
          <p:nvPr/>
        </p:nvSpPr>
        <p:spPr>
          <a:xfrm>
            <a:off x="4592638" y="795338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1"/>
          <p:cNvSpPr/>
          <p:nvPr/>
        </p:nvSpPr>
        <p:spPr>
          <a:xfrm>
            <a:off x="958646" y="2836549"/>
            <a:ext cx="5340553" cy="745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SIMULACIÓN DE CIRCUITOS AC </a:t>
            </a:r>
            <a:br>
              <a:rPr b="0" i="0" lang="en-US" sz="26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6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EN PROTEUS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6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INSTALACIONES ELÉCTRICAS INDUSTRIALES 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7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ortada-A2.png" id="69" name="Google Shape;6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250" y="2239963"/>
            <a:ext cx="6858250" cy="51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7"/>
          <p:cNvSpPr/>
          <p:nvPr/>
        </p:nvSpPr>
        <p:spPr>
          <a:xfrm>
            <a:off x="482600" y="2239962"/>
            <a:ext cx="3124200" cy="5540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7"/>
          <p:cNvSpPr/>
          <p:nvPr/>
        </p:nvSpPr>
        <p:spPr>
          <a:xfrm>
            <a:off x="355600" y="2400300"/>
            <a:ext cx="2527300" cy="74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7"/>
          <p:cNvSpPr/>
          <p:nvPr/>
        </p:nvSpPr>
        <p:spPr>
          <a:xfrm>
            <a:off x="330200" y="2684462"/>
            <a:ext cx="2882900" cy="5540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7"/>
          <p:cNvSpPr/>
          <p:nvPr/>
        </p:nvSpPr>
        <p:spPr>
          <a:xfrm>
            <a:off x="355600" y="3141662"/>
            <a:ext cx="2616200" cy="5540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7"/>
          <p:cNvSpPr/>
          <p:nvPr/>
        </p:nvSpPr>
        <p:spPr>
          <a:xfrm>
            <a:off x="369460" y="2239963"/>
            <a:ext cx="3427840" cy="1440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SIMULACIÓN DE CIRCUITOS AC </a:t>
            </a:r>
            <a:b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 PROTEUS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/>
          <p:nvPr/>
        </p:nvSpPr>
        <p:spPr>
          <a:xfrm>
            <a:off x="8983405" y="1158427"/>
            <a:ext cx="184666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38"/>
          <p:cNvGrpSpPr/>
          <p:nvPr/>
        </p:nvGrpSpPr>
        <p:grpSpPr>
          <a:xfrm>
            <a:off x="4917644" y="1631343"/>
            <a:ext cx="4122332" cy="4227328"/>
            <a:chOff x="1541397" y="1631343"/>
            <a:chExt cx="4122332" cy="4227328"/>
          </a:xfrm>
        </p:grpSpPr>
        <p:sp>
          <p:nvSpPr>
            <p:cNvPr id="81" name="Google Shape;81;p38"/>
            <p:cNvSpPr/>
            <p:nvPr/>
          </p:nvSpPr>
          <p:spPr>
            <a:xfrm>
              <a:off x="1541397" y="2041576"/>
              <a:ext cx="2980513" cy="3817095"/>
            </a:xfrm>
            <a:prstGeom prst="roundRect">
              <a:avLst>
                <a:gd fmla="val 5451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2" name="Google Shape;82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05009" y="1631343"/>
              <a:ext cx="853288" cy="81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375354" y="2432559"/>
              <a:ext cx="3288375" cy="30351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38"/>
            <p:cNvSpPr txBox="1"/>
            <p:nvPr/>
          </p:nvSpPr>
          <p:spPr>
            <a:xfrm>
              <a:off x="1681318" y="3395582"/>
              <a:ext cx="2748621" cy="2317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176400" lvl="0" marL="176400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Instala circuitos de control utilizando dispositivos electrónicos de potencia de acuerdo a los requerimientos técnicos.   </a:t>
              </a:r>
              <a:endParaRPr/>
            </a:p>
            <a:p>
              <a:pPr indent="0" lvl="0" marL="0" marR="0" rtl="0" algn="l">
                <a:lnSpc>
                  <a:spcPct val="50000"/>
                </a:lnSpc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8"/>
            <p:cNvSpPr txBox="1"/>
            <p:nvPr/>
          </p:nvSpPr>
          <p:spPr>
            <a:xfrm>
              <a:off x="1833297" y="2619751"/>
              <a:ext cx="2396712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APRENDIZAJE ESPERADO</a:t>
              </a:r>
              <a:endParaRPr b="0" i="0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38"/>
          <p:cNvGrpSpPr/>
          <p:nvPr/>
        </p:nvGrpSpPr>
        <p:grpSpPr>
          <a:xfrm>
            <a:off x="1775857" y="1631343"/>
            <a:ext cx="2980513" cy="4227328"/>
            <a:chOff x="4727195" y="1631343"/>
            <a:chExt cx="2980513" cy="4227328"/>
          </a:xfrm>
        </p:grpSpPr>
        <p:sp>
          <p:nvSpPr>
            <p:cNvPr id="87" name="Google Shape;87;p38"/>
            <p:cNvSpPr/>
            <p:nvPr/>
          </p:nvSpPr>
          <p:spPr>
            <a:xfrm>
              <a:off x="4727195" y="2041576"/>
              <a:ext cx="2980513" cy="3817095"/>
            </a:xfrm>
            <a:prstGeom prst="roundRect">
              <a:avLst>
                <a:gd fmla="val 5451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8" name="Google Shape;88;p3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89940" y="1631343"/>
              <a:ext cx="853288" cy="81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38"/>
            <p:cNvSpPr txBox="1"/>
            <p:nvPr/>
          </p:nvSpPr>
          <p:spPr>
            <a:xfrm>
              <a:off x="4832426" y="2619751"/>
              <a:ext cx="2768317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METODOLOGÍA SELECCIONADA</a:t>
              </a:r>
              <a:endParaRPr b="0" i="0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8"/>
            <p:cNvSpPr txBox="1"/>
            <p:nvPr/>
          </p:nvSpPr>
          <p:spPr>
            <a:xfrm>
              <a:off x="4865415" y="3336967"/>
              <a:ext cx="2714922" cy="1991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Estudio 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Casos</a:t>
              </a:r>
              <a:endParaRPr/>
            </a:p>
          </p:txBody>
        </p:sp>
      </p:grpSp>
      <p:pic>
        <p:nvPicPr>
          <p:cNvPr id="91" name="Google Shape;91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-304796" y="2515210"/>
            <a:ext cx="3197631" cy="4419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/>
          <p:nvPr/>
        </p:nvSpPr>
        <p:spPr>
          <a:xfrm>
            <a:off x="4152068" y="3251200"/>
            <a:ext cx="4906767" cy="2959100"/>
          </a:xfrm>
          <a:prstGeom prst="roundRect">
            <a:avLst>
              <a:gd fmla="val 6236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97" y="2347898"/>
            <a:ext cx="3019065" cy="44068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"/>
          <p:cNvSpPr txBox="1"/>
          <p:nvPr/>
        </p:nvSpPr>
        <p:spPr>
          <a:xfrm>
            <a:off x="3606670" y="1209418"/>
            <a:ext cx="1016148" cy="530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6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8501063" y="1396328"/>
            <a:ext cx="4857750" cy="4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33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4235892" y="3657825"/>
            <a:ext cx="4298508" cy="24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13335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 </a:t>
            </a:r>
            <a:endParaRPr/>
          </a:p>
          <a:p>
            <a:pPr indent="0" lvl="0" marL="13335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Simulación de circuitos</a:t>
            </a:r>
            <a:endParaRPr/>
          </a:p>
          <a:p>
            <a:pPr indent="0" lvl="0" marL="13335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Simulación en Proteus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335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Cuánto Aprendimos</a:t>
            </a:r>
            <a:endParaRPr/>
          </a:p>
          <a:p>
            <a:pPr indent="0" lvl="0" marL="13335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grpSp>
        <p:nvGrpSpPr>
          <p:cNvPr id="102" name="Google Shape;102;p5"/>
          <p:cNvGrpSpPr/>
          <p:nvPr/>
        </p:nvGrpSpPr>
        <p:grpSpPr>
          <a:xfrm>
            <a:off x="4000265" y="3698065"/>
            <a:ext cx="360248" cy="302479"/>
            <a:chOff x="3979115" y="2910663"/>
            <a:chExt cx="333603" cy="280129"/>
          </a:xfrm>
        </p:grpSpPr>
        <p:sp>
          <p:nvSpPr>
            <p:cNvPr id="103" name="Google Shape;103;p5"/>
            <p:cNvSpPr/>
            <p:nvPr/>
          </p:nvSpPr>
          <p:spPr>
            <a:xfrm>
              <a:off x="4015276" y="2919130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 txBox="1"/>
            <p:nvPr/>
          </p:nvSpPr>
          <p:spPr>
            <a:xfrm>
              <a:off x="3979115" y="2910663"/>
              <a:ext cx="333603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5"/>
          <p:cNvGrpSpPr/>
          <p:nvPr/>
        </p:nvGrpSpPr>
        <p:grpSpPr>
          <a:xfrm>
            <a:off x="4029285" y="4121213"/>
            <a:ext cx="293731" cy="311648"/>
            <a:chOff x="4008135" y="3919703"/>
            <a:chExt cx="272043" cy="288596"/>
          </a:xfrm>
        </p:grpSpPr>
        <p:sp>
          <p:nvSpPr>
            <p:cNvPr id="106" name="Google Shape;106;p5"/>
            <p:cNvSpPr/>
            <p:nvPr/>
          </p:nvSpPr>
          <p:spPr>
            <a:xfrm>
              <a:off x="4015276" y="3936637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 txBox="1"/>
            <p:nvPr/>
          </p:nvSpPr>
          <p:spPr>
            <a:xfrm>
              <a:off x="4008135" y="3919703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5"/>
          <p:cNvGrpSpPr/>
          <p:nvPr/>
        </p:nvGrpSpPr>
        <p:grpSpPr>
          <a:xfrm>
            <a:off x="4029285" y="4561294"/>
            <a:ext cx="293731" cy="320828"/>
            <a:chOff x="4008135" y="4315968"/>
            <a:chExt cx="272043" cy="297063"/>
          </a:xfrm>
        </p:grpSpPr>
        <p:sp>
          <p:nvSpPr>
            <p:cNvPr id="109" name="Google Shape;109;p5"/>
            <p:cNvSpPr/>
            <p:nvPr/>
          </p:nvSpPr>
          <p:spPr>
            <a:xfrm>
              <a:off x="4015276" y="4341369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 txBox="1"/>
            <p:nvPr/>
          </p:nvSpPr>
          <p:spPr>
            <a:xfrm>
              <a:off x="4008135" y="4315968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5"/>
          <p:cNvSpPr/>
          <p:nvPr/>
        </p:nvSpPr>
        <p:spPr>
          <a:xfrm>
            <a:off x="4036426" y="5031012"/>
            <a:ext cx="286062" cy="293407"/>
          </a:xfrm>
          <a:prstGeom prst="roundRect">
            <a:avLst>
              <a:gd fmla="val 16667" name="adj"/>
            </a:avLst>
          </a:prstGeom>
          <a:solidFill>
            <a:srgbClr val="2975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4020818" y="4997142"/>
            <a:ext cx="228390" cy="293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5"/>
          <p:cNvGrpSpPr/>
          <p:nvPr/>
        </p:nvGrpSpPr>
        <p:grpSpPr>
          <a:xfrm>
            <a:off x="4029285" y="5441457"/>
            <a:ext cx="293731" cy="320828"/>
            <a:chOff x="4008135" y="5125432"/>
            <a:chExt cx="272043" cy="297063"/>
          </a:xfrm>
        </p:grpSpPr>
        <p:sp>
          <p:nvSpPr>
            <p:cNvPr id="114" name="Google Shape;114;p5"/>
            <p:cNvSpPr/>
            <p:nvPr/>
          </p:nvSpPr>
          <p:spPr>
            <a:xfrm>
              <a:off x="4015276" y="5150833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4008135" y="5125432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/>
          <p:nvPr/>
        </p:nvSpPr>
        <p:spPr>
          <a:xfrm>
            <a:off x="4208462" y="2379349"/>
            <a:ext cx="5405437" cy="1140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SIMULACIÓN DE CIRCUITOS AC </a:t>
            </a:r>
            <a:b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EN PROTEUS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8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464463" y="2555714"/>
            <a:ext cx="5146719" cy="3057686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43853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4495967" y="1702736"/>
            <a:ext cx="4051133" cy="106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695778" y="2916238"/>
            <a:ext cx="4625522" cy="2162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SIMULACIÓN DE CIRCUITOS AC </a:t>
            </a:r>
            <a:br>
              <a:rPr b="1" i="0" lang="en-US" sz="2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 PROTEUS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veamos cómo lo que ya has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aprendido refuerza y mejora lo que estás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punto de aprender!</a:t>
            </a:r>
            <a:endParaRPr b="1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4280067" y="1740836"/>
            <a:ext cx="4343233" cy="106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5672138" y="642938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4538662" y="2176149"/>
            <a:ext cx="5405437" cy="4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208" y="2389245"/>
            <a:ext cx="4428641" cy="430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9"/>
          <p:cNvSpPr/>
          <p:nvPr/>
        </p:nvSpPr>
        <p:spPr>
          <a:xfrm>
            <a:off x="447681" y="1214386"/>
            <a:ext cx="903078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SIMULACIÓN DE CIRCUITOS</a:t>
            </a:r>
            <a:endParaRPr/>
          </a:p>
        </p:txBody>
      </p:sp>
      <p:sp>
        <p:nvSpPr>
          <p:cNvPr id="136" name="Google Shape;136;p39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9"/>
          <p:cNvSpPr txBox="1"/>
          <p:nvPr/>
        </p:nvSpPr>
        <p:spPr>
          <a:xfrm>
            <a:off x="698500" y="3939616"/>
            <a:ext cx="105156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9"/>
          <p:cNvSpPr/>
          <p:nvPr/>
        </p:nvSpPr>
        <p:spPr>
          <a:xfrm>
            <a:off x="483160" y="2513675"/>
            <a:ext cx="501594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2000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 diferentes software y herramientas que permiten la creación digital de circuitos, para así visualizar su comportamiento y respuesta a diferentes factores. Como también experimentar la conexión de los diversos elementos que componen los esquemas eléctricos/electrónicos.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699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2000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actividad se utilizará el simulador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PROTEUS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aplicar lo aprendido de señales alternas en la actividad anterior.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oteus Energy Programs" id="139" name="Google Shape;13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8385" y="3059758"/>
            <a:ext cx="2757450" cy="2491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0"/>
          <p:cNvSpPr txBox="1"/>
          <p:nvPr/>
        </p:nvSpPr>
        <p:spPr>
          <a:xfrm>
            <a:off x="698500" y="3939616"/>
            <a:ext cx="105156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imulación en Proteus control de posición de un motor DC (Parte 1) - YouTube" id="146" name="Google Shape;14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1253" y="2533253"/>
            <a:ext cx="6245222" cy="351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0"/>
          <p:cNvSpPr/>
          <p:nvPr/>
        </p:nvSpPr>
        <p:spPr>
          <a:xfrm>
            <a:off x="447681" y="1214386"/>
            <a:ext cx="903078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SIMULACIÓN DE CIRCUITOS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1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1"/>
          <p:cNvSpPr txBox="1"/>
          <p:nvPr/>
        </p:nvSpPr>
        <p:spPr>
          <a:xfrm>
            <a:off x="698500" y="3939616"/>
            <a:ext cx="105156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1"/>
          <p:cNvSpPr/>
          <p:nvPr/>
        </p:nvSpPr>
        <p:spPr>
          <a:xfrm>
            <a:off x="447681" y="1214386"/>
            <a:ext cx="903078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SIMULACIÓN EN PROTEUS</a:t>
            </a:r>
            <a:endParaRPr/>
          </a:p>
        </p:txBody>
      </p:sp>
      <p:sp>
        <p:nvSpPr>
          <p:cNvPr id="155" name="Google Shape;155;p41"/>
          <p:cNvSpPr/>
          <p:nvPr/>
        </p:nvSpPr>
        <p:spPr>
          <a:xfrm>
            <a:off x="546100" y="2578100"/>
            <a:ext cx="7454900" cy="35306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3271" y="2516782"/>
            <a:ext cx="3212906" cy="3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1"/>
          <p:cNvSpPr/>
          <p:nvPr/>
        </p:nvSpPr>
        <p:spPr>
          <a:xfrm>
            <a:off x="736600" y="2780375"/>
            <a:ext cx="6781800" cy="329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Proteus es un software (programa o entorno integrado) para la construcción y diseño de esquemas electrónicos, entre sus características principales se tiene: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Entorno de diseño gráfico fácil de utilizar que incluyen variadas herramientas para simplificar el trabajo del ejecutador.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Amigable y atractivo interface de usuario que permite un uso intuitivo del programa.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Posee un gran número de componentes electrónicos, que van desde resistores hasta motores trifásicos AC.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2"/>
          <p:cNvSpPr/>
          <p:nvPr/>
        </p:nvSpPr>
        <p:spPr>
          <a:xfrm>
            <a:off x="4587888" y="2038450"/>
            <a:ext cx="184666" cy="487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2"/>
          <p:cNvSpPr txBox="1"/>
          <p:nvPr/>
        </p:nvSpPr>
        <p:spPr>
          <a:xfrm>
            <a:off x="698500" y="3939616"/>
            <a:ext cx="105156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2"/>
          <p:cNvSpPr/>
          <p:nvPr/>
        </p:nvSpPr>
        <p:spPr>
          <a:xfrm>
            <a:off x="447681" y="1214386"/>
            <a:ext cx="9030789" cy="55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SIMULACIÓN EN PROTEUS</a:t>
            </a:r>
            <a:endParaRPr/>
          </a:p>
        </p:txBody>
      </p:sp>
      <p:sp>
        <p:nvSpPr>
          <p:cNvPr id="165" name="Google Shape;165;p42"/>
          <p:cNvSpPr/>
          <p:nvPr/>
        </p:nvSpPr>
        <p:spPr>
          <a:xfrm>
            <a:off x="558800" y="2578100"/>
            <a:ext cx="7239000" cy="32258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8306" y="2362199"/>
            <a:ext cx="1751820" cy="311720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2"/>
          <p:cNvSpPr/>
          <p:nvPr/>
        </p:nvSpPr>
        <p:spPr>
          <a:xfrm>
            <a:off x="889000" y="2970875"/>
            <a:ext cx="6210300" cy="329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Dentro de las acciones más importantes que se debe conocer para trabajar en el software son: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2000" lvl="0" marL="162000" marR="0" rtl="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2000" lvl="0" marL="16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Creación de archivo</a:t>
            </a:r>
            <a:endParaRPr/>
          </a:p>
          <a:p>
            <a:pPr indent="-162000" lvl="0" marL="16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Elaboración del esquema  eléctrico con uso de librero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2000" lvl="0" marL="16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Instalación de equipos de medida y visualización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2000" lvl="0" marL="16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Simulación (play)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2000" lvl="0" marL="16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Análisis de  resultados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