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746" y="84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09T13:21:30.910" idx="1">
    <p:pos x="6000" y="0"/>
    <p:text>Esta slide está mal. No es lo que vimos la actividad anterior. La primera actividad fue sobre Conceptos Básicos de Electricidad. @jadiyah@gmail.com
_Assigned to Daniella Toledo_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HEsLYQI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464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27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009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190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027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648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84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094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51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46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05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04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47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" name="Google Shape;9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4075" y="419800"/>
            <a:ext cx="1301316" cy="9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SECTOR METALMECÁNICA </a:t>
            </a:r>
            <a:r>
              <a:rPr lang="en-US" sz="12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sz="12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>
            <a:off x="331335" y="6218168"/>
            <a:ext cx="63768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>
            <a:spLocks noGrp="1"/>
          </p:cNvSpPr>
          <p:nvPr>
            <p:ph type="title" hasCustomPrompt="1"/>
          </p:nvPr>
        </p:nvSpPr>
        <p:spPr>
          <a:xfrm>
            <a:off x="331335" y="1625801"/>
            <a:ext cx="90573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Char char="●"/>
              <a:defRPr sz="1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Char char="○"/>
              <a:defRPr sz="1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Char char="■"/>
              <a:defRPr sz="1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Char char="●"/>
              <a:defRPr sz="1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Char char="○"/>
              <a:defRPr sz="1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Char char="■"/>
              <a:defRPr sz="1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Char char="●"/>
              <a:defRPr sz="1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Char char="○"/>
              <a:defRPr sz="1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0"/>
              <a:buFont typeface="Arial"/>
              <a:buChar char="■"/>
              <a:defRPr sz="1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1"/>
          </p:nvPr>
        </p:nvSpPr>
        <p:spPr>
          <a:xfrm>
            <a:off x="331335" y="4633192"/>
            <a:ext cx="90573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1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1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331335" y="816630"/>
            <a:ext cx="29850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●"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○"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■"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●"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○"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■"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●"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○"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■"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1"/>
          </p:nvPr>
        </p:nvSpPr>
        <p:spPr>
          <a:xfrm>
            <a:off x="331335" y="2042457"/>
            <a:ext cx="2985000" cy="4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521132" y="661638"/>
            <a:ext cx="6768900" cy="60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Char char="●"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Char char="○"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Char char="■"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Char char="●"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Char char="○"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Char char="■"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Char char="●"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Char char="○"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Char char="■"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/>
          <p:nvPr/>
        </p:nvSpPr>
        <p:spPr>
          <a:xfrm>
            <a:off x="4860000" y="-184"/>
            <a:ext cx="486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282224" y="1812541"/>
            <a:ext cx="4299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○"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■"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○"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■"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○"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■"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ubTitle" idx="1"/>
          </p:nvPr>
        </p:nvSpPr>
        <p:spPr>
          <a:xfrm>
            <a:off x="282224" y="4120005"/>
            <a:ext cx="42999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2"/>
          </p:nvPr>
        </p:nvSpPr>
        <p:spPr>
          <a:xfrm>
            <a:off x="5250650" y="1064257"/>
            <a:ext cx="4078800" cy="5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365424" y="2611974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DE SISTEMAS ELÉCTRICOS Y ELECTRÓNICOS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074" y="1927122"/>
            <a:ext cx="6154391" cy="443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2351" y="2424675"/>
            <a:ext cx="5164449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9"/>
          <p:cNvSpPr/>
          <p:nvPr/>
        </p:nvSpPr>
        <p:spPr>
          <a:xfrm>
            <a:off x="622335" y="4561526"/>
            <a:ext cx="2053244" cy="428728"/>
          </a:xfrm>
          <a:prstGeom prst="roundRect">
            <a:avLst>
              <a:gd name="adj" fmla="val 16667"/>
            </a:avLst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622335" y="5113189"/>
            <a:ext cx="2053244" cy="429425"/>
          </a:xfrm>
          <a:prstGeom prst="roundRect">
            <a:avLst>
              <a:gd name="adj" fmla="val 16667"/>
            </a:avLst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858519" y="5158973"/>
            <a:ext cx="15808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RESISTENCIA (Ω)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9"/>
          <p:cNvCxnSpPr/>
          <p:nvPr/>
        </p:nvCxnSpPr>
        <p:spPr>
          <a:xfrm>
            <a:off x="2219731" y="3658859"/>
            <a:ext cx="3658653" cy="15559"/>
          </a:xfrm>
          <a:prstGeom prst="straightConnector1">
            <a:avLst/>
          </a:prstGeom>
          <a:noFill/>
          <a:ln w="31750" cap="flat" cmpd="sng">
            <a:solidFill>
              <a:srgbClr val="B99C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9"/>
          <p:cNvCxnSpPr/>
          <p:nvPr/>
        </p:nvCxnSpPr>
        <p:spPr>
          <a:xfrm rot="10800000" flipH="1">
            <a:off x="2219731" y="3902546"/>
            <a:ext cx="2064670" cy="323075"/>
          </a:xfrm>
          <a:prstGeom prst="straightConnector1">
            <a:avLst/>
          </a:prstGeom>
          <a:noFill/>
          <a:ln w="31750" cap="flat" cmpd="sng">
            <a:solidFill>
              <a:srgbClr val="B99C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9"/>
          <p:cNvCxnSpPr>
            <a:stCxn id="258" idx="3"/>
          </p:cNvCxnSpPr>
          <p:nvPr/>
        </p:nvCxnSpPr>
        <p:spPr>
          <a:xfrm rot="10800000" flipH="1">
            <a:off x="2590084" y="4198488"/>
            <a:ext cx="3315000" cy="578100"/>
          </a:xfrm>
          <a:prstGeom prst="straightConnector1">
            <a:avLst/>
          </a:prstGeom>
          <a:noFill/>
          <a:ln w="31750" cap="flat" cmpd="sng">
            <a:solidFill>
              <a:srgbClr val="B99C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9"/>
          <p:cNvCxnSpPr>
            <a:stCxn id="254" idx="3"/>
          </p:cNvCxnSpPr>
          <p:nvPr/>
        </p:nvCxnSpPr>
        <p:spPr>
          <a:xfrm rot="10800000" flipH="1">
            <a:off x="2439401" y="5036050"/>
            <a:ext cx="1793400" cy="292200"/>
          </a:xfrm>
          <a:prstGeom prst="straightConnector1">
            <a:avLst/>
          </a:prstGeom>
          <a:noFill/>
          <a:ln w="31750" cap="flat" cmpd="sng">
            <a:solidFill>
              <a:srgbClr val="B99C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0" name="Google Shape;260;p9"/>
          <p:cNvSpPr/>
          <p:nvPr/>
        </p:nvSpPr>
        <p:spPr>
          <a:xfrm>
            <a:off x="1093226" y="3999142"/>
            <a:ext cx="1221971" cy="439004"/>
          </a:xfrm>
          <a:prstGeom prst="roundRect">
            <a:avLst>
              <a:gd name="adj" fmla="val 16667"/>
            </a:avLst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1050026" y="4049367"/>
            <a:ext cx="13083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VOLTAJE (CA)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5798355" y="3635578"/>
            <a:ext cx="106706" cy="106706"/>
          </a:xfrm>
          <a:prstGeom prst="ellipse">
            <a:avLst/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4232733" y="3851156"/>
            <a:ext cx="106706" cy="106706"/>
          </a:xfrm>
          <a:prstGeom prst="ellipse">
            <a:avLst/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9"/>
          <p:cNvSpPr/>
          <p:nvPr/>
        </p:nvSpPr>
        <p:spPr>
          <a:xfrm>
            <a:off x="5841555" y="4147594"/>
            <a:ext cx="106706" cy="106706"/>
          </a:xfrm>
          <a:prstGeom prst="ellipse">
            <a:avLst/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4149755" y="4982887"/>
            <a:ext cx="106706" cy="106706"/>
          </a:xfrm>
          <a:prstGeom prst="ellipse">
            <a:avLst/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DE UN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MULTÍMETRO</a:t>
            </a:r>
            <a:endParaRPr sz="31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1093226" y="3442190"/>
            <a:ext cx="1221971" cy="439004"/>
          </a:xfrm>
          <a:prstGeom prst="roundRect">
            <a:avLst>
              <a:gd name="adj" fmla="val 16667"/>
            </a:avLst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9"/>
          <p:cNvSpPr txBox="1"/>
          <p:nvPr/>
        </p:nvSpPr>
        <p:spPr>
          <a:xfrm>
            <a:off x="1054835" y="3492415"/>
            <a:ext cx="129875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VOLTAJE (CC)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707837" y="4607311"/>
            <a:ext cx="18822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INTENSIDAD Ah (CC)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/>
          <p:nvPr/>
        </p:nvSpPr>
        <p:spPr>
          <a:xfrm>
            <a:off x="448192" y="2364125"/>
            <a:ext cx="7921572" cy="1570327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0"/>
          <p:cNvSpPr txBox="1"/>
          <p:nvPr/>
        </p:nvSpPr>
        <p:spPr>
          <a:xfrm>
            <a:off x="800933" y="2526041"/>
            <a:ext cx="7411249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Medición de Resistencias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(Ω)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escala de medición de las resistencias es Ohm (Ω) y podremos medir las resistencias en diferentes escalas de ohmios.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Pueden ser expresadas en diferentes escalas a través del  mustitester 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Kilo (Ω) / Mega (Ω)</a:t>
            </a:r>
            <a:endParaRPr/>
          </a:p>
        </p:txBody>
      </p:sp>
      <p:sp>
        <p:nvSpPr>
          <p:cNvPr id="275" name="Google Shape;275;p10"/>
          <p:cNvSpPr/>
          <p:nvPr/>
        </p:nvSpPr>
        <p:spPr>
          <a:xfrm>
            <a:off x="448192" y="4071069"/>
            <a:ext cx="7921572" cy="2695488"/>
          </a:xfrm>
          <a:prstGeom prst="roundRect">
            <a:avLst>
              <a:gd name="adj" fmla="val 82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800934" y="4258583"/>
            <a:ext cx="616052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Medición de Intensidad  Corriente Alterna (CA)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Mide la intensidad del dispositivo a medir en circuitos de corriente alterna en unidad de amperios (Ah)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Medidor de intensidad en Corriente Continua (CC)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Mide la intensidad de los dispositivos a medir en circuitos de corriente continua en amperios (Ah)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Todas estas mediciones de Corriente en unidad de Amperios (Ah) pueden ser expresadas en diferentes escalas a través del multitester.</a:t>
            </a:r>
            <a:endParaRPr/>
          </a:p>
        </p:txBody>
      </p:sp>
      <p:sp>
        <p:nvSpPr>
          <p:cNvPr id="277" name="Google Shape;277;p10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DE UN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MULTÍMETRO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10"/>
          <p:cNvGrpSpPr/>
          <p:nvPr/>
        </p:nvGrpSpPr>
        <p:grpSpPr>
          <a:xfrm>
            <a:off x="270950" y="2463127"/>
            <a:ext cx="376200" cy="414375"/>
            <a:chOff x="476000" y="3480600"/>
            <a:chExt cx="376200" cy="414375"/>
          </a:xfrm>
        </p:grpSpPr>
        <p:sp>
          <p:nvSpPr>
            <p:cNvPr id="282" name="Google Shape;282;p10"/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47600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70950" y="4258583"/>
            <a:ext cx="376200" cy="414375"/>
            <a:chOff x="476000" y="3480600"/>
            <a:chExt cx="376200" cy="414375"/>
          </a:xfrm>
        </p:grpSpPr>
        <p:sp>
          <p:nvSpPr>
            <p:cNvPr id="285" name="Google Shape;285;p10"/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 txBox="1"/>
            <p:nvPr/>
          </p:nvSpPr>
          <p:spPr>
            <a:xfrm>
              <a:off x="47600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0"/>
          <p:cNvSpPr/>
          <p:nvPr/>
        </p:nvSpPr>
        <p:spPr>
          <a:xfrm>
            <a:off x="2399858" y="-932042"/>
            <a:ext cx="2962671" cy="26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DE UN MULTÍMETRO</a:t>
            </a:r>
            <a:endParaRPr sz="16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333" y="1002946"/>
            <a:ext cx="2146342" cy="214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492" y="4980104"/>
            <a:ext cx="2478024" cy="247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"/>
          <p:cNvSpPr/>
          <p:nvPr/>
        </p:nvSpPr>
        <p:spPr>
          <a:xfrm>
            <a:off x="448192" y="2364125"/>
            <a:ext cx="7921572" cy="1570327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 txBox="1"/>
          <p:nvPr/>
        </p:nvSpPr>
        <p:spPr>
          <a:xfrm>
            <a:off x="-5011391" y="-1988461"/>
            <a:ext cx="74112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Medidor de Tensión (CC)      :    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Medición de Tensión en unidad de Volt (Voltaje) la cual puede ser expresada en diferentes escalas del multitester.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sección se usa para medir la tensión continua en voltios.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Medidor de Tensión de voltaje  (CA)     :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448192" y="3169404"/>
            <a:ext cx="7921572" cy="2695488"/>
          </a:xfrm>
          <a:prstGeom prst="roundRect">
            <a:avLst>
              <a:gd name="adj" fmla="val 82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1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DE UN MULTÍMETRO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 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1" name="Google Shape;301;p11"/>
          <p:cNvGrpSpPr/>
          <p:nvPr/>
        </p:nvGrpSpPr>
        <p:grpSpPr>
          <a:xfrm>
            <a:off x="270950" y="2463127"/>
            <a:ext cx="376200" cy="414375"/>
            <a:chOff x="476000" y="3480600"/>
            <a:chExt cx="376200" cy="414375"/>
          </a:xfrm>
        </p:grpSpPr>
        <p:sp>
          <p:nvSpPr>
            <p:cNvPr id="302" name="Google Shape;302;p11"/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1"/>
            <p:cNvSpPr txBox="1"/>
            <p:nvPr/>
          </p:nvSpPr>
          <p:spPr>
            <a:xfrm>
              <a:off x="47600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1"/>
          <p:cNvSpPr/>
          <p:nvPr/>
        </p:nvSpPr>
        <p:spPr>
          <a:xfrm>
            <a:off x="2399858" y="-932042"/>
            <a:ext cx="2962671" cy="26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DE UN MULTÍMETRO</a:t>
            </a:r>
            <a:endParaRPr sz="16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 txBox="1"/>
          <p:nvPr/>
        </p:nvSpPr>
        <p:spPr>
          <a:xfrm>
            <a:off x="924910" y="2656027"/>
            <a:ext cx="695954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Medidor de Tensión (cc):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Medición de Tensión en unidad de Volt (voltaje) la cual puede ser expresada en diferentes escalas del  multitester.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sección se usa para medir la tensión continua en voltios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Medidor de Tensión de voltaje (CA):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Medición de Tensión en unidades de Volt (voltaje) la cual puede ser expresada en diferentes escalas del  multitester.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sección se usa para medir la tensión Alterna en voltios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76384D"/>
                </a:solidFill>
                <a:latin typeface="Arial"/>
                <a:ea typeface="Arial"/>
                <a:cs typeface="Arial"/>
                <a:sym typeface="Arial"/>
              </a:rPr>
              <a:t>Todas estas mediciones de Tensión eléctrica (voltaje; Volt) pueden ser expresadas en diferentes escalas a través del multitester. </a:t>
            </a:r>
            <a:endParaRPr sz="1500" b="1" i="0" u="none" strike="noStrike" cap="none">
              <a:solidFill>
                <a:srgbClr val="7638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2126" y="4943670"/>
            <a:ext cx="2478024" cy="24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5767" y="3381563"/>
            <a:ext cx="2381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8725" y="4087188"/>
            <a:ext cx="1714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0042" y="4513909"/>
            <a:ext cx="171450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2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2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562" y="1567119"/>
            <a:ext cx="2962656" cy="52486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506729" y="5822930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¡Investiga en </a:t>
            </a:r>
            <a:r>
              <a:rPr lang="en-US" sz="2100" b="0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ocupando tu celular!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¡Comparte tus respuestas!</a:t>
            </a:r>
            <a:endParaRPr/>
          </a:p>
        </p:txBody>
      </p:sp>
      <p:sp>
        <p:nvSpPr>
          <p:cNvPr id="319" name="Google Shape;319;p12"/>
          <p:cNvSpPr/>
          <p:nvPr/>
        </p:nvSpPr>
        <p:spPr>
          <a:xfrm>
            <a:off x="371783" y="2258677"/>
            <a:ext cx="5146719" cy="2388053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651" y="2061749"/>
            <a:ext cx="477100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 txBox="1"/>
          <p:nvPr/>
        </p:nvSpPr>
        <p:spPr>
          <a:xfrm>
            <a:off x="641023" y="2790984"/>
            <a:ext cx="442582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¿Cuántos tipos de multímetros existes?</a:t>
            </a: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elementos de seguridad debes ocupar para manipular un multímetro?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9996" y="4056360"/>
            <a:ext cx="3817418" cy="36167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3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452175" y="2563454"/>
            <a:ext cx="3624685" cy="3685189"/>
          </a:xfrm>
          <a:prstGeom prst="roundRect">
            <a:avLst>
              <a:gd name="adj" fmla="val 5443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708844" y="2974887"/>
            <a:ext cx="311134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tensión se mide con el selector del multímetro en unidad de medición de voltaje y se conecta en paralelo a los dos puntos donde se desea medir la tensión.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terminal positivo del voltímetro se conecta al terminal positivo de la tensión.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la conexión se realiza al revés, la medida es de signo negativo.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0755" y="2633902"/>
            <a:ext cx="4406995" cy="354429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/>
          <p:nvPr/>
        </p:nvSpPr>
        <p:spPr>
          <a:xfrm>
            <a:off x="442650" y="147045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 txBox="1"/>
          <p:nvPr/>
        </p:nvSpPr>
        <p:spPr>
          <a:xfrm>
            <a:off x="41092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¿CÓMO SE MIDE EL VOLTAJE EN UN MULTÍMETRO?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4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4"/>
          <p:cNvSpPr txBox="1"/>
          <p:nvPr/>
        </p:nvSpPr>
        <p:spPr>
          <a:xfrm>
            <a:off x="442650" y="147045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4"/>
          <p:cNvSpPr txBox="1"/>
          <p:nvPr/>
        </p:nvSpPr>
        <p:spPr>
          <a:xfrm>
            <a:off x="41092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¿CÓMO SE MIDE LA RESISTENCIA EN UN MULTÍMETRO?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4"/>
          <p:cNvSpPr/>
          <p:nvPr/>
        </p:nvSpPr>
        <p:spPr>
          <a:xfrm>
            <a:off x="452175" y="2563454"/>
            <a:ext cx="3624685" cy="3223523"/>
          </a:xfrm>
          <a:prstGeom prst="roundRect">
            <a:avLst>
              <a:gd name="adj" fmla="val 5443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4"/>
          <p:cNvSpPr/>
          <p:nvPr/>
        </p:nvSpPr>
        <p:spPr>
          <a:xfrm>
            <a:off x="708844" y="2974887"/>
            <a:ext cx="3111346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resistencia se mide con un óhmetro, y se conecta entre los dos extremos de la resistencia a medir, estando está desconectada del circuito eléctrico.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Siempre se debe desconectar la fuente de energía (batería o energía base), para poder medir resistencia sin tensión en el sistema o circuito.</a:t>
            </a:r>
            <a:endParaRPr/>
          </a:p>
        </p:txBody>
      </p:sp>
      <p:pic>
        <p:nvPicPr>
          <p:cNvPr id="348" name="Google Shape;3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0755" y="3434100"/>
            <a:ext cx="4466818" cy="2744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5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5"/>
          <p:cNvSpPr txBox="1"/>
          <p:nvPr/>
        </p:nvSpPr>
        <p:spPr>
          <a:xfrm>
            <a:off x="442650" y="147045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5"/>
          <p:cNvSpPr txBox="1"/>
          <p:nvPr/>
        </p:nvSpPr>
        <p:spPr>
          <a:xfrm>
            <a:off x="41092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¿CÓMO SE MIDE EL AMPERAJE EN UN MULTÍMETRO?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5"/>
          <p:cNvSpPr/>
          <p:nvPr/>
        </p:nvSpPr>
        <p:spPr>
          <a:xfrm>
            <a:off x="452175" y="3471615"/>
            <a:ext cx="3624685" cy="3223523"/>
          </a:xfrm>
          <a:prstGeom prst="roundRect">
            <a:avLst>
              <a:gd name="adj" fmla="val 5443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5"/>
          <p:cNvSpPr/>
          <p:nvPr/>
        </p:nvSpPr>
        <p:spPr>
          <a:xfrm>
            <a:off x="452175" y="2563454"/>
            <a:ext cx="3624685" cy="3223523"/>
          </a:xfrm>
          <a:prstGeom prst="roundRect">
            <a:avLst>
              <a:gd name="adj" fmla="val 5443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5"/>
          <p:cNvSpPr/>
          <p:nvPr/>
        </p:nvSpPr>
        <p:spPr>
          <a:xfrm>
            <a:off x="708844" y="2974887"/>
            <a:ext cx="3111346" cy="355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 </a:t>
            </a: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medir corriente directa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se utiliza el multímetro en el selector en amperímetro en la unidad (amperios)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revisa que los cables rojo y negro estén conectados correctamente y la medición se realiza en</a:t>
            </a: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Serie</a:t>
            </a: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es decir, se mide la intensidad de corriente consumida por un circuito.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(Además, si no tenemos identificada el valor de la magnitud de la corriente a medir, debemos elegir la escala mas grande).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1604" y="3434100"/>
            <a:ext cx="5039821" cy="2744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6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611888" y="3109975"/>
            <a:ext cx="4241995" cy="2616267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6"/>
          <p:cNvSpPr/>
          <p:nvPr/>
        </p:nvSpPr>
        <p:spPr>
          <a:xfrm>
            <a:off x="974542" y="3438017"/>
            <a:ext cx="351668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Junto con tu compañero, contesten las siguientes preguntas: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Observen el selector. ¿Cómo conectan el multímetro para la medición de voltaje?</a:t>
            </a:r>
            <a:endParaRPr/>
          </a:p>
          <a:p>
            <a:pPr marL="28575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Compartamos nuestras respuestas.</a:t>
            </a:r>
            <a:endParaRPr/>
          </a:p>
        </p:txBody>
      </p:sp>
      <p:sp>
        <p:nvSpPr>
          <p:cNvPr id="370" name="Google Shape;370;p1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4631" y="2897775"/>
            <a:ext cx="3852672" cy="38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6"/>
          <p:cNvSpPr txBox="1"/>
          <p:nvPr/>
        </p:nvSpPr>
        <p:spPr>
          <a:xfrm>
            <a:off x="41092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¿TRABAJEMOS EN PAREJA?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7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7"/>
          <p:cNvSpPr/>
          <p:nvPr/>
        </p:nvSpPr>
        <p:spPr>
          <a:xfrm>
            <a:off x="611888" y="3109976"/>
            <a:ext cx="4241995" cy="2364242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7"/>
          <p:cNvSpPr/>
          <p:nvPr/>
        </p:nvSpPr>
        <p:spPr>
          <a:xfrm>
            <a:off x="974542" y="3438017"/>
            <a:ext cx="351668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Observen el selector: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¿Cómo conectan el multímetro para la medir amperaje?</a:t>
            </a:r>
            <a:endParaRPr/>
          </a:p>
          <a:p>
            <a:pPr marL="28575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Compartamos nuestras respuestas.</a:t>
            </a:r>
            <a:endParaRPr/>
          </a:p>
        </p:txBody>
      </p:sp>
      <p:sp>
        <p:nvSpPr>
          <p:cNvPr id="381" name="Google Shape;381;p1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4631" y="2897775"/>
            <a:ext cx="3852672" cy="38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7"/>
          <p:cNvSpPr txBox="1"/>
          <p:nvPr/>
        </p:nvSpPr>
        <p:spPr>
          <a:xfrm>
            <a:off x="41092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¿TRABAJEMOS EN PAREJA?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MANEJO Y USO DEL </a:t>
              </a:r>
              <a:r>
                <a:rPr lang="en-US" sz="2000" b="1" i="0" u="none" strike="noStrike" cap="none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MULTÍMETRO</a:t>
              </a:r>
              <a:endParaRPr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lang="en-US" sz="1600" b="1" i="0" u="none" strike="noStrike" cap="none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 sz="1600" b="1" i="0" u="none" strike="noStrike" cap="non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72" y="2592933"/>
            <a:ext cx="3793269" cy="359383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8"/>
          <p:cNvSpPr txBox="1"/>
          <p:nvPr/>
        </p:nvSpPr>
        <p:spPr>
          <a:xfrm>
            <a:off x="4149211" y="1205044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477" y="1101621"/>
            <a:ext cx="9346627" cy="686250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>
            <a:off x="2025445" y="2323030"/>
            <a:ext cx="1661652" cy="109859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501" y="2744587"/>
            <a:ext cx="8485937" cy="462015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/>
        </p:nvSpPr>
        <p:spPr>
          <a:xfrm>
            <a:off x="365425" y="2364630"/>
            <a:ext cx="59406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MANEJO Y USO DEL</a:t>
            </a:r>
            <a:endParaRPr sz="36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MULTÍMETRO</a:t>
            </a:r>
            <a:endParaRPr sz="36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ED42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19"/>
          <p:cNvGrpSpPr/>
          <p:nvPr/>
        </p:nvGrpSpPr>
        <p:grpSpPr>
          <a:xfrm>
            <a:off x="-4655" y="1788831"/>
            <a:ext cx="9168320" cy="5162139"/>
            <a:chOff x="-4655" y="1788831"/>
            <a:chExt cx="9168320" cy="5162139"/>
          </a:xfrm>
        </p:grpSpPr>
        <p:sp>
          <p:nvSpPr>
            <p:cNvPr id="404" name="Google Shape;404;p19"/>
            <p:cNvSpPr txBox="1"/>
            <p:nvPr/>
          </p:nvSpPr>
          <p:spPr>
            <a:xfrm>
              <a:off x="1229039" y="1794200"/>
              <a:ext cx="7934626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MATERIALES INFLAMABLES: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Tener máxima precaución al momento de  manipular o extraer el combustible de los sistemas del vehículo (bomba combustible, mangueras de inyección, etc). 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9"/>
            <p:cNvSpPr txBox="1"/>
            <p:nvPr/>
          </p:nvSpPr>
          <p:spPr>
            <a:xfrm>
              <a:off x="1229039" y="2476287"/>
              <a:ext cx="7669155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 OBLIGATORIA DE LA VISTA: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utilizarán antiparras siempre que exista riesgo de proyección de partículas a los ojos. (aceites, líquidos refrigerantes y de freno, virutas del disco de freno, uso de circuitos eléctricos, etc).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9"/>
            <p:cNvSpPr txBox="1"/>
            <p:nvPr/>
          </p:nvSpPr>
          <p:spPr>
            <a:xfrm>
              <a:off x="1229039" y="4302125"/>
              <a:ext cx="78658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 OBLIGATORIA DE LOS PIES: 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Uso obligatorio de zapatos de seguridad al entrar al taller o laboratorio, en casos que exista riesgo de caídas de objetos pesados.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9"/>
            <p:cNvSpPr txBox="1"/>
            <p:nvPr/>
          </p:nvSpPr>
          <p:spPr>
            <a:xfrm>
              <a:off x="1229039" y="4984212"/>
              <a:ext cx="70300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Manipular herramientas 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cuidadosamente.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9"/>
            <p:cNvSpPr txBox="1"/>
            <p:nvPr/>
          </p:nvSpPr>
          <p:spPr>
            <a:xfrm>
              <a:off x="1229039" y="5420078"/>
              <a:ext cx="47588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Asegurar la integridad física 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propia y del grupo de trabajo.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9"/>
            <p:cNvSpPr txBox="1"/>
            <p:nvPr/>
          </p:nvSpPr>
          <p:spPr>
            <a:xfrm>
              <a:off x="1229039" y="5855944"/>
              <a:ext cx="70300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Circular solo por las </a:t>
              </a:r>
              <a:r>
                <a:rPr lang="en-US" sz="1400" b="1" i="0" u="none" strike="noStrike" cap="none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zonas de seguridad 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demarcadas.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9"/>
            <p:cNvSpPr txBox="1"/>
            <p:nvPr/>
          </p:nvSpPr>
          <p:spPr>
            <a:xfrm>
              <a:off x="1229039" y="6291811"/>
              <a:ext cx="38837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lang="en-US" sz="1400" b="1" i="0" u="none" strike="noStrike" cap="none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19"/>
            <p:cNvGrpSpPr/>
            <p:nvPr/>
          </p:nvGrpSpPr>
          <p:grpSpPr>
            <a:xfrm>
              <a:off x="-4655" y="1788831"/>
              <a:ext cx="1135367" cy="783005"/>
              <a:chOff x="-4655" y="1877319"/>
              <a:chExt cx="1135367" cy="783005"/>
            </a:xfrm>
          </p:grpSpPr>
          <p:sp>
            <p:nvSpPr>
              <p:cNvPr id="412" name="Google Shape;412;p19"/>
              <p:cNvSpPr/>
              <p:nvPr/>
            </p:nvSpPr>
            <p:spPr>
              <a:xfrm rot="5400000">
                <a:off x="171526" y="1701138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13" name="Google Shape;413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7197" y="2035280"/>
                <a:ext cx="629465" cy="530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14" name="Google Shape;414;p19"/>
            <p:cNvSpPr txBox="1"/>
            <p:nvPr/>
          </p:nvSpPr>
          <p:spPr>
            <a:xfrm>
              <a:off x="1229039" y="3389206"/>
              <a:ext cx="7865800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 OBLIGATORIA DE LAS MANOS: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utilizarán siempre guantes de protección cuando se manipulen cualquier tipo de fluidos, en uso de herramientas e intervención del motor, desarme de partes y trabajo en sistemas eléctricos. </a:t>
              </a:r>
              <a:endParaRPr/>
            </a:p>
          </p:txBody>
        </p:sp>
        <p:grpSp>
          <p:nvGrpSpPr>
            <p:cNvPr id="415" name="Google Shape;415;p19"/>
            <p:cNvGrpSpPr/>
            <p:nvPr/>
          </p:nvGrpSpPr>
          <p:grpSpPr>
            <a:xfrm>
              <a:off x="-4655" y="2661654"/>
              <a:ext cx="1135367" cy="783005"/>
              <a:chOff x="-4655" y="2735448"/>
              <a:chExt cx="1135367" cy="783005"/>
            </a:xfrm>
          </p:grpSpPr>
          <p:sp>
            <p:nvSpPr>
              <p:cNvPr id="416" name="Google Shape;416;p19"/>
              <p:cNvSpPr/>
              <p:nvPr/>
            </p:nvSpPr>
            <p:spPr>
              <a:xfrm rot="5400000">
                <a:off x="171526" y="2559267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17" name="Google Shape;417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31947" y="2879412"/>
                <a:ext cx="639965" cy="539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8" name="Google Shape;418;p19"/>
            <p:cNvGrpSpPr/>
            <p:nvPr/>
          </p:nvGrpSpPr>
          <p:grpSpPr>
            <a:xfrm>
              <a:off x="-4655" y="3534477"/>
              <a:ext cx="1135367" cy="783005"/>
              <a:chOff x="-4655" y="3593577"/>
              <a:chExt cx="1135367" cy="783005"/>
            </a:xfrm>
          </p:grpSpPr>
          <p:sp>
            <p:nvSpPr>
              <p:cNvPr id="419" name="Google Shape;419;p19"/>
              <p:cNvSpPr/>
              <p:nvPr/>
            </p:nvSpPr>
            <p:spPr>
              <a:xfrm rot="5400000">
                <a:off x="171526" y="3417396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0" name="Google Shape;420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50751" y="3729725"/>
                <a:ext cx="602356" cy="507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19"/>
            <p:cNvGrpSpPr/>
            <p:nvPr/>
          </p:nvGrpSpPr>
          <p:grpSpPr>
            <a:xfrm>
              <a:off x="-4655" y="4407300"/>
              <a:ext cx="1135367" cy="783005"/>
              <a:chOff x="-4655" y="4451706"/>
              <a:chExt cx="1135367" cy="783005"/>
            </a:xfrm>
          </p:grpSpPr>
          <p:sp>
            <p:nvSpPr>
              <p:cNvPr id="422" name="Google Shape;422;p19"/>
              <p:cNvSpPr/>
              <p:nvPr/>
            </p:nvSpPr>
            <p:spPr>
              <a:xfrm rot="5400000">
                <a:off x="171526" y="4275525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3" name="Google Shape;423;p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42982" y="4590635"/>
                <a:ext cx="610125" cy="514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4" name="Google Shape;424;p19"/>
            <p:cNvGrpSpPr/>
            <p:nvPr/>
          </p:nvGrpSpPr>
          <p:grpSpPr>
            <a:xfrm>
              <a:off x="-4655" y="6167965"/>
              <a:ext cx="1135367" cy="783005"/>
              <a:chOff x="-4655" y="6167965"/>
              <a:chExt cx="1135367" cy="783005"/>
            </a:xfrm>
          </p:grpSpPr>
          <p:sp>
            <p:nvSpPr>
              <p:cNvPr id="425" name="Google Shape;425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6" name="Google Shape;426;p1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7" name="Google Shape;427;p19"/>
            <p:cNvGrpSpPr/>
            <p:nvPr/>
          </p:nvGrpSpPr>
          <p:grpSpPr>
            <a:xfrm>
              <a:off x="-4655" y="5117148"/>
              <a:ext cx="1193246" cy="1156253"/>
              <a:chOff x="-4655" y="5146860"/>
              <a:chExt cx="1193246" cy="1156253"/>
            </a:xfrm>
          </p:grpSpPr>
          <p:sp>
            <p:nvSpPr>
              <p:cNvPr id="428" name="Google Shape;428;p19"/>
              <p:cNvSpPr/>
              <p:nvPr/>
            </p:nvSpPr>
            <p:spPr>
              <a:xfrm rot="5400000">
                <a:off x="171526" y="513365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9" name="Google Shape;429;p19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rot="-2193866">
                <a:off x="141403" y="5342117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33" name="Google Shape;43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86605" y="4721503"/>
            <a:ext cx="4442178" cy="344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92;p3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0"/>
          <p:cNvSpPr txBox="1"/>
          <p:nvPr/>
        </p:nvSpPr>
        <p:spPr>
          <a:xfrm>
            <a:off x="3618271" y="122470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464" y="2370247"/>
            <a:ext cx="4539997" cy="53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958647" y="36020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MANEJO Y USO DEL </a:t>
            </a:r>
            <a:r>
              <a:rPr lang="en-US" sz="20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MULTÍMETRO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 práctica.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 sugerimos </a:t>
            </a:r>
            <a:r>
              <a:rPr lang="en-US" sz="1600" b="1" i="0" u="none" strike="noStrike" cap="non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seguir las instrucciones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van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Adjuntas en la guía que el profesor te entregará.</a:t>
            </a: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1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2940" y="2710743"/>
            <a:ext cx="5190655" cy="491775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MANEJO Y USO DEL </a:t>
            </a:r>
            <a:r>
              <a:rPr lang="en-US" sz="20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MULTÍMETRO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741B47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3" y="4159041"/>
            <a:ext cx="673176" cy="603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75975" y="1373700"/>
            <a:ext cx="8959094" cy="5459718"/>
            <a:chOff x="375975" y="1373700"/>
            <a:chExt cx="8959094" cy="5459718"/>
          </a:xfrm>
        </p:grpSpPr>
        <p:sp>
          <p:nvSpPr>
            <p:cNvPr id="3" name="Google Shape;101;p3"/>
            <p:cNvSpPr/>
            <p:nvPr/>
          </p:nvSpPr>
          <p:spPr>
            <a:xfrm>
              <a:off x="481781" y="1887795"/>
              <a:ext cx="4090219" cy="3116824"/>
            </a:xfrm>
            <a:prstGeom prst="roundRect">
              <a:avLst>
                <a:gd name="adj" fmla="val 8420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99;p3"/>
            <p:cNvSpPr txBox="1"/>
            <p:nvPr/>
          </p:nvSpPr>
          <p:spPr>
            <a:xfrm>
              <a:off x="1095636" y="2880851"/>
              <a:ext cx="2812027" cy="1130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CL" sz="22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OA6.</a:t>
              </a:r>
              <a:r>
                <a:rPr lang="es-CL" sz="22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 Reemplazar y probar sistemas eléctricos y electrónicos de los vehículos automotrices, tales como sistemas de carga, de arranque, de encendido, de alumbrado y señalización, de cierre centralizado, según indicaciones del fabricante y estándares internacionales.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75" y="1796210"/>
              <a:ext cx="719661" cy="686189"/>
            </a:xfrm>
            <a:prstGeom prst="rect">
              <a:avLst/>
            </a:prstGeom>
          </p:spPr>
        </p:pic>
        <p:sp>
          <p:nvSpPr>
            <p:cNvPr id="6" name="Google Shape;95;p3"/>
            <p:cNvSpPr txBox="1"/>
            <p:nvPr/>
          </p:nvSpPr>
          <p:spPr>
            <a:xfrm>
              <a:off x="375975" y="1373700"/>
              <a:ext cx="4864619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80000"/>
                </a:lnSpc>
                <a:buSzPts val="2800"/>
              </a:pPr>
              <a:r>
                <a:rPr lang="en-US" sz="2800" b="1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OBJETIVO DE APRENDIZAJE</a:t>
              </a:r>
              <a:endParaRPr lang="en-US" sz="3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785" y="2354963"/>
              <a:ext cx="5849284" cy="4478455"/>
            </a:xfrm>
            <a:prstGeom prst="rect">
              <a:avLst/>
            </a:prstGeom>
          </p:spPr>
        </p:pic>
      </p:grpSp>
      <p:sp>
        <p:nvSpPr>
          <p:cNvPr id="8" name="Google Shape;69;p14">
            <a:extLst>
              <a:ext uri="{FF2B5EF4-FFF2-40B4-BE49-F238E27FC236}">
                <a16:creationId xmlns:a16="http://schemas.microsoft.com/office/drawing/2014/main" xmlns="" id="{75297C2E-B545-014E-99B4-0512B2F79E07}"/>
              </a:ext>
            </a:extLst>
          </p:cNvPr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Mantenimiento de Sistemas Eléctricos y Electrónicos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830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574651" y="2428275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CONCEPTOS BÁSICOS DE ELECTRICIDAD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375767" y="3098700"/>
            <a:ext cx="4845900" cy="1525000"/>
            <a:chOff x="459600" y="3098700"/>
            <a:chExt cx="4845900" cy="1525000"/>
          </a:xfrm>
        </p:grpSpPr>
        <p:sp>
          <p:nvSpPr>
            <p:cNvPr id="99" name="Google Shape;99;p3"/>
            <p:cNvSpPr txBox="1"/>
            <p:nvPr/>
          </p:nvSpPr>
          <p:spPr>
            <a:xfrm>
              <a:off x="1022400" y="3589550"/>
              <a:ext cx="3668712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CL" sz="1600" dirty="0">
                  <a:latin typeface="Calibri"/>
                  <a:ea typeface="Calibri"/>
                  <a:cs typeface="Calibri"/>
                  <a:sym typeface="Calibri"/>
                </a:rPr>
                <a:t>Aprendimos los conceptos de corriente alterna </a:t>
              </a:r>
              <a:r>
                <a:rPr lang="es-CL" sz="1600" dirty="0" smtClean="0">
                  <a:latin typeface="Calibri"/>
                  <a:ea typeface="Calibri"/>
                  <a:cs typeface="Calibri"/>
                  <a:sym typeface="Calibri"/>
                </a:rPr>
                <a:t>y corriente continua. </a:t>
              </a:r>
              <a:r>
                <a:rPr lang="en-US" sz="1600" b="1" i="0" u="none" strike="noStrike" cap="none" dirty="0" smtClean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¿</a:t>
              </a:r>
              <a:r>
                <a:rPr lang="es-CL" sz="1600" b="1" dirty="0" smtClean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Qué </a:t>
              </a:r>
              <a:r>
                <a:rPr lang="es-CL" sz="1600" b="1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son y en qué </a:t>
              </a:r>
              <a:r>
                <a:rPr lang="es-CL" sz="1600" b="1" dirty="0" smtClean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se diferencian?</a:t>
              </a:r>
              <a:endParaRPr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" name="Google Shape;100;p3"/>
            <p:cNvGrpSpPr/>
            <p:nvPr/>
          </p:nvGrpSpPr>
          <p:grpSpPr>
            <a:xfrm>
              <a:off x="459600" y="3098700"/>
              <a:ext cx="4845900" cy="1525000"/>
              <a:chOff x="459600" y="3098700"/>
              <a:chExt cx="4845900" cy="1525000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647700" y="3098700"/>
                <a:ext cx="4657800" cy="1525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2" name="Google Shape;102;p3"/>
              <p:cNvGrpSpPr/>
              <p:nvPr/>
            </p:nvGrpSpPr>
            <p:grpSpPr>
              <a:xfrm>
                <a:off x="459600" y="3673062"/>
                <a:ext cx="376200" cy="395325"/>
                <a:chOff x="476000" y="3499650"/>
                <a:chExt cx="376200" cy="395325"/>
              </a:xfrm>
            </p:grpSpPr>
            <p:sp>
              <p:nvSpPr>
                <p:cNvPr id="103" name="Google Shape;103;p3"/>
                <p:cNvSpPr/>
                <p:nvPr/>
              </p:nvSpPr>
              <p:spPr>
                <a:xfrm>
                  <a:off x="476000" y="3509175"/>
                  <a:ext cx="376200" cy="385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41B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 txBox="1"/>
                <p:nvPr/>
              </p:nvSpPr>
              <p:spPr>
                <a:xfrm>
                  <a:off x="485525" y="3499650"/>
                  <a:ext cx="300300" cy="3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rPr lang="en-US" sz="2800" b="1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0" name="Google Shape;110;p3"/>
          <p:cNvGrpSpPr/>
          <p:nvPr/>
        </p:nvGrpSpPr>
        <p:grpSpPr>
          <a:xfrm>
            <a:off x="375767" y="4889825"/>
            <a:ext cx="4822350" cy="1525000"/>
            <a:chOff x="459600" y="4889825"/>
            <a:chExt cx="4822350" cy="1525000"/>
          </a:xfrm>
        </p:grpSpPr>
        <p:sp>
          <p:nvSpPr>
            <p:cNvPr id="111" name="Google Shape;111;p3"/>
            <p:cNvSpPr txBox="1"/>
            <p:nvPr/>
          </p:nvSpPr>
          <p:spPr>
            <a:xfrm>
              <a:off x="1022399" y="5372600"/>
              <a:ext cx="39999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CL" sz="1600" dirty="0">
                  <a:latin typeface="Calibri"/>
                  <a:ea typeface="Calibri"/>
                  <a:cs typeface="Calibri"/>
                  <a:sym typeface="Calibri"/>
                </a:rPr>
                <a:t>Diferenciamos los conceptos de voltaje, </a:t>
              </a:r>
              <a:r>
                <a:rPr lang="es-CL" sz="1600" dirty="0" smtClean="0">
                  <a:latin typeface="Calibri"/>
                  <a:ea typeface="Calibri"/>
                  <a:cs typeface="Calibri"/>
                  <a:sym typeface="Calibri"/>
                </a:rPr>
                <a:t>amperaje y resistencia. </a:t>
              </a:r>
              <a:r>
                <a:rPr lang="en-US" sz="1600" b="1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¿</a:t>
              </a:r>
              <a:r>
                <a:rPr lang="en-US" sz="1600" b="1" dirty="0" err="1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Cómo</a:t>
              </a:r>
              <a:r>
                <a:rPr lang="en-US" sz="1600" b="1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 los </a:t>
              </a:r>
              <a:r>
                <a:rPr lang="en-US" sz="1600" b="1" dirty="0" err="1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definirías</a:t>
              </a:r>
              <a:r>
                <a:rPr lang="en-US" sz="1600" b="1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3"/>
            <p:cNvGrpSpPr/>
            <p:nvPr/>
          </p:nvGrpSpPr>
          <p:grpSpPr>
            <a:xfrm>
              <a:off x="459600" y="4889825"/>
              <a:ext cx="4822350" cy="1525000"/>
              <a:chOff x="611750" y="4889825"/>
              <a:chExt cx="4822350" cy="1525000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776300" y="4889825"/>
                <a:ext cx="4657800" cy="1525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4" name="Google Shape;114;p3"/>
              <p:cNvGrpSpPr/>
              <p:nvPr/>
            </p:nvGrpSpPr>
            <p:grpSpPr>
              <a:xfrm>
                <a:off x="611750" y="5448800"/>
                <a:ext cx="376200" cy="409625"/>
                <a:chOff x="123575" y="4314050"/>
                <a:chExt cx="376200" cy="409625"/>
              </a:xfrm>
            </p:grpSpPr>
            <p:sp>
              <p:nvSpPr>
                <p:cNvPr id="115" name="Google Shape;115;p3"/>
                <p:cNvSpPr/>
                <p:nvPr/>
              </p:nvSpPr>
              <p:spPr>
                <a:xfrm>
                  <a:off x="123575" y="4337875"/>
                  <a:ext cx="376200" cy="385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41B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3"/>
                <p:cNvSpPr txBox="1"/>
                <p:nvPr/>
              </p:nvSpPr>
              <p:spPr>
                <a:xfrm>
                  <a:off x="133100" y="4314050"/>
                  <a:ext cx="300300" cy="3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800"/>
                    <a:buFont typeface="Arial"/>
                    <a:buNone/>
                  </a:pPr>
                  <a:r>
                    <a:rPr lang="en-US" sz="2800" b="1" i="0" u="none" strike="noStrike" cap="non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0" y="2500812"/>
            <a:ext cx="4863918" cy="4608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375767" y="4128601"/>
            <a:ext cx="5650725" cy="669457"/>
            <a:chOff x="466025" y="2540150"/>
            <a:chExt cx="5650725" cy="1155550"/>
          </a:xfrm>
        </p:grpSpPr>
        <p:sp>
          <p:nvSpPr>
            <p:cNvPr id="126" name="Google Shape;126;p4"/>
            <p:cNvSpPr/>
            <p:nvPr/>
          </p:nvSpPr>
          <p:spPr>
            <a:xfrm>
              <a:off x="466025" y="2540150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806875" y="2931842"/>
              <a:ext cx="381955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¿Conocen este instrumento?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4"/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¡Compartan experiencias </a:t>
            </a:r>
            <a:r>
              <a:rPr lang="en-US" sz="2100" b="0" i="0" u="none" strike="noStrike" cap="non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con sus compañeros! </a:t>
            </a:r>
            <a:endParaRPr sz="2000" b="0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375767" y="3108099"/>
            <a:ext cx="5745381" cy="669457"/>
            <a:chOff x="442650" y="4079977"/>
            <a:chExt cx="5745381" cy="1155550"/>
          </a:xfrm>
        </p:grpSpPr>
        <p:sp>
          <p:nvSpPr>
            <p:cNvPr id="131" name="Google Shape;131;p4"/>
            <p:cNvSpPr txBox="1"/>
            <p:nvPr/>
          </p:nvSpPr>
          <p:spPr>
            <a:xfrm>
              <a:off x="747531" y="4416252"/>
              <a:ext cx="54405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¿Para qué se ocupa?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42650" y="4079977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375767" y="2363194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MULTÍMETRO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4"/>
          <p:cNvGrpSpPr/>
          <p:nvPr/>
        </p:nvGrpSpPr>
        <p:grpSpPr>
          <a:xfrm>
            <a:off x="375767" y="5151041"/>
            <a:ext cx="5650725" cy="669457"/>
            <a:chOff x="466025" y="2540150"/>
            <a:chExt cx="5650725" cy="1155550"/>
          </a:xfrm>
        </p:grpSpPr>
        <p:sp>
          <p:nvSpPr>
            <p:cNvPr id="136" name="Google Shape;136;p4"/>
            <p:cNvSpPr/>
            <p:nvPr/>
          </p:nvSpPr>
          <p:spPr>
            <a:xfrm>
              <a:off x="466025" y="2540150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806875" y="2931842"/>
              <a:ext cx="381955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¿Cuáles son sus características?</a:t>
              </a:r>
              <a:endParaRPr/>
            </a:p>
          </p:txBody>
        </p:sp>
      </p:grp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2805799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3916612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4929647"/>
            <a:ext cx="441960" cy="43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425" y="1315762"/>
            <a:ext cx="2670048" cy="567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7027" y="2273811"/>
            <a:ext cx="582168" cy="58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461133" y="4412582"/>
            <a:ext cx="4693817" cy="114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4461133" y="3098700"/>
            <a:ext cx="4698217" cy="114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739243" y="3504223"/>
            <a:ext cx="40485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Aprenderás las partes de un multímetro.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4739243" y="4694995"/>
            <a:ext cx="41058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Aprenderás el uso y manejo de un multímetro.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4461133" y="5711369"/>
            <a:ext cx="4693817" cy="114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4739243" y="5870671"/>
            <a:ext cx="40539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Medirás  voltaje, amperaje y resistencia de diferentes circuitos y baterías eléctricas, utilizando un multímetro.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8933845" y="3480600"/>
            <a:ext cx="376200" cy="3858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8943370" y="3480600"/>
            <a:ext cx="3003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8933845" y="4794482"/>
            <a:ext cx="376200" cy="3858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8943370" y="4794482"/>
            <a:ext cx="3003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8933845" y="6093269"/>
            <a:ext cx="376200" cy="3858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8943370" y="6093269"/>
            <a:ext cx="3003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" y="2367775"/>
            <a:ext cx="2965718" cy="4328991"/>
          </a:xfrm>
          <a:prstGeom prst="rect">
            <a:avLst/>
          </a:prstGeom>
        </p:spPr>
      </p:pic>
      <p:sp>
        <p:nvSpPr>
          <p:cNvPr id="24" name="Google Shape;154;p5"/>
          <p:cNvSpPr txBox="1"/>
          <p:nvPr/>
        </p:nvSpPr>
        <p:spPr>
          <a:xfrm>
            <a:off x="4063852" y="2576445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</a:t>
            </a:r>
            <a:r>
              <a:rPr lang="es-CL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condiciones </a:t>
            </a:r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67;p5"/>
          <p:cNvSpPr txBox="1"/>
          <p:nvPr/>
        </p:nvSpPr>
        <p:spPr>
          <a:xfrm>
            <a:off x="375975" y="1661008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MANEJO Y USO DEL </a:t>
            </a:r>
            <a:r>
              <a:rPr lang="en-US" sz="20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MULTÍMETRO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448192" y="2345058"/>
            <a:ext cx="7629008" cy="1279891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800934" y="2532572"/>
            <a:ext cx="616052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dispositivo que se ocupa para medir diferentes  sistemas eléctricos o electrónicos. Regularmente, este instrumento se  puede llamar multímetro, multitester, polímetro tester o tester. </a:t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448192" y="4253952"/>
            <a:ext cx="7629008" cy="2093452"/>
          </a:xfrm>
          <a:prstGeom prst="roundRect">
            <a:avLst>
              <a:gd name="adj" fmla="val 1666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800934" y="4441466"/>
            <a:ext cx="6160520" cy="171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 instrumento  que nos permite tomar variadas lecturas de magnitudes y unidades diferentes dentro del ámbito eléctrico tales como :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Medición de Resistencias (Ω ohms)</a:t>
            </a:r>
            <a:endParaRPr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Medición de Tensión (Volts V) en CC y AC</a:t>
            </a:r>
            <a:endParaRPr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Medición de Intensidad (Amperios Ah) en CC y AC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442650" y="147045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¿QUÉ ES UN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MULTÍMETRO?</a:t>
            </a:r>
            <a:endParaRPr sz="31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6891" y="2044059"/>
            <a:ext cx="500373" cy="4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711" y="4048950"/>
            <a:ext cx="500373" cy="4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030" y="4526793"/>
            <a:ext cx="2910840" cy="305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subTitle" idx="1"/>
          </p:nvPr>
        </p:nvSpPr>
        <p:spPr>
          <a:xfrm>
            <a:off x="442650" y="147045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CARÁCTERÍSTICAS Y CUIDADOS DEL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MULTÍMETRO</a:t>
            </a:r>
            <a:endParaRPr sz="31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381517" y="2305362"/>
            <a:ext cx="4391848" cy="974843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1423375" y="2423451"/>
            <a:ext cx="32899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instrumento de medición, por ende, debe ser tratado como tal. No se debe golpear  ni utilizar de forma indebida.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895" y="2428232"/>
            <a:ext cx="729102" cy="72910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>
            <a:off x="5006844" y="2305362"/>
            <a:ext cx="4391848" cy="974843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6048702" y="2531173"/>
            <a:ext cx="3289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Debemos verificar el tipo de magnitud a medir antes de conectar el multímetro.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381517" y="3379951"/>
            <a:ext cx="4391848" cy="974843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1423375" y="3605762"/>
            <a:ext cx="3289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tocar las puntas de medición ya que podemos alterar el valor obtenido.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5006844" y="3379951"/>
            <a:ext cx="4391848" cy="974843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6048702" y="3498040"/>
            <a:ext cx="32899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Desconectar Siempre la fuente de energía (batería o energía base) cuando se mide resistencia.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5006844" y="4455624"/>
            <a:ext cx="4391848" cy="1467832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6048702" y="4497043"/>
            <a:ext cx="328991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debe respetar la escala correspondiente para realizar una medición, ya que de lo contrario podemos obtener valores erróneos o causar daños al equipo ( El multímetro posee un sistema de seguridad).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381517" y="4480100"/>
            <a:ext cx="4391848" cy="974843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1423375" y="4490468"/>
            <a:ext cx="328991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Tener cuidado al medir amperaje, ya que la cantidad de corriente puede ser excesiva para el equipo y puede ser dañado.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381517" y="5558146"/>
            <a:ext cx="4391848" cy="974843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1423375" y="5568514"/>
            <a:ext cx="328991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Contiene una batería de 9 Volts o pilas del tipo AA/AAA. Estas se deben reemplazar apenas los números no sean visibles en la pantalla.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3222" y="2428232"/>
            <a:ext cx="729102" cy="72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3222" y="3502821"/>
            <a:ext cx="729102" cy="72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7895" y="4602970"/>
            <a:ext cx="729102" cy="72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3222" y="4578494"/>
            <a:ext cx="729102" cy="72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895" y="3502821"/>
            <a:ext cx="729102" cy="72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5780" y="5681016"/>
            <a:ext cx="729102" cy="72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/>
        </p:nvSpPr>
        <p:spPr>
          <a:xfrm>
            <a:off x="452175" y="162405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DE UN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MULTÍMETRO</a:t>
            </a:r>
            <a:endParaRPr sz="31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Mantenimiento de Sistemas Eléctricos y Electrónicos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 </a:t>
            </a:r>
            <a:r>
              <a:rPr lang="en-US" sz="16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3°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2351" y="2424675"/>
            <a:ext cx="5164449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/>
          <p:nvPr/>
        </p:nvSpPr>
        <p:spPr>
          <a:xfrm>
            <a:off x="1027314" y="2692975"/>
            <a:ext cx="1221971" cy="439004"/>
          </a:xfrm>
          <a:prstGeom prst="roundRect">
            <a:avLst>
              <a:gd name="adj" fmla="val 16667"/>
            </a:avLst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1215185" y="2788983"/>
            <a:ext cx="8675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DISPLAY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622335" y="3856762"/>
            <a:ext cx="2053244" cy="676342"/>
          </a:xfrm>
          <a:prstGeom prst="roundRect">
            <a:avLst>
              <a:gd name="adj" fmla="val 16667"/>
            </a:avLst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714246" y="3902546"/>
            <a:ext cx="18694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TERMINAL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AMPERÍMETRO (Ah)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622335" y="4646549"/>
            <a:ext cx="2053244" cy="676342"/>
          </a:xfrm>
          <a:prstGeom prst="roundRect">
            <a:avLst>
              <a:gd name="adj" fmla="val 16667"/>
            </a:avLst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823250" y="4692333"/>
            <a:ext cx="1651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TERMINAL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VOLTS/OHMNIOS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622335" y="5392112"/>
            <a:ext cx="2053244" cy="676342"/>
          </a:xfrm>
          <a:prstGeom prst="roundRect">
            <a:avLst>
              <a:gd name="adj" fmla="val 16667"/>
            </a:avLst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8"/>
          <p:cNvCxnSpPr>
            <a:stCxn id="225" idx="3"/>
          </p:cNvCxnSpPr>
          <p:nvPr/>
        </p:nvCxnSpPr>
        <p:spPr>
          <a:xfrm>
            <a:off x="2082730" y="2958260"/>
            <a:ext cx="2980500" cy="169200"/>
          </a:xfrm>
          <a:prstGeom prst="straightConnector1">
            <a:avLst/>
          </a:prstGeom>
          <a:noFill/>
          <a:ln w="31750" cap="flat" cmpd="sng">
            <a:solidFill>
              <a:srgbClr val="B99C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8"/>
          <p:cNvCxnSpPr/>
          <p:nvPr/>
        </p:nvCxnSpPr>
        <p:spPr>
          <a:xfrm>
            <a:off x="1638300" y="3406122"/>
            <a:ext cx="3319141" cy="961809"/>
          </a:xfrm>
          <a:prstGeom prst="straightConnector1">
            <a:avLst/>
          </a:prstGeom>
          <a:noFill/>
          <a:ln w="31750" cap="flat" cmpd="sng">
            <a:solidFill>
              <a:srgbClr val="B99C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3" name="Google Shape;233;p8"/>
          <p:cNvCxnSpPr/>
          <p:nvPr/>
        </p:nvCxnSpPr>
        <p:spPr>
          <a:xfrm>
            <a:off x="2365660" y="4014825"/>
            <a:ext cx="3581115" cy="1386806"/>
          </a:xfrm>
          <a:prstGeom prst="straightConnector1">
            <a:avLst/>
          </a:prstGeom>
          <a:noFill/>
          <a:ln w="31750" cap="flat" cmpd="sng">
            <a:solidFill>
              <a:srgbClr val="B99C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8"/>
          <p:cNvCxnSpPr/>
          <p:nvPr/>
        </p:nvCxnSpPr>
        <p:spPr>
          <a:xfrm>
            <a:off x="2244725" y="4823379"/>
            <a:ext cx="3787034" cy="1014275"/>
          </a:xfrm>
          <a:prstGeom prst="straightConnector1">
            <a:avLst/>
          </a:prstGeom>
          <a:noFill/>
          <a:ln w="31750" cap="flat" cmpd="sng">
            <a:solidFill>
              <a:srgbClr val="B99C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8"/>
          <p:cNvCxnSpPr/>
          <p:nvPr/>
        </p:nvCxnSpPr>
        <p:spPr>
          <a:xfrm>
            <a:off x="2335255" y="5676583"/>
            <a:ext cx="3688303" cy="560859"/>
          </a:xfrm>
          <a:prstGeom prst="straightConnector1">
            <a:avLst/>
          </a:prstGeom>
          <a:noFill/>
          <a:ln w="31750" cap="flat" cmpd="sng">
            <a:solidFill>
              <a:srgbClr val="B99C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6" name="Google Shape;236;p8"/>
          <p:cNvSpPr/>
          <p:nvPr/>
        </p:nvSpPr>
        <p:spPr>
          <a:xfrm>
            <a:off x="1027314" y="3249927"/>
            <a:ext cx="1221971" cy="439004"/>
          </a:xfrm>
          <a:prstGeom prst="roundRect">
            <a:avLst>
              <a:gd name="adj" fmla="val 16667"/>
            </a:avLst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1136638" y="3345935"/>
            <a:ext cx="10246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SELECTOR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5001869" y="3074513"/>
            <a:ext cx="106706" cy="106706"/>
          </a:xfrm>
          <a:prstGeom prst="ellipse">
            <a:avLst/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4904088" y="4316885"/>
            <a:ext cx="106706" cy="106706"/>
          </a:xfrm>
          <a:prstGeom prst="ellipse">
            <a:avLst/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5882561" y="5348278"/>
            <a:ext cx="106706" cy="106706"/>
          </a:xfrm>
          <a:prstGeom prst="ellipse">
            <a:avLst/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5978406" y="5779185"/>
            <a:ext cx="106706" cy="106706"/>
          </a:xfrm>
          <a:prstGeom prst="ellipse">
            <a:avLst/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5970205" y="6182385"/>
            <a:ext cx="106706" cy="106706"/>
          </a:xfrm>
          <a:prstGeom prst="ellipse">
            <a:avLst/>
          </a:prstGeom>
          <a:solidFill>
            <a:srgbClr val="B99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752718" y="5483679"/>
            <a:ext cx="17924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TERMINAL COMÚN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NEGATIVO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1632</Words>
  <Application>Microsoft Office PowerPoint</Application>
  <PresentationFormat>Personalizado</PresentationFormat>
  <Paragraphs>263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Roboto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8</cp:revision>
  <dcterms:modified xsi:type="dcterms:W3CDTF">2021-01-29T07:49:09Z</dcterms:modified>
</cp:coreProperties>
</file>