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2" roundtripDataSignature="AMtx7mhHnHh0Mp/F+EV8dSkVpcfcEOAu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4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Legislación laboral</a:t>
            </a:r>
            <a:endParaRPr b="0" i="0" sz="1400" u="none" cap="none" strike="noStrike">
              <a:solidFill>
                <a:srgbClr val="FFFFFF"/>
              </a:solidFill>
              <a:latin typeface="Calibri"/>
              <a:ea typeface="Calibri"/>
              <a:cs typeface="Calibri"/>
              <a:sym typeface="Calibri"/>
            </a:endParaRPr>
          </a:p>
        </p:txBody>
      </p:sp>
      <p:sp>
        <p:nvSpPr>
          <p:cNvPr id="24" name="Google Shape;24;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25" name="Google Shape;25;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6" name="Google Shape;26;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3" name="Google Shape;33;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34" name="Google Shape;34;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Legislación laboral</a:t>
            </a:r>
            <a:endParaRPr b="0" i="0" sz="14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42" name="Google Shape;42;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3" name="Google Shape;43;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44" name="Google Shape;44;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Legislación laboral</a:t>
            </a:r>
            <a:endParaRPr b="0" i="0" sz="14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51" name="Google Shape;51;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2" name="Google Shape;52;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53" name="Google Shape;53;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Legislación laboral</a:t>
            </a:r>
            <a:endParaRPr b="0" i="0" sz="14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drive.google.com/file/d/1fDaOY6snUKY2PW8slUeC1U4A_3Jtl1jj/view" TargetMode="External"/><Relationship Id="rId5"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8" name="Google Shape;6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b="0" i="0" sz="1200" u="none" cap="none" strike="noStrike">
              <a:solidFill>
                <a:srgbClr val="ED6B00"/>
              </a:solidFill>
              <a:latin typeface="Calibri"/>
              <a:ea typeface="Calibri"/>
              <a:cs typeface="Calibri"/>
              <a:sym typeface="Calibri"/>
            </a:endParaRPr>
          </a:p>
        </p:txBody>
      </p:sp>
      <p:sp>
        <p:nvSpPr>
          <p:cNvPr id="69" name="Google Shape;69;p1"/>
          <p:cNvSpPr txBox="1"/>
          <p:nvPr/>
        </p:nvSpPr>
        <p:spPr>
          <a:xfrm>
            <a:off x="365425" y="2611974"/>
            <a:ext cx="411808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LEGISLACIÓN LABORAL</a:t>
            </a:r>
            <a:endParaRPr b="1" i="0" sz="3600" u="none" cap="none" strike="noStrike">
              <a:solidFill>
                <a:srgbClr val="ED6B00"/>
              </a:solidFill>
              <a:latin typeface="Calibri"/>
              <a:ea typeface="Calibri"/>
              <a:cs typeface="Calibri"/>
              <a:sym typeface="Calibri"/>
            </a:endParaRPr>
          </a:p>
        </p:txBody>
      </p:sp>
      <p:pic>
        <p:nvPicPr>
          <p:cNvPr id="70" name="Google Shape;70;p1"/>
          <p:cNvPicPr preferRelativeResize="0"/>
          <p:nvPr/>
        </p:nvPicPr>
        <p:blipFill rotWithShape="1">
          <a:blip r:embed="rId3">
            <a:alphaModFix/>
          </a:blip>
          <a:srcRect b="0" l="0" r="0" t="0"/>
          <a:stretch/>
        </p:blipFill>
        <p:spPr>
          <a:xfrm>
            <a:off x="3019825" y="2080161"/>
            <a:ext cx="6426328" cy="42639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CLÁUSULAS MÍNIMAS DEL </a:t>
            </a:r>
            <a:r>
              <a:rPr b="0" i="0" lang="en-US" sz="2800" u="none" cap="none" strike="noStrike">
                <a:solidFill>
                  <a:srgbClr val="A93501"/>
                </a:solidFill>
                <a:latin typeface="Calibri"/>
                <a:ea typeface="Calibri"/>
                <a:cs typeface="Calibri"/>
                <a:sym typeface="Calibri"/>
              </a:rPr>
              <a:t>CONTRATO</a:t>
            </a:r>
            <a:endParaRPr b="0" i="0" sz="3100" u="none" cap="none" strike="noStrike">
              <a:solidFill>
                <a:srgbClr val="A93501"/>
              </a:solidFill>
              <a:latin typeface="Calibri"/>
              <a:ea typeface="Calibri"/>
              <a:cs typeface="Calibri"/>
              <a:sym typeface="Calibri"/>
            </a:endParaRPr>
          </a:p>
        </p:txBody>
      </p:sp>
      <p:grpSp>
        <p:nvGrpSpPr>
          <p:cNvPr id="174" name="Google Shape;174;p43"/>
          <p:cNvGrpSpPr/>
          <p:nvPr/>
        </p:nvGrpSpPr>
        <p:grpSpPr>
          <a:xfrm>
            <a:off x="452175" y="2161000"/>
            <a:ext cx="8517435" cy="3886334"/>
            <a:chOff x="0" y="0"/>
            <a:chExt cx="8513857" cy="2110750"/>
          </a:xfrm>
        </p:grpSpPr>
        <p:sp>
          <p:nvSpPr>
            <p:cNvPr id="175" name="Google Shape;175;p43"/>
            <p:cNvSpPr/>
            <p:nvPr/>
          </p:nvSpPr>
          <p:spPr>
            <a:xfrm>
              <a:off x="0" y="0"/>
              <a:ext cx="8513857" cy="2110750"/>
            </a:xfrm>
            <a:prstGeom prst="roundRect">
              <a:avLst>
                <a:gd fmla="val 7415"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Calibri"/>
                <a:ea typeface="Calibri"/>
                <a:cs typeface="Calibri"/>
                <a:sym typeface="Calibri"/>
              </a:endParaRPr>
            </a:p>
          </p:txBody>
        </p:sp>
        <p:sp>
          <p:nvSpPr>
            <p:cNvPr id="176" name="Google Shape;176;p43"/>
            <p:cNvSpPr txBox="1"/>
            <p:nvPr/>
          </p:nvSpPr>
          <p:spPr>
            <a:xfrm>
              <a:off x="67643" y="891744"/>
              <a:ext cx="8378568" cy="327208"/>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Calibri"/>
                  <a:ea typeface="Calibri"/>
                  <a:cs typeface="Calibri"/>
                  <a:sym typeface="Calibri"/>
                </a:rPr>
                <a:t>    </a:t>
              </a:r>
              <a:endParaRPr/>
            </a:p>
          </p:txBody>
        </p:sp>
      </p:grpSp>
      <p:sp>
        <p:nvSpPr>
          <p:cNvPr id="177" name="Google Shape;177;p43"/>
          <p:cNvSpPr txBox="1"/>
          <p:nvPr/>
        </p:nvSpPr>
        <p:spPr>
          <a:xfrm>
            <a:off x="816038" y="2534459"/>
            <a:ext cx="7789709" cy="3139315"/>
          </a:xfrm>
          <a:prstGeom prst="rect">
            <a:avLst/>
          </a:prstGeom>
          <a:noFill/>
          <a:ln>
            <a:noFill/>
          </a:ln>
        </p:spPr>
        <p:txBody>
          <a:bodyPr anchorCtr="0" anchor="ctr" bIns="91425" lIns="91425" spcFirstLastPara="1" rIns="91425" wrap="square" tIns="9142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Deben señalarse también, en su caso, los beneficios adicionales que suministrará el empleador en forma de casa habitación, luz, combustible, alimento u otras prestaciones en especie o servicios.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Cuando para la contratación de un trabajador se le haga cambiar de domicilio, deberá dejarse testimonio del lugar de su procedencia.</a:t>
            </a:r>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Si por la naturaleza de los servicios se precisare el desplazamiento del trabajador, se entenderá por lugar de trabajo toda la zona geográfica que comprenda la actividad de la empresa. Esta norma se aplicará especialmente a los viajantes y a los trabajadores de empresas de transportes.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 esta forma, en materia laboral las partes no tienen plena libertad para incorporar cualquier cláusula en el contrato, toda vez que por una parte se regula un contenido mínimo. </a:t>
            </a:r>
            <a:endParaRPr b="0" i="0" sz="1600" u="none" cap="none" strike="noStrike">
              <a:solidFill>
                <a:srgbClr val="000000"/>
              </a:solidFill>
              <a:latin typeface="Calibri"/>
              <a:ea typeface="Calibri"/>
              <a:cs typeface="Calibri"/>
              <a:sym typeface="Calibri"/>
            </a:endParaRPr>
          </a:p>
        </p:txBody>
      </p:sp>
      <p:pic>
        <p:nvPicPr>
          <p:cNvPr descr="Google Shape;256;p15" id="178" name="Google Shape;178;p43"/>
          <p:cNvPicPr preferRelativeResize="0"/>
          <p:nvPr/>
        </p:nvPicPr>
        <p:blipFill rotWithShape="1">
          <a:blip r:embed="rId3">
            <a:alphaModFix/>
          </a:blip>
          <a:srcRect b="0" l="0" r="0" t="0"/>
          <a:stretch/>
        </p:blipFill>
        <p:spPr>
          <a:xfrm>
            <a:off x="6908483" y="4618104"/>
            <a:ext cx="2743713" cy="29967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4"/>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OBLIGACIONES DEL </a:t>
            </a:r>
            <a:r>
              <a:rPr b="0" i="0" lang="en-US" sz="2800" u="none" cap="none" strike="noStrike">
                <a:solidFill>
                  <a:srgbClr val="A93501"/>
                </a:solidFill>
                <a:latin typeface="Calibri"/>
                <a:ea typeface="Calibri"/>
                <a:cs typeface="Calibri"/>
                <a:sym typeface="Calibri"/>
              </a:rPr>
              <a:t>EMPLEADOR Y DEL EMPLEADO</a:t>
            </a:r>
            <a:endParaRPr b="0" i="0" sz="3100" u="none" cap="none" strike="noStrike">
              <a:solidFill>
                <a:srgbClr val="A93501"/>
              </a:solidFill>
              <a:latin typeface="Calibri"/>
              <a:ea typeface="Calibri"/>
              <a:cs typeface="Calibri"/>
              <a:sym typeface="Calibri"/>
            </a:endParaRPr>
          </a:p>
        </p:txBody>
      </p:sp>
      <p:sp>
        <p:nvSpPr>
          <p:cNvPr id="184" name="Google Shape;184;p44"/>
          <p:cNvSpPr/>
          <p:nvPr/>
        </p:nvSpPr>
        <p:spPr>
          <a:xfrm>
            <a:off x="452175" y="2213001"/>
            <a:ext cx="3643415" cy="4164747"/>
          </a:xfrm>
          <a:prstGeom prst="roundRect">
            <a:avLst>
              <a:gd fmla="val 5728"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5" name="Google Shape;185;p44"/>
          <p:cNvSpPr txBox="1"/>
          <p:nvPr/>
        </p:nvSpPr>
        <p:spPr>
          <a:xfrm>
            <a:off x="663667" y="2526049"/>
            <a:ext cx="3201401" cy="355770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¿Cuáles son las obligaciones del empleador ante un contrato de trabajo?</a:t>
            </a:r>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La primera y más básica obligación que genera el contrato de trabajo al empleador es la de pagar una remuneración por los servicios personales que el trabajador le presta, pero aparte de esta existe una serie de otras obligaciones como el deber general de protección, la higiene y seguridad, la previsión, el deber de capacitación, entre otras.</a:t>
            </a:r>
            <a:endParaRPr b="0" i="0" sz="1600" u="none" cap="none" strike="noStrike">
              <a:solidFill>
                <a:srgbClr val="000000"/>
              </a:solidFill>
              <a:latin typeface="Calibri"/>
              <a:ea typeface="Calibri"/>
              <a:cs typeface="Calibri"/>
              <a:sym typeface="Calibri"/>
            </a:endParaRPr>
          </a:p>
        </p:txBody>
      </p:sp>
      <p:sp>
        <p:nvSpPr>
          <p:cNvPr id="186" name="Google Shape;186;p44"/>
          <p:cNvSpPr/>
          <p:nvPr/>
        </p:nvSpPr>
        <p:spPr>
          <a:xfrm>
            <a:off x="4472107" y="2232059"/>
            <a:ext cx="4794837" cy="4145689"/>
          </a:xfrm>
          <a:prstGeom prst="roundRect">
            <a:avLst>
              <a:gd fmla="val 3009" name="adj"/>
            </a:avLst>
          </a:prstGeom>
          <a:noFill/>
          <a:ln cap="flat" cmpd="sng" w="38100">
            <a:solidFill>
              <a:srgbClr val="F7E3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7" name="Google Shape;187;p44"/>
          <p:cNvSpPr txBox="1"/>
          <p:nvPr/>
        </p:nvSpPr>
        <p:spPr>
          <a:xfrm>
            <a:off x="4833257" y="2551099"/>
            <a:ext cx="4218535" cy="343476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¿Cuáles son las obligaciones del empleado ante un contrato de trabajo?</a:t>
            </a:r>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 su vez el trabajador también tiene una obligación básica y primordial, que es la de prestar sus servicios personales al empleador, pero  esta no es la única obligación que se genera para el trabajador, ya que existen las siguientes: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Deber de obediencia.</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Diligencia y colaboración.</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Fidelidad.</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Lealtad.</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Secreto profesional.</a:t>
            </a:r>
            <a:endParaRPr b="0" i="0" sz="1600" u="none" cap="none" strike="noStrike">
              <a:solidFill>
                <a:srgbClr val="000000"/>
              </a:solidFill>
              <a:latin typeface="Calibri"/>
              <a:ea typeface="Calibri"/>
              <a:cs typeface="Calibri"/>
              <a:sym typeface="Calibri"/>
            </a:endParaRPr>
          </a:p>
        </p:txBody>
      </p:sp>
      <p:pic>
        <p:nvPicPr>
          <p:cNvPr id="188" name="Google Shape;188;p44"/>
          <p:cNvPicPr preferRelativeResize="0"/>
          <p:nvPr/>
        </p:nvPicPr>
        <p:blipFill rotWithShape="1">
          <a:blip r:embed="rId3">
            <a:alphaModFix/>
          </a:blip>
          <a:srcRect b="0" l="0" r="0" t="0"/>
          <a:stretch/>
        </p:blipFill>
        <p:spPr>
          <a:xfrm flipH="1">
            <a:off x="7069311" y="4472991"/>
            <a:ext cx="1982481" cy="32215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5"/>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TIPOS DE </a:t>
            </a:r>
            <a:r>
              <a:rPr b="0" i="0" lang="en-US" sz="2800" u="none" cap="none" strike="noStrike">
                <a:solidFill>
                  <a:srgbClr val="A93501"/>
                </a:solidFill>
                <a:latin typeface="Calibri"/>
                <a:ea typeface="Calibri"/>
                <a:cs typeface="Calibri"/>
                <a:sym typeface="Calibri"/>
              </a:rPr>
              <a:t>CONTRATOS DE TRABAJO</a:t>
            </a:r>
            <a:endParaRPr b="0" i="0" sz="3100" u="none" cap="none" strike="noStrike">
              <a:solidFill>
                <a:srgbClr val="A93501"/>
              </a:solidFill>
              <a:latin typeface="Calibri"/>
              <a:ea typeface="Calibri"/>
              <a:cs typeface="Calibri"/>
              <a:sym typeface="Calibri"/>
            </a:endParaRPr>
          </a:p>
        </p:txBody>
      </p:sp>
      <p:sp>
        <p:nvSpPr>
          <p:cNvPr id="194" name="Google Shape;194;p45"/>
          <p:cNvSpPr/>
          <p:nvPr/>
        </p:nvSpPr>
        <p:spPr>
          <a:xfrm>
            <a:off x="452175" y="2161000"/>
            <a:ext cx="8517435" cy="1166187"/>
          </a:xfrm>
          <a:prstGeom prst="roundRect">
            <a:avLst>
              <a:gd fmla="val 16640"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Calibri"/>
              <a:ea typeface="Calibri"/>
              <a:cs typeface="Calibri"/>
              <a:sym typeface="Calibri"/>
            </a:endParaRPr>
          </a:p>
        </p:txBody>
      </p:sp>
      <p:sp>
        <p:nvSpPr>
          <p:cNvPr id="195" name="Google Shape;195;p45"/>
          <p:cNvSpPr txBox="1"/>
          <p:nvPr/>
        </p:nvSpPr>
        <p:spPr>
          <a:xfrm>
            <a:off x="816038" y="2282431"/>
            <a:ext cx="7789709" cy="923324"/>
          </a:xfrm>
          <a:prstGeom prst="rect">
            <a:avLst/>
          </a:prstGeom>
          <a:noFill/>
          <a:ln>
            <a:noFill/>
          </a:ln>
        </p:spPr>
        <p:txBody>
          <a:bodyPr anchorCtr="0" anchor="ctr" bIns="91425" lIns="91425" spcFirstLastPara="1" rIns="91425" wrap="square" tIns="9142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Contrato Individual de Trabajo</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Contrato colectivo</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Contratos Especiales</a:t>
            </a:r>
            <a:endParaRPr/>
          </a:p>
        </p:txBody>
      </p:sp>
      <p:sp>
        <p:nvSpPr>
          <p:cNvPr id="196" name="Google Shape;196;p45"/>
          <p:cNvSpPr/>
          <p:nvPr/>
        </p:nvSpPr>
        <p:spPr>
          <a:xfrm>
            <a:off x="452174" y="3451915"/>
            <a:ext cx="8517435" cy="1290915"/>
          </a:xfrm>
          <a:prstGeom prst="roundRect">
            <a:avLst>
              <a:gd fmla="val 16640" name="adj"/>
            </a:avLst>
          </a:prstGeom>
          <a:solidFill>
            <a:srgbClr val="F7E3D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Calibri"/>
              <a:ea typeface="Calibri"/>
              <a:cs typeface="Calibri"/>
              <a:sym typeface="Calibri"/>
            </a:endParaRPr>
          </a:p>
        </p:txBody>
      </p:sp>
      <p:sp>
        <p:nvSpPr>
          <p:cNvPr id="197" name="Google Shape;197;p45"/>
          <p:cNvSpPr txBox="1"/>
          <p:nvPr/>
        </p:nvSpPr>
        <p:spPr>
          <a:xfrm>
            <a:off x="816038" y="3512601"/>
            <a:ext cx="7789709" cy="1169545"/>
          </a:xfrm>
          <a:prstGeom prst="rect">
            <a:avLst/>
          </a:prstGeom>
          <a:noFill/>
          <a:ln>
            <a:noFill/>
          </a:ln>
        </p:spPr>
        <p:txBody>
          <a:bodyPr anchorCtr="0" anchor="ctr" bIns="91425" lIns="91425" spcFirstLastPara="1" rIns="91425" wrap="square" tIns="91425">
            <a:sp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Calibri"/>
                <a:ea typeface="Calibri"/>
                <a:cs typeface="Calibri"/>
                <a:sym typeface="Calibri"/>
              </a:rPr>
              <a:t>Dependiendo de sus especiales características, los tipos de contratos de trabajo se pueden subclasificar en atención a la jornada, a la duración del contrato, a especiales condiciones del tipo de trabajo prestado, entre otras, las cuales pasaremos a exponer en los siguientes párrafos.</a:t>
            </a:r>
            <a:endParaRPr b="0" i="0" sz="1600" u="none" cap="none" strike="noStrike">
              <a:solidFill>
                <a:srgbClr val="000000"/>
              </a:solidFill>
              <a:latin typeface="Calibri"/>
              <a:ea typeface="Calibri"/>
              <a:cs typeface="Calibri"/>
              <a:sym typeface="Calibri"/>
            </a:endParaRPr>
          </a:p>
        </p:txBody>
      </p:sp>
      <p:sp>
        <p:nvSpPr>
          <p:cNvPr id="198" name="Google Shape;198;p45"/>
          <p:cNvSpPr/>
          <p:nvPr/>
        </p:nvSpPr>
        <p:spPr>
          <a:xfrm>
            <a:off x="452175" y="4867558"/>
            <a:ext cx="8215415" cy="1725343"/>
          </a:xfrm>
          <a:prstGeom prst="roundRect">
            <a:avLst>
              <a:gd fmla="val 12632"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Calibri"/>
              <a:ea typeface="Calibri"/>
              <a:cs typeface="Calibri"/>
              <a:sym typeface="Calibri"/>
            </a:endParaRPr>
          </a:p>
        </p:txBody>
      </p:sp>
      <p:pic>
        <p:nvPicPr>
          <p:cNvPr descr="Google Shape;256;p15" id="199" name="Google Shape;199;p45"/>
          <p:cNvPicPr preferRelativeResize="0"/>
          <p:nvPr/>
        </p:nvPicPr>
        <p:blipFill rotWithShape="1">
          <a:blip r:embed="rId3">
            <a:alphaModFix/>
          </a:blip>
          <a:srcRect b="0" l="0" r="0" t="0"/>
          <a:stretch/>
        </p:blipFill>
        <p:spPr>
          <a:xfrm>
            <a:off x="6777319" y="4474842"/>
            <a:ext cx="2874878" cy="3140036"/>
          </a:xfrm>
          <a:prstGeom prst="rect">
            <a:avLst/>
          </a:prstGeom>
          <a:noFill/>
          <a:ln>
            <a:noFill/>
          </a:ln>
        </p:spPr>
      </p:pic>
      <p:sp>
        <p:nvSpPr>
          <p:cNvPr id="200" name="Google Shape;200;p45"/>
          <p:cNvSpPr txBox="1"/>
          <p:nvPr/>
        </p:nvSpPr>
        <p:spPr>
          <a:xfrm>
            <a:off x="816038" y="4997188"/>
            <a:ext cx="7789709" cy="1415766"/>
          </a:xfrm>
          <a:prstGeom prst="rect">
            <a:avLst/>
          </a:prstGeom>
          <a:noFill/>
          <a:ln>
            <a:noFill/>
          </a:ln>
        </p:spPr>
        <p:txBody>
          <a:bodyPr anchorCtr="0" anchor="ctr" bIns="91425" lIns="91425" spcFirstLastPara="1" rIns="91425" wrap="square" tIns="9142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contrato de duración indefinida</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contrato de Plazo Fijo</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contrato transitorio o faena</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Contrato de trabajo a tiempo parcial o part time</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282828"/>
                </a:solidFill>
                <a:latin typeface="Calibri"/>
                <a:ea typeface="Calibri"/>
                <a:cs typeface="Calibri"/>
                <a:sym typeface="Calibri"/>
              </a:rPr>
              <a:t>Contrato de trabajo para extranjeros</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pSp>
        <p:nvGrpSpPr>
          <p:cNvPr id="205" name="Google Shape;205;p18"/>
          <p:cNvGrpSpPr/>
          <p:nvPr/>
        </p:nvGrpSpPr>
        <p:grpSpPr>
          <a:xfrm>
            <a:off x="2035276" y="2159213"/>
            <a:ext cx="7185563" cy="4031787"/>
            <a:chOff x="4461133" y="3098700"/>
            <a:chExt cx="4657800" cy="1525000"/>
          </a:xfrm>
        </p:grpSpPr>
        <p:sp>
          <p:nvSpPr>
            <p:cNvPr id="206" name="Google Shape;206;p18"/>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7" name="Google Shape;207;p18"/>
            <p:cNvSpPr txBox="1"/>
            <p:nvPr/>
          </p:nvSpPr>
          <p:spPr>
            <a:xfrm>
              <a:off x="5331310" y="3625505"/>
              <a:ext cx="3624981" cy="43802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LEGISLACIÓN LABORAL Y </a:t>
              </a:r>
              <a:r>
                <a:rPr b="1" i="0" lang="en-US" sz="2000" u="none" cap="none" strike="noStrike">
                  <a:solidFill>
                    <a:srgbClr val="ED6B00"/>
                  </a:solidFill>
                  <a:latin typeface="Calibri"/>
                  <a:ea typeface="Calibri"/>
                  <a:cs typeface="Calibri"/>
                  <a:sym typeface="Calibri"/>
                </a:rPr>
                <a:t>CONTRATO DE TRABAJO</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Te invito a  reunirte en grupos no mas de  4 integrantes, y en conjunto responder las siguientes preguntas, utilizando la aplicación Kahoot.</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Descarga la aplicación o entra directamente a Kahoot.com. No es necesario que todos lo hagan sino algún integrante del equipo. </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Ingresen  el código para encontrar este desafío (Inserta el código)</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Tu teléfono móvil es ahora tu “Control Remoto” por lo que tendrás que responder a las preguntas desde el dispositivo.</a:t>
              </a:r>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ED6B00"/>
                  </a:solidFill>
                  <a:latin typeface="Calibri"/>
                  <a:ea typeface="Calibri"/>
                  <a:cs typeface="Calibri"/>
                  <a:sym typeface="Calibri"/>
                </a:rPr>
                <a:t>¡Atentos!</a:t>
              </a:r>
              <a:endParaRPr b="1" i="0" sz="1600" u="none" cap="none" strike="noStrike">
                <a:solidFill>
                  <a:srgbClr val="ED6B00"/>
                </a:solidFill>
                <a:latin typeface="Calibri"/>
                <a:ea typeface="Calibri"/>
                <a:cs typeface="Calibri"/>
                <a:sym typeface="Calibri"/>
              </a:endParaRPr>
            </a:p>
          </p:txBody>
        </p:sp>
      </p:grpSp>
      <p:sp>
        <p:nvSpPr>
          <p:cNvPr id="208" name="Google Shape;208;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09" name="Google Shape;209;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210" name="Google Shape;210;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211" name="Google Shape;211;p18"/>
          <p:cNvPicPr preferRelativeResize="0"/>
          <p:nvPr/>
        </p:nvPicPr>
        <p:blipFill rotWithShape="1">
          <a:blip r:embed="rId4">
            <a:alphaModFix/>
          </a:blip>
          <a:srcRect b="0" l="0" r="0" t="0"/>
          <a:stretch/>
        </p:blipFill>
        <p:spPr>
          <a:xfrm>
            <a:off x="7228123" y="5554877"/>
            <a:ext cx="1705019" cy="1272246"/>
          </a:xfrm>
          <a:prstGeom prst="rect">
            <a:avLst/>
          </a:prstGeom>
          <a:noFill/>
          <a:ln>
            <a:noFill/>
          </a:ln>
        </p:spPr>
      </p:pic>
      <p:pic>
        <p:nvPicPr>
          <p:cNvPr id="212" name="Google Shape;212;p18"/>
          <p:cNvPicPr preferRelativeResize="0"/>
          <p:nvPr/>
        </p:nvPicPr>
        <p:blipFill rotWithShape="1">
          <a:blip r:embed="rId5">
            <a:alphaModFix/>
          </a:blip>
          <a:srcRect b="0" l="0" r="0" t="0"/>
          <a:stretch/>
        </p:blipFill>
        <p:spPr>
          <a:xfrm>
            <a:off x="5474444" y="5880287"/>
            <a:ext cx="1651873" cy="884514"/>
          </a:xfrm>
          <a:prstGeom prst="rect">
            <a:avLst/>
          </a:prstGeom>
          <a:noFill/>
          <a:ln>
            <a:noFill/>
          </a:ln>
        </p:spPr>
      </p:pic>
      <p:sp>
        <p:nvSpPr>
          <p:cNvPr id="213" name="Google Shape;213;p18"/>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a:t>
            </a:r>
            <a:endParaRPr b="0" i="0" sz="5000" u="none" cap="none" strike="noStrike">
              <a:solidFill>
                <a:srgbClr val="FFB375"/>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6"/>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19" name="Google Shape;219;p46"/>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pic>
        <p:nvPicPr>
          <p:cNvPr id="220" name="Google Shape;220;p46"/>
          <p:cNvPicPr preferRelativeResize="0"/>
          <p:nvPr/>
        </p:nvPicPr>
        <p:blipFill rotWithShape="1">
          <a:blip r:embed="rId3">
            <a:alphaModFix/>
          </a:blip>
          <a:srcRect b="0" l="0" r="0" t="0"/>
          <a:stretch/>
        </p:blipFill>
        <p:spPr>
          <a:xfrm>
            <a:off x="5639333" y="1565094"/>
            <a:ext cx="3816532" cy="6006178"/>
          </a:xfrm>
          <a:prstGeom prst="rect">
            <a:avLst/>
          </a:prstGeom>
          <a:noFill/>
          <a:ln>
            <a:noFill/>
          </a:ln>
        </p:spPr>
      </p:pic>
      <p:grpSp>
        <p:nvGrpSpPr>
          <p:cNvPr id="221" name="Google Shape;221;p46"/>
          <p:cNvGrpSpPr/>
          <p:nvPr/>
        </p:nvGrpSpPr>
        <p:grpSpPr>
          <a:xfrm>
            <a:off x="-4655" y="4568183"/>
            <a:ext cx="9154909" cy="783005"/>
            <a:chOff x="-4655" y="4568183"/>
            <a:chExt cx="9154909" cy="783005"/>
          </a:xfrm>
        </p:grpSpPr>
        <p:sp>
          <p:nvSpPr>
            <p:cNvPr id="222" name="Google Shape;222;p46"/>
            <p:cNvSpPr txBox="1"/>
            <p:nvPr/>
          </p:nvSpPr>
          <p:spPr>
            <a:xfrm>
              <a:off x="1284454" y="4701528"/>
              <a:ext cx="78658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Ley Nº 19.631.</a:t>
              </a:r>
              <a:endParaRPr b="0" i="0" sz="1600" u="none" cap="none" strike="noStrike">
                <a:solidFill>
                  <a:srgbClr val="000000"/>
                </a:solidFill>
                <a:latin typeface="Calibri"/>
                <a:ea typeface="Calibri"/>
                <a:cs typeface="Calibri"/>
                <a:sym typeface="Calibri"/>
              </a:endParaRPr>
            </a:p>
          </p:txBody>
        </p:sp>
        <p:grpSp>
          <p:nvGrpSpPr>
            <p:cNvPr id="223" name="Google Shape;223;p46"/>
            <p:cNvGrpSpPr/>
            <p:nvPr/>
          </p:nvGrpSpPr>
          <p:grpSpPr>
            <a:xfrm>
              <a:off x="-4655" y="4568183"/>
              <a:ext cx="1135367" cy="783005"/>
              <a:chOff x="-4655" y="4568183"/>
              <a:chExt cx="1135367" cy="783005"/>
            </a:xfrm>
          </p:grpSpPr>
          <p:sp>
            <p:nvSpPr>
              <p:cNvPr id="224" name="Google Shape;224;p46"/>
              <p:cNvSpPr/>
              <p:nvPr/>
            </p:nvSpPr>
            <p:spPr>
              <a:xfrm rot="5400000">
                <a:off x="171526" y="439200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225" name="Google Shape;225;p46"/>
              <p:cNvPicPr preferRelativeResize="0"/>
              <p:nvPr/>
            </p:nvPicPr>
            <p:blipFill rotWithShape="1">
              <a:blip r:embed="rId4">
                <a:alphaModFix/>
              </a:blip>
              <a:srcRect b="56896" l="0" r="56603" t="0"/>
              <a:stretch/>
            </p:blipFill>
            <p:spPr>
              <a:xfrm>
                <a:off x="431776" y="4690532"/>
                <a:ext cx="558771" cy="562602"/>
              </a:xfrm>
              <a:prstGeom prst="rect">
                <a:avLst/>
              </a:prstGeom>
              <a:noFill/>
              <a:ln>
                <a:noFill/>
              </a:ln>
            </p:spPr>
          </p:pic>
        </p:grpSp>
      </p:grpSp>
      <p:grpSp>
        <p:nvGrpSpPr>
          <p:cNvPr id="226" name="Google Shape;226;p46"/>
          <p:cNvGrpSpPr/>
          <p:nvPr/>
        </p:nvGrpSpPr>
        <p:grpSpPr>
          <a:xfrm>
            <a:off x="-4655" y="2826713"/>
            <a:ext cx="8958264" cy="783005"/>
            <a:chOff x="-4655" y="2826713"/>
            <a:chExt cx="8958264" cy="783005"/>
          </a:xfrm>
        </p:grpSpPr>
        <p:sp>
          <p:nvSpPr>
            <p:cNvPr id="227" name="Google Shape;227;p46"/>
            <p:cNvSpPr txBox="1"/>
            <p:nvPr/>
          </p:nvSpPr>
          <p:spPr>
            <a:xfrm>
              <a:off x="1284454" y="3048958"/>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Dirección del </a:t>
              </a:r>
              <a:r>
                <a:rPr b="1" i="0" lang="en-US" sz="1600" u="none" cap="none" strike="noStrike">
                  <a:solidFill>
                    <a:srgbClr val="ED6B00"/>
                  </a:solidFill>
                  <a:latin typeface="Calibri"/>
                  <a:ea typeface="Calibri"/>
                  <a:cs typeface="Calibri"/>
                  <a:sym typeface="Calibri"/>
                </a:rPr>
                <a:t>Trabajo</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sp>
          <p:nvSpPr>
            <p:cNvPr id="228" name="Google Shape;228;p46"/>
            <p:cNvSpPr/>
            <p:nvPr/>
          </p:nvSpPr>
          <p:spPr>
            <a:xfrm rot="5400000">
              <a:off x="171526" y="265053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229" name="Google Shape;229;p46"/>
            <p:cNvPicPr preferRelativeResize="0"/>
            <p:nvPr/>
          </p:nvPicPr>
          <p:blipFill rotWithShape="1">
            <a:blip r:embed="rId4">
              <a:alphaModFix/>
            </a:blip>
            <a:srcRect b="45365" l="53240" r="0" t="7899"/>
            <a:stretch/>
          </p:blipFill>
          <p:spPr>
            <a:xfrm>
              <a:off x="389445" y="2938599"/>
              <a:ext cx="592644" cy="600467"/>
            </a:xfrm>
            <a:prstGeom prst="rect">
              <a:avLst/>
            </a:prstGeom>
            <a:noFill/>
            <a:ln>
              <a:noFill/>
            </a:ln>
          </p:spPr>
        </p:pic>
      </p:grpSp>
      <p:grpSp>
        <p:nvGrpSpPr>
          <p:cNvPr id="230" name="Google Shape;230;p46"/>
          <p:cNvGrpSpPr/>
          <p:nvPr/>
        </p:nvGrpSpPr>
        <p:grpSpPr>
          <a:xfrm>
            <a:off x="-4655" y="3697448"/>
            <a:ext cx="6661094" cy="783005"/>
            <a:chOff x="-4655" y="3697448"/>
            <a:chExt cx="6661094" cy="783005"/>
          </a:xfrm>
        </p:grpSpPr>
        <p:sp>
          <p:nvSpPr>
            <p:cNvPr id="231" name="Google Shape;231;p46"/>
            <p:cNvSpPr txBox="1"/>
            <p:nvPr/>
          </p:nvSpPr>
          <p:spPr>
            <a:xfrm>
              <a:off x="1284454" y="3791876"/>
              <a:ext cx="5371985" cy="4616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DL.3500.</a:t>
              </a:r>
              <a:endParaRPr/>
            </a:p>
          </p:txBody>
        </p:sp>
        <p:grpSp>
          <p:nvGrpSpPr>
            <p:cNvPr id="232" name="Google Shape;232;p46"/>
            <p:cNvGrpSpPr/>
            <p:nvPr/>
          </p:nvGrpSpPr>
          <p:grpSpPr>
            <a:xfrm>
              <a:off x="-4655" y="3697448"/>
              <a:ext cx="1135367" cy="783005"/>
              <a:chOff x="-4655" y="3697448"/>
              <a:chExt cx="1135367" cy="783005"/>
            </a:xfrm>
          </p:grpSpPr>
          <p:sp>
            <p:nvSpPr>
              <p:cNvPr id="233" name="Google Shape;233;p46"/>
              <p:cNvSpPr/>
              <p:nvPr/>
            </p:nvSpPr>
            <p:spPr>
              <a:xfrm rot="5400000">
                <a:off x="171526" y="3521267"/>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234" name="Google Shape;234;p46"/>
              <p:cNvPicPr preferRelativeResize="0"/>
              <p:nvPr/>
            </p:nvPicPr>
            <p:blipFill rotWithShape="1">
              <a:blip r:embed="rId4">
                <a:alphaModFix/>
              </a:blip>
              <a:srcRect b="0" l="0" r="53528" t="52206"/>
              <a:stretch/>
            </p:blipFill>
            <p:spPr>
              <a:xfrm>
                <a:off x="399455" y="3784599"/>
                <a:ext cx="582624" cy="607394"/>
              </a:xfrm>
              <a:prstGeom prst="rect">
                <a:avLst/>
              </a:prstGeom>
              <a:noFill/>
              <a:ln>
                <a:noFill/>
              </a:ln>
            </p:spPr>
          </p:pic>
        </p:grpSp>
      </p:grpSp>
      <p:grpSp>
        <p:nvGrpSpPr>
          <p:cNvPr id="235" name="Google Shape;235;p46"/>
          <p:cNvGrpSpPr/>
          <p:nvPr/>
        </p:nvGrpSpPr>
        <p:grpSpPr>
          <a:xfrm>
            <a:off x="-4655" y="1955978"/>
            <a:ext cx="9223735" cy="783005"/>
            <a:chOff x="-4655" y="1955978"/>
            <a:chExt cx="9223735" cy="783005"/>
          </a:xfrm>
        </p:grpSpPr>
        <p:sp>
          <p:nvSpPr>
            <p:cNvPr id="236" name="Google Shape;236;p46"/>
            <p:cNvSpPr txBox="1"/>
            <p:nvPr/>
          </p:nvSpPr>
          <p:spPr>
            <a:xfrm>
              <a:off x="1284454" y="2178223"/>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Revisar el </a:t>
              </a:r>
              <a:r>
                <a:rPr b="1" i="0" lang="en-US" sz="1600" u="none" cap="none" strike="noStrike">
                  <a:solidFill>
                    <a:srgbClr val="FF6600"/>
                  </a:solidFill>
                  <a:latin typeface="Calibri"/>
                  <a:ea typeface="Calibri"/>
                  <a:cs typeface="Calibri"/>
                  <a:sym typeface="Calibri"/>
                </a:rPr>
                <a:t>Código del Trabajo</a:t>
              </a:r>
              <a:r>
                <a:rPr b="0" i="0" lang="en-US" sz="1600" u="none" cap="none" strike="noStrike">
                  <a:solidFill>
                    <a:srgbClr val="ED6B00"/>
                  </a:solidFill>
                  <a:latin typeface="Calibri"/>
                  <a:ea typeface="Calibri"/>
                  <a:cs typeface="Calibri"/>
                  <a:sym typeface="Calibri"/>
                </a:rPr>
                <a:t>.</a:t>
              </a:r>
              <a:endParaRPr/>
            </a:p>
          </p:txBody>
        </p:sp>
        <p:grpSp>
          <p:nvGrpSpPr>
            <p:cNvPr id="237" name="Google Shape;237;p46"/>
            <p:cNvGrpSpPr/>
            <p:nvPr/>
          </p:nvGrpSpPr>
          <p:grpSpPr>
            <a:xfrm>
              <a:off x="-4655" y="1955978"/>
              <a:ext cx="1135367" cy="783005"/>
              <a:chOff x="-4655" y="1955978"/>
              <a:chExt cx="1135367" cy="783005"/>
            </a:xfrm>
          </p:grpSpPr>
          <p:sp>
            <p:nvSpPr>
              <p:cNvPr id="238" name="Google Shape;238;p46"/>
              <p:cNvSpPr/>
              <p:nvPr/>
            </p:nvSpPr>
            <p:spPr>
              <a:xfrm rot="5400000">
                <a:off x="171526" y="1779797"/>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239" name="Google Shape;239;p46"/>
              <p:cNvPicPr preferRelativeResize="0"/>
              <p:nvPr/>
            </p:nvPicPr>
            <p:blipFill rotWithShape="1">
              <a:blip r:embed="rId4">
                <a:alphaModFix/>
              </a:blip>
              <a:srcRect b="0" l="54470" r="0" t="58277"/>
              <a:stretch/>
            </p:blipFill>
            <p:spPr>
              <a:xfrm>
                <a:off x="309970" y="2065865"/>
                <a:ext cx="601542" cy="558800"/>
              </a:xfrm>
              <a:prstGeom prst="rect">
                <a:avLst/>
              </a:prstGeom>
              <a:noFill/>
              <a:ln>
                <a:noFill/>
              </a:ln>
            </p:spPr>
          </p:pic>
        </p:grpSp>
      </p:grpSp>
      <p:grpSp>
        <p:nvGrpSpPr>
          <p:cNvPr id="240" name="Google Shape;240;p46"/>
          <p:cNvGrpSpPr/>
          <p:nvPr/>
        </p:nvGrpSpPr>
        <p:grpSpPr>
          <a:xfrm>
            <a:off x="-4655" y="5438917"/>
            <a:ext cx="6906899" cy="783005"/>
            <a:chOff x="-4655" y="5438917"/>
            <a:chExt cx="6906899" cy="783005"/>
          </a:xfrm>
        </p:grpSpPr>
        <p:sp>
          <p:nvSpPr>
            <p:cNvPr id="241" name="Google Shape;241;p46"/>
            <p:cNvSpPr txBox="1"/>
            <p:nvPr/>
          </p:nvSpPr>
          <p:spPr>
            <a:xfrm>
              <a:off x="1284453" y="5562841"/>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Ser </a:t>
              </a:r>
              <a:r>
                <a:rPr b="1" i="0" lang="en-US" sz="1600" u="none" cap="none" strike="noStrike">
                  <a:solidFill>
                    <a:srgbClr val="FF6600"/>
                  </a:solidFill>
                  <a:latin typeface="Calibri"/>
                  <a:ea typeface="Calibri"/>
                  <a:cs typeface="Calibri"/>
                  <a:sym typeface="Calibri"/>
                </a:rPr>
                <a:t>cuidadoso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FF6600"/>
                  </a:solidFill>
                  <a:latin typeface="Calibri"/>
                  <a:ea typeface="Calibri"/>
                  <a:cs typeface="Calibri"/>
                  <a:sym typeface="Calibri"/>
                </a:rPr>
                <a:t>respetuoso</a:t>
              </a:r>
              <a:r>
                <a:rPr b="0" i="0" lang="en-US" sz="1600" u="none" cap="none" strike="noStrike">
                  <a:solidFill>
                    <a:srgbClr val="000000"/>
                  </a:solidFill>
                  <a:latin typeface="Calibri"/>
                  <a:ea typeface="Calibri"/>
                  <a:cs typeface="Calibri"/>
                  <a:sym typeface="Calibri"/>
                </a:rPr>
                <a:t> con los integrantes de tu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equipo de trabajo. </a:t>
              </a:r>
              <a:endParaRPr/>
            </a:p>
          </p:txBody>
        </p:sp>
        <p:grpSp>
          <p:nvGrpSpPr>
            <p:cNvPr id="242" name="Google Shape;242;p46"/>
            <p:cNvGrpSpPr/>
            <p:nvPr/>
          </p:nvGrpSpPr>
          <p:grpSpPr>
            <a:xfrm>
              <a:off x="-4655" y="5438917"/>
              <a:ext cx="1135367" cy="783005"/>
              <a:chOff x="-4655" y="5438917"/>
              <a:chExt cx="1135367" cy="783005"/>
            </a:xfrm>
          </p:grpSpPr>
          <p:sp>
            <p:nvSpPr>
              <p:cNvPr id="243" name="Google Shape;243;p46"/>
              <p:cNvSpPr/>
              <p:nvPr/>
            </p:nvSpPr>
            <p:spPr>
              <a:xfrm rot="5400000">
                <a:off x="171526" y="526273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Equipo.png" id="244" name="Google Shape;244;p46"/>
              <p:cNvPicPr preferRelativeResize="0"/>
              <p:nvPr/>
            </p:nvPicPr>
            <p:blipFill rotWithShape="1">
              <a:blip r:embed="rId5">
                <a:alphaModFix/>
              </a:blip>
              <a:srcRect b="0" l="0" r="0" t="0"/>
              <a:stretch/>
            </p:blipFill>
            <p:spPr>
              <a:xfrm>
                <a:off x="279400" y="5537801"/>
                <a:ext cx="685823" cy="585236"/>
              </a:xfrm>
              <a:prstGeom prst="rect">
                <a:avLst/>
              </a:prstGeom>
              <a:noFill/>
              <a:ln>
                <a:noFill/>
              </a:ln>
            </p:spPr>
          </p:pic>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0"/>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0" name="Google Shape;250;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251" name="Google Shape;251;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2" name="Google Shape;252;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53" name="Google Shape;253;p20"/>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2</a:t>
            </a:r>
            <a:endParaRPr b="0" i="0" sz="6000" u="none" cap="none" strike="noStrike">
              <a:solidFill>
                <a:srgbClr val="FFB375"/>
              </a:solidFill>
              <a:latin typeface="Calibri"/>
              <a:ea typeface="Calibri"/>
              <a:cs typeface="Calibri"/>
              <a:sym typeface="Calibri"/>
            </a:endParaRPr>
          </a:p>
        </p:txBody>
      </p:sp>
      <p:pic>
        <p:nvPicPr>
          <p:cNvPr id="254" name="Google Shape;254;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255" name="Google Shape;255;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
        <p:nvSpPr>
          <p:cNvPr id="256" name="Google Shape;256;p20"/>
          <p:cNvSpPr txBox="1"/>
          <p:nvPr/>
        </p:nvSpPr>
        <p:spPr>
          <a:xfrm>
            <a:off x="958646" y="3708229"/>
            <a:ext cx="5388365"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LEGISLACIÓN LABORAL Y </a:t>
            </a:r>
            <a:r>
              <a:rPr b="1" i="0" lang="en-US" sz="2000" u="none" cap="none" strike="noStrike">
                <a:solidFill>
                  <a:srgbClr val="ED6B00"/>
                </a:solidFill>
                <a:latin typeface="Calibri"/>
                <a:ea typeface="Calibri"/>
                <a:cs typeface="Calibri"/>
                <a:sym typeface="Calibri"/>
              </a:rPr>
              <a:t>CONTRATO DE TRABAJO</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realizar la siguiente actividad,  utiliza el archivo </a:t>
            </a:r>
            <a:r>
              <a:rPr b="1" i="0" lang="en-US" sz="1600" u="none" cap="none" strike="noStrike">
                <a:solidFill>
                  <a:srgbClr val="ED6B00"/>
                </a:solidFill>
                <a:latin typeface="Calibri"/>
                <a:ea typeface="Calibri"/>
                <a:cs typeface="Calibri"/>
                <a:sym typeface="Calibri"/>
              </a:rPr>
              <a:t>Actividad Práctica</a:t>
            </a:r>
            <a:r>
              <a:rPr b="0" i="0" lang="en-US" sz="1600" u="none" cap="none" strike="noStrike">
                <a:solidFill>
                  <a:srgbClr val="000000"/>
                </a:solidFill>
                <a:latin typeface="Calibri"/>
                <a:ea typeface="Calibri"/>
                <a:cs typeface="Calibri"/>
                <a:sym typeface="Calibri"/>
              </a:rPr>
              <a:t>,  y sigue las instrucciones señaladas.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1"/>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2" name="Google Shape;262;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3" name="Google Shape;263;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264" name="Google Shape;264;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265" name="Google Shape;265;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266" name="Google Shape;266;p21"/>
          <p:cNvSpPr txBox="1"/>
          <p:nvPr/>
        </p:nvSpPr>
        <p:spPr>
          <a:xfrm>
            <a:off x="958646" y="3788886"/>
            <a:ext cx="5388365"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LEGISLACIÓN LABORAL Y </a:t>
            </a:r>
            <a:r>
              <a:rPr b="1" i="0" lang="en-US" sz="2000" u="none" cap="none" strike="noStrike">
                <a:solidFill>
                  <a:srgbClr val="ED6B00"/>
                </a:solidFill>
                <a:latin typeface="Calibri"/>
                <a:ea typeface="Calibri"/>
                <a:cs typeface="Calibri"/>
                <a:sym typeface="Calibri"/>
              </a:rPr>
              <a:t>CONTRATO DE TRABAJO</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267" name="Google Shape;267;p21"/>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6" name="Google Shape;76;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LEGISLACIÓN LABORAL</a:t>
            </a:r>
            <a:endParaRPr b="0" i="0" sz="1200" u="none" cap="none" strike="noStrike">
              <a:solidFill>
                <a:srgbClr val="ED6B00"/>
              </a:solidFill>
              <a:latin typeface="Calibri"/>
              <a:ea typeface="Calibri"/>
              <a:cs typeface="Calibri"/>
              <a:sym typeface="Calibri"/>
            </a:endParaRPr>
          </a:p>
        </p:txBody>
      </p:sp>
      <p:sp>
        <p:nvSpPr>
          <p:cNvPr id="77" name="Google Shape;77;p37"/>
          <p:cNvSpPr txBox="1"/>
          <p:nvPr/>
        </p:nvSpPr>
        <p:spPr>
          <a:xfrm>
            <a:off x="365425" y="2611974"/>
            <a:ext cx="4552357"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LEGISLACIÓN LABORAL Y CONTRATO DE TRABAJO</a:t>
            </a:r>
            <a:endParaRPr b="1" i="0" sz="3600" u="none" cap="none" strike="noStrike">
              <a:solidFill>
                <a:srgbClr val="ED6B00"/>
              </a:solidFill>
              <a:latin typeface="Calibri"/>
              <a:ea typeface="Calibri"/>
              <a:cs typeface="Calibri"/>
              <a:sym typeface="Calibri"/>
            </a:endParaRPr>
          </a:p>
        </p:txBody>
      </p:sp>
      <p:pic>
        <p:nvPicPr>
          <p:cNvPr id="78" name="Google Shape;78;p37"/>
          <p:cNvPicPr preferRelativeResize="0"/>
          <p:nvPr/>
        </p:nvPicPr>
        <p:blipFill rotWithShape="1">
          <a:blip r:embed="rId3">
            <a:alphaModFix/>
          </a:blip>
          <a:srcRect b="0" l="0" r="0" t="0"/>
          <a:stretch/>
        </p:blipFill>
        <p:spPr>
          <a:xfrm>
            <a:off x="3501571" y="2677566"/>
            <a:ext cx="6108192" cy="47274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8"/>
          <p:cNvSpPr txBox="1"/>
          <p:nvPr/>
        </p:nvSpPr>
        <p:spPr>
          <a:xfrm>
            <a:off x="462115" y="2499449"/>
            <a:ext cx="2760221"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 1</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Realizar llenado y tramitación de contratos de trabajo, remuneraciones y finiquitos, de acuerdo a la normativa legal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E</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4" name="Google Shape;84;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5" name="Google Shape;85;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6" name="Google Shape;86;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7" name="Google Shape;87;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8"/>
          <p:cNvSpPr txBox="1"/>
          <p:nvPr/>
        </p:nvSpPr>
        <p:spPr>
          <a:xfrm>
            <a:off x="3561634" y="2499449"/>
            <a:ext cx="278109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Elabora y formaliza los distintos tipos de contratos de trabajo, considera las cláusulas que debe contemplar de acuerdo a las instrucciones de la jefatura y la legislación vigente.</a:t>
            </a:r>
            <a:endParaRPr b="0" i="0" sz="1400" u="none" cap="none" strike="noStrike">
              <a:solidFill>
                <a:srgbClr val="000000"/>
              </a:solidFill>
              <a:latin typeface="Calibri"/>
              <a:ea typeface="Calibri"/>
              <a:cs typeface="Calibri"/>
              <a:sym typeface="Calibri"/>
            </a:endParaRPr>
          </a:p>
        </p:txBody>
      </p:sp>
      <p:sp>
        <p:nvSpPr>
          <p:cNvPr id="89" name="Google Shape;89;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0" name="Google Shape;90;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1" name="Google Shape;91;p38"/>
          <p:cNvSpPr/>
          <p:nvPr/>
        </p:nvSpPr>
        <p:spPr>
          <a:xfrm>
            <a:off x="6473043"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2" name="Google Shape;92;p38"/>
          <p:cNvSpPr txBox="1"/>
          <p:nvPr/>
        </p:nvSpPr>
        <p:spPr>
          <a:xfrm>
            <a:off x="6656439" y="2499450"/>
            <a:ext cx="2684206" cy="18497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1.1</a:t>
            </a:r>
            <a:r>
              <a:rPr b="0" i="0" lang="en-US" sz="1400" u="none" cap="none" strike="noStrike">
                <a:solidFill>
                  <a:srgbClr val="000000"/>
                </a:solidFill>
                <a:latin typeface="Calibri"/>
                <a:ea typeface="Calibri"/>
                <a:cs typeface="Calibri"/>
                <a:sym typeface="Calibri"/>
              </a:rPr>
              <a:t> Redacta distintos tipos de contratos de trabajo,</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considerando la legislación vigente y las instrucciones de jefatura.</a:t>
            </a:r>
            <a:endParaRPr b="1" i="0" sz="1400" u="none" cap="none" strike="noStrike">
              <a:solidFill>
                <a:srgbClr val="76384D"/>
              </a:solidFill>
              <a:latin typeface="Calibri"/>
              <a:ea typeface="Calibri"/>
              <a:cs typeface="Calibri"/>
              <a:sym typeface="Calibri"/>
            </a:endParaRPr>
          </a:p>
        </p:txBody>
      </p:sp>
      <p:sp>
        <p:nvSpPr>
          <p:cNvPr id="93" name="Google Shape;93;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4" name="Google Shape;94;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5" name="Google Shape;95;p38"/>
          <p:cNvPicPr preferRelativeResize="0"/>
          <p:nvPr/>
        </p:nvPicPr>
        <p:blipFill rotWithShape="1">
          <a:blip r:embed="rId6">
            <a:alphaModFix/>
          </a:blip>
          <a:srcRect b="0" l="0" r="0" t="0"/>
          <a:stretch/>
        </p:blipFill>
        <p:spPr>
          <a:xfrm flipH="1">
            <a:off x="511864" y="4448534"/>
            <a:ext cx="3103843" cy="2466270"/>
          </a:xfrm>
          <a:prstGeom prst="rect">
            <a:avLst/>
          </a:prstGeom>
          <a:noFill/>
          <a:ln>
            <a:noFill/>
          </a:ln>
        </p:spPr>
      </p:pic>
      <p:pic>
        <p:nvPicPr>
          <p:cNvPr id="96" name="Google Shape;96;p38"/>
          <p:cNvPicPr preferRelativeResize="0"/>
          <p:nvPr/>
        </p:nvPicPr>
        <p:blipFill rotWithShape="1">
          <a:blip r:embed="rId7">
            <a:alphaModFix/>
          </a:blip>
          <a:srcRect b="0" l="0" r="0" t="0"/>
          <a:stretch/>
        </p:blipFill>
        <p:spPr>
          <a:xfrm flipH="1">
            <a:off x="3588297" y="3919090"/>
            <a:ext cx="3025211" cy="40823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39"/>
          <p:cNvGrpSpPr/>
          <p:nvPr/>
        </p:nvGrpSpPr>
        <p:grpSpPr>
          <a:xfrm flipH="1">
            <a:off x="220048" y="2048523"/>
            <a:ext cx="5947226" cy="3786687"/>
            <a:chOff x="3774221" y="2843142"/>
            <a:chExt cx="5390398" cy="2915752"/>
          </a:xfrm>
        </p:grpSpPr>
        <p:sp>
          <p:nvSpPr>
            <p:cNvPr id="102" name="Google Shape;102;p39"/>
            <p:cNvSpPr/>
            <p:nvPr/>
          </p:nvSpPr>
          <p:spPr>
            <a:xfrm>
              <a:off x="4506819" y="2843142"/>
              <a:ext cx="4657800" cy="2915752"/>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3" name="Google Shape;103;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04" name="Google Shape;104;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2801" u="none" cap="none" strike="noStrike">
                <a:solidFill>
                  <a:srgbClr val="ED6B00"/>
                </a:solidFill>
                <a:latin typeface="Calibri"/>
                <a:ea typeface="Calibri"/>
                <a:cs typeface="Calibri"/>
                <a:sym typeface="Calibri"/>
              </a:rPr>
              <a:t>PLENARIO INTRODUCTORIO AL MÓDULO</a:t>
            </a:r>
            <a:endParaRPr b="0" i="0" sz="2801" u="none" cap="none" strike="noStrike">
              <a:solidFill>
                <a:srgbClr val="A93501"/>
              </a:solidFill>
              <a:latin typeface="Arial"/>
              <a:ea typeface="Arial"/>
              <a:cs typeface="Arial"/>
              <a:sym typeface="Arial"/>
            </a:endParaRPr>
          </a:p>
        </p:txBody>
      </p:sp>
      <p:sp>
        <p:nvSpPr>
          <p:cNvPr id="105" name="Google Shape;105;p39"/>
          <p:cNvSpPr txBox="1"/>
          <p:nvPr/>
        </p:nvSpPr>
        <p:spPr>
          <a:xfrm>
            <a:off x="837124" y="2939250"/>
            <a:ext cx="4056002"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 partir de lo que veas en la animación te invito responder las siguientes preguntas:</a:t>
            </a:r>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ED6B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ED6B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ED6B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ED6B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sz="1600">
              <a:solidFill>
                <a:srgbClr val="ED6B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sz="1600">
              <a:solidFill>
                <a:srgbClr val="ED6B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ED6B00"/>
                </a:solidFill>
                <a:latin typeface="Calibri"/>
                <a:ea typeface="Calibri"/>
                <a:cs typeface="Calibri"/>
                <a:sym typeface="Calibri"/>
              </a:rPr>
              <a:t>¿Es normal que ocurran estas situaciones?, ¿Cómo se regula esto?</a:t>
            </a:r>
            <a:endParaRPr b="1" i="0" sz="1600"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Reflexiona de manera individual y  anota tus respuestas. Posteriormente reúnete en grupos de tres integrantes, comparte tus respuestas y generen una respuesta común. </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Compartamos y reflexionemos.</a:t>
            </a:r>
            <a:endParaRPr b="0" i="0" sz="1600" u="none" cap="none" strike="noStrike">
              <a:solidFill>
                <a:srgbClr val="000000"/>
              </a:solidFill>
              <a:latin typeface="Calibri"/>
              <a:ea typeface="Calibri"/>
              <a:cs typeface="Calibri"/>
              <a:sym typeface="Calibri"/>
            </a:endParaRPr>
          </a:p>
        </p:txBody>
      </p:sp>
      <p:sp>
        <p:nvSpPr>
          <p:cNvPr id="106" name="Google Shape;106;p39"/>
          <p:cNvSpPr txBox="1"/>
          <p:nvPr/>
        </p:nvSpPr>
        <p:spPr>
          <a:xfrm>
            <a:off x="695850" y="6216927"/>
            <a:ext cx="49956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pic>
        <p:nvPicPr>
          <p:cNvPr id="107" name="Google Shape;107;p39"/>
          <p:cNvPicPr preferRelativeResize="0"/>
          <p:nvPr/>
        </p:nvPicPr>
        <p:blipFill rotWithShape="1">
          <a:blip r:embed="rId3">
            <a:alphaModFix/>
          </a:blip>
          <a:srcRect b="0" l="0" r="0" t="0"/>
          <a:stretch/>
        </p:blipFill>
        <p:spPr>
          <a:xfrm>
            <a:off x="5134624" y="3082959"/>
            <a:ext cx="4585615" cy="4344526"/>
          </a:xfrm>
          <a:prstGeom prst="rect">
            <a:avLst/>
          </a:prstGeom>
          <a:noFill/>
          <a:ln>
            <a:noFill/>
          </a:ln>
        </p:spPr>
      </p:pic>
      <p:pic>
        <p:nvPicPr>
          <p:cNvPr id="108" name="Google Shape;108;p39" title="Legislación laboral_SUB.mp4">
            <a:hlinkClick r:id="rId4"/>
          </p:cNvPr>
          <p:cNvPicPr preferRelativeResize="0"/>
          <p:nvPr/>
        </p:nvPicPr>
        <p:blipFill>
          <a:blip r:embed="rId5">
            <a:alphaModFix/>
          </a:blip>
          <a:stretch>
            <a:fillRect/>
          </a:stretch>
        </p:blipFill>
        <p:spPr>
          <a:xfrm>
            <a:off x="1384302" y="2660202"/>
            <a:ext cx="2290176" cy="12882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nvSpPr>
        <p:spPr>
          <a:xfrm>
            <a:off x="4063852" y="231915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14" name="Google Shape;114;p5"/>
          <p:cNvSpPr/>
          <p:nvPr/>
        </p:nvSpPr>
        <p:spPr>
          <a:xfrm>
            <a:off x="4063852" y="2839872"/>
            <a:ext cx="5081308" cy="4206387"/>
          </a:xfrm>
          <a:prstGeom prst="roundRect">
            <a:avLst>
              <a:gd fmla="val 674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5" name="Google Shape;115;p5"/>
          <p:cNvSpPr txBox="1"/>
          <p:nvPr/>
        </p:nvSpPr>
        <p:spPr>
          <a:xfrm>
            <a:off x="4597268" y="3050259"/>
            <a:ext cx="40146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Reconocer los tipos de contratos de trabajo, sus características, requisitos  y las </a:t>
            </a:r>
            <a:r>
              <a:rPr lang="en-US" sz="1600">
                <a:latin typeface="Calibri"/>
                <a:ea typeface="Calibri"/>
                <a:cs typeface="Calibri"/>
                <a:sym typeface="Calibri"/>
              </a:rPr>
              <a:t>cláusulas</a:t>
            </a:r>
            <a:r>
              <a:rPr b="0" i="0" lang="en-US" sz="1600" u="none" cap="none" strike="noStrike">
                <a:solidFill>
                  <a:srgbClr val="000000"/>
                </a:solidFill>
                <a:latin typeface="Calibri"/>
                <a:ea typeface="Calibri"/>
                <a:cs typeface="Calibri"/>
                <a:sym typeface="Calibri"/>
              </a:rPr>
              <a:t> mínimas que deben tener.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 Identificar las obligaciones del empleador y del empleado</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Confeccionar tipos de contratos de trabajo aplicando la legislación laboral.</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Trabajar eficazmente en equipos, coordinando acciones con otros in situ o a distancia, solicitando y prestando cooperación para el buen cumplimiento de sus tareas habituales o emergentes.</a:t>
            </a:r>
            <a:endParaRPr b="0" i="0" sz="1600" u="none" cap="none" strike="noStrike">
              <a:solidFill>
                <a:srgbClr val="000000"/>
              </a:solidFill>
              <a:latin typeface="Calibri"/>
              <a:ea typeface="Calibri"/>
              <a:cs typeface="Calibri"/>
              <a:sym typeface="Calibri"/>
            </a:endParaRPr>
          </a:p>
        </p:txBody>
      </p:sp>
      <p:grpSp>
        <p:nvGrpSpPr>
          <p:cNvPr id="116" name="Google Shape;116;p5"/>
          <p:cNvGrpSpPr/>
          <p:nvPr/>
        </p:nvGrpSpPr>
        <p:grpSpPr>
          <a:xfrm>
            <a:off x="3895220" y="3055966"/>
            <a:ext cx="375438" cy="362157"/>
            <a:chOff x="8933845" y="4538850"/>
            <a:chExt cx="376200" cy="385800"/>
          </a:xfrm>
        </p:grpSpPr>
        <p:sp>
          <p:nvSpPr>
            <p:cNvPr id="117" name="Google Shape;117;p5"/>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nvGrpSpPr>
          <p:cNvPr id="119" name="Google Shape;119;p5"/>
          <p:cNvGrpSpPr/>
          <p:nvPr/>
        </p:nvGrpSpPr>
        <p:grpSpPr>
          <a:xfrm>
            <a:off x="3895220" y="4048105"/>
            <a:ext cx="375438" cy="362157"/>
            <a:chOff x="8933845" y="6093269"/>
            <a:chExt cx="376200" cy="385800"/>
          </a:xfrm>
        </p:grpSpPr>
        <p:sp>
          <p:nvSpPr>
            <p:cNvPr id="120" name="Google Shape;120;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22" name="Google Shape;122;p5"/>
          <p:cNvSpPr txBox="1"/>
          <p:nvPr/>
        </p:nvSpPr>
        <p:spPr>
          <a:xfrm>
            <a:off x="375975" y="1771953"/>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LEGISLACIÓN LABORAL Y </a:t>
            </a:r>
            <a:r>
              <a:rPr b="1" i="0" lang="en-US" sz="2000" u="none" cap="none" strike="noStrike">
                <a:solidFill>
                  <a:srgbClr val="ED6B00"/>
                </a:solidFill>
                <a:latin typeface="Calibri"/>
                <a:ea typeface="Calibri"/>
                <a:cs typeface="Calibri"/>
                <a:sym typeface="Calibri"/>
              </a:rPr>
              <a:t>CONTRATO DE TRABAJO</a:t>
            </a:r>
            <a:endParaRPr b="1" i="0" sz="2000" u="none" cap="none" strike="noStrike">
              <a:solidFill>
                <a:srgbClr val="ED6B00"/>
              </a:solidFill>
              <a:latin typeface="Calibri"/>
              <a:ea typeface="Calibri"/>
              <a:cs typeface="Calibri"/>
              <a:sym typeface="Calibri"/>
            </a:endParaRPr>
          </a:p>
        </p:txBody>
      </p:sp>
      <p:sp>
        <p:nvSpPr>
          <p:cNvPr id="123" name="Google Shape;123;p5"/>
          <p:cNvSpPr txBox="1"/>
          <p:nvPr/>
        </p:nvSpPr>
        <p:spPr>
          <a:xfrm>
            <a:off x="401701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a:t>
            </a:r>
            <a:endParaRPr b="0" i="0" sz="5000" u="none" cap="none" strike="noStrike">
              <a:solidFill>
                <a:srgbClr val="FFB375"/>
              </a:solidFill>
              <a:latin typeface="Calibri"/>
              <a:ea typeface="Calibri"/>
              <a:cs typeface="Calibri"/>
              <a:sym typeface="Calibri"/>
            </a:endParaRPr>
          </a:p>
        </p:txBody>
      </p:sp>
      <p:pic>
        <p:nvPicPr>
          <p:cNvPr id="124" name="Google Shape;124;p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25" name="Google Shape;125;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grpSp>
        <p:nvGrpSpPr>
          <p:cNvPr id="126" name="Google Shape;126;p5"/>
          <p:cNvGrpSpPr/>
          <p:nvPr/>
        </p:nvGrpSpPr>
        <p:grpSpPr>
          <a:xfrm>
            <a:off x="3895220" y="4761985"/>
            <a:ext cx="375438" cy="362157"/>
            <a:chOff x="8933845" y="6093269"/>
            <a:chExt cx="376200" cy="385800"/>
          </a:xfrm>
        </p:grpSpPr>
        <p:sp>
          <p:nvSpPr>
            <p:cNvPr id="127" name="Google Shape;127;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grpSp>
        <p:nvGrpSpPr>
          <p:cNvPr id="129" name="Google Shape;129;p5"/>
          <p:cNvGrpSpPr/>
          <p:nvPr/>
        </p:nvGrpSpPr>
        <p:grpSpPr>
          <a:xfrm>
            <a:off x="3895220" y="5476601"/>
            <a:ext cx="375438" cy="362157"/>
            <a:chOff x="8933845" y="6093269"/>
            <a:chExt cx="376200" cy="385800"/>
          </a:xfrm>
        </p:grpSpPr>
        <p:sp>
          <p:nvSpPr>
            <p:cNvPr id="130" name="Google Shape;130;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p:nvPr/>
        </p:nvSpPr>
        <p:spPr>
          <a:xfrm>
            <a:off x="452175" y="2244398"/>
            <a:ext cx="4563198" cy="3495575"/>
          </a:xfrm>
          <a:prstGeom prst="roundRect">
            <a:avLst>
              <a:gd fmla="val 844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7" name="Google Shape;137;p6"/>
          <p:cNvSpPr txBox="1"/>
          <p:nvPr/>
        </p:nvSpPr>
        <p:spPr>
          <a:xfrm>
            <a:off x="764975" y="2506623"/>
            <a:ext cx="3937500" cy="3047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Contrato de trabajo es una convención por el cual el empleador y el trabajador se obligan recíprocamente, </a:t>
            </a:r>
            <a:r>
              <a:rPr lang="en-US" sz="1600">
                <a:latin typeface="Calibri"/>
                <a:ea typeface="Calibri"/>
                <a:cs typeface="Calibri"/>
                <a:sym typeface="Calibri"/>
              </a:rPr>
              <a:t>éste</a:t>
            </a:r>
            <a:r>
              <a:rPr b="0" i="0" lang="en-US" sz="1600" u="none" cap="none" strike="noStrike">
                <a:solidFill>
                  <a:srgbClr val="000000"/>
                </a:solidFill>
                <a:latin typeface="Calibri"/>
                <a:ea typeface="Calibri"/>
                <a:cs typeface="Calibri"/>
                <a:sym typeface="Calibri"/>
              </a:rPr>
              <a:t> a prestar servicios personales bajo dependencia y subordinación del primero, y </a:t>
            </a:r>
            <a:r>
              <a:rPr lang="en-US" sz="1600">
                <a:latin typeface="Calibri"/>
                <a:ea typeface="Calibri"/>
                <a:cs typeface="Calibri"/>
                <a:sym typeface="Calibri"/>
              </a:rPr>
              <a:t>aquél</a:t>
            </a:r>
            <a:r>
              <a:rPr b="0" i="0" lang="en-US" sz="1600" u="none" cap="none" strike="noStrike">
                <a:solidFill>
                  <a:srgbClr val="000000"/>
                </a:solidFill>
                <a:latin typeface="Calibri"/>
                <a:ea typeface="Calibri"/>
                <a:cs typeface="Calibri"/>
                <a:sym typeface="Calibri"/>
              </a:rPr>
              <a:t> a pagar por estos servicios una remuneración determinada. (Art. 7°)</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Toda prestación de servicio bajo los términos anteriormente hace presumir la existencia de un contrato de trabajo. (art. 8°)</a:t>
            </a:r>
            <a:endParaRPr b="0" i="0" sz="1400" u="none" cap="none" strike="noStrike">
              <a:solidFill>
                <a:srgbClr val="000000"/>
              </a:solidFill>
              <a:latin typeface="Calibri"/>
              <a:ea typeface="Calibri"/>
              <a:cs typeface="Calibri"/>
              <a:sym typeface="Calibri"/>
            </a:endParaRPr>
          </a:p>
        </p:txBody>
      </p:sp>
      <p:sp>
        <p:nvSpPr>
          <p:cNvPr id="138" name="Google Shape;138;p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DEFINICIÓN DE </a:t>
            </a:r>
            <a:r>
              <a:rPr b="0" i="0" lang="en-US" sz="2800" u="none" cap="none" strike="noStrike">
                <a:solidFill>
                  <a:srgbClr val="A93501"/>
                </a:solidFill>
                <a:latin typeface="Calibri"/>
                <a:ea typeface="Calibri"/>
                <a:cs typeface="Calibri"/>
                <a:sym typeface="Calibri"/>
              </a:rPr>
              <a:t>CONTRATO DE TRABAJO</a:t>
            </a:r>
            <a:endParaRPr b="0" i="0" sz="3100" u="none" cap="none" strike="noStrike">
              <a:solidFill>
                <a:srgbClr val="A93501"/>
              </a:solidFill>
              <a:latin typeface="Calibri"/>
              <a:ea typeface="Calibri"/>
              <a:cs typeface="Calibri"/>
              <a:sym typeface="Calibri"/>
            </a:endParaRPr>
          </a:p>
        </p:txBody>
      </p:sp>
      <p:pic>
        <p:nvPicPr>
          <p:cNvPr id="139" name="Google Shape;139;p6"/>
          <p:cNvPicPr preferRelativeResize="0"/>
          <p:nvPr/>
        </p:nvPicPr>
        <p:blipFill rotWithShape="1">
          <a:blip r:embed="rId3">
            <a:alphaModFix/>
          </a:blip>
          <a:srcRect b="0" l="0" r="0" t="0"/>
          <a:stretch/>
        </p:blipFill>
        <p:spPr>
          <a:xfrm>
            <a:off x="4671400" y="2136961"/>
            <a:ext cx="500374" cy="477100"/>
          </a:xfrm>
          <a:prstGeom prst="rect">
            <a:avLst/>
          </a:prstGeom>
          <a:noFill/>
          <a:ln>
            <a:noFill/>
          </a:ln>
        </p:spPr>
      </p:pic>
      <p:pic>
        <p:nvPicPr>
          <p:cNvPr id="140" name="Google Shape;140;p6"/>
          <p:cNvPicPr preferRelativeResize="0"/>
          <p:nvPr/>
        </p:nvPicPr>
        <p:blipFill rotWithShape="1">
          <a:blip r:embed="rId4">
            <a:alphaModFix/>
          </a:blip>
          <a:srcRect b="0" l="0" r="0" t="0"/>
          <a:stretch/>
        </p:blipFill>
        <p:spPr>
          <a:xfrm>
            <a:off x="4702572" y="3053277"/>
            <a:ext cx="4608576" cy="39166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4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CARACTERÍSTICA DE UN </a:t>
            </a:r>
            <a:r>
              <a:rPr b="0" i="0" lang="en-US" sz="2800" u="none" cap="none" strike="noStrike">
                <a:solidFill>
                  <a:srgbClr val="A93501"/>
                </a:solidFill>
                <a:latin typeface="Calibri"/>
                <a:ea typeface="Calibri"/>
                <a:cs typeface="Calibri"/>
                <a:sym typeface="Calibri"/>
              </a:rPr>
              <a:t>CONTRATO DE TRABAJO</a:t>
            </a:r>
            <a:endParaRPr b="0" i="0" sz="3100" u="none" cap="none" strike="noStrike">
              <a:solidFill>
                <a:srgbClr val="A93501"/>
              </a:solidFill>
              <a:latin typeface="Calibri"/>
              <a:ea typeface="Calibri"/>
              <a:cs typeface="Calibri"/>
              <a:sym typeface="Calibri"/>
            </a:endParaRPr>
          </a:p>
        </p:txBody>
      </p:sp>
      <p:grpSp>
        <p:nvGrpSpPr>
          <p:cNvPr id="146" name="Google Shape;146;p40"/>
          <p:cNvGrpSpPr/>
          <p:nvPr/>
        </p:nvGrpSpPr>
        <p:grpSpPr>
          <a:xfrm>
            <a:off x="452175" y="2161000"/>
            <a:ext cx="8517435" cy="3886334"/>
            <a:chOff x="0" y="0"/>
            <a:chExt cx="8513857" cy="2110750"/>
          </a:xfrm>
        </p:grpSpPr>
        <p:sp>
          <p:nvSpPr>
            <p:cNvPr id="147" name="Google Shape;147;p40"/>
            <p:cNvSpPr/>
            <p:nvPr/>
          </p:nvSpPr>
          <p:spPr>
            <a:xfrm>
              <a:off x="0" y="0"/>
              <a:ext cx="8513857" cy="2110750"/>
            </a:xfrm>
            <a:prstGeom prst="roundRect">
              <a:avLst>
                <a:gd fmla="val 7415"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Calibri"/>
                <a:ea typeface="Calibri"/>
                <a:cs typeface="Calibri"/>
                <a:sym typeface="Calibri"/>
              </a:endParaRPr>
            </a:p>
          </p:txBody>
        </p:sp>
        <p:sp>
          <p:nvSpPr>
            <p:cNvPr id="148" name="Google Shape;148;p40"/>
            <p:cNvSpPr txBox="1"/>
            <p:nvPr/>
          </p:nvSpPr>
          <p:spPr>
            <a:xfrm>
              <a:off x="67643" y="891744"/>
              <a:ext cx="8378568" cy="327208"/>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0" i="0" lang="en-US" sz="1401" u="none" cap="none" strike="noStrike">
                  <a:solidFill>
                    <a:srgbClr val="000000"/>
                  </a:solidFill>
                  <a:latin typeface="Calibri"/>
                  <a:ea typeface="Calibri"/>
                  <a:cs typeface="Calibri"/>
                  <a:sym typeface="Calibri"/>
                </a:rPr>
                <a:t>    </a:t>
              </a:r>
              <a:endParaRPr/>
            </a:p>
          </p:txBody>
        </p:sp>
      </p:grpSp>
      <p:sp>
        <p:nvSpPr>
          <p:cNvPr id="149" name="Google Shape;149;p40"/>
          <p:cNvSpPr txBox="1"/>
          <p:nvPr/>
        </p:nvSpPr>
        <p:spPr>
          <a:xfrm>
            <a:off x="816038" y="2288238"/>
            <a:ext cx="7789709" cy="3631757"/>
          </a:xfrm>
          <a:prstGeom prst="rect">
            <a:avLst/>
          </a:prstGeom>
          <a:noFill/>
          <a:ln>
            <a:noFill/>
          </a:ln>
        </p:spPr>
        <p:txBody>
          <a:bodyPr anchorCtr="0" anchor="ctr" bIns="91425" lIns="91425" spcFirstLastPara="1" rIns="91425" wrap="square" tIns="91425">
            <a:spAutoFit/>
          </a:bodyPr>
          <a:lstStyle/>
          <a:p>
            <a:pPr indent="-285750" lvl="0" marL="285750" marR="0" rtl="0" algn="just">
              <a:lnSpc>
                <a:spcPct val="100000"/>
              </a:lnSpc>
              <a:spcBef>
                <a:spcPts val="0"/>
              </a:spcBef>
              <a:spcAft>
                <a:spcPts val="0"/>
              </a:spcAft>
              <a:buClr>
                <a:srgbClr val="000000"/>
              </a:buClr>
              <a:buSzPts val="1600"/>
              <a:buFont typeface="Arial"/>
              <a:buChar char="•"/>
            </a:pPr>
            <a:r>
              <a:rPr b="1" i="0" lang="en-US" sz="1600" u="none" cap="none" strike="noStrike">
                <a:solidFill>
                  <a:srgbClr val="ED6B00"/>
                </a:solidFill>
                <a:latin typeface="Calibri"/>
                <a:ea typeface="Calibri"/>
                <a:cs typeface="Calibri"/>
                <a:sym typeface="Calibri"/>
              </a:rPr>
              <a:t>El contrato de trabajo es consensual</a:t>
            </a:r>
            <a:r>
              <a:rPr b="0" i="0" lang="en-US" sz="1600" u="none" cap="none" strike="noStrike">
                <a:solidFill>
                  <a:srgbClr val="ED6B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el contrato de trabajo existe desde el exacto momento en que las partes llegan a acuerdo sobre los elementos señalados, sin que sea necesario cumplir con ningún requisito adicional como su escrituración.</a:t>
            </a:r>
            <a:endParaRPr/>
          </a:p>
          <a:p>
            <a:pPr indent="-184150" lvl="0" marL="28575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0000"/>
              </a:buClr>
              <a:buSzPts val="1600"/>
              <a:buFont typeface="Arial"/>
              <a:buChar char="•"/>
            </a:pPr>
            <a:r>
              <a:rPr b="1" i="0" lang="en-US" sz="1600" u="none" cap="none" strike="noStrike">
                <a:solidFill>
                  <a:srgbClr val="ED6B00"/>
                </a:solidFill>
                <a:latin typeface="Calibri"/>
                <a:ea typeface="Calibri"/>
                <a:cs typeface="Calibri"/>
                <a:sym typeface="Calibri"/>
              </a:rPr>
              <a:t> El contrato de trabajo debe ser escriturado: </a:t>
            </a:r>
            <a:r>
              <a:rPr b="0" i="0" lang="en-US" sz="1600" u="none" cap="none" strike="noStrike">
                <a:solidFill>
                  <a:srgbClr val="000000"/>
                </a:solidFill>
                <a:latin typeface="Calibri"/>
                <a:ea typeface="Calibri"/>
                <a:cs typeface="Calibri"/>
                <a:sym typeface="Calibri"/>
              </a:rPr>
              <a:t>artículo 9º del Código del Trabajo, esto es, dentro del plazo de quince días de incorporado el trabajador, o de cinco días si se trata de contratos por obra, trabajo o servicio determinado o de duración inferior a treinta días.</a:t>
            </a:r>
            <a:endParaRPr/>
          </a:p>
          <a:p>
            <a:pPr indent="-184150" lvl="0" marL="28575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0000"/>
              </a:buClr>
              <a:buSzPts val="1600"/>
              <a:buFont typeface="Arial"/>
              <a:buChar char="•"/>
            </a:pPr>
            <a:r>
              <a:rPr b="1" i="0" lang="en-US" sz="1600" u="none" cap="none" strike="noStrike">
                <a:solidFill>
                  <a:srgbClr val="ED6B00"/>
                </a:solidFill>
                <a:latin typeface="Calibri"/>
                <a:ea typeface="Calibri"/>
                <a:cs typeface="Calibri"/>
                <a:sym typeface="Calibri"/>
              </a:rPr>
              <a:t>Una característica fundamental del contrato de trabajo es su carácter típico</a:t>
            </a:r>
            <a:endParaRPr/>
          </a:p>
          <a:p>
            <a:pPr indent="-285750" lvl="0" marL="285750" marR="0" rtl="0" algn="just">
              <a:lnSpc>
                <a:spcPct val="100000"/>
              </a:lnSpc>
              <a:spcBef>
                <a:spcPts val="0"/>
              </a:spcBef>
              <a:spcAft>
                <a:spcPts val="0"/>
              </a:spcAft>
              <a:buClr>
                <a:srgbClr val="F3F3F3"/>
              </a:buClr>
              <a:buSzPts val="1600"/>
              <a:buFont typeface="Arial"/>
              <a:buChar char="•"/>
            </a:pPr>
            <a:r>
              <a:rPr b="0" i="0" lang="en-US" sz="1600" u="none" cap="none" strike="noStrike">
                <a:solidFill>
                  <a:srgbClr val="000000"/>
                </a:solidFill>
                <a:latin typeface="Calibri"/>
                <a:ea typeface="Calibri"/>
                <a:cs typeface="Calibri"/>
                <a:sym typeface="Calibri"/>
              </a:rPr>
              <a:t>esto es, se trata de un contrato expresamente regulado por la ley, quien</a:t>
            </a:r>
            <a:endParaRPr/>
          </a:p>
          <a:p>
            <a:pPr indent="-285750" lvl="0" marL="285750" marR="0" rtl="0" algn="just">
              <a:lnSpc>
                <a:spcPct val="100000"/>
              </a:lnSpc>
              <a:spcBef>
                <a:spcPts val="0"/>
              </a:spcBef>
              <a:spcAft>
                <a:spcPts val="0"/>
              </a:spcAft>
              <a:buClr>
                <a:srgbClr val="F3F3F3"/>
              </a:buClr>
              <a:buSzPts val="1600"/>
              <a:buFont typeface="Arial"/>
              <a:buChar char="•"/>
            </a:pPr>
            <a:r>
              <a:rPr b="0" i="0" lang="en-US" sz="1600" u="none" cap="none" strike="noStrike">
                <a:solidFill>
                  <a:srgbClr val="000000"/>
                </a:solidFill>
                <a:latin typeface="Calibri"/>
                <a:ea typeface="Calibri"/>
                <a:cs typeface="Calibri"/>
                <a:sym typeface="Calibri"/>
              </a:rPr>
              <a:t>exige para su perfección de la concurrencia de los llamados elementos</a:t>
            </a:r>
            <a:endParaRPr/>
          </a:p>
          <a:p>
            <a:pPr indent="-285750" lvl="0" marL="285750" marR="0" rtl="0" algn="just">
              <a:lnSpc>
                <a:spcPct val="100000"/>
              </a:lnSpc>
              <a:spcBef>
                <a:spcPts val="0"/>
              </a:spcBef>
              <a:spcAft>
                <a:spcPts val="0"/>
              </a:spcAft>
              <a:buClr>
                <a:srgbClr val="F3F3F3"/>
              </a:buClr>
              <a:buSzPts val="1600"/>
              <a:buFont typeface="Arial"/>
              <a:buChar char="•"/>
            </a:pPr>
            <a:r>
              <a:rPr b="0" i="0" lang="en-US" sz="1600" u="none" cap="none" strike="noStrike">
                <a:solidFill>
                  <a:srgbClr val="000000"/>
                </a:solidFill>
                <a:latin typeface="Calibri"/>
                <a:ea typeface="Calibri"/>
                <a:cs typeface="Calibri"/>
                <a:sym typeface="Calibri"/>
              </a:rPr>
              <a:t>de la relación laboral: servicios personales, remunerados y subordinación</a:t>
            </a:r>
            <a:endParaRPr/>
          </a:p>
          <a:p>
            <a:pPr indent="-285750" lvl="0" marL="285750" marR="0" rtl="0" algn="just">
              <a:lnSpc>
                <a:spcPct val="100000"/>
              </a:lnSpc>
              <a:spcBef>
                <a:spcPts val="0"/>
              </a:spcBef>
              <a:spcAft>
                <a:spcPts val="0"/>
              </a:spcAft>
              <a:buClr>
                <a:srgbClr val="F3F3F3"/>
              </a:buClr>
              <a:buSzPts val="1600"/>
              <a:buFont typeface="Arial"/>
              <a:buChar char="•"/>
            </a:pPr>
            <a:r>
              <a:rPr b="0" i="0" lang="en-US" sz="1600" u="none" cap="none" strike="noStrike">
                <a:solidFill>
                  <a:srgbClr val="000000"/>
                </a:solidFill>
                <a:latin typeface="Calibri"/>
                <a:ea typeface="Calibri"/>
                <a:cs typeface="Calibri"/>
                <a:sym typeface="Calibri"/>
              </a:rPr>
              <a:t>o dependencia</a:t>
            </a:r>
            <a:endParaRPr b="0" i="0" sz="1600" u="none" cap="none" strike="noStrike">
              <a:solidFill>
                <a:srgbClr val="000000"/>
              </a:solidFill>
              <a:latin typeface="Calibri"/>
              <a:ea typeface="Calibri"/>
              <a:cs typeface="Calibri"/>
              <a:sym typeface="Calibri"/>
            </a:endParaRPr>
          </a:p>
        </p:txBody>
      </p:sp>
      <p:pic>
        <p:nvPicPr>
          <p:cNvPr descr="Google Shape;256;p15" id="150" name="Google Shape;150;p40"/>
          <p:cNvPicPr preferRelativeResize="0"/>
          <p:nvPr/>
        </p:nvPicPr>
        <p:blipFill rotWithShape="1">
          <a:blip r:embed="rId3">
            <a:alphaModFix/>
          </a:blip>
          <a:srcRect b="0" l="0" r="0" t="0"/>
          <a:stretch/>
        </p:blipFill>
        <p:spPr>
          <a:xfrm>
            <a:off x="6730311" y="4423499"/>
            <a:ext cx="2989952" cy="32657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REQUISITOS PARA UN </a:t>
            </a:r>
            <a:r>
              <a:rPr b="0" i="0" lang="en-US" sz="2800" u="none" cap="none" strike="noStrike">
                <a:solidFill>
                  <a:srgbClr val="A93501"/>
                </a:solidFill>
                <a:latin typeface="Calibri"/>
                <a:ea typeface="Calibri"/>
                <a:cs typeface="Calibri"/>
                <a:sym typeface="Calibri"/>
              </a:rPr>
              <a:t>CONTRATO DE TRABAJO</a:t>
            </a:r>
            <a:endParaRPr b="0" i="0" sz="3100" u="none" cap="none" strike="noStrike">
              <a:solidFill>
                <a:srgbClr val="A93501"/>
              </a:solidFill>
              <a:latin typeface="Calibri"/>
              <a:ea typeface="Calibri"/>
              <a:cs typeface="Calibri"/>
              <a:sym typeface="Calibri"/>
            </a:endParaRPr>
          </a:p>
        </p:txBody>
      </p:sp>
      <p:sp>
        <p:nvSpPr>
          <p:cNvPr id="156" name="Google Shape;156;p41"/>
          <p:cNvSpPr/>
          <p:nvPr/>
        </p:nvSpPr>
        <p:spPr>
          <a:xfrm>
            <a:off x="466559" y="2145633"/>
            <a:ext cx="8517435" cy="1473547"/>
          </a:xfrm>
          <a:prstGeom prst="roundRect">
            <a:avLst>
              <a:gd fmla="val 10942" name="adj"/>
            </a:avLst>
          </a:prstGeom>
          <a:solidFill>
            <a:srgbClr val="F3F3F3"/>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57" name="Google Shape;157;p41"/>
          <p:cNvSpPr txBox="1"/>
          <p:nvPr/>
        </p:nvSpPr>
        <p:spPr>
          <a:xfrm>
            <a:off x="795528" y="2398108"/>
            <a:ext cx="7789709" cy="923324"/>
          </a:xfrm>
          <a:prstGeom prst="rect">
            <a:avLst/>
          </a:prstGeom>
          <a:noFill/>
          <a:ln>
            <a:noFill/>
          </a:ln>
        </p:spPr>
        <p:txBody>
          <a:bodyPr anchorCtr="0" anchor="ctr" bIns="91425" lIns="91425" spcFirstLastPara="1" rIns="91425" wrap="square" tIns="91425">
            <a:spAutoFit/>
          </a:bodyPr>
          <a:lstStyle/>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 trate de una prestación de servicios personales</a:t>
            </a:r>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 reciba una remuneración por dicha prestación </a:t>
            </a:r>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Ejecute los servicios bajo dependencia o subordinación.</a:t>
            </a:r>
            <a:endParaRPr b="0" i="0" sz="1600" u="none" cap="none" strike="noStrike">
              <a:solidFill>
                <a:srgbClr val="000000"/>
              </a:solidFill>
              <a:latin typeface="Calibri"/>
              <a:ea typeface="Calibri"/>
              <a:cs typeface="Calibri"/>
              <a:sym typeface="Calibri"/>
            </a:endParaRPr>
          </a:p>
        </p:txBody>
      </p:sp>
      <p:pic>
        <p:nvPicPr>
          <p:cNvPr id="158" name="Google Shape;158;p41"/>
          <p:cNvPicPr preferRelativeResize="0"/>
          <p:nvPr/>
        </p:nvPicPr>
        <p:blipFill rotWithShape="1">
          <a:blip r:embed="rId3">
            <a:alphaModFix/>
          </a:blip>
          <a:srcRect b="0" l="0" r="0" t="0"/>
          <a:stretch/>
        </p:blipFill>
        <p:spPr>
          <a:xfrm>
            <a:off x="5587634" y="2996773"/>
            <a:ext cx="3396360" cy="4370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CLÁUSULAS MÍNIMAS DE CONTRATO</a:t>
            </a:r>
            <a:endParaRPr b="0" i="0" sz="3100" u="none" cap="none" strike="noStrike">
              <a:solidFill>
                <a:srgbClr val="A93501"/>
              </a:solidFill>
              <a:latin typeface="Calibri"/>
              <a:ea typeface="Calibri"/>
              <a:cs typeface="Calibri"/>
              <a:sym typeface="Calibri"/>
            </a:endParaRPr>
          </a:p>
        </p:txBody>
      </p:sp>
      <p:sp>
        <p:nvSpPr>
          <p:cNvPr id="164" name="Google Shape;164;p42"/>
          <p:cNvSpPr/>
          <p:nvPr/>
        </p:nvSpPr>
        <p:spPr>
          <a:xfrm>
            <a:off x="452175" y="2232059"/>
            <a:ext cx="3249323" cy="1379105"/>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5" name="Google Shape;165;p42"/>
          <p:cNvSpPr txBox="1"/>
          <p:nvPr/>
        </p:nvSpPr>
        <p:spPr>
          <a:xfrm>
            <a:off x="663667" y="2345750"/>
            <a:ext cx="3037831" cy="115172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Las cláusulas mínimas u obligatorias son aquellas que enumera el </a:t>
            </a:r>
            <a:r>
              <a:rPr b="1" i="0" lang="en-US" sz="1600" u="none" cap="none" strike="noStrike">
                <a:solidFill>
                  <a:srgbClr val="ED6B00"/>
                </a:solidFill>
                <a:latin typeface="Calibri"/>
                <a:ea typeface="Calibri"/>
                <a:cs typeface="Calibri"/>
                <a:sym typeface="Calibri"/>
              </a:rPr>
              <a:t>artículo 10. </a:t>
            </a:r>
            <a:endParaRPr b="0" i="0" sz="1600" u="none" cap="none" strike="noStrike">
              <a:solidFill>
                <a:srgbClr val="ED6B00"/>
              </a:solidFill>
              <a:latin typeface="Calibri"/>
              <a:ea typeface="Calibri"/>
              <a:cs typeface="Calibri"/>
              <a:sym typeface="Calibri"/>
            </a:endParaRPr>
          </a:p>
        </p:txBody>
      </p:sp>
      <p:sp>
        <p:nvSpPr>
          <p:cNvPr id="166" name="Google Shape;166;p42"/>
          <p:cNvSpPr/>
          <p:nvPr/>
        </p:nvSpPr>
        <p:spPr>
          <a:xfrm>
            <a:off x="3980329" y="2232059"/>
            <a:ext cx="5286616" cy="4837252"/>
          </a:xfrm>
          <a:prstGeom prst="roundRect">
            <a:avLst>
              <a:gd fmla="val 3009" name="adj"/>
            </a:avLst>
          </a:prstGeom>
          <a:noFill/>
          <a:ln cap="flat" cmpd="sng" w="38100">
            <a:solidFill>
              <a:srgbClr val="F7E3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7" name="Google Shape;167;p42"/>
          <p:cNvSpPr txBox="1"/>
          <p:nvPr/>
        </p:nvSpPr>
        <p:spPr>
          <a:xfrm>
            <a:off x="4195483" y="2438441"/>
            <a:ext cx="4856309" cy="44157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 continuación se indican estas cláusulas mínimas:</a:t>
            </a:r>
            <a:endParaRPr/>
          </a:p>
          <a:p>
            <a:pPr indent="0" lvl="1" marL="45720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1. Lugar y fecha del contrato;</a:t>
            </a:r>
            <a:endParaRPr/>
          </a:p>
          <a:p>
            <a:pPr indent="0" lvl="1" marL="45720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2. Individualización de las partes con indicación de la nacionalidad y fechas de nacimiento e ingreso del trabajador;</a:t>
            </a:r>
            <a:endParaRPr/>
          </a:p>
          <a:p>
            <a:pPr indent="0" lvl="1" marL="45720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3. determinación de la naturaleza de los servicios y del lugar o ciudad en que hayan de prestarse. El contrato podrá señalar dos o más funciones específicas, sean éstas alternativas o complementarias.</a:t>
            </a:r>
            <a:endParaRPr/>
          </a:p>
          <a:p>
            <a:pPr indent="0" lvl="1" marL="45720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4. Monto, forma y período de pago de la remuneración acordada;</a:t>
            </a:r>
            <a:endParaRPr/>
          </a:p>
          <a:p>
            <a:pPr indent="0" lvl="1" marL="45720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5. Duración y distribución de la jornada de trabajo, salvo que en la empresa existiere el sistema de trabajo por turno, caso en el cual se estará a lo dispuesto en el reglamento interno;</a:t>
            </a:r>
            <a:endParaRPr/>
          </a:p>
          <a:p>
            <a:pPr indent="0" lvl="1" marL="45720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6. Plazo del contrato, y</a:t>
            </a:r>
            <a:endParaRPr/>
          </a:p>
          <a:p>
            <a:pPr indent="0" lvl="1" marL="45720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7. Otros pactos acordados por las partes.</a:t>
            </a:r>
            <a:endParaRPr b="0" i="0" sz="1600" u="none" cap="none" strike="noStrike">
              <a:solidFill>
                <a:srgbClr val="000000"/>
              </a:solidFill>
              <a:latin typeface="Calibri"/>
              <a:ea typeface="Calibri"/>
              <a:cs typeface="Calibri"/>
              <a:sym typeface="Calibri"/>
            </a:endParaRPr>
          </a:p>
        </p:txBody>
      </p:sp>
      <p:pic>
        <p:nvPicPr>
          <p:cNvPr id="168" name="Google Shape;168;p42"/>
          <p:cNvPicPr preferRelativeResize="0"/>
          <p:nvPr/>
        </p:nvPicPr>
        <p:blipFill rotWithShape="1">
          <a:blip r:embed="rId3">
            <a:alphaModFix/>
          </a:blip>
          <a:srcRect b="0" l="0" r="0" t="0"/>
          <a:stretch/>
        </p:blipFill>
        <p:spPr>
          <a:xfrm>
            <a:off x="721988" y="3866307"/>
            <a:ext cx="2457764" cy="28538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